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732" r:id="rId2"/>
    <p:sldId id="436" r:id="rId3"/>
    <p:sldId id="730" r:id="rId4"/>
    <p:sldId id="707" r:id="rId5"/>
    <p:sldId id="725" r:id="rId6"/>
    <p:sldId id="726" r:id="rId7"/>
    <p:sldId id="599" r:id="rId8"/>
    <p:sldId id="627" r:id="rId9"/>
    <p:sldId id="712" r:id="rId10"/>
    <p:sldId id="330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085" userDrawn="1">
          <p15:clr>
            <a:srgbClr val="A4A3A4"/>
          </p15:clr>
        </p15:guide>
        <p15:guide id="2" pos="391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6FFFA"/>
    <a:srgbClr val="FECDA6"/>
    <a:srgbClr val="FF9130"/>
    <a:srgbClr val="FF5B22"/>
    <a:srgbClr val="B0926A"/>
    <a:srgbClr val="E1C78F"/>
    <a:srgbClr val="FAE7C9"/>
    <a:srgbClr val="687EFF"/>
    <a:srgbClr val="EC5858"/>
    <a:srgbClr val="FD8C0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755" autoAdjust="0"/>
    <p:restoredTop sz="94660"/>
  </p:normalViewPr>
  <p:slideViewPr>
    <p:cSldViewPr snapToGrid="0" showGuides="1">
      <p:cViewPr>
        <p:scale>
          <a:sx n="100" d="100"/>
          <a:sy n="100" d="100"/>
        </p:scale>
        <p:origin x="-330" y="444"/>
      </p:cViewPr>
      <p:guideLst>
        <p:guide orient="horz" pos="2085"/>
        <p:guide pos="391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6C064A-D61B-4B21-B757-51A9B82445B8}" type="datetimeFigureOut">
              <a:rPr lang="en-US" smtClean="0"/>
              <a:t>08/10/2024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0305E07-67EA-4042-A3F6-853A8AD8D2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0280945-BB74-47ED-919A-9C361166EB61}" type="datetimeFigureOut">
              <a:rPr lang="en-US" smtClean="0"/>
              <a:t>08/10/2024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62FB90-C021-40C3-ACC1-60A35BBA16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64586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B62FB90-C021-40C3-ACC1-60A35BBA1602}" type="slidenum">
              <a:rPr lang="en-US" smtClean="0"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B62FB90-C021-40C3-ACC1-60A35BBA1602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015491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B62FB90-C021-40C3-ACC1-60A35BBA1602}" type="slidenum">
              <a:rPr lang="en-US" smtClean="0"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B62FB90-C021-40C3-ACC1-60A35BBA1602}" type="slidenum">
              <a:rPr lang="en-US" smtClean="0"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B62FB90-C021-40C3-ACC1-60A35BBA1602}" type="slidenum">
              <a:rPr lang="en-US" smtClean="0"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B62FB90-C021-40C3-ACC1-60A35BBA1602}" type="slidenum">
              <a:rPr lang="en-US" smtClean="0"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B62FB90-C021-40C3-ACC1-60A35BBA1602}" type="slidenum">
              <a:rPr lang="en-US" smtClean="0"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B62FB90-C021-40C3-ACC1-60A35BBA1602}" type="slidenum">
              <a:rPr lang="en-US" smtClean="0"/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B62FB90-C021-40C3-ACC1-60A35BBA1602}" type="slidenum">
              <a:rPr lang="en-US" smtClean="0"/>
              <a:t>10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526A92-8AAF-4BF0-85FE-B336BF0F8D2D}" type="datetimeFigureOut">
              <a:rPr lang="en-US" smtClean="0"/>
              <a:t>08/10/2024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F2F91-6C79-4775-9E01-5F8EDCA63F8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526A92-8AAF-4BF0-85FE-B336BF0F8D2D}" type="datetimeFigureOut">
              <a:rPr lang="en-US" smtClean="0"/>
              <a:t>08/10/2024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F2F91-6C79-4775-9E01-5F8EDCA63F8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526A92-8AAF-4BF0-85FE-B336BF0F8D2D}" type="datetimeFigureOut">
              <a:rPr lang="en-US" smtClean="0"/>
              <a:t>08/10/2024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F2F91-6C79-4775-9E01-5F8EDCA63F8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526A92-8AAF-4BF0-85FE-B336BF0F8D2D}" type="datetimeFigureOut">
              <a:rPr lang="en-US" smtClean="0"/>
              <a:t>08/10/2024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F2F91-6C79-4775-9E01-5F8EDCA63F8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526A92-8AAF-4BF0-85FE-B336BF0F8D2D}" type="datetimeFigureOut">
              <a:rPr lang="en-US" smtClean="0"/>
              <a:t>08/10/2024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F2F91-6C79-4775-9E01-5F8EDCA63F8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526A92-8AAF-4BF0-85FE-B336BF0F8D2D}" type="datetimeFigureOut">
              <a:rPr lang="en-US" smtClean="0"/>
              <a:t>08/10/2024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F2F91-6C79-4775-9E01-5F8EDCA63F8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526A92-8AAF-4BF0-85FE-B336BF0F8D2D}" type="datetimeFigureOut">
              <a:rPr lang="en-US" smtClean="0"/>
              <a:t>08/10/2024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F2F91-6C79-4775-9E01-5F8EDCA63F8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526A92-8AAF-4BF0-85FE-B336BF0F8D2D}" type="datetimeFigureOut">
              <a:rPr lang="en-US" smtClean="0"/>
              <a:t>08/10/2024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F2F91-6C79-4775-9E01-5F8EDCA63F8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526A92-8AAF-4BF0-85FE-B336BF0F8D2D}" type="datetimeFigureOut">
              <a:rPr lang="en-US" smtClean="0"/>
              <a:t>08/10/2024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F2F91-6C79-4775-9E01-5F8EDCA63F8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526A92-8AAF-4BF0-85FE-B336BF0F8D2D}" type="datetimeFigureOut">
              <a:rPr lang="en-US" smtClean="0"/>
              <a:t>08/10/2024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F2F91-6C79-4775-9E01-5F8EDCA63F8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526A92-8AAF-4BF0-85FE-B336BF0F8D2D}" type="datetimeFigureOut">
              <a:rPr lang="en-US" smtClean="0"/>
              <a:t>08/10/2024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F2F91-6C79-4775-9E01-5F8EDCA63F8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526A92-8AAF-4BF0-85FE-B336BF0F8D2D}" type="datetimeFigureOut">
              <a:rPr lang="en-US" smtClean="0"/>
              <a:t>08/10/2024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AF2F91-6C79-4775-9E01-5F8EDCA63F89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music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676400"/>
            <a:ext cx="12192000" cy="876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8" descr="Welcome-18-june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288043">
            <a:off x="1115484" y="1198564"/>
            <a:ext cx="9753600" cy="2217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2" name="WordArt 9"/>
          <p:cNvSpPr>
            <a:spLocks noChangeArrowheads="1" noChangeShapeType="1" noTextEdit="1"/>
          </p:cNvSpPr>
          <p:nvPr/>
        </p:nvSpPr>
        <p:spPr bwMode="auto">
          <a:xfrm rot="-143839">
            <a:off x="3556000" y="4343401"/>
            <a:ext cx="7122584" cy="1439863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32056"/>
              </a:avLst>
            </a:prstTxWarp>
          </a:bodyPr>
          <a:lstStyle/>
          <a:p>
            <a:pPr algn="ctr"/>
            <a:r>
              <a:rPr lang="en-US" sz="4400" b="1" kern="10">
                <a:ln w="9525">
                  <a:solidFill>
                    <a:srgbClr val="FFCC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Arial Black"/>
              </a:rPr>
              <a:t>to our class!</a:t>
            </a:r>
          </a:p>
        </p:txBody>
      </p:sp>
    </p:spTree>
    <p:extLst>
      <p:ext uri="{BB962C8B-B14F-4D97-AF65-F5344CB8AC3E}">
        <p14:creationId xmlns:p14="http://schemas.microsoft.com/office/powerpoint/2010/main" val="2368988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-1172" y="1258"/>
            <a:ext cx="12192000" cy="1083309"/>
            <a:chOff x="7620" y="-7620"/>
            <a:chExt cx="12192000" cy="1083309"/>
          </a:xfrm>
        </p:grpSpPr>
        <p:sp>
          <p:nvSpPr>
            <p:cNvPr id="19" name="Round Single Corner Rectangle 18"/>
            <p:cNvSpPr/>
            <p:nvPr/>
          </p:nvSpPr>
          <p:spPr>
            <a:xfrm flipV="1">
              <a:off x="7620" y="-5876"/>
              <a:ext cx="12192000" cy="1081565"/>
            </a:xfrm>
            <a:prstGeom prst="round1Rect">
              <a:avLst/>
            </a:prstGeom>
            <a:solidFill>
              <a:srgbClr val="FEE3A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0" name="Round Single Corner Rectangle 19"/>
            <p:cNvSpPr/>
            <p:nvPr/>
          </p:nvSpPr>
          <p:spPr>
            <a:xfrm flipV="1">
              <a:off x="7620" y="-7620"/>
              <a:ext cx="12109450" cy="996951"/>
            </a:xfrm>
            <a:prstGeom prst="round1Rect">
              <a:avLst/>
            </a:prstGeom>
            <a:solidFill>
              <a:srgbClr val="FBC86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1" name="Round Single Corner Rectangle 20"/>
            <p:cNvSpPr/>
            <p:nvPr/>
          </p:nvSpPr>
          <p:spPr>
            <a:xfrm flipV="1">
              <a:off x="7620" y="-7620"/>
              <a:ext cx="12014200" cy="914401"/>
            </a:xfrm>
            <a:prstGeom prst="round1Rect">
              <a:avLst/>
            </a:prstGeom>
            <a:solidFill>
              <a:srgbClr val="F8B41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12" name="TextBox 11"/>
          <p:cNvSpPr txBox="1"/>
          <p:nvPr/>
        </p:nvSpPr>
        <p:spPr>
          <a:xfrm>
            <a:off x="1078805" y="1278761"/>
            <a:ext cx="2835970" cy="707886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sz="4000" b="1" dirty="0">
                <a:effectLst>
                  <a:glow rad="88900">
                    <a:schemeClr val="bg1"/>
                  </a:glow>
                </a:effectLst>
                <a:cs typeface="Arial" panose="020B0604020202020204" pitchFamily="34" charset="0"/>
              </a:rPr>
              <a:t>Homework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87067" y="207665"/>
            <a:ext cx="4132696" cy="646331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sz="3600" b="1">
                <a:effectLst>
                  <a:glow rad="88900">
                    <a:schemeClr val="bg1"/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CONSOLIDATION</a:t>
            </a:r>
            <a:endParaRPr lang="en-US" sz="3600" b="1" dirty="0">
              <a:effectLst>
                <a:glow rad="88900">
                  <a:schemeClr val="bg1"/>
                </a:glo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87045" y="1793875"/>
            <a:ext cx="11184255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3600" dirty="0" smtClean="0"/>
              <a:t>- Review the vocabulary and grammar, do all exercises again.</a:t>
            </a:r>
          </a:p>
          <a:p>
            <a:pPr>
              <a:lnSpc>
                <a:spcPct val="150000"/>
              </a:lnSpc>
            </a:pPr>
            <a:r>
              <a:rPr lang="en-US" sz="3600" dirty="0" smtClean="0"/>
              <a:t>- Prepare: Unit 3. Getting started</a:t>
            </a:r>
          </a:p>
          <a:p>
            <a:pPr>
              <a:lnSpc>
                <a:spcPct val="150000"/>
              </a:lnSpc>
            </a:pPr>
            <a:r>
              <a:rPr lang="en-US" sz="3600" dirty="0" smtClean="0"/>
              <a:t>+ look up new words</a:t>
            </a:r>
          </a:p>
          <a:p>
            <a:pPr>
              <a:lnSpc>
                <a:spcPct val="150000"/>
              </a:lnSpc>
            </a:pPr>
            <a:r>
              <a:rPr lang="en-US" sz="3600" dirty="0" smtClean="0"/>
              <a:t>+ read the conversation and do Ex2</a:t>
            </a:r>
            <a:endParaRPr lang="en-US" sz="36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30465" y="3111500"/>
            <a:ext cx="3496310" cy="3496310"/>
          </a:xfrm>
          <a:prstGeom prst="rect">
            <a:avLst/>
          </a:prstGeom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" name="Group 30"/>
          <p:cNvGrpSpPr/>
          <p:nvPr/>
        </p:nvGrpSpPr>
        <p:grpSpPr>
          <a:xfrm>
            <a:off x="-1172" y="1258"/>
            <a:ext cx="12192000" cy="1083309"/>
            <a:chOff x="7620" y="-7620"/>
            <a:chExt cx="12192000" cy="1083309"/>
          </a:xfrm>
        </p:grpSpPr>
        <p:sp>
          <p:nvSpPr>
            <p:cNvPr id="32" name="Round Single Corner Rectangle 31"/>
            <p:cNvSpPr/>
            <p:nvPr/>
          </p:nvSpPr>
          <p:spPr>
            <a:xfrm flipV="1">
              <a:off x="7620" y="-5876"/>
              <a:ext cx="12192000" cy="1081565"/>
            </a:xfrm>
            <a:prstGeom prst="round1Rect">
              <a:avLst/>
            </a:prstGeom>
            <a:solidFill>
              <a:srgbClr val="FEE3A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3" name="Round Single Corner Rectangle 32"/>
            <p:cNvSpPr/>
            <p:nvPr/>
          </p:nvSpPr>
          <p:spPr>
            <a:xfrm flipV="1">
              <a:off x="7620" y="-7620"/>
              <a:ext cx="12109450" cy="996951"/>
            </a:xfrm>
            <a:prstGeom prst="round1Rect">
              <a:avLst/>
            </a:prstGeom>
            <a:solidFill>
              <a:srgbClr val="FBC86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4" name="Round Single Corner Rectangle 33"/>
            <p:cNvSpPr/>
            <p:nvPr/>
          </p:nvSpPr>
          <p:spPr>
            <a:xfrm flipV="1">
              <a:off x="7620" y="-7620"/>
              <a:ext cx="12014200" cy="914401"/>
            </a:xfrm>
            <a:prstGeom prst="round1Rect">
              <a:avLst/>
            </a:prstGeom>
            <a:solidFill>
              <a:srgbClr val="F8B41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15" name="TextBox 14"/>
          <p:cNvSpPr txBox="1"/>
          <p:nvPr/>
        </p:nvSpPr>
        <p:spPr>
          <a:xfrm>
            <a:off x="487067" y="208434"/>
            <a:ext cx="4132696" cy="646331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sz="3600" b="1" dirty="0">
                <a:effectLst>
                  <a:glow rad="88900">
                    <a:schemeClr val="bg1"/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WARM-UP</a:t>
            </a:r>
          </a:p>
        </p:txBody>
      </p:sp>
      <p:sp>
        <p:nvSpPr>
          <p:cNvPr id="14" name="TextBox 14"/>
          <p:cNvSpPr txBox="1"/>
          <p:nvPr/>
        </p:nvSpPr>
        <p:spPr>
          <a:xfrm>
            <a:off x="7774327" y="208434"/>
            <a:ext cx="4132696" cy="645160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effectLst>
                  <a:glow rad="88900">
                    <a:schemeClr val="bg1"/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RELAY GAME</a:t>
            </a:r>
            <a:endParaRPr lang="en-US" sz="3600" b="1" dirty="0">
              <a:effectLst>
                <a:glow rad="88900">
                  <a:schemeClr val="bg1"/>
                </a:glo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20"/>
          <p:cNvSpPr txBox="1"/>
          <p:nvPr/>
        </p:nvSpPr>
        <p:spPr>
          <a:xfrm>
            <a:off x="607695" y="1203641"/>
            <a:ext cx="6612890" cy="1353820"/>
          </a:xfrm>
          <a:prstGeom prst="rect">
            <a:avLst/>
          </a:prstGeom>
          <a:noFill/>
        </p:spPr>
        <p:txBody>
          <a:bodyPr wrap="square">
            <a:noAutofit/>
          </a:bodyPr>
          <a:lstStyle/>
          <a:p>
            <a:r>
              <a:rPr lang="en-US" sz="3600" dirty="0"/>
              <a:t>- Work in teams.</a:t>
            </a:r>
          </a:p>
        </p:txBody>
      </p:sp>
      <p:sp>
        <p:nvSpPr>
          <p:cNvPr id="4" name="TextBox 20"/>
          <p:cNvSpPr txBox="1"/>
          <p:nvPr/>
        </p:nvSpPr>
        <p:spPr>
          <a:xfrm>
            <a:off x="607695" y="2112010"/>
            <a:ext cx="10211435" cy="1353820"/>
          </a:xfrm>
          <a:prstGeom prst="rect">
            <a:avLst/>
          </a:prstGeom>
          <a:noFill/>
        </p:spPr>
        <p:txBody>
          <a:bodyPr wrap="square">
            <a:noAutofit/>
          </a:bodyPr>
          <a:lstStyle/>
          <a:p>
            <a:pPr algn="just"/>
            <a:r>
              <a:rPr lang="en-US" sz="3600" dirty="0" smtClean="0"/>
              <a:t>- </a:t>
            </a:r>
            <a:r>
              <a:rPr lang="en-US" sz="3600" dirty="0"/>
              <a:t>Members of each team take turns and write as </a:t>
            </a:r>
            <a:r>
              <a:rPr lang="en-US" sz="3600" dirty="0" smtClean="0"/>
              <a:t>many phrasal verbs as </a:t>
            </a:r>
            <a:r>
              <a:rPr lang="en-US" sz="3600" dirty="0"/>
              <a:t>possible in </a:t>
            </a:r>
            <a:r>
              <a:rPr lang="en-US" sz="3600" dirty="0" smtClean="0"/>
              <a:t>2 minutes</a:t>
            </a:r>
            <a:r>
              <a:rPr lang="en-US" sz="3600" dirty="0"/>
              <a:t>.</a:t>
            </a:r>
          </a:p>
        </p:txBody>
      </p:sp>
      <p:sp>
        <p:nvSpPr>
          <p:cNvPr id="6" name="TextBox 20"/>
          <p:cNvSpPr txBox="1"/>
          <p:nvPr/>
        </p:nvSpPr>
        <p:spPr>
          <a:xfrm>
            <a:off x="607695" y="4047490"/>
            <a:ext cx="10211435" cy="1353820"/>
          </a:xfrm>
          <a:prstGeom prst="rect">
            <a:avLst/>
          </a:prstGeom>
          <a:noFill/>
        </p:spPr>
        <p:txBody>
          <a:bodyPr wrap="square">
            <a:noAutofit/>
          </a:bodyPr>
          <a:lstStyle/>
          <a:p>
            <a:pPr algn="just"/>
            <a:r>
              <a:rPr lang="en-US" sz="3600" dirty="0" smtClean="0"/>
              <a:t>- </a:t>
            </a:r>
            <a:r>
              <a:rPr lang="en-US" sz="3600" dirty="0"/>
              <a:t>The </a:t>
            </a:r>
            <a:r>
              <a:rPr lang="en-US" sz="3600" dirty="0" smtClean="0"/>
              <a:t>team</a:t>
            </a:r>
            <a:r>
              <a:rPr lang="en-US" sz="3600" dirty="0" smtClean="0"/>
              <a:t> </a:t>
            </a:r>
            <a:r>
              <a:rPr lang="en-US" sz="3600" dirty="0"/>
              <a:t>having more correct answers is the winner.</a:t>
            </a:r>
          </a:p>
        </p:txBody>
      </p:sp>
      <p:pic>
        <p:nvPicPr>
          <p:cNvPr id="8" name="Content Placeholder 7" descr="board-3699939_1280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8813763" y="4724400"/>
            <a:ext cx="2903855" cy="1935480"/>
          </a:xfrm>
          <a:prstGeom prst="rect">
            <a:avLst/>
          </a:prstGeom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extBox 19">
            <a:extLst>
              <a:ext uri="{FF2B5EF4-FFF2-40B4-BE49-F238E27FC236}">
                <a16:creationId xmlns:a16="http://schemas.microsoft.com/office/drawing/2014/main" xmlns="" id="{3EB0B619-A03C-9143-2A4F-22ADF20F6EE2}"/>
              </a:ext>
            </a:extLst>
          </p:cNvPr>
          <p:cNvSpPr txBox="1"/>
          <p:nvPr/>
        </p:nvSpPr>
        <p:spPr>
          <a:xfrm>
            <a:off x="578102" y="2759054"/>
            <a:ext cx="10888344" cy="33547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200" b="1" i="0" dirty="0">
                <a:solidFill>
                  <a:srgbClr val="F26548"/>
                </a:solidFill>
                <a:effectLst/>
              </a:rPr>
              <a:t>1. </a:t>
            </a:r>
            <a:r>
              <a:rPr lang="en-US" sz="3200" b="0" i="0" dirty="0">
                <a:solidFill>
                  <a:srgbClr val="242021"/>
                </a:solidFill>
                <a:effectLst/>
              </a:rPr>
              <a:t>People are </a:t>
            </a:r>
            <a:r>
              <a:rPr lang="en-US" sz="3200" b="0" i="1" dirty="0">
                <a:solidFill>
                  <a:srgbClr val="242021"/>
                </a:solidFill>
                <a:effectLst/>
              </a:rPr>
              <a:t>throwing</a:t>
            </a:r>
            <a:r>
              <a:rPr lang="en-US" sz="3200" b="0" i="0" dirty="0">
                <a:solidFill>
                  <a:srgbClr val="242021"/>
                </a:solidFill>
                <a:effectLst/>
              </a:rPr>
              <a:t> </a:t>
            </a:r>
            <a:r>
              <a:rPr lang="en-US" sz="3200" b="0" i="0" dirty="0">
                <a:solidFill>
                  <a:srgbClr val="949599"/>
                </a:solidFill>
                <a:effectLst/>
              </a:rPr>
              <a:t>______ </a:t>
            </a:r>
            <a:r>
              <a:rPr lang="en-US" sz="3200" b="0" i="0" dirty="0">
                <a:solidFill>
                  <a:srgbClr val="242021"/>
                </a:solidFill>
                <a:effectLst/>
              </a:rPr>
              <a:t>tons of food each year. This is such a waste!</a:t>
            </a:r>
          </a:p>
          <a:p>
            <a:endParaRPr lang="en-US" sz="1000" b="0" i="0" dirty="0">
              <a:solidFill>
                <a:srgbClr val="242021"/>
              </a:solidFill>
              <a:effectLst/>
            </a:endParaRPr>
          </a:p>
          <a:p>
            <a:r>
              <a:rPr lang="en-US" sz="3200" b="1" i="0" dirty="0">
                <a:solidFill>
                  <a:srgbClr val="F26548"/>
                </a:solidFill>
                <a:effectLst/>
              </a:rPr>
              <a:t>2. </a:t>
            </a:r>
            <a:r>
              <a:rPr lang="en-US" sz="3200" b="0" i="0" dirty="0">
                <a:solidFill>
                  <a:srgbClr val="242021"/>
                </a:solidFill>
                <a:effectLst/>
              </a:rPr>
              <a:t>The shopping mall is a popular place for teens to </a:t>
            </a:r>
            <a:r>
              <a:rPr lang="en-US" sz="3200" b="0" i="1" dirty="0">
                <a:solidFill>
                  <a:srgbClr val="242021"/>
                </a:solidFill>
                <a:effectLst/>
              </a:rPr>
              <a:t>hang</a:t>
            </a:r>
            <a:r>
              <a:rPr lang="en-US" sz="3200" b="0" i="0" dirty="0">
                <a:solidFill>
                  <a:srgbClr val="242021"/>
                </a:solidFill>
                <a:effectLst/>
              </a:rPr>
              <a:t> </a:t>
            </a:r>
            <a:r>
              <a:rPr lang="en-US" sz="3200" b="0" i="0" dirty="0">
                <a:solidFill>
                  <a:srgbClr val="949599"/>
                </a:solidFill>
                <a:effectLst/>
              </a:rPr>
              <a:t>______ </a:t>
            </a:r>
            <a:r>
              <a:rPr lang="en-US" sz="3200" b="0" i="1" dirty="0">
                <a:solidFill>
                  <a:srgbClr val="242021"/>
                </a:solidFill>
                <a:effectLst/>
              </a:rPr>
              <a:t>with</a:t>
            </a:r>
            <a:r>
              <a:rPr lang="en-US" sz="3200" b="0" i="0" dirty="0">
                <a:solidFill>
                  <a:srgbClr val="242021"/>
                </a:solidFill>
                <a:effectLst/>
              </a:rPr>
              <a:t> one another these days.</a:t>
            </a:r>
          </a:p>
          <a:p>
            <a:endParaRPr lang="en-US" sz="1000" b="0" i="0" dirty="0">
              <a:solidFill>
                <a:srgbClr val="242021"/>
              </a:solidFill>
              <a:effectLst/>
            </a:endParaRPr>
          </a:p>
          <a:p>
            <a:r>
              <a:rPr lang="en-US" sz="3200" b="1" i="0" dirty="0">
                <a:solidFill>
                  <a:srgbClr val="F26548"/>
                </a:solidFill>
                <a:effectLst/>
              </a:rPr>
              <a:t>3. </a:t>
            </a:r>
            <a:r>
              <a:rPr lang="en-US" sz="3200" b="0" i="0" dirty="0">
                <a:solidFill>
                  <a:srgbClr val="242021"/>
                </a:solidFill>
                <a:effectLst/>
              </a:rPr>
              <a:t>The city council wants to </a:t>
            </a:r>
            <a:r>
              <a:rPr lang="en-US" sz="3200" b="0" i="1" dirty="0">
                <a:solidFill>
                  <a:srgbClr val="242021"/>
                </a:solidFill>
                <a:effectLst/>
              </a:rPr>
              <a:t>cut</a:t>
            </a:r>
            <a:r>
              <a:rPr lang="en-US" sz="3200" b="0" i="0" dirty="0">
                <a:solidFill>
                  <a:srgbClr val="242021"/>
                </a:solidFill>
                <a:effectLst/>
              </a:rPr>
              <a:t> </a:t>
            </a:r>
            <a:r>
              <a:rPr lang="en-US" sz="3200" b="0" i="0" dirty="0">
                <a:solidFill>
                  <a:srgbClr val="949599"/>
                </a:solidFill>
                <a:effectLst/>
              </a:rPr>
              <a:t>________ </a:t>
            </a:r>
            <a:r>
              <a:rPr lang="en-US" sz="3200" b="0" i="0" dirty="0">
                <a:solidFill>
                  <a:srgbClr val="242021"/>
                </a:solidFill>
                <a:effectLst/>
              </a:rPr>
              <a:t>construction noise by 20% in the next five years.</a:t>
            </a:r>
            <a:r>
              <a:rPr lang="en-US" sz="3200" dirty="0"/>
              <a:t> 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124683" y="1170817"/>
            <a:ext cx="10888345" cy="461665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sz="2400" b="1" dirty="0">
                <a:effectLst>
                  <a:glow rad="88900">
                    <a:schemeClr val="bg1"/>
                  </a:glow>
                </a:effectLst>
                <a:cs typeface="Arial" panose="020B0604020202020204" pitchFamily="34" charset="0"/>
                <a:sym typeface="+mn-ea"/>
              </a:rPr>
              <a:t>Complete the sentences with the particles in the box</a:t>
            </a:r>
          </a:p>
        </p:txBody>
      </p:sp>
      <p:sp>
        <p:nvSpPr>
          <p:cNvPr id="16" name="Rounded Rectangle 15"/>
          <p:cNvSpPr/>
          <p:nvPr/>
        </p:nvSpPr>
        <p:spPr>
          <a:xfrm>
            <a:off x="578103" y="1129876"/>
            <a:ext cx="502606" cy="502606"/>
          </a:xfrm>
          <a:prstGeom prst="roundRect">
            <a:avLst/>
          </a:prstGeom>
          <a:solidFill>
            <a:srgbClr val="6D9FB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48DA4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630888" y="1027236"/>
            <a:ext cx="397035" cy="7067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schemeClr val="bg1"/>
                </a:solidFill>
                <a:latin typeface="Myriad Pro" pitchFamily="34" charset="0"/>
              </a:rPr>
              <a:t>3</a:t>
            </a:r>
          </a:p>
        </p:txBody>
      </p:sp>
      <p:sp>
        <p:nvSpPr>
          <p:cNvPr id="5" name="Text Box 4"/>
          <p:cNvSpPr txBox="1"/>
          <p:nvPr/>
        </p:nvSpPr>
        <p:spPr>
          <a:xfrm>
            <a:off x="1348554" y="1745615"/>
            <a:ext cx="9409998" cy="583565"/>
          </a:xfrm>
          <a:prstGeom prst="rect">
            <a:avLst/>
          </a:prstGeom>
          <a:solidFill>
            <a:srgbClr val="E1C78F"/>
          </a:solidFill>
        </p:spPr>
        <p:txBody>
          <a:bodyPr wrap="square" rtlCol="0" anchor="t">
            <a:spAutoFit/>
          </a:bodyPr>
          <a:lstStyle/>
          <a:p>
            <a:r>
              <a:rPr lang="en-US" sz="3200" dirty="0"/>
              <a:t>out (x2)		down with		down on		away</a:t>
            </a:r>
          </a:p>
        </p:txBody>
      </p:sp>
      <p:sp>
        <p:nvSpPr>
          <p:cNvPr id="11" name="Text Box 10"/>
          <p:cNvSpPr txBox="1"/>
          <p:nvPr/>
        </p:nvSpPr>
        <p:spPr>
          <a:xfrm>
            <a:off x="4533014" y="2759054"/>
            <a:ext cx="1677286" cy="58356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indent="0" algn="just"/>
            <a:r>
              <a:rPr lang="en-US" sz="3200" b="1" dirty="0">
                <a:solidFill>
                  <a:srgbClr val="7030A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away</a:t>
            </a:r>
          </a:p>
        </p:txBody>
      </p:sp>
      <p:sp>
        <p:nvSpPr>
          <p:cNvPr id="13" name="Text Box 12"/>
          <p:cNvSpPr txBox="1"/>
          <p:nvPr/>
        </p:nvSpPr>
        <p:spPr>
          <a:xfrm>
            <a:off x="10250554" y="3900496"/>
            <a:ext cx="1677286" cy="58356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indent="0" algn="just"/>
            <a:r>
              <a:rPr lang="en-US" sz="3200" b="1" dirty="0">
                <a:solidFill>
                  <a:srgbClr val="7030A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out</a:t>
            </a:r>
          </a:p>
        </p:txBody>
      </p:sp>
      <p:sp>
        <p:nvSpPr>
          <p:cNvPr id="18" name="Text Box 17"/>
          <p:cNvSpPr txBox="1"/>
          <p:nvPr/>
        </p:nvSpPr>
        <p:spPr>
          <a:xfrm>
            <a:off x="5819524" y="5017106"/>
            <a:ext cx="1677286" cy="58356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indent="0" algn="just"/>
            <a:r>
              <a:rPr lang="en-US" sz="3200" b="1" dirty="0">
                <a:solidFill>
                  <a:srgbClr val="7030A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down on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xmlns="" id="{599AF977-9C15-2152-539E-748283A2836A}"/>
              </a:ext>
            </a:extLst>
          </p:cNvPr>
          <p:cNvGrpSpPr/>
          <p:nvPr/>
        </p:nvGrpSpPr>
        <p:grpSpPr>
          <a:xfrm>
            <a:off x="-1172" y="1258"/>
            <a:ext cx="12192000" cy="1083309"/>
            <a:chOff x="7620" y="-7620"/>
            <a:chExt cx="12192000" cy="1083309"/>
          </a:xfrm>
        </p:grpSpPr>
        <p:sp>
          <p:nvSpPr>
            <p:cNvPr id="3" name="Round Single Corner Rectangle 31">
              <a:extLst>
                <a:ext uri="{FF2B5EF4-FFF2-40B4-BE49-F238E27FC236}">
                  <a16:creationId xmlns:a16="http://schemas.microsoft.com/office/drawing/2014/main" xmlns="" id="{694FE9CE-024E-F981-0F0A-0D07ABD33A8C}"/>
                </a:ext>
              </a:extLst>
            </p:cNvPr>
            <p:cNvSpPr/>
            <p:nvPr/>
          </p:nvSpPr>
          <p:spPr>
            <a:xfrm flipV="1">
              <a:off x="7620" y="-5876"/>
              <a:ext cx="12192000" cy="1081565"/>
            </a:xfrm>
            <a:prstGeom prst="round1Rect">
              <a:avLst/>
            </a:prstGeom>
            <a:solidFill>
              <a:srgbClr val="FEE3A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" name="Round Single Corner Rectangle 32">
              <a:extLst>
                <a:ext uri="{FF2B5EF4-FFF2-40B4-BE49-F238E27FC236}">
                  <a16:creationId xmlns:a16="http://schemas.microsoft.com/office/drawing/2014/main" xmlns="" id="{0F301881-737B-C48A-194B-35CAAC130B8A}"/>
                </a:ext>
              </a:extLst>
            </p:cNvPr>
            <p:cNvSpPr/>
            <p:nvPr/>
          </p:nvSpPr>
          <p:spPr>
            <a:xfrm flipV="1">
              <a:off x="7620" y="-7620"/>
              <a:ext cx="12109450" cy="996951"/>
            </a:xfrm>
            <a:prstGeom prst="round1Rect">
              <a:avLst/>
            </a:prstGeom>
            <a:solidFill>
              <a:srgbClr val="FBC86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" name="Round Single Corner Rectangle 33">
              <a:extLst>
                <a:ext uri="{FF2B5EF4-FFF2-40B4-BE49-F238E27FC236}">
                  <a16:creationId xmlns:a16="http://schemas.microsoft.com/office/drawing/2014/main" xmlns="" id="{9FF3674C-43BB-4C54-6440-991F75F32F59}"/>
                </a:ext>
              </a:extLst>
            </p:cNvPr>
            <p:cNvSpPr/>
            <p:nvPr/>
          </p:nvSpPr>
          <p:spPr>
            <a:xfrm flipV="1">
              <a:off x="7620" y="-7620"/>
              <a:ext cx="12014200" cy="914401"/>
            </a:xfrm>
            <a:prstGeom prst="round1Rect">
              <a:avLst/>
            </a:prstGeom>
            <a:solidFill>
              <a:srgbClr val="F8B41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4BA4330C-1FE2-FF4B-24AF-DF420CACF49E}"/>
              </a:ext>
            </a:extLst>
          </p:cNvPr>
          <p:cNvSpPr txBox="1"/>
          <p:nvPr/>
        </p:nvSpPr>
        <p:spPr>
          <a:xfrm>
            <a:off x="487067" y="208434"/>
            <a:ext cx="4132696" cy="646331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sz="3600" b="1" dirty="0">
                <a:effectLst>
                  <a:glow rad="88900">
                    <a:schemeClr val="bg1"/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GRAMMAR</a:t>
            </a:r>
          </a:p>
        </p:txBody>
      </p:sp>
    </p:spTree>
    <p:extLst>
      <p:ext uri="{BB962C8B-B14F-4D97-AF65-F5344CB8AC3E}">
        <p14:creationId xmlns:p14="http://schemas.microsoft.com/office/powerpoint/2010/main" val="732915121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1" grpId="1"/>
      <p:bldP spid="13" grpId="0"/>
      <p:bldP spid="13" grpId="1"/>
      <p:bldP spid="18" grpId="0"/>
      <p:bldP spid="18" grpId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extBox 21">
            <a:extLst>
              <a:ext uri="{FF2B5EF4-FFF2-40B4-BE49-F238E27FC236}">
                <a16:creationId xmlns:a16="http://schemas.microsoft.com/office/drawing/2014/main" xmlns="" id="{FA9276EA-7E5D-4641-6DE1-105FB80A06A4}"/>
              </a:ext>
            </a:extLst>
          </p:cNvPr>
          <p:cNvSpPr txBox="1"/>
          <p:nvPr/>
        </p:nvSpPr>
        <p:spPr>
          <a:xfrm>
            <a:off x="487067" y="3061907"/>
            <a:ext cx="11167412" cy="206210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200" b="1" i="0" dirty="0">
                <a:solidFill>
                  <a:srgbClr val="F26548"/>
                </a:solidFill>
                <a:effectLst/>
              </a:rPr>
              <a:t>4. </a:t>
            </a:r>
            <a:r>
              <a:rPr lang="en-US" sz="3200" b="0" i="0" dirty="0">
                <a:solidFill>
                  <a:srgbClr val="242021"/>
                </a:solidFill>
                <a:effectLst/>
              </a:rPr>
              <a:t>The researchers </a:t>
            </a:r>
            <a:r>
              <a:rPr lang="en-US" sz="3200" b="0" i="1" dirty="0">
                <a:solidFill>
                  <a:srgbClr val="242021"/>
                </a:solidFill>
                <a:effectLst/>
              </a:rPr>
              <a:t>carried </a:t>
            </a:r>
            <a:r>
              <a:rPr lang="en-US" sz="3200" b="0" i="0" dirty="0">
                <a:solidFill>
                  <a:srgbClr val="949599"/>
                </a:solidFill>
                <a:effectLst/>
              </a:rPr>
              <a:t>______ </a:t>
            </a:r>
            <a:r>
              <a:rPr lang="en-US" sz="3200" b="0" i="0" dirty="0">
                <a:solidFill>
                  <a:srgbClr val="242021"/>
                </a:solidFill>
                <a:effectLst/>
              </a:rPr>
              <a:t>a study about people’s attitudes towards their cities.</a:t>
            </a:r>
          </a:p>
          <a:p>
            <a:endParaRPr lang="en-US" sz="3200" b="0" i="0" dirty="0">
              <a:solidFill>
                <a:srgbClr val="242021"/>
              </a:solidFill>
              <a:effectLst/>
            </a:endParaRPr>
          </a:p>
          <a:p>
            <a:r>
              <a:rPr lang="en-US" sz="3200" b="1" i="0" dirty="0">
                <a:solidFill>
                  <a:srgbClr val="F26548"/>
                </a:solidFill>
                <a:effectLst/>
              </a:rPr>
              <a:t>5. </a:t>
            </a:r>
            <a:r>
              <a:rPr lang="en-US" sz="3200" b="0" i="0" dirty="0">
                <a:solidFill>
                  <a:srgbClr val="242021"/>
                </a:solidFill>
                <a:effectLst/>
              </a:rPr>
              <a:t>Many people </a:t>
            </a:r>
            <a:r>
              <a:rPr lang="en-US" sz="3200" b="0" i="1" dirty="0">
                <a:solidFill>
                  <a:srgbClr val="242021"/>
                </a:solidFill>
                <a:effectLst/>
              </a:rPr>
              <a:t>come</a:t>
            </a:r>
            <a:r>
              <a:rPr lang="en-US" sz="3200" b="0" i="0" dirty="0">
                <a:solidFill>
                  <a:srgbClr val="242021"/>
                </a:solidFill>
                <a:effectLst/>
              </a:rPr>
              <a:t> </a:t>
            </a:r>
            <a:r>
              <a:rPr lang="en-US" sz="3200" b="0" i="0" dirty="0">
                <a:solidFill>
                  <a:srgbClr val="949599"/>
                </a:solidFill>
                <a:effectLst/>
              </a:rPr>
              <a:t>__________ </a:t>
            </a:r>
            <a:r>
              <a:rPr lang="en-US" sz="3200" b="0" i="0" dirty="0">
                <a:solidFill>
                  <a:srgbClr val="242021"/>
                </a:solidFill>
                <a:effectLst/>
              </a:rPr>
              <a:t>the flu in winter.</a:t>
            </a:r>
            <a:r>
              <a:rPr lang="en-US" sz="3200" dirty="0"/>
              <a:t> 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124683" y="1170817"/>
            <a:ext cx="10888345" cy="461665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sz="2400" b="1" dirty="0">
                <a:effectLst>
                  <a:glow rad="88900">
                    <a:schemeClr val="bg1"/>
                  </a:glow>
                </a:effectLst>
                <a:cs typeface="Arial" panose="020B0604020202020204" pitchFamily="34" charset="0"/>
                <a:sym typeface="+mn-ea"/>
              </a:rPr>
              <a:t>Complete the sentences with the particles in the box</a:t>
            </a:r>
          </a:p>
        </p:txBody>
      </p:sp>
      <p:sp>
        <p:nvSpPr>
          <p:cNvPr id="16" name="Rounded Rectangle 15"/>
          <p:cNvSpPr/>
          <p:nvPr/>
        </p:nvSpPr>
        <p:spPr>
          <a:xfrm>
            <a:off x="578103" y="1129876"/>
            <a:ext cx="502606" cy="502606"/>
          </a:xfrm>
          <a:prstGeom prst="roundRect">
            <a:avLst/>
          </a:prstGeom>
          <a:solidFill>
            <a:srgbClr val="6D9FB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48DA4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630888" y="1027236"/>
            <a:ext cx="397035" cy="7067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schemeClr val="bg1"/>
                </a:solidFill>
                <a:latin typeface="Myriad Pro" pitchFamily="34" charset="0"/>
              </a:rPr>
              <a:t>3</a:t>
            </a:r>
          </a:p>
        </p:txBody>
      </p:sp>
      <p:sp>
        <p:nvSpPr>
          <p:cNvPr id="5" name="Text Box 4"/>
          <p:cNvSpPr txBox="1"/>
          <p:nvPr/>
        </p:nvSpPr>
        <p:spPr>
          <a:xfrm>
            <a:off x="1348554" y="1745615"/>
            <a:ext cx="9409998" cy="583565"/>
          </a:xfrm>
          <a:prstGeom prst="rect">
            <a:avLst/>
          </a:prstGeom>
          <a:solidFill>
            <a:srgbClr val="E1C78F"/>
          </a:solidFill>
        </p:spPr>
        <p:txBody>
          <a:bodyPr wrap="square" rtlCol="0" anchor="t">
            <a:spAutoFit/>
          </a:bodyPr>
          <a:lstStyle/>
          <a:p>
            <a:r>
              <a:rPr lang="en-US" sz="3200" dirty="0"/>
              <a:t>out (x2)		down with		down on		away</a:t>
            </a:r>
          </a:p>
        </p:txBody>
      </p:sp>
      <p:sp>
        <p:nvSpPr>
          <p:cNvPr id="11" name="Text Box 10"/>
          <p:cNvSpPr txBox="1"/>
          <p:nvPr/>
        </p:nvSpPr>
        <p:spPr>
          <a:xfrm>
            <a:off x="5179060" y="3073531"/>
            <a:ext cx="2152650" cy="58356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indent="0" algn="just"/>
            <a:r>
              <a:rPr lang="en-US" sz="3200" b="1" dirty="0">
                <a:solidFill>
                  <a:srgbClr val="7030A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out</a:t>
            </a:r>
          </a:p>
        </p:txBody>
      </p:sp>
      <p:sp>
        <p:nvSpPr>
          <p:cNvPr id="13" name="Text Box 12"/>
          <p:cNvSpPr txBox="1"/>
          <p:nvPr/>
        </p:nvSpPr>
        <p:spPr>
          <a:xfrm>
            <a:off x="4254500" y="4552069"/>
            <a:ext cx="2152650" cy="58356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indent="0" algn="just"/>
            <a:r>
              <a:rPr lang="en-US" sz="3200" b="1" dirty="0">
                <a:solidFill>
                  <a:srgbClr val="7030A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down with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xmlns="" id="{599AF977-9C15-2152-539E-748283A2836A}"/>
              </a:ext>
            </a:extLst>
          </p:cNvPr>
          <p:cNvGrpSpPr/>
          <p:nvPr/>
        </p:nvGrpSpPr>
        <p:grpSpPr>
          <a:xfrm>
            <a:off x="-1172" y="1258"/>
            <a:ext cx="12192000" cy="1083309"/>
            <a:chOff x="7620" y="-7620"/>
            <a:chExt cx="12192000" cy="1083309"/>
          </a:xfrm>
        </p:grpSpPr>
        <p:sp>
          <p:nvSpPr>
            <p:cNvPr id="3" name="Round Single Corner Rectangle 31">
              <a:extLst>
                <a:ext uri="{FF2B5EF4-FFF2-40B4-BE49-F238E27FC236}">
                  <a16:creationId xmlns:a16="http://schemas.microsoft.com/office/drawing/2014/main" xmlns="" id="{694FE9CE-024E-F981-0F0A-0D07ABD33A8C}"/>
                </a:ext>
              </a:extLst>
            </p:cNvPr>
            <p:cNvSpPr/>
            <p:nvPr/>
          </p:nvSpPr>
          <p:spPr>
            <a:xfrm flipV="1">
              <a:off x="7620" y="-5876"/>
              <a:ext cx="12192000" cy="1081565"/>
            </a:xfrm>
            <a:prstGeom prst="round1Rect">
              <a:avLst/>
            </a:prstGeom>
            <a:solidFill>
              <a:srgbClr val="FEE3A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" name="Round Single Corner Rectangle 32">
              <a:extLst>
                <a:ext uri="{FF2B5EF4-FFF2-40B4-BE49-F238E27FC236}">
                  <a16:creationId xmlns:a16="http://schemas.microsoft.com/office/drawing/2014/main" xmlns="" id="{0F301881-737B-C48A-194B-35CAAC130B8A}"/>
                </a:ext>
              </a:extLst>
            </p:cNvPr>
            <p:cNvSpPr/>
            <p:nvPr/>
          </p:nvSpPr>
          <p:spPr>
            <a:xfrm flipV="1">
              <a:off x="7620" y="-7620"/>
              <a:ext cx="12109450" cy="996951"/>
            </a:xfrm>
            <a:prstGeom prst="round1Rect">
              <a:avLst/>
            </a:prstGeom>
            <a:solidFill>
              <a:srgbClr val="FBC86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" name="Round Single Corner Rectangle 33">
              <a:extLst>
                <a:ext uri="{FF2B5EF4-FFF2-40B4-BE49-F238E27FC236}">
                  <a16:creationId xmlns:a16="http://schemas.microsoft.com/office/drawing/2014/main" xmlns="" id="{9FF3674C-43BB-4C54-6440-991F75F32F59}"/>
                </a:ext>
              </a:extLst>
            </p:cNvPr>
            <p:cNvSpPr/>
            <p:nvPr/>
          </p:nvSpPr>
          <p:spPr>
            <a:xfrm flipV="1">
              <a:off x="7620" y="-7620"/>
              <a:ext cx="12014200" cy="914401"/>
            </a:xfrm>
            <a:prstGeom prst="round1Rect">
              <a:avLst/>
            </a:prstGeom>
            <a:solidFill>
              <a:srgbClr val="F8B41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4BA4330C-1FE2-FF4B-24AF-DF420CACF49E}"/>
              </a:ext>
            </a:extLst>
          </p:cNvPr>
          <p:cNvSpPr txBox="1"/>
          <p:nvPr/>
        </p:nvSpPr>
        <p:spPr>
          <a:xfrm>
            <a:off x="487067" y="208434"/>
            <a:ext cx="4132696" cy="646331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sz="3600" b="1" dirty="0">
                <a:effectLst>
                  <a:glow rad="88900">
                    <a:schemeClr val="bg1"/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GRAMMAR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1" grpId="1"/>
      <p:bldP spid="13" grpId="0"/>
      <p:bldP spid="13" grpId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extBox 22">
            <a:extLst>
              <a:ext uri="{FF2B5EF4-FFF2-40B4-BE49-F238E27FC236}">
                <a16:creationId xmlns:a16="http://schemas.microsoft.com/office/drawing/2014/main" xmlns="" id="{6168C91E-51CE-E2EA-C3DE-89F49BD50C82}"/>
              </a:ext>
            </a:extLst>
          </p:cNvPr>
          <p:cNvSpPr txBox="1"/>
          <p:nvPr/>
        </p:nvSpPr>
        <p:spPr>
          <a:xfrm>
            <a:off x="203522" y="2375379"/>
            <a:ext cx="11809506" cy="32316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400" b="1" i="0" dirty="0">
                <a:solidFill>
                  <a:srgbClr val="F26548"/>
                </a:solidFill>
                <a:effectLst/>
              </a:rPr>
              <a:t>1. </a:t>
            </a:r>
            <a:r>
              <a:rPr lang="en-US" sz="3400" b="0" i="0" dirty="0">
                <a:solidFill>
                  <a:srgbClr val="242021"/>
                </a:solidFill>
                <a:effectLst/>
              </a:rPr>
              <a:t>The dirtier the air gets, more difficult it is for people to breathe.</a:t>
            </a:r>
          </a:p>
          <a:p>
            <a:endParaRPr lang="en-US" sz="3400" b="0" i="0" dirty="0">
              <a:solidFill>
                <a:srgbClr val="242021"/>
              </a:solidFill>
              <a:effectLst/>
            </a:endParaRPr>
          </a:p>
          <a:p>
            <a:r>
              <a:rPr lang="en-US" sz="3400" b="1" i="0" dirty="0">
                <a:solidFill>
                  <a:srgbClr val="F26548"/>
                </a:solidFill>
                <a:effectLst/>
              </a:rPr>
              <a:t>2. </a:t>
            </a:r>
            <a:r>
              <a:rPr lang="en-US" sz="3400" b="0" i="0" dirty="0">
                <a:solidFill>
                  <a:srgbClr val="242021"/>
                </a:solidFill>
                <a:effectLst/>
              </a:rPr>
              <a:t>My brother likes to get up the city by bike, but I prefer using public transport.</a:t>
            </a:r>
          </a:p>
          <a:p>
            <a:endParaRPr lang="en-US" sz="3400" b="0" i="0" dirty="0">
              <a:solidFill>
                <a:srgbClr val="242021"/>
              </a:solidFill>
              <a:effectLst/>
            </a:endParaRPr>
          </a:p>
          <a:p>
            <a:r>
              <a:rPr lang="en-US" sz="3400" b="1" i="0" dirty="0">
                <a:solidFill>
                  <a:srgbClr val="F26548"/>
                </a:solidFill>
                <a:effectLst/>
              </a:rPr>
              <a:t>3. </a:t>
            </a:r>
            <a:r>
              <a:rPr lang="en-US" sz="3400" b="0" i="0" dirty="0">
                <a:solidFill>
                  <a:srgbClr val="242021"/>
                </a:solidFill>
                <a:effectLst/>
              </a:rPr>
              <a:t>Nearer the school is, the more convenient it is for the students.</a:t>
            </a:r>
            <a:r>
              <a:rPr lang="en-US" sz="3400" dirty="0"/>
              <a:t> 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668988" y="1148327"/>
            <a:ext cx="397035" cy="7067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schemeClr val="bg1"/>
                </a:solidFill>
                <a:latin typeface="Myriad Pro" pitchFamily="34" charset="0"/>
              </a:rPr>
              <a:t>4</a:t>
            </a:r>
          </a:p>
        </p:txBody>
      </p:sp>
      <p:sp>
        <p:nvSpPr>
          <p:cNvPr id="16" name="Rounded Rectangle 15"/>
          <p:cNvSpPr/>
          <p:nvPr/>
        </p:nvSpPr>
        <p:spPr>
          <a:xfrm>
            <a:off x="616203" y="1250967"/>
            <a:ext cx="502606" cy="502606"/>
          </a:xfrm>
          <a:prstGeom prst="roundRect">
            <a:avLst/>
          </a:prstGeom>
          <a:solidFill>
            <a:srgbClr val="6D9FB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48DA4"/>
              </a:solidFill>
            </a:endParaRPr>
          </a:p>
        </p:txBody>
      </p:sp>
      <p:sp>
        <p:nvSpPr>
          <p:cNvPr id="5" name="TextBox 11"/>
          <p:cNvSpPr txBox="1"/>
          <p:nvPr/>
        </p:nvSpPr>
        <p:spPr>
          <a:xfrm>
            <a:off x="1171595" y="1274440"/>
            <a:ext cx="8721706" cy="523220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sz="2800" b="1" dirty="0">
                <a:effectLst>
                  <a:glow rad="88900">
                    <a:schemeClr val="bg1"/>
                  </a:glow>
                </a:effectLst>
                <a:cs typeface="Arial" panose="020B0604020202020204" pitchFamily="34" charset="0"/>
                <a:sym typeface="+mn-ea"/>
              </a:rPr>
              <a:t>Find a grammar mistake in each sentence and correct it.</a:t>
            </a:r>
          </a:p>
        </p:txBody>
      </p:sp>
      <p:sp>
        <p:nvSpPr>
          <p:cNvPr id="2" name="TextBox 16"/>
          <p:cNvSpPr txBox="1"/>
          <p:nvPr/>
        </p:nvSpPr>
        <p:spPr>
          <a:xfrm>
            <a:off x="674068" y="1153407"/>
            <a:ext cx="397035" cy="7067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schemeClr val="bg1"/>
                </a:solidFill>
                <a:latin typeface="Myriad Pro" pitchFamily="34" charset="0"/>
              </a:rPr>
              <a:t>4</a:t>
            </a:r>
          </a:p>
        </p:txBody>
      </p:sp>
      <p:sp>
        <p:nvSpPr>
          <p:cNvPr id="18" name="Text Box 17"/>
          <p:cNvSpPr txBox="1"/>
          <p:nvPr/>
        </p:nvSpPr>
        <p:spPr>
          <a:xfrm>
            <a:off x="4787265" y="2884165"/>
            <a:ext cx="4048760" cy="63119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noAutofit/>
          </a:bodyPr>
          <a:lstStyle/>
          <a:p>
            <a:pPr indent="0"/>
            <a:r>
              <a:rPr lang="en-US" sz="3400" b="1" dirty="0">
                <a:solidFill>
                  <a:srgbClr val="7030A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→ the more difficult		</a:t>
            </a:r>
          </a:p>
        </p:txBody>
      </p:sp>
      <p:sp>
        <p:nvSpPr>
          <p:cNvPr id="13" name="Text Box 12"/>
          <p:cNvSpPr txBox="1"/>
          <p:nvPr/>
        </p:nvSpPr>
        <p:spPr>
          <a:xfrm>
            <a:off x="625728" y="5505937"/>
            <a:ext cx="2619375" cy="63119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noAutofit/>
          </a:bodyPr>
          <a:lstStyle/>
          <a:p>
            <a:pPr indent="0"/>
            <a:r>
              <a:rPr lang="en-US" sz="3400" b="1" dirty="0">
                <a:solidFill>
                  <a:srgbClr val="7030A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→ The nearer</a:t>
            </a:r>
          </a:p>
        </p:txBody>
      </p:sp>
      <p:sp>
        <p:nvSpPr>
          <p:cNvPr id="19" name="Text Box 18"/>
          <p:cNvSpPr txBox="1"/>
          <p:nvPr/>
        </p:nvSpPr>
        <p:spPr>
          <a:xfrm>
            <a:off x="4005262" y="3967071"/>
            <a:ext cx="2728913" cy="63119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noAutofit/>
          </a:bodyPr>
          <a:lstStyle/>
          <a:p>
            <a:pPr indent="0"/>
            <a:r>
              <a:rPr lang="en-US" sz="3400" b="1" dirty="0">
                <a:solidFill>
                  <a:srgbClr val="7030A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→ get around</a:t>
            </a: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xmlns="" id="{88843B4B-E7C0-349C-0BEA-8A94A0BEB733}"/>
              </a:ext>
            </a:extLst>
          </p:cNvPr>
          <p:cNvGrpSpPr/>
          <p:nvPr/>
        </p:nvGrpSpPr>
        <p:grpSpPr>
          <a:xfrm>
            <a:off x="-1172" y="1258"/>
            <a:ext cx="12192000" cy="1083309"/>
            <a:chOff x="7620" y="-7620"/>
            <a:chExt cx="12192000" cy="1083309"/>
          </a:xfrm>
        </p:grpSpPr>
        <p:sp>
          <p:nvSpPr>
            <p:cNvPr id="11" name="Round Single Corner Rectangle 31">
              <a:extLst>
                <a:ext uri="{FF2B5EF4-FFF2-40B4-BE49-F238E27FC236}">
                  <a16:creationId xmlns:a16="http://schemas.microsoft.com/office/drawing/2014/main" xmlns="" id="{3E137688-598B-526C-CA4E-6ED82EB344EA}"/>
                </a:ext>
              </a:extLst>
            </p:cNvPr>
            <p:cNvSpPr/>
            <p:nvPr/>
          </p:nvSpPr>
          <p:spPr>
            <a:xfrm flipV="1">
              <a:off x="7620" y="-5876"/>
              <a:ext cx="12192000" cy="1081565"/>
            </a:xfrm>
            <a:prstGeom prst="round1Rect">
              <a:avLst/>
            </a:prstGeom>
            <a:solidFill>
              <a:srgbClr val="FEE3A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2" name="Round Single Corner Rectangle 32">
              <a:extLst>
                <a:ext uri="{FF2B5EF4-FFF2-40B4-BE49-F238E27FC236}">
                  <a16:creationId xmlns:a16="http://schemas.microsoft.com/office/drawing/2014/main" xmlns="" id="{F5230788-B4EB-08F1-687F-FD7EDFFBA0B3}"/>
                </a:ext>
              </a:extLst>
            </p:cNvPr>
            <p:cNvSpPr/>
            <p:nvPr/>
          </p:nvSpPr>
          <p:spPr>
            <a:xfrm flipV="1">
              <a:off x="7620" y="-7620"/>
              <a:ext cx="12109450" cy="996951"/>
            </a:xfrm>
            <a:prstGeom prst="round1Rect">
              <a:avLst/>
            </a:prstGeom>
            <a:solidFill>
              <a:srgbClr val="FBC86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0" name="Round Single Corner Rectangle 33">
              <a:extLst>
                <a:ext uri="{FF2B5EF4-FFF2-40B4-BE49-F238E27FC236}">
                  <a16:creationId xmlns:a16="http://schemas.microsoft.com/office/drawing/2014/main" xmlns="" id="{AFEBE5C4-85CA-7F1A-3BF7-A6C670C840FC}"/>
                </a:ext>
              </a:extLst>
            </p:cNvPr>
            <p:cNvSpPr/>
            <p:nvPr/>
          </p:nvSpPr>
          <p:spPr>
            <a:xfrm flipV="1">
              <a:off x="7620" y="-7620"/>
              <a:ext cx="12014200" cy="914401"/>
            </a:xfrm>
            <a:prstGeom prst="round1Rect">
              <a:avLst/>
            </a:prstGeom>
            <a:solidFill>
              <a:srgbClr val="F8B41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21" name="TextBox 20">
            <a:extLst>
              <a:ext uri="{FF2B5EF4-FFF2-40B4-BE49-F238E27FC236}">
                <a16:creationId xmlns:a16="http://schemas.microsoft.com/office/drawing/2014/main" xmlns="" id="{312BFB04-13BB-1C90-033E-8614C10086A7}"/>
              </a:ext>
            </a:extLst>
          </p:cNvPr>
          <p:cNvSpPr txBox="1"/>
          <p:nvPr/>
        </p:nvSpPr>
        <p:spPr>
          <a:xfrm>
            <a:off x="487067" y="208434"/>
            <a:ext cx="4132696" cy="646331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sz="3600" b="1" dirty="0">
                <a:effectLst>
                  <a:glow rad="88900">
                    <a:schemeClr val="bg1"/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GRAMMAR</a:t>
            </a:r>
          </a:p>
        </p:txBody>
      </p: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xmlns="" id="{934526DA-924C-55FA-C23A-F094F14763AF}"/>
              </a:ext>
            </a:extLst>
          </p:cNvPr>
          <p:cNvCxnSpPr/>
          <p:nvPr/>
        </p:nvCxnSpPr>
        <p:spPr>
          <a:xfrm>
            <a:off x="4819650" y="2868290"/>
            <a:ext cx="2352675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xmlns="" id="{FB4B1788-253D-7ED5-0781-22B7983C88F5}"/>
              </a:ext>
            </a:extLst>
          </p:cNvPr>
          <p:cNvCxnSpPr>
            <a:cxnSpLocks/>
          </p:cNvCxnSpPr>
          <p:nvPr/>
        </p:nvCxnSpPr>
        <p:spPr>
          <a:xfrm>
            <a:off x="4114800" y="3953106"/>
            <a:ext cx="1133475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xmlns="" id="{318186BC-E756-F6F7-CF75-4D2B88089F06}"/>
              </a:ext>
            </a:extLst>
          </p:cNvPr>
          <p:cNvCxnSpPr>
            <a:cxnSpLocks/>
          </p:cNvCxnSpPr>
          <p:nvPr/>
        </p:nvCxnSpPr>
        <p:spPr>
          <a:xfrm>
            <a:off x="733425" y="5467581"/>
            <a:ext cx="1133475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8" grpId="1"/>
      <p:bldP spid="13" grpId="0"/>
      <p:bldP spid="13" grpId="1"/>
      <p:bldP spid="19" grpId="0"/>
      <p:bldP spid="19" grpId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lowchart: Off-page Connector 11"/>
          <p:cNvSpPr/>
          <p:nvPr/>
        </p:nvSpPr>
        <p:spPr>
          <a:xfrm>
            <a:off x="636270" y="-2220595"/>
            <a:ext cx="2302510" cy="1738630"/>
          </a:xfrm>
          <a:prstGeom prst="flowChartOffpageConnector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>
                <a:solidFill>
                  <a:schemeClr val="tx1"/>
                </a:solidFill>
                <a:effectLst>
                  <a:glow rad="88900">
                    <a:schemeClr val="bg1"/>
                  </a:glow>
                </a:effectLst>
                <a:cs typeface="Arial" panose="020B0604020202020204" pitchFamily="34" charset="0"/>
                <a:sym typeface="+mn-ea"/>
              </a:rPr>
              <a:t>Note:</a:t>
            </a: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xmlns="" id="{759E217A-3AA2-C8B1-6024-DCE9BFB2AB04}"/>
              </a:ext>
            </a:extLst>
          </p:cNvPr>
          <p:cNvGrpSpPr/>
          <p:nvPr/>
        </p:nvGrpSpPr>
        <p:grpSpPr>
          <a:xfrm>
            <a:off x="-1172" y="1258"/>
            <a:ext cx="12192000" cy="1083309"/>
            <a:chOff x="7620" y="-7620"/>
            <a:chExt cx="12192000" cy="1083309"/>
          </a:xfrm>
        </p:grpSpPr>
        <p:sp>
          <p:nvSpPr>
            <p:cNvPr id="7" name="Round Single Corner Rectangle 31">
              <a:extLst>
                <a:ext uri="{FF2B5EF4-FFF2-40B4-BE49-F238E27FC236}">
                  <a16:creationId xmlns:a16="http://schemas.microsoft.com/office/drawing/2014/main" xmlns="" id="{114059CE-7AC6-AE70-97F8-452A5B7D4A54}"/>
                </a:ext>
              </a:extLst>
            </p:cNvPr>
            <p:cNvSpPr/>
            <p:nvPr/>
          </p:nvSpPr>
          <p:spPr>
            <a:xfrm flipV="1">
              <a:off x="7620" y="-5876"/>
              <a:ext cx="12192000" cy="1081565"/>
            </a:xfrm>
            <a:prstGeom prst="round1Rect">
              <a:avLst/>
            </a:prstGeom>
            <a:solidFill>
              <a:srgbClr val="FEE3A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3" name="Round Single Corner Rectangle 32">
              <a:extLst>
                <a:ext uri="{FF2B5EF4-FFF2-40B4-BE49-F238E27FC236}">
                  <a16:creationId xmlns:a16="http://schemas.microsoft.com/office/drawing/2014/main" xmlns="" id="{46521196-1CCA-61E5-F7EC-549ADEF856A2}"/>
                </a:ext>
              </a:extLst>
            </p:cNvPr>
            <p:cNvSpPr/>
            <p:nvPr/>
          </p:nvSpPr>
          <p:spPr>
            <a:xfrm flipV="1">
              <a:off x="7620" y="-7620"/>
              <a:ext cx="12109450" cy="996951"/>
            </a:xfrm>
            <a:prstGeom prst="round1Rect">
              <a:avLst/>
            </a:prstGeom>
            <a:solidFill>
              <a:srgbClr val="FBC86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4" name="Round Single Corner Rectangle 33">
              <a:extLst>
                <a:ext uri="{FF2B5EF4-FFF2-40B4-BE49-F238E27FC236}">
                  <a16:creationId xmlns:a16="http://schemas.microsoft.com/office/drawing/2014/main" xmlns="" id="{C5C912AA-3263-A6F2-5D53-28C878F203C2}"/>
                </a:ext>
              </a:extLst>
            </p:cNvPr>
            <p:cNvSpPr/>
            <p:nvPr/>
          </p:nvSpPr>
          <p:spPr>
            <a:xfrm flipV="1">
              <a:off x="7620" y="-7620"/>
              <a:ext cx="12014200" cy="914401"/>
            </a:xfrm>
            <a:prstGeom prst="round1Rect">
              <a:avLst/>
            </a:prstGeom>
            <a:solidFill>
              <a:srgbClr val="F8B41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19" name="TextBox 18">
            <a:extLst>
              <a:ext uri="{FF2B5EF4-FFF2-40B4-BE49-F238E27FC236}">
                <a16:creationId xmlns:a16="http://schemas.microsoft.com/office/drawing/2014/main" xmlns="" id="{71B417C3-981B-6986-2C25-D2F8D87EF9E9}"/>
              </a:ext>
            </a:extLst>
          </p:cNvPr>
          <p:cNvSpPr txBox="1"/>
          <p:nvPr/>
        </p:nvSpPr>
        <p:spPr>
          <a:xfrm>
            <a:off x="487067" y="208434"/>
            <a:ext cx="4132696" cy="646331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sz="3600" b="1" dirty="0">
                <a:effectLst>
                  <a:glow rad="88900">
                    <a:schemeClr val="bg1"/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GRAMMAR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xmlns="" id="{84C6BFF7-9B2E-B262-13C6-14F86CAB3444}"/>
              </a:ext>
            </a:extLst>
          </p:cNvPr>
          <p:cNvSpPr txBox="1"/>
          <p:nvPr/>
        </p:nvSpPr>
        <p:spPr>
          <a:xfrm>
            <a:off x="668988" y="1148327"/>
            <a:ext cx="397035" cy="7067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schemeClr val="bg1"/>
                </a:solidFill>
                <a:latin typeface="Myriad Pro" pitchFamily="34" charset="0"/>
              </a:rPr>
              <a:t>4</a:t>
            </a:r>
          </a:p>
        </p:txBody>
      </p:sp>
      <p:sp>
        <p:nvSpPr>
          <p:cNvPr id="21" name="Rounded Rectangle 15">
            <a:extLst>
              <a:ext uri="{FF2B5EF4-FFF2-40B4-BE49-F238E27FC236}">
                <a16:creationId xmlns:a16="http://schemas.microsoft.com/office/drawing/2014/main" xmlns="" id="{B4A1E44A-ED0E-46CA-9AF2-836BEB8B4031}"/>
              </a:ext>
            </a:extLst>
          </p:cNvPr>
          <p:cNvSpPr/>
          <p:nvPr/>
        </p:nvSpPr>
        <p:spPr>
          <a:xfrm>
            <a:off x="616203" y="1250967"/>
            <a:ext cx="502606" cy="502606"/>
          </a:xfrm>
          <a:prstGeom prst="roundRect">
            <a:avLst/>
          </a:prstGeom>
          <a:solidFill>
            <a:srgbClr val="6D9FB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48DA4"/>
              </a:solidFill>
            </a:endParaRPr>
          </a:p>
        </p:txBody>
      </p:sp>
      <p:sp>
        <p:nvSpPr>
          <p:cNvPr id="22" name="TextBox 11">
            <a:extLst>
              <a:ext uri="{FF2B5EF4-FFF2-40B4-BE49-F238E27FC236}">
                <a16:creationId xmlns:a16="http://schemas.microsoft.com/office/drawing/2014/main" xmlns="" id="{9D2BAB88-3C0A-B598-FB1E-9C198F1932FB}"/>
              </a:ext>
            </a:extLst>
          </p:cNvPr>
          <p:cNvSpPr txBox="1"/>
          <p:nvPr/>
        </p:nvSpPr>
        <p:spPr>
          <a:xfrm>
            <a:off x="1171595" y="1274440"/>
            <a:ext cx="8721706" cy="523220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sz="2800" b="1" dirty="0">
                <a:effectLst>
                  <a:glow rad="88900">
                    <a:schemeClr val="bg1"/>
                  </a:glow>
                </a:effectLst>
                <a:cs typeface="Arial" panose="020B0604020202020204" pitchFamily="34" charset="0"/>
                <a:sym typeface="+mn-ea"/>
              </a:rPr>
              <a:t>Find a grammar mistake in each sentence and correct it.</a:t>
            </a:r>
          </a:p>
        </p:txBody>
      </p:sp>
      <p:sp>
        <p:nvSpPr>
          <p:cNvPr id="23" name="TextBox 16">
            <a:extLst>
              <a:ext uri="{FF2B5EF4-FFF2-40B4-BE49-F238E27FC236}">
                <a16:creationId xmlns:a16="http://schemas.microsoft.com/office/drawing/2014/main" xmlns="" id="{2C2F3B7A-65EF-BE19-06BC-BAA82CB54889}"/>
              </a:ext>
            </a:extLst>
          </p:cNvPr>
          <p:cNvSpPr txBox="1"/>
          <p:nvPr/>
        </p:nvSpPr>
        <p:spPr>
          <a:xfrm>
            <a:off x="674068" y="1153407"/>
            <a:ext cx="397035" cy="7067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schemeClr val="bg1"/>
                </a:solidFill>
                <a:latin typeface="Myriad Pro" pitchFamily="34" charset="0"/>
              </a:rPr>
              <a:t>4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xmlns="" id="{536F27C6-D47D-503B-C39A-6ED188815ACE}"/>
              </a:ext>
            </a:extLst>
          </p:cNvPr>
          <p:cNvSpPr txBox="1"/>
          <p:nvPr/>
        </p:nvSpPr>
        <p:spPr>
          <a:xfrm>
            <a:off x="203522" y="2375379"/>
            <a:ext cx="11809506" cy="166199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400" b="1" i="0" dirty="0">
                <a:solidFill>
                  <a:srgbClr val="F26548"/>
                </a:solidFill>
                <a:effectLst/>
              </a:rPr>
              <a:t>4. </a:t>
            </a:r>
            <a:r>
              <a:rPr lang="en-US" sz="3400" b="0" i="0" dirty="0">
                <a:solidFill>
                  <a:srgbClr val="242021"/>
                </a:solidFill>
                <a:effectLst/>
              </a:rPr>
              <a:t>She came up with a cold after walking in the heavy rain.</a:t>
            </a:r>
          </a:p>
          <a:p>
            <a:endParaRPr lang="en-US" sz="3400" b="0" i="0" dirty="0">
              <a:solidFill>
                <a:srgbClr val="242021"/>
              </a:solidFill>
              <a:effectLst/>
            </a:endParaRPr>
          </a:p>
          <a:p>
            <a:r>
              <a:rPr lang="en-US" sz="3400" b="1" i="0" dirty="0">
                <a:solidFill>
                  <a:srgbClr val="F26548"/>
                </a:solidFill>
                <a:effectLst/>
              </a:rPr>
              <a:t>5. </a:t>
            </a:r>
            <a:r>
              <a:rPr lang="en-US" sz="3400" b="0" i="0" dirty="0">
                <a:solidFill>
                  <a:srgbClr val="242021"/>
                </a:solidFill>
                <a:effectLst/>
              </a:rPr>
              <a:t>The more slow the Internet is, the angrier the users get.</a:t>
            </a:r>
          </a:p>
        </p:txBody>
      </p:sp>
      <p:sp>
        <p:nvSpPr>
          <p:cNvPr id="25" name="Text Box 17">
            <a:extLst>
              <a:ext uri="{FF2B5EF4-FFF2-40B4-BE49-F238E27FC236}">
                <a16:creationId xmlns:a16="http://schemas.microsoft.com/office/drawing/2014/main" xmlns="" id="{00D5089D-6686-D75C-6E35-333562688EB6}"/>
              </a:ext>
            </a:extLst>
          </p:cNvPr>
          <p:cNvSpPr txBox="1"/>
          <p:nvPr/>
        </p:nvSpPr>
        <p:spPr>
          <a:xfrm>
            <a:off x="1443990" y="2881173"/>
            <a:ext cx="4048760" cy="63119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noAutofit/>
          </a:bodyPr>
          <a:lstStyle/>
          <a:p>
            <a:pPr indent="0"/>
            <a:r>
              <a:rPr lang="en-US" sz="3400" b="1" dirty="0">
                <a:solidFill>
                  <a:srgbClr val="7030A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→ came down with		</a:t>
            </a:r>
          </a:p>
        </p:txBody>
      </p:sp>
      <p:sp>
        <p:nvSpPr>
          <p:cNvPr id="29" name="Text Box 18">
            <a:extLst>
              <a:ext uri="{FF2B5EF4-FFF2-40B4-BE49-F238E27FC236}">
                <a16:creationId xmlns:a16="http://schemas.microsoft.com/office/drawing/2014/main" xmlns="" id="{90D42EBF-3942-5696-88AC-15F1D6774175}"/>
              </a:ext>
            </a:extLst>
          </p:cNvPr>
          <p:cNvSpPr txBox="1"/>
          <p:nvPr/>
        </p:nvSpPr>
        <p:spPr>
          <a:xfrm>
            <a:off x="1357312" y="3955707"/>
            <a:ext cx="2728913" cy="63119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noAutofit/>
          </a:bodyPr>
          <a:lstStyle/>
          <a:p>
            <a:pPr indent="0"/>
            <a:r>
              <a:rPr lang="en-US" sz="3400" b="1" dirty="0">
                <a:solidFill>
                  <a:srgbClr val="7030A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→ slower</a:t>
            </a:r>
          </a:p>
        </p:txBody>
      </p: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xmlns="" id="{9F0BCE4A-56F7-42FF-9EF3-A6A6BBE91372}"/>
              </a:ext>
            </a:extLst>
          </p:cNvPr>
          <p:cNvCxnSpPr/>
          <p:nvPr/>
        </p:nvCxnSpPr>
        <p:spPr>
          <a:xfrm>
            <a:off x="1476375" y="2865298"/>
            <a:ext cx="2352675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xmlns="" id="{0F5CC20A-F465-6B4D-1EA3-F8232B8007E4}"/>
              </a:ext>
            </a:extLst>
          </p:cNvPr>
          <p:cNvCxnSpPr>
            <a:cxnSpLocks/>
          </p:cNvCxnSpPr>
          <p:nvPr/>
        </p:nvCxnSpPr>
        <p:spPr>
          <a:xfrm>
            <a:off x="1466850" y="3941742"/>
            <a:ext cx="180975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25" grpId="1"/>
      <p:bldP spid="29" grpId="0"/>
      <p:bldP spid="29" grpId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/>
          <p:cNvSpPr txBox="1"/>
          <p:nvPr/>
        </p:nvSpPr>
        <p:spPr>
          <a:xfrm>
            <a:off x="1080708" y="1142498"/>
            <a:ext cx="10888345" cy="461665"/>
          </a:xfrm>
          <a:prstGeom prst="rect">
            <a:avLst/>
          </a:prstGeom>
          <a:noFill/>
          <a:effectLst/>
          <a:extLst>
            <a:ext uri="{909E8E84-426E-40DD-AFC4-6F175D3DCCD1}">
              <a14:hiddenFill xmlns:a14="http://schemas.microsoft.com/office/drawing/2010/main">
                <a:solidFill>
                  <a:srgbClr val="95BDFF"/>
                </a:solidFill>
              </a14:hiddenFill>
            </a:ext>
          </a:extLst>
        </p:spPr>
        <p:txBody>
          <a:bodyPr wrap="square" rtlCol="0">
            <a:spAutoFit/>
          </a:bodyPr>
          <a:lstStyle/>
          <a:p>
            <a:r>
              <a:rPr lang="en-US" sz="2400" b="1" dirty="0">
                <a:ln>
                  <a:noFill/>
                </a:ln>
                <a:solidFill>
                  <a:schemeClr val="tx1"/>
                </a:solidFill>
                <a:effectLst>
                  <a:glow rad="88900">
                    <a:schemeClr val="bg1"/>
                  </a:glow>
                </a:effectLst>
                <a:cs typeface="Arial" panose="020B0604020202020204" pitchFamily="34" charset="0"/>
              </a:rPr>
              <a:t> Choose the correct answer to complete each sentence below.</a:t>
            </a:r>
          </a:p>
        </p:txBody>
      </p:sp>
      <p:sp>
        <p:nvSpPr>
          <p:cNvPr id="16" name="Rounded Rectangle 15"/>
          <p:cNvSpPr/>
          <p:nvPr/>
        </p:nvSpPr>
        <p:spPr>
          <a:xfrm>
            <a:off x="578103" y="1129876"/>
            <a:ext cx="502606" cy="502606"/>
          </a:xfrm>
          <a:prstGeom prst="roundRect">
            <a:avLst/>
          </a:prstGeom>
          <a:solidFill>
            <a:srgbClr val="6D9FB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48DA4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630888" y="1027236"/>
            <a:ext cx="39703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>
                <a:solidFill>
                  <a:schemeClr val="bg1"/>
                </a:solidFill>
                <a:latin typeface="Myriad Pro" pitchFamily="34" charset="0"/>
              </a:rPr>
              <a:t>1</a:t>
            </a:r>
            <a:endParaRPr lang="en-US" sz="4000" b="1" dirty="0">
              <a:solidFill>
                <a:schemeClr val="bg1"/>
              </a:solidFill>
              <a:latin typeface="Myriad Pro" pitchFamily="34" charset="0"/>
            </a:endParaRP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xmlns="" id="{90630279-3979-9E85-DD54-D1DEB1C8B25A}"/>
              </a:ext>
            </a:extLst>
          </p:cNvPr>
          <p:cNvGrpSpPr/>
          <p:nvPr/>
        </p:nvGrpSpPr>
        <p:grpSpPr>
          <a:xfrm>
            <a:off x="-1172" y="1258"/>
            <a:ext cx="12192000" cy="1083309"/>
            <a:chOff x="7620" y="-7620"/>
            <a:chExt cx="12192000" cy="1083309"/>
          </a:xfrm>
        </p:grpSpPr>
        <p:sp>
          <p:nvSpPr>
            <p:cNvPr id="3" name="Round Single Corner Rectangle 31">
              <a:extLst>
                <a:ext uri="{FF2B5EF4-FFF2-40B4-BE49-F238E27FC236}">
                  <a16:creationId xmlns:a16="http://schemas.microsoft.com/office/drawing/2014/main" xmlns="" id="{BC333334-3C84-136D-8C61-06244980CB05}"/>
                </a:ext>
              </a:extLst>
            </p:cNvPr>
            <p:cNvSpPr/>
            <p:nvPr/>
          </p:nvSpPr>
          <p:spPr>
            <a:xfrm flipV="1">
              <a:off x="7620" y="-5876"/>
              <a:ext cx="12192000" cy="1081565"/>
            </a:xfrm>
            <a:prstGeom prst="round1Rect">
              <a:avLst/>
            </a:prstGeom>
            <a:solidFill>
              <a:srgbClr val="FEE3A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" name="Round Single Corner Rectangle 32">
              <a:extLst>
                <a:ext uri="{FF2B5EF4-FFF2-40B4-BE49-F238E27FC236}">
                  <a16:creationId xmlns:a16="http://schemas.microsoft.com/office/drawing/2014/main" xmlns="" id="{222ACD20-F008-4994-593A-C4B89997BA5A}"/>
                </a:ext>
              </a:extLst>
            </p:cNvPr>
            <p:cNvSpPr/>
            <p:nvPr/>
          </p:nvSpPr>
          <p:spPr>
            <a:xfrm flipV="1">
              <a:off x="7620" y="-7620"/>
              <a:ext cx="12109450" cy="996951"/>
            </a:xfrm>
            <a:prstGeom prst="round1Rect">
              <a:avLst/>
            </a:prstGeom>
            <a:solidFill>
              <a:srgbClr val="FBC86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" name="Round Single Corner Rectangle 33">
              <a:extLst>
                <a:ext uri="{FF2B5EF4-FFF2-40B4-BE49-F238E27FC236}">
                  <a16:creationId xmlns:a16="http://schemas.microsoft.com/office/drawing/2014/main" xmlns="" id="{A28D3E17-6BC5-2735-6108-D338D05D3D65}"/>
                </a:ext>
              </a:extLst>
            </p:cNvPr>
            <p:cNvSpPr/>
            <p:nvPr/>
          </p:nvSpPr>
          <p:spPr>
            <a:xfrm flipV="1">
              <a:off x="7620" y="-7620"/>
              <a:ext cx="12014200" cy="914401"/>
            </a:xfrm>
            <a:prstGeom prst="round1Rect">
              <a:avLst/>
            </a:prstGeom>
            <a:solidFill>
              <a:srgbClr val="F8B41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6FC09536-7561-58DB-A4C8-84D8C70765AE}"/>
              </a:ext>
            </a:extLst>
          </p:cNvPr>
          <p:cNvSpPr txBox="1"/>
          <p:nvPr/>
        </p:nvSpPr>
        <p:spPr>
          <a:xfrm>
            <a:off x="487067" y="208434"/>
            <a:ext cx="4132696" cy="646331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sz="3600" b="1" dirty="0">
                <a:effectLst>
                  <a:glow rad="88900">
                    <a:schemeClr val="bg1"/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VOCABULARY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050E8961-D170-9E8F-765F-D264383BFF96}"/>
              </a:ext>
            </a:extLst>
          </p:cNvPr>
          <p:cNvSpPr txBox="1"/>
          <p:nvPr/>
        </p:nvSpPr>
        <p:spPr>
          <a:xfrm>
            <a:off x="487067" y="1740580"/>
            <a:ext cx="11224267" cy="50167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200" b="1" i="0" dirty="0">
                <a:solidFill>
                  <a:srgbClr val="F26548"/>
                </a:solidFill>
                <a:effectLst/>
              </a:rPr>
              <a:t>1. </a:t>
            </a:r>
            <a:r>
              <a:rPr lang="en-US" sz="3200" b="0" i="0" dirty="0">
                <a:solidFill>
                  <a:srgbClr val="242021"/>
                </a:solidFill>
                <a:effectLst/>
              </a:rPr>
              <a:t>It takes Jane 30 minutes to </a:t>
            </a:r>
            <a:r>
              <a:rPr lang="en-US" sz="3200" b="0" i="1" dirty="0">
                <a:solidFill>
                  <a:srgbClr val="242021"/>
                </a:solidFill>
                <a:effectLst/>
              </a:rPr>
              <a:t>travel from </a:t>
            </a:r>
            <a:r>
              <a:rPr lang="en-US" sz="3200" b="0" i="0" dirty="0">
                <a:solidFill>
                  <a:srgbClr val="242021"/>
                </a:solidFill>
                <a:effectLst/>
              </a:rPr>
              <a:t>her house in the </a:t>
            </a:r>
            <a:r>
              <a:rPr lang="en-US" sz="3200" b="0" i="0" dirty="0">
                <a:solidFill>
                  <a:srgbClr val="F26548"/>
                </a:solidFill>
                <a:effectLst/>
              </a:rPr>
              <a:t>suburbs </a:t>
            </a:r>
            <a:r>
              <a:rPr lang="en-US" sz="3200" b="0" i="0" dirty="0">
                <a:solidFill>
                  <a:srgbClr val="242021"/>
                </a:solidFill>
                <a:effectLst/>
              </a:rPr>
              <a:t>/ </a:t>
            </a:r>
            <a:r>
              <a:rPr lang="en-US" sz="3200" b="0" i="0" dirty="0">
                <a:solidFill>
                  <a:srgbClr val="F26548"/>
                </a:solidFill>
                <a:effectLst/>
              </a:rPr>
              <a:t>downtown </a:t>
            </a:r>
            <a:r>
              <a:rPr lang="en-US" sz="3200" b="0" i="1" dirty="0">
                <a:solidFill>
                  <a:srgbClr val="242021"/>
                </a:solidFill>
                <a:effectLst/>
              </a:rPr>
              <a:t>to her office in the city </a:t>
            </a:r>
            <a:r>
              <a:rPr lang="en-US" sz="3200" b="0" i="1" dirty="0" err="1">
                <a:solidFill>
                  <a:srgbClr val="242021"/>
                </a:solidFill>
                <a:effectLst/>
              </a:rPr>
              <a:t>centre</a:t>
            </a:r>
            <a:r>
              <a:rPr lang="en-US" sz="3200" b="0" i="1" dirty="0">
                <a:solidFill>
                  <a:srgbClr val="242021"/>
                </a:solidFill>
                <a:effectLst/>
              </a:rPr>
              <a:t>.</a:t>
            </a:r>
          </a:p>
          <a:p>
            <a:endParaRPr lang="en-US" sz="800" b="0" i="0" dirty="0">
              <a:solidFill>
                <a:srgbClr val="242021"/>
              </a:solidFill>
              <a:effectLst/>
            </a:endParaRPr>
          </a:p>
          <a:p>
            <a:r>
              <a:rPr lang="en-US" sz="3200" b="1" i="0" dirty="0">
                <a:solidFill>
                  <a:srgbClr val="F26548"/>
                </a:solidFill>
                <a:effectLst/>
              </a:rPr>
              <a:t>2. </a:t>
            </a:r>
            <a:r>
              <a:rPr lang="en-US" sz="3200" b="0" i="0" dirty="0">
                <a:solidFill>
                  <a:srgbClr val="242021"/>
                </a:solidFill>
                <a:effectLst/>
              </a:rPr>
              <a:t>Minh prefers the </a:t>
            </a:r>
            <a:r>
              <a:rPr lang="en-US" sz="3200" b="0" i="0" dirty="0">
                <a:solidFill>
                  <a:srgbClr val="F26548"/>
                </a:solidFill>
                <a:effectLst/>
              </a:rPr>
              <a:t>metro </a:t>
            </a:r>
            <a:r>
              <a:rPr lang="en-US" sz="3200" b="0" i="0" dirty="0">
                <a:solidFill>
                  <a:srgbClr val="242021"/>
                </a:solidFill>
                <a:effectLst/>
              </a:rPr>
              <a:t>/ </a:t>
            </a:r>
            <a:r>
              <a:rPr lang="en-US" sz="3200" b="0" i="0" dirty="0">
                <a:solidFill>
                  <a:srgbClr val="F26548"/>
                </a:solidFill>
                <a:effectLst/>
              </a:rPr>
              <a:t>sky train</a:t>
            </a:r>
            <a:r>
              <a:rPr lang="en-US" sz="3200" b="0" i="0" dirty="0">
                <a:solidFill>
                  <a:srgbClr val="242021"/>
                </a:solidFill>
                <a:effectLst/>
              </a:rPr>
              <a:t>. He finds it more comfortable to go </a:t>
            </a:r>
            <a:r>
              <a:rPr lang="en-US" sz="3200" b="0" i="1" dirty="0">
                <a:solidFill>
                  <a:srgbClr val="242021"/>
                </a:solidFill>
                <a:effectLst/>
              </a:rPr>
              <a:t>underground</a:t>
            </a:r>
            <a:r>
              <a:rPr lang="en-US" sz="3200" b="0" i="0" dirty="0">
                <a:solidFill>
                  <a:srgbClr val="242021"/>
                </a:solidFill>
                <a:effectLst/>
              </a:rPr>
              <a:t> than above the ground.</a:t>
            </a:r>
          </a:p>
          <a:p>
            <a:endParaRPr lang="en-US" sz="800" b="0" i="0" dirty="0">
              <a:solidFill>
                <a:srgbClr val="242021"/>
              </a:solidFill>
              <a:effectLst/>
            </a:endParaRPr>
          </a:p>
          <a:p>
            <a:r>
              <a:rPr lang="en-US" sz="3200" b="1" i="0" dirty="0">
                <a:solidFill>
                  <a:srgbClr val="F26548"/>
                </a:solidFill>
                <a:effectLst/>
              </a:rPr>
              <a:t>3. </a:t>
            </a:r>
            <a:r>
              <a:rPr lang="en-US" sz="3200" b="0" i="0" dirty="0">
                <a:solidFill>
                  <a:srgbClr val="242021"/>
                </a:solidFill>
                <a:effectLst/>
              </a:rPr>
              <a:t>The city </a:t>
            </a:r>
            <a:r>
              <a:rPr lang="en-US" sz="3200" b="0" i="0" dirty="0" err="1">
                <a:solidFill>
                  <a:srgbClr val="242021"/>
                </a:solidFill>
                <a:effectLst/>
              </a:rPr>
              <a:t>centre</a:t>
            </a:r>
            <a:r>
              <a:rPr lang="en-US" sz="3200" b="0" i="0" dirty="0">
                <a:solidFill>
                  <a:srgbClr val="242021"/>
                </a:solidFill>
                <a:effectLst/>
              </a:rPr>
              <a:t> is now packed with </a:t>
            </a:r>
            <a:r>
              <a:rPr lang="en-US" sz="3200" b="0" i="1" dirty="0">
                <a:solidFill>
                  <a:srgbClr val="242021"/>
                </a:solidFill>
                <a:effectLst/>
              </a:rPr>
              <a:t>high buildings</a:t>
            </a:r>
            <a:r>
              <a:rPr lang="en-US" sz="3200" b="0" i="0" dirty="0">
                <a:solidFill>
                  <a:srgbClr val="242021"/>
                </a:solidFill>
                <a:effectLst/>
              </a:rPr>
              <a:t>. It looks like an ugly </a:t>
            </a:r>
            <a:r>
              <a:rPr lang="en-US" sz="3200" b="0" i="0" dirty="0">
                <a:solidFill>
                  <a:srgbClr val="F26548"/>
                </a:solidFill>
                <a:effectLst/>
              </a:rPr>
              <a:t>public amenity </a:t>
            </a:r>
            <a:r>
              <a:rPr lang="en-US" sz="3200" b="0" i="0" dirty="0">
                <a:solidFill>
                  <a:srgbClr val="242021"/>
                </a:solidFill>
                <a:effectLst/>
              </a:rPr>
              <a:t>/ </a:t>
            </a:r>
            <a:r>
              <a:rPr lang="en-US" sz="3200" b="0" i="0" dirty="0">
                <a:solidFill>
                  <a:srgbClr val="F26548"/>
                </a:solidFill>
                <a:effectLst/>
              </a:rPr>
              <a:t>concrete jungle</a:t>
            </a:r>
            <a:r>
              <a:rPr lang="en-US" sz="3200" b="0" i="0" dirty="0">
                <a:solidFill>
                  <a:srgbClr val="242021"/>
                </a:solidFill>
                <a:effectLst/>
              </a:rPr>
              <a:t>.</a:t>
            </a:r>
          </a:p>
          <a:p>
            <a:endParaRPr lang="en-US" sz="800" b="0" i="0" dirty="0">
              <a:solidFill>
                <a:srgbClr val="242021"/>
              </a:solidFill>
              <a:effectLst/>
            </a:endParaRPr>
          </a:p>
          <a:p>
            <a:r>
              <a:rPr lang="en-US" sz="3200" b="1" i="0" dirty="0">
                <a:solidFill>
                  <a:srgbClr val="F26548"/>
                </a:solidFill>
                <a:effectLst/>
              </a:rPr>
              <a:t>4. </a:t>
            </a:r>
            <a:r>
              <a:rPr lang="en-US" sz="3200" b="0" i="0" dirty="0">
                <a:solidFill>
                  <a:srgbClr val="242021"/>
                </a:solidFill>
                <a:effectLst/>
              </a:rPr>
              <a:t>He loves the </a:t>
            </a:r>
            <a:r>
              <a:rPr lang="en-US" sz="3200" b="0" i="1" dirty="0">
                <a:solidFill>
                  <a:srgbClr val="242021"/>
                </a:solidFill>
                <a:effectLst/>
              </a:rPr>
              <a:t>nightlife</a:t>
            </a:r>
            <a:r>
              <a:rPr lang="en-US" sz="3200" b="0" i="0" dirty="0">
                <a:solidFill>
                  <a:srgbClr val="242021"/>
                </a:solidFill>
                <a:effectLst/>
              </a:rPr>
              <a:t> of his city. He thinks that it is </a:t>
            </a:r>
            <a:r>
              <a:rPr lang="en-US" sz="3200" b="0" i="0" dirty="0">
                <a:solidFill>
                  <a:srgbClr val="F26548"/>
                </a:solidFill>
                <a:effectLst/>
              </a:rPr>
              <a:t>lively </a:t>
            </a:r>
            <a:r>
              <a:rPr lang="en-US" sz="3200" b="0" i="0" dirty="0">
                <a:solidFill>
                  <a:srgbClr val="242021"/>
                </a:solidFill>
                <a:effectLst/>
              </a:rPr>
              <a:t>/ </a:t>
            </a:r>
            <a:r>
              <a:rPr lang="en-US" sz="3200" b="0" i="0" dirty="0">
                <a:solidFill>
                  <a:srgbClr val="F26548"/>
                </a:solidFill>
                <a:effectLst/>
              </a:rPr>
              <a:t>noisy</a:t>
            </a:r>
            <a:r>
              <a:rPr lang="en-US" sz="3200" b="0" i="0" dirty="0">
                <a:solidFill>
                  <a:srgbClr val="242021"/>
                </a:solidFill>
                <a:effectLst/>
              </a:rPr>
              <a:t>.</a:t>
            </a:r>
          </a:p>
          <a:p>
            <a:endParaRPr lang="en-US" sz="800" b="0" i="0" dirty="0">
              <a:solidFill>
                <a:srgbClr val="242021"/>
              </a:solidFill>
              <a:effectLst/>
            </a:endParaRPr>
          </a:p>
          <a:p>
            <a:r>
              <a:rPr lang="en-US" sz="3200" b="1" i="0" dirty="0">
                <a:solidFill>
                  <a:srgbClr val="F26548"/>
                </a:solidFill>
                <a:effectLst/>
              </a:rPr>
              <a:t>5. </a:t>
            </a:r>
            <a:r>
              <a:rPr lang="en-US" sz="3200" b="0" i="0" dirty="0">
                <a:solidFill>
                  <a:srgbClr val="242021"/>
                </a:solidFill>
                <a:effectLst/>
              </a:rPr>
              <a:t>Ho Chi Minh City is a </a:t>
            </a:r>
            <a:r>
              <a:rPr lang="en-US" sz="3200" b="0" i="0" dirty="0">
                <a:solidFill>
                  <a:srgbClr val="F26548"/>
                </a:solidFill>
                <a:effectLst/>
              </a:rPr>
              <a:t>slow </a:t>
            </a:r>
            <a:r>
              <a:rPr lang="en-US" sz="3200" b="0" i="0" dirty="0">
                <a:solidFill>
                  <a:srgbClr val="242021"/>
                </a:solidFill>
                <a:effectLst/>
              </a:rPr>
              <a:t>/ </a:t>
            </a:r>
            <a:r>
              <a:rPr lang="en-US" sz="3200" b="0" i="0" dirty="0">
                <a:solidFill>
                  <a:srgbClr val="F26548"/>
                </a:solidFill>
                <a:effectLst/>
              </a:rPr>
              <a:t>bustling </a:t>
            </a:r>
            <a:r>
              <a:rPr lang="en-US" sz="3200" b="0" i="0" dirty="0">
                <a:solidFill>
                  <a:srgbClr val="242021"/>
                </a:solidFill>
                <a:effectLst/>
              </a:rPr>
              <a:t>city. It is always </a:t>
            </a:r>
            <a:r>
              <a:rPr lang="en-US" sz="3200" b="0" i="1" dirty="0">
                <a:solidFill>
                  <a:srgbClr val="242021"/>
                </a:solidFill>
                <a:effectLst/>
              </a:rPr>
              <a:t>full of activities.</a:t>
            </a:r>
            <a:r>
              <a:rPr lang="en-US" sz="3200" i="1" dirty="0"/>
              <a:t> </a:t>
            </a:r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xmlns="" id="{AAA268BA-D316-7935-8033-19A953C23F63}"/>
              </a:ext>
            </a:extLst>
          </p:cNvPr>
          <p:cNvSpPr/>
          <p:nvPr/>
        </p:nvSpPr>
        <p:spPr>
          <a:xfrm>
            <a:off x="10156054" y="1791922"/>
            <a:ext cx="1420428" cy="461665"/>
          </a:xfrm>
          <a:prstGeom prst="round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: Rounded Corners 20">
            <a:extLst>
              <a:ext uri="{FF2B5EF4-FFF2-40B4-BE49-F238E27FC236}">
                <a16:creationId xmlns:a16="http://schemas.microsoft.com/office/drawing/2014/main" xmlns="" id="{28323CE8-9A8D-370B-7779-6F722D956295}"/>
              </a:ext>
            </a:extLst>
          </p:cNvPr>
          <p:cNvSpPr/>
          <p:nvPr/>
        </p:nvSpPr>
        <p:spPr>
          <a:xfrm>
            <a:off x="3781887" y="2921578"/>
            <a:ext cx="1127465" cy="461665"/>
          </a:xfrm>
          <a:prstGeom prst="round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: Rounded Corners 21">
            <a:extLst>
              <a:ext uri="{FF2B5EF4-FFF2-40B4-BE49-F238E27FC236}">
                <a16:creationId xmlns:a16="http://schemas.microsoft.com/office/drawing/2014/main" xmlns="" id="{30E4F931-451A-80BB-1A25-60D87B1887A6}"/>
              </a:ext>
            </a:extLst>
          </p:cNvPr>
          <p:cNvSpPr/>
          <p:nvPr/>
        </p:nvSpPr>
        <p:spPr>
          <a:xfrm>
            <a:off x="4110360" y="4492925"/>
            <a:ext cx="2592280" cy="461665"/>
          </a:xfrm>
          <a:prstGeom prst="round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: Rounded Corners 29">
            <a:extLst>
              <a:ext uri="{FF2B5EF4-FFF2-40B4-BE49-F238E27FC236}">
                <a16:creationId xmlns:a16="http://schemas.microsoft.com/office/drawing/2014/main" xmlns="" id="{CE676D07-6CDE-E48F-B2C9-9DF6D0F0C84D}"/>
              </a:ext>
            </a:extLst>
          </p:cNvPr>
          <p:cNvSpPr/>
          <p:nvPr/>
        </p:nvSpPr>
        <p:spPr>
          <a:xfrm>
            <a:off x="9312674" y="5096606"/>
            <a:ext cx="958790" cy="461665"/>
          </a:xfrm>
          <a:prstGeom prst="round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: Rounded Corners 30">
            <a:extLst>
              <a:ext uri="{FF2B5EF4-FFF2-40B4-BE49-F238E27FC236}">
                <a16:creationId xmlns:a16="http://schemas.microsoft.com/office/drawing/2014/main" xmlns="" id="{90D61D29-95A4-D102-7ADC-18CC7D4A240F}"/>
              </a:ext>
            </a:extLst>
          </p:cNvPr>
          <p:cNvSpPr/>
          <p:nvPr/>
        </p:nvSpPr>
        <p:spPr>
          <a:xfrm>
            <a:off x="5530788" y="5706624"/>
            <a:ext cx="1411550" cy="461665"/>
          </a:xfrm>
          <a:prstGeom prst="round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21" grpId="0" animBg="1"/>
      <p:bldP spid="22" grpId="0" animBg="1"/>
      <p:bldP spid="30" grpId="0" animBg="1"/>
      <p:bldP spid="31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TextBox 11"/>
          <p:cNvSpPr txBox="1"/>
          <p:nvPr/>
        </p:nvSpPr>
        <p:spPr>
          <a:xfrm>
            <a:off x="1075508" y="1218108"/>
            <a:ext cx="10888345" cy="354000"/>
          </a:xfrm>
          <a:prstGeom prst="rect">
            <a:avLst/>
          </a:prstGeom>
          <a:noFill/>
          <a:effectLst/>
          <a:extLst>
            <a:ext uri="{909E8E84-426E-40DD-AFC4-6F175D3DCCD1}">
              <a14:hiddenFill xmlns:a14="http://schemas.microsoft.com/office/drawing/2010/main">
                <a:solidFill>
                  <a:srgbClr val="95BDFF"/>
                </a:solidFill>
              </a14:hiddenFill>
            </a:ext>
          </a:extLst>
        </p:spPr>
        <p:txBody>
          <a:bodyPr wrap="square" rtlCol="0">
            <a:noAutofit/>
          </a:bodyPr>
          <a:lstStyle/>
          <a:p>
            <a:r>
              <a:rPr lang="en-US" sz="2400" b="1" dirty="0">
                <a:effectLst>
                  <a:glow rad="88900">
                    <a:schemeClr val="bg1"/>
                  </a:glow>
                </a:effectLst>
                <a:cs typeface="Arial" panose="020B0604020202020204" pitchFamily="34" charset="0"/>
              </a:rPr>
              <a:t>Fill in each gap with a word from the box to complete the passage.</a:t>
            </a:r>
          </a:p>
        </p:txBody>
      </p:sp>
      <p:sp>
        <p:nvSpPr>
          <p:cNvPr id="40" name="Rounded Rectangle 39"/>
          <p:cNvSpPr/>
          <p:nvPr/>
        </p:nvSpPr>
        <p:spPr>
          <a:xfrm>
            <a:off x="519550" y="1159248"/>
            <a:ext cx="502920" cy="533400"/>
          </a:xfrm>
          <a:prstGeom prst="roundRect">
            <a:avLst/>
          </a:prstGeom>
          <a:solidFill>
            <a:srgbClr val="6D9FB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48DA4"/>
              </a:solidFill>
            </a:endParaRPr>
          </a:p>
        </p:txBody>
      </p:sp>
      <p:sp>
        <p:nvSpPr>
          <p:cNvPr id="41" name="TextBox 16"/>
          <p:cNvSpPr txBox="1"/>
          <p:nvPr/>
        </p:nvSpPr>
        <p:spPr>
          <a:xfrm>
            <a:off x="572588" y="1046659"/>
            <a:ext cx="397035" cy="7067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schemeClr val="bg1"/>
                </a:solidFill>
                <a:latin typeface="Myriad Pro" pitchFamily="34" charset="0"/>
              </a:rPr>
              <a:t>2</a:t>
            </a:r>
          </a:p>
        </p:txBody>
      </p:sp>
      <p:sp>
        <p:nvSpPr>
          <p:cNvPr id="3" name="Text Box 2"/>
          <p:cNvSpPr txBox="1"/>
          <p:nvPr/>
        </p:nvSpPr>
        <p:spPr>
          <a:xfrm>
            <a:off x="1137651" y="1710638"/>
            <a:ext cx="9539873" cy="523220"/>
          </a:xfrm>
          <a:prstGeom prst="rect">
            <a:avLst/>
          </a:prstGeom>
          <a:solidFill>
            <a:srgbClr val="E1C78F"/>
          </a:solidFill>
        </p:spPr>
        <p:txBody>
          <a:bodyPr wrap="square" rtlCol="0" anchor="t">
            <a:spAutoFit/>
          </a:bodyPr>
          <a:lstStyle/>
          <a:p>
            <a:r>
              <a:rPr lang="en-US" sz="2800" dirty="0"/>
              <a:t>congestion    	peaceful  	 safe  		  liveable 	    </a:t>
            </a:r>
            <a:r>
              <a:rPr lang="en-US" sz="2800" dirty="0" smtClean="0"/>
              <a:t>itchy</a:t>
            </a:r>
            <a:endParaRPr lang="en-US" sz="2800" dirty="0"/>
          </a:p>
        </p:txBody>
      </p:sp>
      <p:sp>
        <p:nvSpPr>
          <p:cNvPr id="4" name="Text Box 3"/>
          <p:cNvSpPr txBox="1"/>
          <p:nvPr/>
        </p:nvSpPr>
        <p:spPr>
          <a:xfrm>
            <a:off x="229968" y="2360434"/>
            <a:ext cx="11647170" cy="4247317"/>
          </a:xfrm>
          <a:prstGeom prst="rect">
            <a:avLst/>
          </a:prstGeom>
          <a:solidFill>
            <a:srgbClr val="FAE7C9"/>
          </a:solidFill>
        </p:spPr>
        <p:txBody>
          <a:bodyPr wrap="square" rtlCol="0" anchor="t">
            <a:spAutoFit/>
          </a:bodyPr>
          <a:lstStyle/>
          <a:p>
            <a:r>
              <a:rPr lang="en-US" sz="3000" dirty="0"/>
              <a:t>Mia lives in a small town. In the past, there were not many people living in the town, so it was rather </a:t>
            </a:r>
            <a:r>
              <a:rPr lang="en-US" sz="3000" i="1" dirty="0"/>
              <a:t>quiet</a:t>
            </a:r>
            <a:r>
              <a:rPr lang="en-US" sz="3000" dirty="0"/>
              <a:t> and</a:t>
            </a:r>
            <a:r>
              <a:rPr lang="en-US" sz="3000" b="1" dirty="0"/>
              <a:t> (1) </a:t>
            </a:r>
            <a:r>
              <a:rPr lang="en-US" sz="3000" dirty="0"/>
              <a:t>________. Nowadays, it is totally different. The more crowded the town is, </a:t>
            </a:r>
            <a:r>
              <a:rPr lang="en-US" sz="3000" i="1" dirty="0"/>
              <a:t>the less </a:t>
            </a:r>
            <a:r>
              <a:rPr lang="en-US" sz="3000" b="1" dirty="0"/>
              <a:t>(2)</a:t>
            </a:r>
            <a:r>
              <a:rPr lang="en-US" sz="3000" dirty="0"/>
              <a:t> ____ it becomes. Crime rates are increasing quickly. Moreover, many car drivers don’t obey traffic rules, so they indirectly </a:t>
            </a:r>
            <a:r>
              <a:rPr lang="en-US" sz="3000" i="1" dirty="0"/>
              <a:t>cause traffic </a:t>
            </a:r>
            <a:r>
              <a:rPr lang="en-US" sz="3000" b="1" dirty="0"/>
              <a:t>(3)</a:t>
            </a:r>
            <a:r>
              <a:rPr lang="en-US" sz="3000" dirty="0"/>
              <a:t> __________. Construction sites are everywhere in the town. The dust and dirt from these sites have caused many </a:t>
            </a:r>
            <a:r>
              <a:rPr lang="en-US" sz="3000" i="1" dirty="0"/>
              <a:t>problems for people’s health</a:t>
            </a:r>
            <a:r>
              <a:rPr lang="en-US" sz="3000" dirty="0"/>
              <a:t>, for example </a:t>
            </a:r>
            <a:r>
              <a:rPr lang="en-US" sz="3000" b="1" dirty="0"/>
              <a:t>(4) </a:t>
            </a:r>
            <a:r>
              <a:rPr lang="en-US" sz="3000" dirty="0"/>
              <a:t>_____ eyes, runny noses, and acne. All these things make Mia feel that </a:t>
            </a:r>
            <a:r>
              <a:rPr lang="en-US" sz="3000" i="1" dirty="0"/>
              <a:t>her town is not as</a:t>
            </a:r>
            <a:r>
              <a:rPr lang="en-US" sz="3000" dirty="0"/>
              <a:t> </a:t>
            </a:r>
            <a:r>
              <a:rPr lang="en-US" sz="3000" b="1" dirty="0"/>
              <a:t>(5) </a:t>
            </a:r>
            <a:r>
              <a:rPr lang="en-US" sz="3000" dirty="0"/>
              <a:t>________ </a:t>
            </a:r>
            <a:r>
              <a:rPr lang="en-US" sz="3000" i="1" dirty="0"/>
              <a:t>as before</a:t>
            </a:r>
            <a:r>
              <a:rPr lang="en-US" sz="3000" dirty="0"/>
              <a:t>.</a:t>
            </a:r>
          </a:p>
        </p:txBody>
      </p:sp>
      <p:sp>
        <p:nvSpPr>
          <p:cNvPr id="5" name="Text Box 4"/>
          <p:cNvSpPr txBox="1"/>
          <p:nvPr/>
        </p:nvSpPr>
        <p:spPr>
          <a:xfrm>
            <a:off x="6376578" y="2819110"/>
            <a:ext cx="1643380" cy="553998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indent="0" algn="just"/>
            <a:r>
              <a:rPr lang="en-US" sz="3000" b="1" dirty="0">
                <a:solidFill>
                  <a:srgbClr val="7030A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peaceful</a:t>
            </a:r>
          </a:p>
        </p:txBody>
      </p:sp>
      <p:sp>
        <p:nvSpPr>
          <p:cNvPr id="6" name="Text Box 5"/>
          <p:cNvSpPr txBox="1"/>
          <p:nvPr/>
        </p:nvSpPr>
        <p:spPr>
          <a:xfrm>
            <a:off x="8480405" y="3289151"/>
            <a:ext cx="876659" cy="553998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indent="0" algn="just"/>
            <a:r>
              <a:rPr lang="en-US" sz="3000" b="1" dirty="0">
                <a:solidFill>
                  <a:srgbClr val="7030A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safe</a:t>
            </a:r>
          </a:p>
        </p:txBody>
      </p:sp>
      <p:sp>
        <p:nvSpPr>
          <p:cNvPr id="7" name="Text Box 6"/>
          <p:cNvSpPr txBox="1"/>
          <p:nvPr/>
        </p:nvSpPr>
        <p:spPr>
          <a:xfrm>
            <a:off x="7404080" y="4211015"/>
            <a:ext cx="1952984" cy="553998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indent="0" algn="just"/>
            <a:r>
              <a:rPr lang="en-US" sz="3000" b="1" dirty="0">
                <a:solidFill>
                  <a:srgbClr val="7030A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congestion</a:t>
            </a:r>
          </a:p>
        </p:txBody>
      </p:sp>
      <p:sp>
        <p:nvSpPr>
          <p:cNvPr id="9" name="Text Box 8"/>
          <p:cNvSpPr txBox="1"/>
          <p:nvPr/>
        </p:nvSpPr>
        <p:spPr>
          <a:xfrm>
            <a:off x="9459498" y="5132880"/>
            <a:ext cx="1123438" cy="553998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indent="0" algn="just"/>
            <a:r>
              <a:rPr lang="en-US" sz="3000" b="1" dirty="0">
                <a:solidFill>
                  <a:srgbClr val="7030A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itchy</a:t>
            </a:r>
          </a:p>
        </p:txBody>
      </p:sp>
      <p:sp>
        <p:nvSpPr>
          <p:cNvPr id="16" name="Text Box 15"/>
          <p:cNvSpPr txBox="1"/>
          <p:nvPr/>
        </p:nvSpPr>
        <p:spPr>
          <a:xfrm>
            <a:off x="1329498" y="6035997"/>
            <a:ext cx="1502478" cy="553998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indent="0" algn="just"/>
            <a:r>
              <a:rPr lang="en-US" sz="3000" b="1" dirty="0" err="1">
                <a:solidFill>
                  <a:srgbClr val="7030A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liveable</a:t>
            </a:r>
            <a:endParaRPr lang="en-US" sz="3000" b="1" dirty="0">
              <a:solidFill>
                <a:srgbClr val="7030A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xmlns="" id="{69B09416-C82C-E721-5329-712F85989041}"/>
              </a:ext>
            </a:extLst>
          </p:cNvPr>
          <p:cNvGrpSpPr/>
          <p:nvPr/>
        </p:nvGrpSpPr>
        <p:grpSpPr>
          <a:xfrm>
            <a:off x="-1172" y="1258"/>
            <a:ext cx="12192000" cy="1083309"/>
            <a:chOff x="7620" y="-7620"/>
            <a:chExt cx="12192000" cy="1083309"/>
          </a:xfrm>
        </p:grpSpPr>
        <p:sp>
          <p:nvSpPr>
            <p:cNvPr id="10" name="Round Single Corner Rectangle 31">
              <a:extLst>
                <a:ext uri="{FF2B5EF4-FFF2-40B4-BE49-F238E27FC236}">
                  <a16:creationId xmlns:a16="http://schemas.microsoft.com/office/drawing/2014/main" xmlns="" id="{21FF5F7A-7C70-4320-D305-6CEEDA4F2987}"/>
                </a:ext>
              </a:extLst>
            </p:cNvPr>
            <p:cNvSpPr/>
            <p:nvPr/>
          </p:nvSpPr>
          <p:spPr>
            <a:xfrm flipV="1">
              <a:off x="7620" y="-5876"/>
              <a:ext cx="12192000" cy="1081565"/>
            </a:xfrm>
            <a:prstGeom prst="round1Rect">
              <a:avLst/>
            </a:prstGeom>
            <a:solidFill>
              <a:srgbClr val="FEE3A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1" name="Round Single Corner Rectangle 32">
              <a:extLst>
                <a:ext uri="{FF2B5EF4-FFF2-40B4-BE49-F238E27FC236}">
                  <a16:creationId xmlns:a16="http://schemas.microsoft.com/office/drawing/2014/main" xmlns="" id="{94F306B0-0D4A-9D62-FF1F-71F66E669E00}"/>
                </a:ext>
              </a:extLst>
            </p:cNvPr>
            <p:cNvSpPr/>
            <p:nvPr/>
          </p:nvSpPr>
          <p:spPr>
            <a:xfrm flipV="1">
              <a:off x="7620" y="-7620"/>
              <a:ext cx="12109450" cy="996951"/>
            </a:xfrm>
            <a:prstGeom prst="round1Rect">
              <a:avLst/>
            </a:prstGeom>
            <a:solidFill>
              <a:srgbClr val="FBC86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2" name="Round Single Corner Rectangle 33">
              <a:extLst>
                <a:ext uri="{FF2B5EF4-FFF2-40B4-BE49-F238E27FC236}">
                  <a16:creationId xmlns:a16="http://schemas.microsoft.com/office/drawing/2014/main" xmlns="" id="{9E0A81DD-7F76-7E22-E641-A98625CA6C5B}"/>
                </a:ext>
              </a:extLst>
            </p:cNvPr>
            <p:cNvSpPr/>
            <p:nvPr/>
          </p:nvSpPr>
          <p:spPr>
            <a:xfrm flipV="1">
              <a:off x="7620" y="-7620"/>
              <a:ext cx="12014200" cy="914401"/>
            </a:xfrm>
            <a:prstGeom prst="round1Rect">
              <a:avLst/>
            </a:prstGeom>
            <a:solidFill>
              <a:srgbClr val="F8B41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A561DB83-1C43-E294-EE24-D1C5CEEA1762}"/>
              </a:ext>
            </a:extLst>
          </p:cNvPr>
          <p:cNvSpPr txBox="1"/>
          <p:nvPr/>
        </p:nvSpPr>
        <p:spPr>
          <a:xfrm>
            <a:off x="487067" y="208434"/>
            <a:ext cx="4132696" cy="646331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sz="3600" b="1" dirty="0">
                <a:effectLst>
                  <a:glow rad="88900">
                    <a:schemeClr val="bg1"/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VOCABULARY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5" grpId="1"/>
      <p:bldP spid="6" grpId="0"/>
      <p:bldP spid="6" grpId="1"/>
      <p:bldP spid="7" grpId="0"/>
      <p:bldP spid="7" grpId="1"/>
      <p:bldP spid="9" grpId="0"/>
      <p:bldP spid="9" grpId="1"/>
      <p:bldP spid="16" grpId="0"/>
      <p:bldP spid="16" grpId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oup 14"/>
          <p:cNvGrpSpPr/>
          <p:nvPr/>
        </p:nvGrpSpPr>
        <p:grpSpPr>
          <a:xfrm>
            <a:off x="0" y="-2211"/>
            <a:ext cx="12192000" cy="1083309"/>
            <a:chOff x="7620" y="-7620"/>
            <a:chExt cx="12192000" cy="1083309"/>
          </a:xfrm>
        </p:grpSpPr>
        <p:sp>
          <p:nvSpPr>
            <p:cNvPr id="26" name="Round Single Corner Rectangle 25"/>
            <p:cNvSpPr/>
            <p:nvPr/>
          </p:nvSpPr>
          <p:spPr>
            <a:xfrm flipV="1">
              <a:off x="7620" y="-5876"/>
              <a:ext cx="12192000" cy="1081565"/>
            </a:xfrm>
            <a:prstGeom prst="round1Rect">
              <a:avLst/>
            </a:prstGeom>
            <a:solidFill>
              <a:srgbClr val="FEE3A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7" name="Round Single Corner Rectangle 26"/>
            <p:cNvSpPr/>
            <p:nvPr/>
          </p:nvSpPr>
          <p:spPr>
            <a:xfrm flipV="1">
              <a:off x="7620" y="-7620"/>
              <a:ext cx="12109450" cy="996951"/>
            </a:xfrm>
            <a:prstGeom prst="round1Rect">
              <a:avLst/>
            </a:prstGeom>
            <a:solidFill>
              <a:srgbClr val="FBC86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8" name="Round Single Corner Rectangle 27"/>
            <p:cNvSpPr/>
            <p:nvPr/>
          </p:nvSpPr>
          <p:spPr>
            <a:xfrm flipV="1">
              <a:off x="7620" y="-7620"/>
              <a:ext cx="12014200" cy="914401"/>
            </a:xfrm>
            <a:prstGeom prst="round1Rect">
              <a:avLst/>
            </a:prstGeom>
            <a:solidFill>
              <a:srgbClr val="F8B41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487045" y="194945"/>
            <a:ext cx="6659880" cy="706755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sz="4000" b="1">
                <a:effectLst>
                  <a:glow rad="88900">
                    <a:schemeClr val="bg1"/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PROJECT</a:t>
            </a:r>
            <a:endParaRPr lang="en-US" sz="4000" b="1" dirty="0">
              <a:effectLst>
                <a:glow rad="88900">
                  <a:schemeClr val="bg1"/>
                </a:glo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0" name="Text Box 99"/>
          <p:cNvSpPr txBox="1"/>
          <p:nvPr/>
        </p:nvSpPr>
        <p:spPr>
          <a:xfrm>
            <a:off x="364442" y="1459224"/>
            <a:ext cx="11649758" cy="4801314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marL="457200" indent="-457200">
              <a:buFontTx/>
              <a:buChar char="-"/>
            </a:pPr>
            <a:r>
              <a:rPr lang="en-US" sz="3400" b="0" dirty="0" smtClean="0">
                <a:solidFill>
                  <a:srgbClr val="242021"/>
                </a:solidFill>
              </a:rPr>
              <a:t>Work </a:t>
            </a:r>
            <a:r>
              <a:rPr lang="en-US" sz="3400" b="0" dirty="0">
                <a:solidFill>
                  <a:srgbClr val="242021"/>
                </a:solidFill>
              </a:rPr>
              <a:t>in </a:t>
            </a:r>
            <a:r>
              <a:rPr lang="en-US" sz="3400" b="0" dirty="0" smtClean="0">
                <a:solidFill>
                  <a:srgbClr val="242021"/>
                </a:solidFill>
              </a:rPr>
              <a:t>groups (at home). </a:t>
            </a:r>
            <a:r>
              <a:rPr lang="en-US" sz="3400" b="0" dirty="0">
                <a:solidFill>
                  <a:srgbClr val="242021"/>
                </a:solidFill>
              </a:rPr>
              <a:t>You have </a:t>
            </a:r>
            <a:r>
              <a:rPr lang="en-US" sz="3400" b="0" dirty="0" smtClean="0">
                <a:solidFill>
                  <a:srgbClr val="242021"/>
                </a:solidFill>
              </a:rPr>
              <a:t>to </a:t>
            </a:r>
            <a:r>
              <a:rPr lang="en-US" sz="3400" b="0" dirty="0">
                <a:solidFill>
                  <a:srgbClr val="242021"/>
                </a:solidFill>
              </a:rPr>
              <a:t>prepare for the presentation </a:t>
            </a:r>
            <a:r>
              <a:rPr lang="en-US" sz="3400" dirty="0" smtClean="0">
                <a:solidFill>
                  <a:srgbClr val="242021"/>
                </a:solidFill>
              </a:rPr>
              <a:t>following </a:t>
            </a:r>
            <a:r>
              <a:rPr lang="en-US" sz="3400" smtClean="0">
                <a:solidFill>
                  <a:srgbClr val="242021"/>
                </a:solidFill>
              </a:rPr>
              <a:t>these suggestions:</a:t>
            </a:r>
            <a:endParaRPr lang="en-US" sz="3400" dirty="0" smtClean="0">
              <a:solidFill>
                <a:srgbClr val="242021"/>
              </a:solidFill>
            </a:endParaRPr>
          </a:p>
          <a:p>
            <a:r>
              <a:rPr lang="en-US" sz="3400" dirty="0" smtClean="0">
                <a:solidFill>
                  <a:srgbClr val="242021"/>
                </a:solidFill>
              </a:rPr>
              <a:t>+ Name of a future city</a:t>
            </a:r>
          </a:p>
          <a:p>
            <a:r>
              <a:rPr lang="en-US" sz="3400" dirty="0" smtClean="0">
                <a:solidFill>
                  <a:srgbClr val="242021"/>
                </a:solidFill>
              </a:rPr>
              <a:t>+ The population of the future city</a:t>
            </a:r>
          </a:p>
          <a:p>
            <a:r>
              <a:rPr lang="en-US" sz="3400" dirty="0" smtClean="0">
                <a:solidFill>
                  <a:srgbClr val="242021"/>
                </a:solidFill>
              </a:rPr>
              <a:t>+ The types of house people will live in</a:t>
            </a:r>
          </a:p>
          <a:p>
            <a:r>
              <a:rPr lang="en-US" sz="3400" dirty="0" smtClean="0">
                <a:solidFill>
                  <a:srgbClr val="242021"/>
                </a:solidFill>
              </a:rPr>
              <a:t>+ The means of transportation that people will use</a:t>
            </a:r>
          </a:p>
          <a:p>
            <a:r>
              <a:rPr lang="en-US" sz="3400" dirty="0" smtClean="0">
                <a:solidFill>
                  <a:srgbClr val="242021"/>
                </a:solidFill>
              </a:rPr>
              <a:t>+ The kinds of school and number of schools in the city</a:t>
            </a:r>
          </a:p>
          <a:p>
            <a:r>
              <a:rPr lang="en-US" sz="3400" dirty="0" smtClean="0">
                <a:solidFill>
                  <a:srgbClr val="242021"/>
                </a:solidFill>
              </a:rPr>
              <a:t>+ The kinds and places of entertainment in the city</a:t>
            </a:r>
          </a:p>
          <a:p>
            <a:endParaRPr lang="en-US" sz="3400" b="0" dirty="0">
              <a:solidFill>
                <a:srgbClr val="242021"/>
              </a:solidFill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" grpId="0"/>
      <p:bldP spid="100" grpId="1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138</TotalTime>
  <Words>688</Words>
  <Application>Microsoft Office PowerPoint</Application>
  <PresentationFormat>Custom</PresentationFormat>
  <Paragraphs>94</Paragraphs>
  <Slides>10</Slides>
  <Notes>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TrangDTT</dc:creator>
  <cp:lastModifiedBy>Admin</cp:lastModifiedBy>
  <cp:revision>329</cp:revision>
  <dcterms:created xsi:type="dcterms:W3CDTF">2020-12-09T02:04:00Z</dcterms:created>
  <dcterms:modified xsi:type="dcterms:W3CDTF">2024-10-07T20:35:01Z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D8DDB1DC7937498796ABEBFCF2186461_13</vt:lpwstr>
  </property>
  <property fmtid="{D5CDD505-2E9C-101B-9397-08002B2CF9AE}" pid="3" name="KSOProductBuildVer">
    <vt:lpwstr>1033-12.2.0.13266</vt:lpwstr>
  </property>
</Properties>
</file>