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32" r:id="rId2"/>
    <p:sldId id="436" r:id="rId3"/>
    <p:sldId id="730" r:id="rId4"/>
    <p:sldId id="707" r:id="rId5"/>
    <p:sldId id="725" r:id="rId6"/>
    <p:sldId id="726" r:id="rId7"/>
    <p:sldId id="599" r:id="rId8"/>
    <p:sldId id="627" r:id="rId9"/>
    <p:sldId id="712" r:id="rId10"/>
    <p:sldId id="33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85" userDrawn="1">
          <p15:clr>
            <a:srgbClr val="A4A3A4"/>
          </p15:clr>
        </p15:guide>
        <p15:guide id="2" pos="3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FFFA"/>
    <a:srgbClr val="FECDA6"/>
    <a:srgbClr val="FF9130"/>
    <a:srgbClr val="FF5B22"/>
    <a:srgbClr val="B0926A"/>
    <a:srgbClr val="E1C78F"/>
    <a:srgbClr val="FAE7C9"/>
    <a:srgbClr val="687EFF"/>
    <a:srgbClr val="EC5858"/>
    <a:srgbClr val="FD8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330" y="444"/>
      </p:cViewPr>
      <p:guideLst>
        <p:guide orient="horz" pos="2085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5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5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08/10/2024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u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6400"/>
            <a:ext cx="12192000" cy="876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" descr="Welcome-18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8043">
            <a:off x="1115484" y="1198564"/>
            <a:ext cx="9753600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9"/>
          <p:cNvSpPr>
            <a:spLocks noChangeArrowheads="1" noChangeShapeType="1" noTextEdit="1"/>
          </p:cNvSpPr>
          <p:nvPr/>
        </p:nvSpPr>
        <p:spPr bwMode="auto">
          <a:xfrm rot="-143839">
            <a:off x="3556000" y="4343401"/>
            <a:ext cx="7122584" cy="1439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4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/>
              </a:rPr>
              <a:t>to our class!</a:t>
            </a:r>
          </a:p>
        </p:txBody>
      </p:sp>
    </p:spTree>
    <p:extLst>
      <p:ext uri="{BB962C8B-B14F-4D97-AF65-F5344CB8AC3E}">
        <p14:creationId xmlns:p14="http://schemas.microsoft.com/office/powerpoint/2010/main" val="23689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19" name="Round Single Corner Rectangle 18"/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19"/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 Single Corner Rectangle 20"/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78805" y="1278761"/>
            <a:ext cx="283597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Homework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067" y="207665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045" y="1793875"/>
            <a:ext cx="111842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- Review the vocabulary and grammar, do all exercises again.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- Prepare: Unit 3. Getting started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+ look up new words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+ read the conversation and do Ex2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465" y="3111500"/>
            <a:ext cx="3496310" cy="349631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32" name="Round Single Corner Rectangle 31"/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 Single Corner Rectangle 32"/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 Single Corner Rectangle 33"/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WARM-UP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774327" y="208434"/>
            <a:ext cx="4132696" cy="6451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RELAY GAME</a:t>
            </a:r>
            <a:endParaRPr lang="en-US" sz="36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20"/>
          <p:cNvSpPr txBox="1"/>
          <p:nvPr/>
        </p:nvSpPr>
        <p:spPr>
          <a:xfrm>
            <a:off x="607695" y="1203641"/>
            <a:ext cx="6612890" cy="1353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3600" dirty="0"/>
              <a:t>- Work in teams.</a:t>
            </a:r>
          </a:p>
        </p:txBody>
      </p:sp>
      <p:sp>
        <p:nvSpPr>
          <p:cNvPr id="4" name="TextBox 20"/>
          <p:cNvSpPr txBox="1"/>
          <p:nvPr/>
        </p:nvSpPr>
        <p:spPr>
          <a:xfrm>
            <a:off x="607695" y="2112010"/>
            <a:ext cx="10211435" cy="1353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/>
            <a:r>
              <a:rPr lang="en-US" sz="3600" dirty="0" smtClean="0"/>
              <a:t>- </a:t>
            </a:r>
            <a:r>
              <a:rPr lang="en-US" sz="3600" dirty="0"/>
              <a:t>Members of each team take turns and write as </a:t>
            </a:r>
            <a:r>
              <a:rPr lang="en-US" sz="3600" dirty="0" smtClean="0"/>
              <a:t>many phrasal verbs as </a:t>
            </a:r>
            <a:r>
              <a:rPr lang="en-US" sz="3600" dirty="0"/>
              <a:t>possible in </a:t>
            </a:r>
            <a:r>
              <a:rPr lang="en-US" sz="3600" dirty="0" smtClean="0"/>
              <a:t>2 minutes</a:t>
            </a:r>
            <a:r>
              <a:rPr lang="en-US" sz="3600" dirty="0"/>
              <a:t>.</a:t>
            </a:r>
          </a:p>
        </p:txBody>
      </p:sp>
      <p:sp>
        <p:nvSpPr>
          <p:cNvPr id="6" name="TextBox 20"/>
          <p:cNvSpPr txBox="1"/>
          <p:nvPr/>
        </p:nvSpPr>
        <p:spPr>
          <a:xfrm>
            <a:off x="607695" y="4047490"/>
            <a:ext cx="10211435" cy="13538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/>
            <a:r>
              <a:rPr lang="en-US" sz="3600" dirty="0" smtClean="0"/>
              <a:t>- </a:t>
            </a:r>
            <a:r>
              <a:rPr lang="en-US" sz="3600" dirty="0"/>
              <a:t>The </a:t>
            </a:r>
            <a:r>
              <a:rPr lang="en-US" sz="3600" dirty="0" smtClean="0"/>
              <a:t>team</a:t>
            </a:r>
            <a:r>
              <a:rPr lang="en-US" sz="3600" dirty="0" smtClean="0"/>
              <a:t> </a:t>
            </a:r>
            <a:r>
              <a:rPr lang="en-US" sz="3600" dirty="0"/>
              <a:t>having more correct answers is the winner.</a:t>
            </a:r>
          </a:p>
        </p:txBody>
      </p:sp>
      <p:pic>
        <p:nvPicPr>
          <p:cNvPr id="8" name="Content Placeholder 7" descr="board-3699939_128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13763" y="4724400"/>
            <a:ext cx="2903855" cy="19354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EB0B619-A03C-9143-2A4F-22ADF20F6EE2}"/>
              </a:ext>
            </a:extLst>
          </p:cNvPr>
          <p:cNvSpPr txBox="1"/>
          <p:nvPr/>
        </p:nvSpPr>
        <p:spPr>
          <a:xfrm>
            <a:off x="578102" y="2759054"/>
            <a:ext cx="10888344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1.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People are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throwing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</a:t>
            </a:r>
            <a:r>
              <a:rPr lang="en-US" sz="3200" b="0" i="0" dirty="0">
                <a:solidFill>
                  <a:srgbClr val="949599"/>
                </a:solidFill>
                <a:effectLst/>
              </a:rPr>
              <a:t>______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tons of food each year. This is such a waste!</a:t>
            </a:r>
          </a:p>
          <a:p>
            <a:endParaRPr lang="en-US" sz="10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2.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The shopping mall is a popular place for teens to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hang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</a:t>
            </a:r>
            <a:r>
              <a:rPr lang="en-US" sz="3200" b="0" i="0" dirty="0">
                <a:solidFill>
                  <a:srgbClr val="949599"/>
                </a:solidFill>
                <a:effectLst/>
              </a:rPr>
              <a:t>______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with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one another these days.</a:t>
            </a:r>
          </a:p>
          <a:p>
            <a:endParaRPr lang="en-US" sz="10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3.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The city council wants to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cut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</a:t>
            </a:r>
            <a:r>
              <a:rPr lang="en-US" sz="3200" b="0" i="0" dirty="0">
                <a:solidFill>
                  <a:srgbClr val="949599"/>
                </a:solidFill>
                <a:effectLst/>
              </a:rPr>
              <a:t>________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construction noise by 20% in the next five years.</a:t>
            </a:r>
            <a:r>
              <a:rPr lang="en-US" sz="32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683" y="1170817"/>
            <a:ext cx="1088834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  <a:sym typeface="+mn-ea"/>
              </a:rPr>
              <a:t>Complete the sentences with the particles in the box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8103" y="112987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888" y="1027236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348554" y="1745615"/>
            <a:ext cx="9409998" cy="583565"/>
          </a:xfrm>
          <a:prstGeom prst="rect">
            <a:avLst/>
          </a:prstGeom>
          <a:solidFill>
            <a:srgbClr val="E1C78F"/>
          </a:solidFill>
        </p:spPr>
        <p:txBody>
          <a:bodyPr wrap="square" rtlCol="0" anchor="t">
            <a:spAutoFit/>
          </a:bodyPr>
          <a:lstStyle/>
          <a:p>
            <a:r>
              <a:rPr lang="en-US" sz="3200" dirty="0"/>
              <a:t>out (x2)		down with		down on		away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533014" y="2759054"/>
            <a:ext cx="1677286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away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10250554" y="3900496"/>
            <a:ext cx="1677286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5819524" y="5017106"/>
            <a:ext cx="1677286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 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99AF977-9C15-2152-539E-748283A2836A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3" name="Round Single Corner Rectangle 31">
              <a:extLst>
                <a:ext uri="{FF2B5EF4-FFF2-40B4-BE49-F238E27FC236}">
                  <a16:creationId xmlns:a16="http://schemas.microsoft.com/office/drawing/2014/main" xmlns="" id="{694FE9CE-024E-F981-0F0A-0D07ABD33A8C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 Single Corner Rectangle 32">
              <a:extLst>
                <a:ext uri="{FF2B5EF4-FFF2-40B4-BE49-F238E27FC236}">
                  <a16:creationId xmlns:a16="http://schemas.microsoft.com/office/drawing/2014/main" xmlns="" id="{0F301881-737B-C48A-194B-35CAAC130B8A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 Single Corner Rectangle 33">
              <a:extLst>
                <a:ext uri="{FF2B5EF4-FFF2-40B4-BE49-F238E27FC236}">
                  <a16:creationId xmlns:a16="http://schemas.microsoft.com/office/drawing/2014/main" xmlns="" id="{9FF3674C-43BB-4C54-6440-991F75F32F59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A4330C-1FE2-FF4B-24AF-DF420CACF49E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7329151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A9276EA-7E5D-4641-6DE1-105FB80A06A4}"/>
              </a:ext>
            </a:extLst>
          </p:cNvPr>
          <p:cNvSpPr txBox="1"/>
          <p:nvPr/>
        </p:nvSpPr>
        <p:spPr>
          <a:xfrm>
            <a:off x="487067" y="3061907"/>
            <a:ext cx="1116741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4.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The researchers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carried </a:t>
            </a:r>
            <a:r>
              <a:rPr lang="en-US" sz="3200" b="0" i="0" dirty="0">
                <a:solidFill>
                  <a:srgbClr val="949599"/>
                </a:solidFill>
                <a:effectLst/>
              </a:rPr>
              <a:t>______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a study about people’s attitudes towards their cities.</a:t>
            </a:r>
          </a:p>
          <a:p>
            <a:endParaRPr lang="en-US" sz="32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5.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Many people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come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</a:t>
            </a:r>
            <a:r>
              <a:rPr lang="en-US" sz="3200" b="0" i="0" dirty="0">
                <a:solidFill>
                  <a:srgbClr val="949599"/>
                </a:solidFill>
                <a:effectLst/>
              </a:rPr>
              <a:t>__________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the flu in winter.</a:t>
            </a:r>
            <a:r>
              <a:rPr lang="en-US" sz="32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683" y="1170817"/>
            <a:ext cx="10888345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  <a:sym typeface="+mn-ea"/>
              </a:rPr>
              <a:t>Complete the sentences with the particles in the box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8103" y="112987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888" y="1027236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348554" y="1745615"/>
            <a:ext cx="9409998" cy="583565"/>
          </a:xfrm>
          <a:prstGeom prst="rect">
            <a:avLst/>
          </a:prstGeom>
          <a:solidFill>
            <a:srgbClr val="E1C78F"/>
          </a:solidFill>
        </p:spPr>
        <p:txBody>
          <a:bodyPr wrap="square" rtlCol="0" anchor="t">
            <a:spAutoFit/>
          </a:bodyPr>
          <a:lstStyle/>
          <a:p>
            <a:r>
              <a:rPr lang="en-US" sz="3200" dirty="0"/>
              <a:t>out (x2)		down with		down on		away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179060" y="3073531"/>
            <a:ext cx="21526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4254500" y="4552069"/>
            <a:ext cx="215265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 with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99AF977-9C15-2152-539E-748283A2836A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3" name="Round Single Corner Rectangle 31">
              <a:extLst>
                <a:ext uri="{FF2B5EF4-FFF2-40B4-BE49-F238E27FC236}">
                  <a16:creationId xmlns:a16="http://schemas.microsoft.com/office/drawing/2014/main" xmlns="" id="{694FE9CE-024E-F981-0F0A-0D07ABD33A8C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 Single Corner Rectangle 32">
              <a:extLst>
                <a:ext uri="{FF2B5EF4-FFF2-40B4-BE49-F238E27FC236}">
                  <a16:creationId xmlns:a16="http://schemas.microsoft.com/office/drawing/2014/main" xmlns="" id="{0F301881-737B-C48A-194B-35CAAC130B8A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 Single Corner Rectangle 33">
              <a:extLst>
                <a:ext uri="{FF2B5EF4-FFF2-40B4-BE49-F238E27FC236}">
                  <a16:creationId xmlns:a16="http://schemas.microsoft.com/office/drawing/2014/main" xmlns="" id="{9FF3674C-43BB-4C54-6440-991F75F32F59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A4330C-1FE2-FF4B-24AF-DF420CACF49E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168C91E-51CE-E2EA-C3DE-89F49BD50C82}"/>
              </a:ext>
            </a:extLst>
          </p:cNvPr>
          <p:cNvSpPr txBox="1"/>
          <p:nvPr/>
        </p:nvSpPr>
        <p:spPr>
          <a:xfrm>
            <a:off x="203522" y="2375379"/>
            <a:ext cx="11809506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i="0" dirty="0">
                <a:solidFill>
                  <a:srgbClr val="F26548"/>
                </a:solidFill>
                <a:effectLst/>
              </a:rPr>
              <a:t>1. </a:t>
            </a:r>
            <a:r>
              <a:rPr lang="en-US" sz="3400" b="0" i="0" dirty="0">
                <a:solidFill>
                  <a:srgbClr val="242021"/>
                </a:solidFill>
                <a:effectLst/>
              </a:rPr>
              <a:t>The dirtier the air gets, more difficult it is for people to breathe.</a:t>
            </a:r>
          </a:p>
          <a:p>
            <a:endParaRPr lang="en-US" sz="3400" b="0" i="0" dirty="0">
              <a:solidFill>
                <a:srgbClr val="242021"/>
              </a:solidFill>
              <a:effectLst/>
            </a:endParaRPr>
          </a:p>
          <a:p>
            <a:r>
              <a:rPr lang="en-US" sz="3400" b="1" i="0" dirty="0">
                <a:solidFill>
                  <a:srgbClr val="F26548"/>
                </a:solidFill>
                <a:effectLst/>
              </a:rPr>
              <a:t>2. </a:t>
            </a:r>
            <a:r>
              <a:rPr lang="en-US" sz="3400" b="0" i="0" dirty="0">
                <a:solidFill>
                  <a:srgbClr val="242021"/>
                </a:solidFill>
                <a:effectLst/>
              </a:rPr>
              <a:t>My brother likes to get up the city by bike, but I prefer using public transport.</a:t>
            </a:r>
          </a:p>
          <a:p>
            <a:endParaRPr lang="en-US" sz="3400" b="0" i="0" dirty="0">
              <a:solidFill>
                <a:srgbClr val="242021"/>
              </a:solidFill>
              <a:effectLst/>
            </a:endParaRPr>
          </a:p>
          <a:p>
            <a:r>
              <a:rPr lang="en-US" sz="3400" b="1" i="0" dirty="0">
                <a:solidFill>
                  <a:srgbClr val="F26548"/>
                </a:solidFill>
                <a:effectLst/>
              </a:rPr>
              <a:t>3. </a:t>
            </a:r>
            <a:r>
              <a:rPr lang="en-US" sz="3400" b="0" i="0" dirty="0">
                <a:solidFill>
                  <a:srgbClr val="242021"/>
                </a:solidFill>
                <a:effectLst/>
              </a:rPr>
              <a:t>Nearer the school is, the more convenient it is for the students.</a:t>
            </a:r>
            <a:r>
              <a:rPr lang="en-US" sz="3400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8988" y="1148327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16203" y="1250967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1171595" y="1274440"/>
            <a:ext cx="8721706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  <a:sym typeface="+mn-ea"/>
              </a:rPr>
              <a:t>Find a grammar mistake in each sentence and correct it.</a:t>
            </a:r>
          </a:p>
        </p:txBody>
      </p:sp>
      <p:sp>
        <p:nvSpPr>
          <p:cNvPr id="2" name="TextBox 16"/>
          <p:cNvSpPr txBox="1"/>
          <p:nvPr/>
        </p:nvSpPr>
        <p:spPr>
          <a:xfrm>
            <a:off x="674068" y="1153407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4787265" y="2884165"/>
            <a:ext cx="4048760" cy="631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the more difficult		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625728" y="5505937"/>
            <a:ext cx="2619375" cy="631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The nearer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4005262" y="3967071"/>
            <a:ext cx="2728913" cy="631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get around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88843B4B-E7C0-349C-0BEA-8A94A0BEB733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11" name="Round Single Corner Rectangle 31">
              <a:extLst>
                <a:ext uri="{FF2B5EF4-FFF2-40B4-BE49-F238E27FC236}">
                  <a16:creationId xmlns:a16="http://schemas.microsoft.com/office/drawing/2014/main" xmlns="" id="{3E137688-598B-526C-CA4E-6ED82EB344EA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und Single Corner Rectangle 32">
              <a:extLst>
                <a:ext uri="{FF2B5EF4-FFF2-40B4-BE49-F238E27FC236}">
                  <a16:creationId xmlns:a16="http://schemas.microsoft.com/office/drawing/2014/main" xmlns="" id="{F5230788-B4EB-08F1-687F-FD7EDFFBA0B3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ound Single Corner Rectangle 33">
              <a:extLst>
                <a:ext uri="{FF2B5EF4-FFF2-40B4-BE49-F238E27FC236}">
                  <a16:creationId xmlns:a16="http://schemas.microsoft.com/office/drawing/2014/main" xmlns="" id="{AFEBE5C4-85CA-7F1A-3BF7-A6C670C840FC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12BFB04-13BB-1C90-033E-8614C10086A7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34526DA-924C-55FA-C23A-F094F14763AF}"/>
              </a:ext>
            </a:extLst>
          </p:cNvPr>
          <p:cNvCxnSpPr/>
          <p:nvPr/>
        </p:nvCxnSpPr>
        <p:spPr>
          <a:xfrm>
            <a:off x="4819650" y="2868290"/>
            <a:ext cx="23526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FB4B1788-253D-7ED5-0781-22B7983C88F5}"/>
              </a:ext>
            </a:extLst>
          </p:cNvPr>
          <p:cNvCxnSpPr>
            <a:cxnSpLocks/>
          </p:cNvCxnSpPr>
          <p:nvPr/>
        </p:nvCxnSpPr>
        <p:spPr>
          <a:xfrm>
            <a:off x="4114800" y="3953106"/>
            <a:ext cx="113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318186BC-E756-F6F7-CF75-4D2B88089F06}"/>
              </a:ext>
            </a:extLst>
          </p:cNvPr>
          <p:cNvCxnSpPr>
            <a:cxnSpLocks/>
          </p:cNvCxnSpPr>
          <p:nvPr/>
        </p:nvCxnSpPr>
        <p:spPr>
          <a:xfrm>
            <a:off x="733425" y="5467581"/>
            <a:ext cx="113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3" grpId="0"/>
      <p:bldP spid="13" grpId="1"/>
      <p:bldP spid="19" grpId="0"/>
      <p:bldP spid="1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Off-page Connector 11"/>
          <p:cNvSpPr/>
          <p:nvPr/>
        </p:nvSpPr>
        <p:spPr>
          <a:xfrm>
            <a:off x="636270" y="-2220595"/>
            <a:ext cx="2302510" cy="1738630"/>
          </a:xfrm>
          <a:prstGeom prst="flowChartOffpage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  <a:sym typeface="+mn-ea"/>
              </a:rPr>
              <a:t>Note: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59E217A-3AA2-C8B1-6024-DCE9BFB2AB04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7" name="Round Single Corner Rectangle 31">
              <a:extLst>
                <a:ext uri="{FF2B5EF4-FFF2-40B4-BE49-F238E27FC236}">
                  <a16:creationId xmlns:a16="http://schemas.microsoft.com/office/drawing/2014/main" xmlns="" id="{114059CE-7AC6-AE70-97F8-452A5B7D4A54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ound Single Corner Rectangle 32">
              <a:extLst>
                <a:ext uri="{FF2B5EF4-FFF2-40B4-BE49-F238E27FC236}">
                  <a16:creationId xmlns:a16="http://schemas.microsoft.com/office/drawing/2014/main" xmlns="" id="{46521196-1CCA-61E5-F7EC-549ADEF856A2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ound Single Corner Rectangle 33">
              <a:extLst>
                <a:ext uri="{FF2B5EF4-FFF2-40B4-BE49-F238E27FC236}">
                  <a16:creationId xmlns:a16="http://schemas.microsoft.com/office/drawing/2014/main" xmlns="" id="{C5C912AA-3263-A6F2-5D53-28C878F203C2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1B417C3-981B-6986-2C25-D2F8D87EF9E9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4C6BFF7-9B2E-B262-13C6-14F86CAB3444}"/>
              </a:ext>
            </a:extLst>
          </p:cNvPr>
          <p:cNvSpPr txBox="1"/>
          <p:nvPr/>
        </p:nvSpPr>
        <p:spPr>
          <a:xfrm>
            <a:off x="668988" y="1148327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xmlns="" id="{B4A1E44A-ED0E-46CA-9AF2-836BEB8B4031}"/>
              </a:ext>
            </a:extLst>
          </p:cNvPr>
          <p:cNvSpPr/>
          <p:nvPr/>
        </p:nvSpPr>
        <p:spPr>
          <a:xfrm>
            <a:off x="616203" y="1250967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xmlns="" id="{9D2BAB88-3C0A-B598-FB1E-9C198F1932FB}"/>
              </a:ext>
            </a:extLst>
          </p:cNvPr>
          <p:cNvSpPr txBox="1"/>
          <p:nvPr/>
        </p:nvSpPr>
        <p:spPr>
          <a:xfrm>
            <a:off x="1171595" y="1274440"/>
            <a:ext cx="8721706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  <a:sym typeface="+mn-ea"/>
              </a:rPr>
              <a:t>Find a grammar mistake in each sentence and correct it.</a:t>
            </a:r>
          </a:p>
        </p:txBody>
      </p:sp>
      <p:sp>
        <p:nvSpPr>
          <p:cNvPr id="23" name="TextBox 16">
            <a:extLst>
              <a:ext uri="{FF2B5EF4-FFF2-40B4-BE49-F238E27FC236}">
                <a16:creationId xmlns:a16="http://schemas.microsoft.com/office/drawing/2014/main" xmlns="" id="{2C2F3B7A-65EF-BE19-06BC-BAA82CB54889}"/>
              </a:ext>
            </a:extLst>
          </p:cNvPr>
          <p:cNvSpPr txBox="1"/>
          <p:nvPr/>
        </p:nvSpPr>
        <p:spPr>
          <a:xfrm>
            <a:off x="674068" y="1153407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36F27C6-D47D-503B-C39A-6ED188815ACE}"/>
              </a:ext>
            </a:extLst>
          </p:cNvPr>
          <p:cNvSpPr txBox="1"/>
          <p:nvPr/>
        </p:nvSpPr>
        <p:spPr>
          <a:xfrm>
            <a:off x="203522" y="2375379"/>
            <a:ext cx="11809506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b="1" i="0" dirty="0">
                <a:solidFill>
                  <a:srgbClr val="F26548"/>
                </a:solidFill>
                <a:effectLst/>
              </a:rPr>
              <a:t>4. </a:t>
            </a:r>
            <a:r>
              <a:rPr lang="en-US" sz="3400" b="0" i="0" dirty="0">
                <a:solidFill>
                  <a:srgbClr val="242021"/>
                </a:solidFill>
                <a:effectLst/>
              </a:rPr>
              <a:t>She came up with a cold after walking in the heavy rain.</a:t>
            </a:r>
          </a:p>
          <a:p>
            <a:endParaRPr lang="en-US" sz="3400" b="0" i="0" dirty="0">
              <a:solidFill>
                <a:srgbClr val="242021"/>
              </a:solidFill>
              <a:effectLst/>
            </a:endParaRPr>
          </a:p>
          <a:p>
            <a:r>
              <a:rPr lang="en-US" sz="3400" b="1" i="0" dirty="0">
                <a:solidFill>
                  <a:srgbClr val="F26548"/>
                </a:solidFill>
                <a:effectLst/>
              </a:rPr>
              <a:t>5. </a:t>
            </a:r>
            <a:r>
              <a:rPr lang="en-US" sz="3400" b="0" i="0" dirty="0">
                <a:solidFill>
                  <a:srgbClr val="242021"/>
                </a:solidFill>
                <a:effectLst/>
              </a:rPr>
              <a:t>The more slow the Internet is, the angrier the users get.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xmlns="" id="{00D5089D-6686-D75C-6E35-333562688EB6}"/>
              </a:ext>
            </a:extLst>
          </p:cNvPr>
          <p:cNvSpPr txBox="1"/>
          <p:nvPr/>
        </p:nvSpPr>
        <p:spPr>
          <a:xfrm>
            <a:off x="1443990" y="2881173"/>
            <a:ext cx="4048760" cy="631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came down with		</a:t>
            </a:r>
          </a:p>
        </p:txBody>
      </p:sp>
      <p:sp>
        <p:nvSpPr>
          <p:cNvPr id="29" name="Text Box 18">
            <a:extLst>
              <a:ext uri="{FF2B5EF4-FFF2-40B4-BE49-F238E27FC236}">
                <a16:creationId xmlns:a16="http://schemas.microsoft.com/office/drawing/2014/main" xmlns="" id="{90D42EBF-3942-5696-88AC-15F1D6774175}"/>
              </a:ext>
            </a:extLst>
          </p:cNvPr>
          <p:cNvSpPr txBox="1"/>
          <p:nvPr/>
        </p:nvSpPr>
        <p:spPr>
          <a:xfrm>
            <a:off x="1357312" y="3955707"/>
            <a:ext cx="2728913" cy="631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lang="en-US" sz="3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slower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9F0BCE4A-56F7-42FF-9EF3-A6A6BBE91372}"/>
              </a:ext>
            </a:extLst>
          </p:cNvPr>
          <p:cNvCxnSpPr/>
          <p:nvPr/>
        </p:nvCxnSpPr>
        <p:spPr>
          <a:xfrm>
            <a:off x="1476375" y="2865298"/>
            <a:ext cx="23526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0F5CC20A-F465-6B4D-1EA3-F8232B8007E4}"/>
              </a:ext>
            </a:extLst>
          </p:cNvPr>
          <p:cNvCxnSpPr>
            <a:cxnSpLocks/>
          </p:cNvCxnSpPr>
          <p:nvPr/>
        </p:nvCxnSpPr>
        <p:spPr>
          <a:xfrm>
            <a:off x="1466850" y="3941742"/>
            <a:ext cx="18097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80708" y="1142498"/>
            <a:ext cx="10888345" cy="46166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95BDFF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sz="2400" b="1" dirty="0">
                <a:ln>
                  <a:noFill/>
                </a:ln>
                <a:solidFill>
                  <a:schemeClr val="tx1"/>
                </a:solidFill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 Choose the correct answer to complete each sentence below.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8103" y="112987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888" y="102723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yriad Pro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0630279-3979-9E85-DD54-D1DEB1C8B25A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3" name="Round Single Corner Rectangle 31">
              <a:extLst>
                <a:ext uri="{FF2B5EF4-FFF2-40B4-BE49-F238E27FC236}">
                  <a16:creationId xmlns:a16="http://schemas.microsoft.com/office/drawing/2014/main" xmlns="" id="{BC333334-3C84-136D-8C61-06244980CB05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ound Single Corner Rectangle 32">
              <a:extLst>
                <a:ext uri="{FF2B5EF4-FFF2-40B4-BE49-F238E27FC236}">
                  <a16:creationId xmlns:a16="http://schemas.microsoft.com/office/drawing/2014/main" xmlns="" id="{222ACD20-F008-4994-593A-C4B89997BA5A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 Single Corner Rectangle 33">
              <a:extLst>
                <a:ext uri="{FF2B5EF4-FFF2-40B4-BE49-F238E27FC236}">
                  <a16:creationId xmlns:a16="http://schemas.microsoft.com/office/drawing/2014/main" xmlns="" id="{A28D3E17-6BC5-2735-6108-D338D05D3D65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C09536-7561-58DB-A4C8-84D8C70765AE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50E8961-D170-9E8F-765F-D264383BFF96}"/>
              </a:ext>
            </a:extLst>
          </p:cNvPr>
          <p:cNvSpPr txBox="1"/>
          <p:nvPr/>
        </p:nvSpPr>
        <p:spPr>
          <a:xfrm>
            <a:off x="487067" y="1740580"/>
            <a:ext cx="1122426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1.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It takes Jane 30 minutes to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travel from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her house in the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suburbs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/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downtown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to her office in the city </a:t>
            </a:r>
            <a:r>
              <a:rPr lang="en-US" sz="3200" b="0" i="1" dirty="0" err="1">
                <a:solidFill>
                  <a:srgbClr val="242021"/>
                </a:solidFill>
                <a:effectLst/>
              </a:rPr>
              <a:t>centre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.</a:t>
            </a:r>
          </a:p>
          <a:p>
            <a:endParaRPr lang="en-US" sz="8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2.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Minh prefers the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metro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/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sky train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. He finds it more comfortable to go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underground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than above the ground.</a:t>
            </a:r>
          </a:p>
          <a:p>
            <a:endParaRPr lang="en-US" sz="8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3.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The city </a:t>
            </a:r>
            <a:r>
              <a:rPr lang="en-US" sz="3200" b="0" i="0" dirty="0" err="1">
                <a:solidFill>
                  <a:srgbClr val="242021"/>
                </a:solidFill>
                <a:effectLst/>
              </a:rPr>
              <a:t>centre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is now packed with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high buildings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. It looks like an ugly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public amenity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/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concrete jungle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.</a:t>
            </a:r>
          </a:p>
          <a:p>
            <a:endParaRPr lang="en-US" sz="8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4.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He loves the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nightlife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 of his city. He thinks that it is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lively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/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noisy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.</a:t>
            </a:r>
          </a:p>
          <a:p>
            <a:endParaRPr lang="en-US" sz="800" b="0" i="0" dirty="0">
              <a:solidFill>
                <a:srgbClr val="242021"/>
              </a:solidFill>
              <a:effectLst/>
            </a:endParaRPr>
          </a:p>
          <a:p>
            <a:r>
              <a:rPr lang="en-US" sz="3200" b="1" i="0" dirty="0">
                <a:solidFill>
                  <a:srgbClr val="F26548"/>
                </a:solidFill>
                <a:effectLst/>
              </a:rPr>
              <a:t>5.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Ho Chi Minh City is a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slow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/ </a:t>
            </a:r>
            <a:r>
              <a:rPr lang="en-US" sz="3200" b="0" i="0" dirty="0">
                <a:solidFill>
                  <a:srgbClr val="F26548"/>
                </a:solidFill>
                <a:effectLst/>
              </a:rPr>
              <a:t>bustling </a:t>
            </a:r>
            <a:r>
              <a:rPr lang="en-US" sz="3200" b="0" i="0" dirty="0">
                <a:solidFill>
                  <a:srgbClr val="242021"/>
                </a:solidFill>
                <a:effectLst/>
              </a:rPr>
              <a:t>city. It is always </a:t>
            </a:r>
            <a:r>
              <a:rPr lang="en-US" sz="3200" b="0" i="1" dirty="0">
                <a:solidFill>
                  <a:srgbClr val="242021"/>
                </a:solidFill>
                <a:effectLst/>
              </a:rPr>
              <a:t>full of activities.</a:t>
            </a:r>
            <a:r>
              <a:rPr lang="en-US" sz="3200" i="1" dirty="0"/>
              <a:t>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AAA268BA-D316-7935-8033-19A953C23F63}"/>
              </a:ext>
            </a:extLst>
          </p:cNvPr>
          <p:cNvSpPr/>
          <p:nvPr/>
        </p:nvSpPr>
        <p:spPr>
          <a:xfrm>
            <a:off x="10156054" y="1791922"/>
            <a:ext cx="1420428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28323CE8-9A8D-370B-7779-6F722D956295}"/>
              </a:ext>
            </a:extLst>
          </p:cNvPr>
          <p:cNvSpPr/>
          <p:nvPr/>
        </p:nvSpPr>
        <p:spPr>
          <a:xfrm>
            <a:off x="3781887" y="2921578"/>
            <a:ext cx="1127465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30E4F931-451A-80BB-1A25-60D87B1887A6}"/>
              </a:ext>
            </a:extLst>
          </p:cNvPr>
          <p:cNvSpPr/>
          <p:nvPr/>
        </p:nvSpPr>
        <p:spPr>
          <a:xfrm>
            <a:off x="4110360" y="4492925"/>
            <a:ext cx="2592280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CE676D07-6CDE-E48F-B2C9-9DF6D0F0C84D}"/>
              </a:ext>
            </a:extLst>
          </p:cNvPr>
          <p:cNvSpPr/>
          <p:nvPr/>
        </p:nvSpPr>
        <p:spPr>
          <a:xfrm>
            <a:off x="9312674" y="5096606"/>
            <a:ext cx="958790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xmlns="" id="{90D61D29-95A4-D102-7ADC-18CC7D4A240F}"/>
              </a:ext>
            </a:extLst>
          </p:cNvPr>
          <p:cNvSpPr/>
          <p:nvPr/>
        </p:nvSpPr>
        <p:spPr>
          <a:xfrm>
            <a:off x="5530788" y="5706624"/>
            <a:ext cx="1411550" cy="46166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11"/>
          <p:cNvSpPr txBox="1"/>
          <p:nvPr/>
        </p:nvSpPr>
        <p:spPr>
          <a:xfrm>
            <a:off x="1075508" y="1218108"/>
            <a:ext cx="10888345" cy="3540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95BDFF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Fill in each gap with a word from the box to complete the passage.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19550" y="1159248"/>
            <a:ext cx="502920" cy="533400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41" name="TextBox 16"/>
          <p:cNvSpPr txBox="1"/>
          <p:nvPr/>
        </p:nvSpPr>
        <p:spPr>
          <a:xfrm>
            <a:off x="572588" y="1046659"/>
            <a:ext cx="3970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1137651" y="1710638"/>
            <a:ext cx="9539873" cy="523220"/>
          </a:xfrm>
          <a:prstGeom prst="rect">
            <a:avLst/>
          </a:prstGeom>
          <a:solidFill>
            <a:srgbClr val="E1C78F"/>
          </a:solidFill>
        </p:spPr>
        <p:txBody>
          <a:bodyPr wrap="square" rtlCol="0" anchor="t">
            <a:spAutoFit/>
          </a:bodyPr>
          <a:lstStyle/>
          <a:p>
            <a:r>
              <a:rPr lang="en-US" sz="2800" dirty="0"/>
              <a:t>congestion    	peaceful  	 safe  		  liveable 	    </a:t>
            </a:r>
            <a:r>
              <a:rPr lang="en-US" sz="2800" dirty="0" smtClean="0"/>
              <a:t>itchy</a:t>
            </a:r>
            <a:endParaRPr lang="en-US" sz="2800" dirty="0"/>
          </a:p>
        </p:txBody>
      </p:sp>
      <p:sp>
        <p:nvSpPr>
          <p:cNvPr id="4" name="Text Box 3"/>
          <p:cNvSpPr txBox="1"/>
          <p:nvPr/>
        </p:nvSpPr>
        <p:spPr>
          <a:xfrm>
            <a:off x="229968" y="2360434"/>
            <a:ext cx="11647170" cy="4247317"/>
          </a:xfrm>
          <a:prstGeom prst="rect">
            <a:avLst/>
          </a:prstGeom>
          <a:solidFill>
            <a:srgbClr val="FAE7C9"/>
          </a:solidFill>
        </p:spPr>
        <p:txBody>
          <a:bodyPr wrap="square" rtlCol="0" anchor="t">
            <a:spAutoFit/>
          </a:bodyPr>
          <a:lstStyle/>
          <a:p>
            <a:r>
              <a:rPr lang="en-US" sz="3000" dirty="0"/>
              <a:t>Mia lives in a small town. In the past, there were not many people living in the town, so it was rather </a:t>
            </a:r>
            <a:r>
              <a:rPr lang="en-US" sz="3000" i="1" dirty="0"/>
              <a:t>quiet</a:t>
            </a:r>
            <a:r>
              <a:rPr lang="en-US" sz="3000" dirty="0"/>
              <a:t> and</a:t>
            </a:r>
            <a:r>
              <a:rPr lang="en-US" sz="3000" b="1" dirty="0"/>
              <a:t> (1) </a:t>
            </a:r>
            <a:r>
              <a:rPr lang="en-US" sz="3000" dirty="0"/>
              <a:t>________. Nowadays, it is totally different. The more crowded the town is, </a:t>
            </a:r>
            <a:r>
              <a:rPr lang="en-US" sz="3000" i="1" dirty="0"/>
              <a:t>the less </a:t>
            </a:r>
            <a:r>
              <a:rPr lang="en-US" sz="3000" b="1" dirty="0"/>
              <a:t>(2)</a:t>
            </a:r>
            <a:r>
              <a:rPr lang="en-US" sz="3000" dirty="0"/>
              <a:t> ____ it becomes. Crime rates are increasing quickly. Moreover, many car drivers don’t obey traffic rules, so they indirectly </a:t>
            </a:r>
            <a:r>
              <a:rPr lang="en-US" sz="3000" i="1" dirty="0"/>
              <a:t>cause traffic </a:t>
            </a:r>
            <a:r>
              <a:rPr lang="en-US" sz="3000" b="1" dirty="0"/>
              <a:t>(3)</a:t>
            </a:r>
            <a:r>
              <a:rPr lang="en-US" sz="3000" dirty="0"/>
              <a:t> __________. Construction sites are everywhere in the town. The dust and dirt from these sites have caused many </a:t>
            </a:r>
            <a:r>
              <a:rPr lang="en-US" sz="3000" i="1" dirty="0"/>
              <a:t>problems for people’s health</a:t>
            </a:r>
            <a:r>
              <a:rPr lang="en-US" sz="3000" dirty="0"/>
              <a:t>, for example </a:t>
            </a:r>
            <a:r>
              <a:rPr lang="en-US" sz="3000" b="1" dirty="0"/>
              <a:t>(4) </a:t>
            </a:r>
            <a:r>
              <a:rPr lang="en-US" sz="3000" dirty="0"/>
              <a:t>_____ eyes, runny noses, and acne. All these things make Mia feel that </a:t>
            </a:r>
            <a:r>
              <a:rPr lang="en-US" sz="3000" i="1" dirty="0"/>
              <a:t>her town is not as</a:t>
            </a:r>
            <a:r>
              <a:rPr lang="en-US" sz="3000" dirty="0"/>
              <a:t> </a:t>
            </a:r>
            <a:r>
              <a:rPr lang="en-US" sz="3000" b="1" dirty="0"/>
              <a:t>(5) </a:t>
            </a:r>
            <a:r>
              <a:rPr lang="en-US" sz="3000" dirty="0"/>
              <a:t>________ </a:t>
            </a:r>
            <a:r>
              <a:rPr lang="en-US" sz="3000" i="1" dirty="0"/>
              <a:t>as before</a:t>
            </a:r>
            <a:r>
              <a:rPr lang="en-US" sz="3000" dirty="0"/>
              <a:t>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6376578" y="2819110"/>
            <a:ext cx="1643380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peaceful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8480405" y="3289151"/>
            <a:ext cx="876659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7404080" y="4211015"/>
            <a:ext cx="1952984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congestion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9459498" y="5132880"/>
            <a:ext cx="1123438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itchy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1329498" y="6035997"/>
            <a:ext cx="1502478" cy="5539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3000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liveable</a:t>
            </a:r>
            <a:endParaRPr lang="en-US" sz="30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9B09416-C82C-E721-5329-712F85989041}"/>
              </a:ext>
            </a:extLst>
          </p:cNvPr>
          <p:cNvGrpSpPr/>
          <p:nvPr/>
        </p:nvGrpSpPr>
        <p:grpSpPr>
          <a:xfrm>
            <a:off x="-1172" y="1258"/>
            <a:ext cx="12192000" cy="1083309"/>
            <a:chOff x="7620" y="-7620"/>
            <a:chExt cx="12192000" cy="1083309"/>
          </a:xfrm>
        </p:grpSpPr>
        <p:sp>
          <p:nvSpPr>
            <p:cNvPr id="10" name="Round Single Corner Rectangle 31">
              <a:extLst>
                <a:ext uri="{FF2B5EF4-FFF2-40B4-BE49-F238E27FC236}">
                  <a16:creationId xmlns:a16="http://schemas.microsoft.com/office/drawing/2014/main" xmlns="" id="{21FF5F7A-7C70-4320-D305-6CEEDA4F2987}"/>
                </a:ext>
              </a:extLst>
            </p:cNvPr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 Single Corner Rectangle 32">
              <a:extLst>
                <a:ext uri="{FF2B5EF4-FFF2-40B4-BE49-F238E27FC236}">
                  <a16:creationId xmlns:a16="http://schemas.microsoft.com/office/drawing/2014/main" xmlns="" id="{94F306B0-0D4A-9D62-FF1F-71F66E669E00}"/>
                </a:ext>
              </a:extLst>
            </p:cNvPr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ound Single Corner Rectangle 33">
              <a:extLst>
                <a:ext uri="{FF2B5EF4-FFF2-40B4-BE49-F238E27FC236}">
                  <a16:creationId xmlns:a16="http://schemas.microsoft.com/office/drawing/2014/main" xmlns="" id="{9E0A81DD-7F76-7E22-E641-A98625CA6C5B}"/>
                </a:ext>
              </a:extLst>
            </p:cNvPr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561DB83-1C43-E294-EE24-D1C5CEEA1762}"/>
              </a:ext>
            </a:extLst>
          </p:cNvPr>
          <p:cNvSpPr txBox="1"/>
          <p:nvPr/>
        </p:nvSpPr>
        <p:spPr>
          <a:xfrm>
            <a:off x="487067" y="208434"/>
            <a:ext cx="4132696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6" grpId="0"/>
      <p:bldP spid="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-2211"/>
            <a:ext cx="12192000" cy="1083309"/>
            <a:chOff x="7620" y="-7620"/>
            <a:chExt cx="12192000" cy="1083309"/>
          </a:xfrm>
        </p:grpSpPr>
        <p:sp>
          <p:nvSpPr>
            <p:cNvPr id="26" name="Round Single Corner Rectangle 25"/>
            <p:cNvSpPr/>
            <p:nvPr/>
          </p:nvSpPr>
          <p:spPr>
            <a:xfrm flipV="1">
              <a:off x="7620" y="-5876"/>
              <a:ext cx="12192000" cy="1081565"/>
            </a:xfrm>
            <a:prstGeom prst="round1Rect">
              <a:avLst/>
            </a:prstGeom>
            <a:solidFill>
              <a:srgbClr val="FEE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 Single Corner Rectangle 26"/>
            <p:cNvSpPr/>
            <p:nvPr/>
          </p:nvSpPr>
          <p:spPr>
            <a:xfrm flipV="1">
              <a:off x="7620" y="-7620"/>
              <a:ext cx="12109450" cy="996951"/>
            </a:xfrm>
            <a:prstGeom prst="round1Rect">
              <a:avLst/>
            </a:prstGeom>
            <a:solidFill>
              <a:srgbClr val="FBC8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ound Single Corner Rectangle 27"/>
            <p:cNvSpPr/>
            <p:nvPr/>
          </p:nvSpPr>
          <p:spPr>
            <a:xfrm flipV="1">
              <a:off x="7620" y="-7620"/>
              <a:ext cx="12014200" cy="914401"/>
            </a:xfrm>
            <a:prstGeom prst="round1Rect">
              <a:avLst/>
            </a:prstGeom>
            <a:solidFill>
              <a:srgbClr val="F8B4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87045" y="194945"/>
            <a:ext cx="6659880" cy="7067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0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US" sz="4000" b="1" dirty="0">
              <a:effectLst>
                <a:glow rad="889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364442" y="1459224"/>
            <a:ext cx="11649758" cy="480131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400" b="0" dirty="0" smtClean="0">
                <a:solidFill>
                  <a:srgbClr val="242021"/>
                </a:solidFill>
              </a:rPr>
              <a:t>Work </a:t>
            </a:r>
            <a:r>
              <a:rPr lang="en-US" sz="3400" b="0" dirty="0">
                <a:solidFill>
                  <a:srgbClr val="242021"/>
                </a:solidFill>
              </a:rPr>
              <a:t>in </a:t>
            </a:r>
            <a:r>
              <a:rPr lang="en-US" sz="3400" b="0" dirty="0" smtClean="0">
                <a:solidFill>
                  <a:srgbClr val="242021"/>
                </a:solidFill>
              </a:rPr>
              <a:t>groups (at home). </a:t>
            </a:r>
            <a:r>
              <a:rPr lang="en-US" sz="3400" b="0" dirty="0">
                <a:solidFill>
                  <a:srgbClr val="242021"/>
                </a:solidFill>
              </a:rPr>
              <a:t>You have </a:t>
            </a:r>
            <a:r>
              <a:rPr lang="en-US" sz="3400" b="0" dirty="0" smtClean="0">
                <a:solidFill>
                  <a:srgbClr val="242021"/>
                </a:solidFill>
              </a:rPr>
              <a:t>to </a:t>
            </a:r>
            <a:r>
              <a:rPr lang="en-US" sz="3400" b="0" dirty="0">
                <a:solidFill>
                  <a:srgbClr val="242021"/>
                </a:solidFill>
              </a:rPr>
              <a:t>prepare for the presentation </a:t>
            </a:r>
            <a:r>
              <a:rPr lang="en-US" sz="3400" dirty="0" smtClean="0">
                <a:solidFill>
                  <a:srgbClr val="242021"/>
                </a:solidFill>
              </a:rPr>
              <a:t>following </a:t>
            </a:r>
            <a:r>
              <a:rPr lang="en-US" sz="3400" smtClean="0">
                <a:solidFill>
                  <a:srgbClr val="242021"/>
                </a:solidFill>
              </a:rPr>
              <a:t>these suggestions:</a:t>
            </a:r>
            <a:endParaRPr lang="en-US" sz="3400" dirty="0" smtClean="0">
              <a:solidFill>
                <a:srgbClr val="242021"/>
              </a:solidFill>
            </a:endParaRPr>
          </a:p>
          <a:p>
            <a:r>
              <a:rPr lang="en-US" sz="3400" dirty="0" smtClean="0">
                <a:solidFill>
                  <a:srgbClr val="242021"/>
                </a:solidFill>
              </a:rPr>
              <a:t>+ Name of a future city</a:t>
            </a:r>
          </a:p>
          <a:p>
            <a:r>
              <a:rPr lang="en-US" sz="3400" dirty="0" smtClean="0">
                <a:solidFill>
                  <a:srgbClr val="242021"/>
                </a:solidFill>
              </a:rPr>
              <a:t>+ The population of the future city</a:t>
            </a:r>
          </a:p>
          <a:p>
            <a:r>
              <a:rPr lang="en-US" sz="3400" dirty="0" smtClean="0">
                <a:solidFill>
                  <a:srgbClr val="242021"/>
                </a:solidFill>
              </a:rPr>
              <a:t>+ The types of house people will live in</a:t>
            </a:r>
          </a:p>
          <a:p>
            <a:r>
              <a:rPr lang="en-US" sz="3400" dirty="0" smtClean="0">
                <a:solidFill>
                  <a:srgbClr val="242021"/>
                </a:solidFill>
              </a:rPr>
              <a:t>+ The means of transportation that people will use</a:t>
            </a:r>
          </a:p>
          <a:p>
            <a:r>
              <a:rPr lang="en-US" sz="3400" dirty="0" smtClean="0">
                <a:solidFill>
                  <a:srgbClr val="242021"/>
                </a:solidFill>
              </a:rPr>
              <a:t>+ The kinds of school and number of schools in the city</a:t>
            </a:r>
          </a:p>
          <a:p>
            <a:r>
              <a:rPr lang="en-US" sz="3400" dirty="0" smtClean="0">
                <a:solidFill>
                  <a:srgbClr val="242021"/>
                </a:solidFill>
              </a:rPr>
              <a:t>+ The kinds and places of entertainment in the city</a:t>
            </a:r>
          </a:p>
          <a:p>
            <a:endParaRPr lang="en-US" sz="3400" b="0" dirty="0">
              <a:solidFill>
                <a:srgbClr val="24202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688</Words>
  <Application>Microsoft Office PowerPoint</Application>
  <PresentationFormat>Custom</PresentationFormat>
  <Paragraphs>94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Admin</cp:lastModifiedBy>
  <cp:revision>329</cp:revision>
  <dcterms:created xsi:type="dcterms:W3CDTF">2020-12-09T02:04:00Z</dcterms:created>
  <dcterms:modified xsi:type="dcterms:W3CDTF">2024-10-07T20:35:01Z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D8DDB1DC7937498796ABEBFCF2186461_13</vt:lpwstr>
  </property>
  <property fmtid="{D5CDD505-2E9C-101B-9397-08002B2CF9AE}" pid="3" name="KSOProductBuildVer">
    <vt:lpwstr>1033-12.2.0.13266</vt:lpwstr>
  </property>
</Properties>
</file>