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79" r:id="rId3"/>
    <p:sldId id="583" r:id="rId4"/>
    <p:sldId id="585" r:id="rId5"/>
    <p:sldId id="586" r:id="rId6"/>
    <p:sldId id="590" r:id="rId7"/>
    <p:sldId id="592" r:id="rId8"/>
    <p:sldId id="399" r:id="rId9"/>
    <p:sldId id="565" r:id="rId10"/>
    <p:sldId id="596" r:id="rId11"/>
    <p:sldId id="551" r:id="rId12"/>
    <p:sldId id="626" r:id="rId13"/>
    <p:sldId id="598" r:id="rId14"/>
    <p:sldId id="569" r:id="rId15"/>
    <p:sldId id="621" r:id="rId16"/>
    <p:sldId id="33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1">
          <p15:clr>
            <a:srgbClr val="A4A3A4"/>
          </p15:clr>
        </p15:guide>
        <p15:guide id="2" pos="36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FC72"/>
    <a:srgbClr val="FFF3DA"/>
    <a:srgbClr val="D0BFFF"/>
    <a:srgbClr val="FFE9BD"/>
    <a:srgbClr val="DFCCFB"/>
    <a:srgbClr val="FF1F1F"/>
    <a:srgbClr val="24FF1F"/>
    <a:srgbClr val="F16649"/>
    <a:srgbClr val="E8F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54" y="72"/>
      </p:cViewPr>
      <p:guideLst>
        <p:guide orient="horz" pos="1721"/>
        <p:guide pos="369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06/05/2025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s 13"/>
          <p:cNvSpPr/>
          <p:nvPr/>
        </p:nvSpPr>
        <p:spPr>
          <a:xfrm>
            <a:off x="0" y="0"/>
            <a:ext cx="12192000" cy="721423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0" y="-12382"/>
            <a:ext cx="12192000" cy="2385377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zyro-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500" y="3879215"/>
            <a:ext cx="4347210" cy="434721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6306066" y="468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4472563" y="71873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385584" y="985017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25443" y="38218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pic>
        <p:nvPicPr>
          <p:cNvPr id="8" name="Picture 7" descr="zyro-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621395" y="3515360"/>
            <a:ext cx="4841240" cy="484124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275330" y="3034030"/>
            <a:ext cx="5894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652506" y="3097391"/>
            <a:ext cx="539526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LESSON 1: GETTING STARTED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At an International Robot Show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295525" y="2898775"/>
            <a:ext cx="1350645" cy="1372235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51629" y="1253254"/>
            <a:ext cx="1109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the following sentences, using the adjectives in the box.</a:t>
            </a:r>
            <a:endParaRPr lang="en-US" sz="28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1" y="1145987"/>
            <a:ext cx="701847" cy="742652"/>
          </a:xfrm>
          <a:prstGeom prst="rect">
            <a:avLst/>
          </a:prstGeom>
        </p:spPr>
      </p:pic>
      <p:graphicFrame>
        <p:nvGraphicFramePr>
          <p:cNvPr id="11" name="Table 10"/>
          <p:cNvGraphicFramePr/>
          <p:nvPr>
            <p:extLst>
              <p:ext uri="{D42A27DB-BD31-4B8C-83A1-F6EECF244321}">
                <p14:modId xmlns:p14="http://schemas.microsoft.com/office/powerpoint/2010/main" val="3372943473"/>
              </p:ext>
            </p:extLst>
          </p:nvPr>
        </p:nvGraphicFramePr>
        <p:xfrm>
          <a:off x="1830387" y="2047008"/>
          <a:ext cx="853122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smart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useful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strong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"/>
          <p:cNvSpPr txBox="1"/>
          <p:nvPr/>
        </p:nvSpPr>
        <p:spPr>
          <a:xfrm>
            <a:off x="5080162" y="3136612"/>
            <a:ext cx="122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useful</a:t>
            </a:r>
          </a:p>
        </p:txBody>
      </p:sp>
      <p:sp>
        <p:nvSpPr>
          <p:cNvPr id="16" name="TextBox 1"/>
          <p:cNvSpPr txBox="1"/>
          <p:nvPr/>
        </p:nvSpPr>
        <p:spPr>
          <a:xfrm>
            <a:off x="3242993" y="4017914"/>
            <a:ext cx="8114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fast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2417825" y="4487652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943F25-1437-B75D-0C5A-735B252DB578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880D4-C684-39C1-50A8-5BB0B4B14445}"/>
              </a:ext>
            </a:extLst>
          </p:cNvPr>
          <p:cNvSpPr txBox="1"/>
          <p:nvPr/>
        </p:nvSpPr>
        <p:spPr>
          <a:xfrm>
            <a:off x="458973" y="3151592"/>
            <a:ext cx="115210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My dad bought me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home robot last week. It helps me to do many household chores.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This is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car. It can travel at a speed of 300 km per hour.</a:t>
            </a:r>
            <a:r>
              <a:rPr lang="en-US" sz="3000" dirty="0"/>
              <a:t> 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He’s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. He can move a big car!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They’re making a very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robot. It can understand 30 languages.</a:t>
            </a:r>
          </a:p>
          <a:p>
            <a:r>
              <a:rPr lang="en-US" sz="30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The table is too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for me to move on my own.</a:t>
            </a:r>
            <a:r>
              <a:rPr lang="en-US" sz="3000" dirty="0"/>
              <a:t>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235882A-6839-835E-5A5E-32779E9AD31E}"/>
              </a:ext>
            </a:extLst>
          </p:cNvPr>
          <p:cNvSpPr txBox="1"/>
          <p:nvPr/>
        </p:nvSpPr>
        <p:spPr>
          <a:xfrm>
            <a:off x="4519046" y="4947568"/>
            <a:ext cx="1172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smart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25B5659-4E23-DA68-155B-72660217876C}"/>
              </a:ext>
            </a:extLst>
          </p:cNvPr>
          <p:cNvSpPr txBox="1"/>
          <p:nvPr/>
        </p:nvSpPr>
        <p:spPr>
          <a:xfrm>
            <a:off x="3470857" y="5407483"/>
            <a:ext cx="1198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sym typeface="Wingdings 2" panose="05020102010507070707" pitchFamily="18" charset="2"/>
              </a:rPr>
              <a:t>heavy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69067" y="1342902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Match the following activities with the pictures.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" y="1233473"/>
            <a:ext cx="619125" cy="636934"/>
          </a:xfrm>
          <a:prstGeom prst="rect">
            <a:avLst/>
          </a:prstGeom>
        </p:spPr>
      </p:pic>
      <p:sp>
        <p:nvSpPr>
          <p:cNvPr id="44" name="TextBox 19"/>
          <p:cNvSpPr txBox="1"/>
          <p:nvPr/>
        </p:nvSpPr>
        <p:spPr>
          <a:xfrm>
            <a:off x="977900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a.</a:t>
            </a:r>
          </a:p>
        </p:txBody>
      </p:sp>
      <p:sp>
        <p:nvSpPr>
          <p:cNvPr id="45" name="TextBox 20"/>
          <p:cNvSpPr txBox="1"/>
          <p:nvPr/>
        </p:nvSpPr>
        <p:spPr>
          <a:xfrm>
            <a:off x="1276350" y="1957070"/>
            <a:ext cx="271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ironing clothes</a:t>
            </a:r>
          </a:p>
        </p:txBody>
      </p:sp>
      <p:sp>
        <p:nvSpPr>
          <p:cNvPr id="46" name="TextBox 21"/>
          <p:cNvSpPr txBox="1"/>
          <p:nvPr/>
        </p:nvSpPr>
        <p:spPr>
          <a:xfrm>
            <a:off x="977900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b.</a:t>
            </a:r>
          </a:p>
        </p:txBody>
      </p:sp>
      <p:sp>
        <p:nvSpPr>
          <p:cNvPr id="47" name="TextBox 22"/>
          <p:cNvSpPr txBox="1"/>
          <p:nvPr/>
        </p:nvSpPr>
        <p:spPr>
          <a:xfrm>
            <a:off x="1276350" y="2445385"/>
            <a:ext cx="27139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making meals</a:t>
            </a:r>
          </a:p>
        </p:txBody>
      </p:sp>
      <p:sp>
        <p:nvSpPr>
          <p:cNvPr id="48" name="TextBox 23"/>
          <p:cNvSpPr txBox="1"/>
          <p:nvPr/>
        </p:nvSpPr>
        <p:spPr>
          <a:xfrm>
            <a:off x="3712210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c.</a:t>
            </a:r>
          </a:p>
        </p:txBody>
      </p:sp>
      <p:sp>
        <p:nvSpPr>
          <p:cNvPr id="49" name="TextBox 24"/>
          <p:cNvSpPr txBox="1"/>
          <p:nvPr/>
        </p:nvSpPr>
        <p:spPr>
          <a:xfrm>
            <a:off x="4010025" y="1957070"/>
            <a:ext cx="3821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moving heavy things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3712210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d.</a:t>
            </a:r>
          </a:p>
        </p:txBody>
      </p:sp>
      <p:sp>
        <p:nvSpPr>
          <p:cNvPr id="51" name="TextBox 26"/>
          <p:cNvSpPr txBox="1"/>
          <p:nvPr/>
        </p:nvSpPr>
        <p:spPr>
          <a:xfrm>
            <a:off x="4010025" y="2445385"/>
            <a:ext cx="318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doing the dishes</a:t>
            </a:r>
          </a:p>
        </p:txBody>
      </p:sp>
      <p:sp>
        <p:nvSpPr>
          <p:cNvPr id="52" name="TextBox 27"/>
          <p:cNvSpPr txBox="1"/>
          <p:nvPr/>
        </p:nvSpPr>
        <p:spPr>
          <a:xfrm>
            <a:off x="7209155" y="195453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e.</a:t>
            </a:r>
          </a:p>
        </p:txBody>
      </p:sp>
      <p:sp>
        <p:nvSpPr>
          <p:cNvPr id="53" name="TextBox 28"/>
          <p:cNvSpPr txBox="1"/>
          <p:nvPr/>
        </p:nvSpPr>
        <p:spPr>
          <a:xfrm>
            <a:off x="7538720" y="1957070"/>
            <a:ext cx="428648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repairing a broken machine</a:t>
            </a:r>
          </a:p>
        </p:txBody>
      </p:sp>
      <p:sp>
        <p:nvSpPr>
          <p:cNvPr id="54" name="TextBox 29"/>
          <p:cNvSpPr txBox="1"/>
          <p:nvPr/>
        </p:nvSpPr>
        <p:spPr>
          <a:xfrm>
            <a:off x="7209155" y="2443480"/>
            <a:ext cx="714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f.</a:t>
            </a:r>
          </a:p>
        </p:txBody>
      </p:sp>
      <p:sp>
        <p:nvSpPr>
          <p:cNvPr id="55" name="TextBox 30"/>
          <p:cNvSpPr txBox="1"/>
          <p:nvPr/>
        </p:nvSpPr>
        <p:spPr>
          <a:xfrm>
            <a:off x="7548880" y="2445385"/>
            <a:ext cx="3180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putting toys away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60320" y="2774315"/>
            <a:ext cx="1434465" cy="1621155"/>
            <a:chOff x="4032" y="3829"/>
            <a:chExt cx="2948" cy="333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>
              <a:fillRect/>
            </a:stretch>
          </p:blipFill>
          <p:spPr>
            <a:xfrm>
              <a:off x="4032" y="4029"/>
              <a:ext cx="2949" cy="313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4" name="Oval 63"/>
            <p:cNvSpPr/>
            <p:nvPr/>
          </p:nvSpPr>
          <p:spPr>
            <a:xfrm>
              <a:off x="5670" y="3829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33545" y="2932430"/>
            <a:ext cx="1982470" cy="1609090"/>
            <a:chOff x="6667" y="4078"/>
            <a:chExt cx="4074" cy="3307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" y="4157"/>
              <a:ext cx="4075" cy="3229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5" name="Oval 64"/>
            <p:cNvSpPr/>
            <p:nvPr/>
          </p:nvSpPr>
          <p:spPr>
            <a:xfrm>
              <a:off x="9195" y="4078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77355" y="3018790"/>
            <a:ext cx="2127250" cy="1722120"/>
            <a:chOff x="10673" y="4214"/>
            <a:chExt cx="4372" cy="3540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>
              <a:fillRect/>
            </a:stretch>
          </p:blipFill>
          <p:spPr>
            <a:xfrm>
              <a:off x="10673" y="4286"/>
              <a:ext cx="4372" cy="3468"/>
            </a:xfrm>
            <a:prstGeom prst="ellipse">
              <a:avLst/>
            </a:prstGeom>
          </p:spPr>
        </p:pic>
        <p:sp>
          <p:nvSpPr>
            <p:cNvPr id="66" name="Oval 65"/>
            <p:cNvSpPr/>
            <p:nvPr/>
          </p:nvSpPr>
          <p:spPr>
            <a:xfrm>
              <a:off x="13638" y="4214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90750" y="4831080"/>
            <a:ext cx="1816100" cy="1659255"/>
            <a:chOff x="3450" y="7068"/>
            <a:chExt cx="3732" cy="3410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>
              <a:fillRect/>
            </a:stretch>
          </p:blipFill>
          <p:spPr>
            <a:xfrm flipH="1">
              <a:off x="3450" y="7068"/>
              <a:ext cx="3732" cy="341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7" name="Oval 66"/>
            <p:cNvSpPr/>
            <p:nvPr/>
          </p:nvSpPr>
          <p:spPr>
            <a:xfrm>
              <a:off x="5741" y="7264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32935" y="4996815"/>
            <a:ext cx="1476375" cy="1595120"/>
            <a:chOff x="6981" y="7329"/>
            <a:chExt cx="3034" cy="3278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>
              <a:fillRect/>
            </a:stretch>
          </p:blipFill>
          <p:spPr>
            <a:xfrm>
              <a:off x="6981" y="7329"/>
              <a:ext cx="3034" cy="327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8" name="Oval 67"/>
            <p:cNvSpPr/>
            <p:nvPr/>
          </p:nvSpPr>
          <p:spPr>
            <a:xfrm>
              <a:off x="9194" y="7731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963920" y="5077460"/>
            <a:ext cx="2206625" cy="1470660"/>
            <a:chOff x="9392" y="7456"/>
            <a:chExt cx="4534" cy="3022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2" y="7456"/>
              <a:ext cx="4534" cy="3023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9" name="Oval 68"/>
            <p:cNvSpPr/>
            <p:nvPr/>
          </p:nvSpPr>
          <p:spPr>
            <a:xfrm>
              <a:off x="13278" y="7961"/>
              <a:ext cx="576" cy="573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6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" y="2540"/>
            <a:ext cx="12439015" cy="1146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0EF0F-D5DB-317C-8F70-F4CF78AED6D9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/>
          <p:cNvSpPr/>
          <p:nvPr/>
        </p:nvSpPr>
        <p:spPr>
          <a:xfrm>
            <a:off x="340963" y="1431925"/>
            <a:ext cx="11506351" cy="1292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4" name="Group 3"/>
          <p:cNvGrpSpPr/>
          <p:nvPr/>
        </p:nvGrpSpPr>
        <p:grpSpPr>
          <a:xfrm>
            <a:off x="544529" y="1527811"/>
            <a:ext cx="2864171" cy="556884"/>
            <a:chOff x="219994" y="1172338"/>
            <a:chExt cx="2217850" cy="430959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919667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ironing clothes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4529" y="2016760"/>
            <a:ext cx="2714625" cy="555970"/>
            <a:chOff x="219994" y="1661107"/>
            <a:chExt cx="2102050" cy="430252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making meals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329639" y="1527811"/>
            <a:ext cx="3787237" cy="556885"/>
            <a:chOff x="2471356" y="1172338"/>
            <a:chExt cx="2931364" cy="430756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633181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moving heavy things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29639" y="2016761"/>
            <a:ext cx="3246998" cy="556885"/>
            <a:chOff x="2471356" y="1661107"/>
            <a:chExt cx="2513317" cy="430756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8" y="1663340"/>
              <a:ext cx="2215135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doing the dishes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94053" y="1527809"/>
            <a:ext cx="4853261" cy="556886"/>
            <a:chOff x="5549430" y="1172338"/>
            <a:chExt cx="3756227" cy="430534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426871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repairing a broken machine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32367" y="2016760"/>
            <a:ext cx="3369251" cy="556886"/>
            <a:chOff x="5549430" y="1661107"/>
            <a:chExt cx="2607718" cy="430534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267971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putting toys away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86546" y="3077216"/>
            <a:ext cx="1826895" cy="2047240"/>
            <a:chOff x="919446" y="2195153"/>
            <a:chExt cx="1872525" cy="209825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690"/>
            <a:stretch>
              <a:fillRect/>
            </a:stretch>
          </p:blipFill>
          <p:spPr>
            <a:xfrm>
              <a:off x="919446" y="2303755"/>
              <a:ext cx="1872525" cy="198965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8" name="Oval 37"/>
            <p:cNvSpPr/>
            <p:nvPr/>
          </p:nvSpPr>
          <p:spPr>
            <a:xfrm>
              <a:off x="1940544" y="219515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27195" y="3144520"/>
            <a:ext cx="2524760" cy="2050415"/>
            <a:chOff x="2573620" y="2353028"/>
            <a:chExt cx="2587576" cy="21012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620" y="2403683"/>
              <a:ext cx="2587576" cy="2050634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39" name="Oval 38"/>
            <p:cNvSpPr/>
            <p:nvPr/>
          </p:nvSpPr>
          <p:spPr>
            <a:xfrm>
              <a:off x="4178867" y="235302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377555" y="3032760"/>
            <a:ext cx="2709545" cy="2193925"/>
            <a:chOff x="5117677" y="2439774"/>
            <a:chExt cx="2776146" cy="22479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7"/>
            <a:stretch>
              <a:fillRect/>
            </a:stretch>
          </p:blipFill>
          <p:spPr>
            <a:xfrm>
              <a:off x="5117677" y="2485325"/>
              <a:ext cx="2776146" cy="2202432"/>
            </a:xfrm>
            <a:prstGeom prst="ellipse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7000403" y="2439774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7377081" y="5298935"/>
            <a:ext cx="4853319" cy="556179"/>
            <a:chOff x="5549430" y="1172338"/>
            <a:chExt cx="3755758" cy="569404"/>
          </a:xfrm>
        </p:grpSpPr>
        <p:sp>
          <p:nvSpPr>
            <p:cNvPr id="73" name="TextBox 47"/>
            <p:cNvSpPr txBox="1"/>
            <p:nvPr/>
          </p:nvSpPr>
          <p:spPr>
            <a:xfrm>
              <a:off x="5549430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4" name="TextBox 48"/>
            <p:cNvSpPr txBox="1"/>
            <p:nvPr/>
          </p:nvSpPr>
          <p:spPr>
            <a:xfrm>
              <a:off x="5878786" y="1174571"/>
              <a:ext cx="3426402" cy="5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repairing a broken machine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624934" y="5302029"/>
            <a:ext cx="2715260" cy="555266"/>
            <a:chOff x="219994" y="1661107"/>
            <a:chExt cx="2102050" cy="568469"/>
          </a:xfrm>
        </p:grpSpPr>
        <p:sp>
          <p:nvSpPr>
            <p:cNvPr id="79" name="TextBox 53"/>
            <p:cNvSpPr txBox="1"/>
            <p:nvPr/>
          </p:nvSpPr>
          <p:spPr>
            <a:xfrm>
              <a:off x="219994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80" name="TextBox 54"/>
            <p:cNvSpPr txBox="1"/>
            <p:nvPr/>
          </p:nvSpPr>
          <p:spPr>
            <a:xfrm>
              <a:off x="518177" y="1663340"/>
              <a:ext cx="1803867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making meals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3580156" y="5298935"/>
            <a:ext cx="3796925" cy="556179"/>
            <a:chOff x="2471356" y="1172338"/>
            <a:chExt cx="2938863" cy="569404"/>
          </a:xfrm>
        </p:grpSpPr>
        <p:sp>
          <p:nvSpPr>
            <p:cNvPr id="85" name="TextBox 59"/>
            <p:cNvSpPr txBox="1"/>
            <p:nvPr/>
          </p:nvSpPr>
          <p:spPr>
            <a:xfrm>
              <a:off x="2471356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86" name="TextBox 60"/>
            <p:cNvSpPr txBox="1"/>
            <p:nvPr/>
          </p:nvSpPr>
          <p:spPr>
            <a:xfrm>
              <a:off x="2769539" y="1174571"/>
              <a:ext cx="2640680" cy="56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moving heavy things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"/>
            <a:ext cx="12439015" cy="1146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3719C-83C6-02C9-5598-B68DC3736750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/>
          <p:cNvSpPr/>
          <p:nvPr/>
        </p:nvSpPr>
        <p:spPr>
          <a:xfrm>
            <a:off x="371959" y="1527175"/>
            <a:ext cx="11506351" cy="12922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grpSp>
        <p:nvGrpSpPr>
          <p:cNvPr id="4" name="Group 3"/>
          <p:cNvGrpSpPr/>
          <p:nvPr/>
        </p:nvGrpSpPr>
        <p:grpSpPr>
          <a:xfrm>
            <a:off x="501268" y="1623061"/>
            <a:ext cx="2864171" cy="556884"/>
            <a:chOff x="219994" y="1172338"/>
            <a:chExt cx="2217850" cy="430959"/>
          </a:xfrm>
        </p:grpSpPr>
        <p:sp>
          <p:nvSpPr>
            <p:cNvPr id="20" name="TextBox 19"/>
            <p:cNvSpPr txBox="1"/>
            <p:nvPr/>
          </p:nvSpPr>
          <p:spPr>
            <a:xfrm>
              <a:off x="219994" y="1172338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8177" y="1174571"/>
              <a:ext cx="1919667" cy="42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ironing clothes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268" y="2112010"/>
            <a:ext cx="2714625" cy="555970"/>
            <a:chOff x="219994" y="1661107"/>
            <a:chExt cx="2102050" cy="430252"/>
          </a:xfrm>
        </p:grpSpPr>
        <p:sp>
          <p:nvSpPr>
            <p:cNvPr id="22" name="TextBox 21"/>
            <p:cNvSpPr txBox="1"/>
            <p:nvPr/>
          </p:nvSpPr>
          <p:spPr>
            <a:xfrm>
              <a:off x="219994" y="1661107"/>
              <a:ext cx="474830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18177" y="1663340"/>
              <a:ext cx="1803867" cy="428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making meals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86378" y="1623061"/>
            <a:ext cx="3743973" cy="556885"/>
            <a:chOff x="2471356" y="1172338"/>
            <a:chExt cx="2897877" cy="430756"/>
          </a:xfrm>
        </p:grpSpPr>
        <p:sp>
          <p:nvSpPr>
            <p:cNvPr id="24" name="TextBox 23"/>
            <p:cNvSpPr txBox="1"/>
            <p:nvPr/>
          </p:nvSpPr>
          <p:spPr>
            <a:xfrm>
              <a:off x="2471356" y="1172338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769539" y="1174571"/>
              <a:ext cx="2599694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moving heavy things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86378" y="2112011"/>
            <a:ext cx="3318425" cy="556885"/>
            <a:chOff x="2471356" y="1661107"/>
            <a:chExt cx="2568605" cy="430756"/>
          </a:xfrm>
        </p:grpSpPr>
        <p:sp>
          <p:nvSpPr>
            <p:cNvPr id="26" name="TextBox 25"/>
            <p:cNvSpPr txBox="1"/>
            <p:nvPr/>
          </p:nvSpPr>
          <p:spPr>
            <a:xfrm>
              <a:off x="2471356" y="1661107"/>
              <a:ext cx="474830" cy="427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769539" y="1663340"/>
              <a:ext cx="2270422" cy="428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doing the dishes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958109" y="1623059"/>
            <a:ext cx="4873710" cy="556886"/>
            <a:chOff x="5549430" y="1172338"/>
            <a:chExt cx="3772053" cy="430534"/>
          </a:xfrm>
        </p:grpSpPr>
        <p:sp>
          <p:nvSpPr>
            <p:cNvPr id="28" name="TextBox 27"/>
            <p:cNvSpPr txBox="1"/>
            <p:nvPr/>
          </p:nvSpPr>
          <p:spPr>
            <a:xfrm>
              <a:off x="5549430" y="1172338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78786" y="1174571"/>
              <a:ext cx="3442697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repairing a broken machine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958109" y="2112010"/>
            <a:ext cx="3372160" cy="556886"/>
            <a:chOff x="5549430" y="1661107"/>
            <a:chExt cx="2609969" cy="430534"/>
          </a:xfrm>
        </p:grpSpPr>
        <p:sp>
          <p:nvSpPr>
            <p:cNvPr id="30" name="TextBox 29"/>
            <p:cNvSpPr txBox="1"/>
            <p:nvPr/>
          </p:nvSpPr>
          <p:spPr>
            <a:xfrm>
              <a:off x="5549430" y="1661107"/>
              <a:ext cx="474830" cy="427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89177" y="1663340"/>
              <a:ext cx="2270222" cy="428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putting toys away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15941" y="3489960"/>
            <a:ext cx="2312035" cy="2129155"/>
            <a:chOff x="518177" y="4235588"/>
            <a:chExt cx="2369904" cy="218217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79"/>
            <a:stretch>
              <a:fillRect/>
            </a:stretch>
          </p:blipFill>
          <p:spPr>
            <a:xfrm flipH="1">
              <a:off x="518177" y="4252002"/>
              <a:ext cx="2369904" cy="2165762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1" name="Oval 40"/>
            <p:cNvSpPr/>
            <p:nvPr/>
          </p:nvSpPr>
          <p:spPr>
            <a:xfrm>
              <a:off x="2092520" y="4235588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680585" y="3305462"/>
            <a:ext cx="2277524" cy="2313653"/>
            <a:chOff x="2773188" y="4417429"/>
            <a:chExt cx="1926569" cy="208122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4" b="18590"/>
            <a:stretch>
              <a:fillRect/>
            </a:stretch>
          </p:blipFill>
          <p:spPr>
            <a:xfrm>
              <a:off x="2773188" y="4417429"/>
              <a:ext cx="1926569" cy="2081221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42" name="Oval 41"/>
            <p:cNvSpPr/>
            <p:nvPr/>
          </p:nvSpPr>
          <p:spPr>
            <a:xfrm>
              <a:off x="4178028" y="4673063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44865" y="3305462"/>
            <a:ext cx="3101372" cy="2215863"/>
            <a:chOff x="4304110" y="4498316"/>
            <a:chExt cx="2879173" cy="1919448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110" y="4498316"/>
              <a:ext cx="2879173" cy="1919448"/>
            </a:xfrm>
            <a:prstGeom prst="ellips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56" name="Oval 55"/>
            <p:cNvSpPr/>
            <p:nvPr/>
          </p:nvSpPr>
          <p:spPr>
            <a:xfrm>
              <a:off x="6771888" y="481899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0070C0"/>
                  </a:solidFill>
                </a:rPr>
                <a:t>6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91185" y="5749925"/>
            <a:ext cx="3404870" cy="555266"/>
            <a:chOff x="2471356" y="1661107"/>
            <a:chExt cx="2412368" cy="568469"/>
          </a:xfrm>
        </p:grpSpPr>
        <p:sp>
          <p:nvSpPr>
            <p:cNvPr id="70" name="TextBox 44"/>
            <p:cNvSpPr txBox="1"/>
            <p:nvPr/>
          </p:nvSpPr>
          <p:spPr>
            <a:xfrm>
              <a:off x="2471356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1" name="TextBox 45"/>
            <p:cNvSpPr txBox="1"/>
            <p:nvPr/>
          </p:nvSpPr>
          <p:spPr>
            <a:xfrm>
              <a:off x="2769539" y="1663340"/>
              <a:ext cx="2114185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/>
                <a:t> </a:t>
              </a:r>
              <a:r>
                <a:rPr lang="en-US" sz="3000" dirty="0">
                  <a:solidFill>
                    <a:srgbClr val="00B050"/>
                  </a:solidFill>
                </a:rPr>
                <a:t>doing the dishes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424545" y="5692775"/>
            <a:ext cx="2966085" cy="555266"/>
            <a:chOff x="219994" y="1172338"/>
            <a:chExt cx="2102050" cy="568469"/>
          </a:xfrm>
        </p:grpSpPr>
        <p:sp>
          <p:nvSpPr>
            <p:cNvPr id="76" name="TextBox 50"/>
            <p:cNvSpPr txBox="1"/>
            <p:nvPr/>
          </p:nvSpPr>
          <p:spPr>
            <a:xfrm>
              <a:off x="219994" y="1172338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7" name="TextBox 51"/>
            <p:cNvSpPr txBox="1"/>
            <p:nvPr/>
          </p:nvSpPr>
          <p:spPr>
            <a:xfrm>
              <a:off x="518177" y="1174571"/>
              <a:ext cx="1803867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ironing clothes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257017" y="5690594"/>
            <a:ext cx="3463290" cy="555266"/>
            <a:chOff x="5549430" y="1661107"/>
            <a:chExt cx="2453932" cy="568469"/>
          </a:xfrm>
        </p:grpSpPr>
        <p:sp>
          <p:nvSpPr>
            <p:cNvPr id="82" name="TextBox 56"/>
            <p:cNvSpPr txBox="1"/>
            <p:nvPr/>
          </p:nvSpPr>
          <p:spPr>
            <a:xfrm>
              <a:off x="5549430" y="1661107"/>
              <a:ext cx="474830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83" name="TextBox 57"/>
            <p:cNvSpPr txBox="1"/>
            <p:nvPr/>
          </p:nvSpPr>
          <p:spPr>
            <a:xfrm>
              <a:off x="5889177" y="1663340"/>
              <a:ext cx="2114185" cy="566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solidFill>
                    <a:srgbClr val="00B050"/>
                  </a:solidFill>
                </a:rPr>
                <a:t>putting toys away</a:t>
              </a:r>
            </a:p>
          </p:txBody>
        </p:sp>
      </p:grpSp>
      <p:pic>
        <p:nvPicPr>
          <p:cNvPr id="10" name="Content Placeholder 9" descr="Gsk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2714605" y="6982460"/>
            <a:ext cx="2999740" cy="2250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7" y="-12700"/>
            <a:ext cx="12439015" cy="1146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41C4B2-D459-4BEF-0F41-98CD5DDB2FA0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654175" y="1484630"/>
            <a:ext cx="10193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A student mimes one of the activities in </a:t>
            </a:r>
            <a:r>
              <a:rPr lang="en-US" sz="28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the others try to guess. Then swap.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1220470"/>
            <a:ext cx="1000125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5" y="1105535"/>
            <a:ext cx="1609090" cy="470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69920" y="1109980"/>
            <a:ext cx="153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pic>
        <p:nvPicPr>
          <p:cNvPr id="23" name="Content Placeholder 22" descr="Gsk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9370" y="2568575"/>
            <a:ext cx="4591050" cy="34436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439015" cy="1146810"/>
          </a:xfrm>
          <a:prstGeom prst="rect">
            <a:avLst/>
          </a:prstGeom>
        </p:spPr>
      </p:pic>
      <p:sp>
        <p:nvSpPr>
          <p:cNvPr id="12" name="TextBox 14"/>
          <p:cNvSpPr txBox="1"/>
          <p:nvPr/>
        </p:nvSpPr>
        <p:spPr>
          <a:xfrm>
            <a:off x="348196" y="156716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8" name="TextBox 20"/>
          <p:cNvSpPr txBox="1"/>
          <p:nvPr/>
        </p:nvSpPr>
        <p:spPr>
          <a:xfrm>
            <a:off x="4841163" y="2221885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Work in groups</a:t>
            </a:r>
          </a:p>
        </p:txBody>
      </p:sp>
      <p:sp>
        <p:nvSpPr>
          <p:cNvPr id="29" name="TextBox 20"/>
          <p:cNvSpPr txBox="1"/>
          <p:nvPr/>
        </p:nvSpPr>
        <p:spPr>
          <a:xfrm>
            <a:off x="4844973" y="2661305"/>
            <a:ext cx="6804025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Choose an activity in task 4.</a:t>
            </a:r>
          </a:p>
        </p:txBody>
      </p:sp>
      <p:sp>
        <p:nvSpPr>
          <p:cNvPr id="31" name="TextBox 20"/>
          <p:cNvSpPr txBox="1"/>
          <p:nvPr/>
        </p:nvSpPr>
        <p:spPr>
          <a:xfrm>
            <a:off x="4787823" y="3468390"/>
            <a:ext cx="6857365" cy="1370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/>
              <a:t>- Take turns to act it out and ask the question: What am I doing?</a:t>
            </a:r>
          </a:p>
        </p:txBody>
      </p:sp>
      <p:sp>
        <p:nvSpPr>
          <p:cNvPr id="32" name="TextBox 20"/>
          <p:cNvSpPr txBox="1"/>
          <p:nvPr/>
        </p:nvSpPr>
        <p:spPr>
          <a:xfrm>
            <a:off x="4787823" y="4508503"/>
            <a:ext cx="73037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Other students answers</a:t>
            </a:r>
          </a:p>
        </p:txBody>
      </p:sp>
      <p:sp>
        <p:nvSpPr>
          <p:cNvPr id="33" name="TextBox 20"/>
          <p:cNvSpPr txBox="1"/>
          <p:nvPr/>
        </p:nvSpPr>
        <p:spPr>
          <a:xfrm>
            <a:off x="4787823" y="5165448"/>
            <a:ext cx="730377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dirty="0"/>
              <a:t>- Respond: Yes, that’s right. / No, try again.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 descr="Gsk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1190" y="2954020"/>
            <a:ext cx="3769360" cy="2827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7180" y="2937510"/>
            <a:ext cx="61842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i="1" dirty="0"/>
              <a:t>A:  </a:t>
            </a:r>
            <a:r>
              <a:rPr lang="en-US" sz="3200" dirty="0"/>
              <a:t>What am I doing?</a:t>
            </a:r>
          </a:p>
          <a:p>
            <a:pPr>
              <a:lnSpc>
                <a:spcPct val="200000"/>
              </a:lnSpc>
            </a:pPr>
            <a:r>
              <a:rPr lang="en-US" sz="3200" b="1" i="1" dirty="0"/>
              <a:t>B:  </a:t>
            </a:r>
            <a:r>
              <a:rPr lang="en-US" sz="3200" dirty="0"/>
              <a:t>You’re doing the dishes.</a:t>
            </a:r>
          </a:p>
          <a:p>
            <a:pPr>
              <a:lnSpc>
                <a:spcPct val="200000"/>
              </a:lnSpc>
            </a:pPr>
            <a:r>
              <a:rPr lang="en-US" sz="3200" b="1" i="1" dirty="0"/>
              <a:t>A:  </a:t>
            </a:r>
            <a:r>
              <a:rPr lang="en-US" sz="3200" dirty="0"/>
              <a:t>Yes, that’s right. / No, try again.</a:t>
            </a:r>
          </a:p>
        </p:txBody>
      </p:sp>
      <p:sp>
        <p:nvSpPr>
          <p:cNvPr id="4" name="Rectangle 2"/>
          <p:cNvSpPr/>
          <p:nvPr/>
        </p:nvSpPr>
        <p:spPr>
          <a:xfrm>
            <a:off x="4928513" y="2548995"/>
            <a:ext cx="172720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1654175" y="1484630"/>
            <a:ext cx="101936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 in groups. A student mimes one of the activities in </a:t>
            </a:r>
            <a:r>
              <a:rPr lang="en-US" sz="28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</a:t>
            </a:r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and the others try to guess. Then swap.</a:t>
            </a:r>
            <a:endParaRPr lang="en-US" sz="28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90" y="1220470"/>
            <a:ext cx="1000125" cy="9429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15" y="1105535"/>
            <a:ext cx="1609090" cy="470535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3169920" y="1109980"/>
            <a:ext cx="15360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Miming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C25D04-1770-E410-26F8-EF8CB200E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439015" cy="1146810"/>
          </a:xfrm>
          <a:prstGeom prst="rect">
            <a:avLst/>
          </a:prstGeom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59083F96-FDE4-18EF-10D7-F94FAD78A1E9}"/>
              </a:ext>
            </a:extLst>
          </p:cNvPr>
          <p:cNvSpPr txBox="1"/>
          <p:nvPr/>
        </p:nvSpPr>
        <p:spPr>
          <a:xfrm>
            <a:off x="348196" y="156716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7618" y="1263301"/>
            <a:ext cx="1074174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6198" y="2109596"/>
            <a:ext cx="11209655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Write about 5 sentences to describe what a robot can do.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Prepare: A </a:t>
            </a:r>
            <a:r>
              <a:rPr lang="en-US" sz="3600"/>
              <a:t>closer look 1.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8367F-C5E9-17A7-A3F6-337CC5D073CA}"/>
              </a:ext>
            </a:extLst>
          </p:cNvPr>
          <p:cNvSpPr txBox="1"/>
          <p:nvPr/>
        </p:nvSpPr>
        <p:spPr>
          <a:xfrm>
            <a:off x="3144678" y="1146303"/>
            <a:ext cx="60985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i="0" u="none" strike="noStrike" dirty="0">
                <a:solidFill>
                  <a:srgbClr val="C00000"/>
                </a:solidFill>
                <a:effectLst/>
              </a:rPr>
              <a:t>CHITCHATTING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A958A-6907-B83B-233A-5ADC19056805}"/>
              </a:ext>
            </a:extLst>
          </p:cNvPr>
          <p:cNvSpPr txBox="1"/>
          <p:nvPr/>
        </p:nvSpPr>
        <p:spPr>
          <a:xfrm>
            <a:off x="1893700" y="1936653"/>
            <a:ext cx="86577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</a:rPr>
              <a:t>Do you think robots can do housework? Give some examples? </a:t>
            </a:r>
            <a:endParaRPr lang="en-US" sz="40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11BB61-49B9-A3CA-041F-7DCE2501C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57" y="3429000"/>
            <a:ext cx="4181095" cy="2730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2D2D2F4-A836-8539-CA38-61EA96D11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819" y="3387183"/>
            <a:ext cx="3830301" cy="273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CF2A5F-840C-3917-BB2C-4BB07D2FC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20" y="3586457"/>
            <a:ext cx="4090478" cy="25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544904" y="127714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robot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charset="0"/>
              </a:rPr>
              <a:t>(n)</a:t>
            </a:r>
          </a:p>
        </p:txBody>
      </p:sp>
      <p:sp>
        <p:nvSpPr>
          <p:cNvPr id="2" name="Rectangle 1"/>
          <p:cNvSpPr/>
          <p:nvPr/>
        </p:nvSpPr>
        <p:spPr>
          <a:xfrm>
            <a:off x="2738171" y="2400990"/>
            <a:ext cx="26295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/ˈrəʊbɒt/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11"/>
          <p:cNvSpPr/>
          <p:nvPr/>
        </p:nvSpPr>
        <p:spPr>
          <a:xfrm>
            <a:off x="1145222" y="4556237"/>
            <a:ext cx="60304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/>
              <a:t>a machine that is made to look like a human and that can do some things that a human can do</a:t>
            </a:r>
          </a:p>
        </p:txBody>
      </p:sp>
      <p:pic>
        <p:nvPicPr>
          <p:cNvPr id="9" name="Content Placeholder 8" descr="robot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235581" y="2074944"/>
            <a:ext cx="3266123" cy="3266123"/>
          </a:xfrm>
          <a:prstGeom prst="rect">
            <a:avLst/>
          </a:prstGeom>
        </p:spPr>
      </p:pic>
      <p:pic>
        <p:nvPicPr>
          <p:cNvPr id="14" name="robo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9855" y="3403714"/>
            <a:ext cx="1066165" cy="1066165"/>
          </a:xfrm>
          <a:prstGeom prst="rect">
            <a:avLst/>
          </a:prstGeom>
        </p:spPr>
      </p:pic>
      <p:pic>
        <p:nvPicPr>
          <p:cNvPr id="16" name="Content Placeholder 15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2561570" y="5770245"/>
            <a:ext cx="1045845" cy="587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42539" y="1282399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do the dishes</a:t>
            </a:r>
            <a:endParaRPr lang="en-US" sz="6000" b="1" dirty="0">
              <a:solidFill>
                <a:srgbClr val="AD4F0F"/>
              </a:solidFill>
              <a:cs typeface="Calibri" panose="020F050202020403020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8269" y="2582139"/>
            <a:ext cx="350647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/duː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ðə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dɪʃiz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11"/>
          <p:cNvSpPr/>
          <p:nvPr/>
        </p:nvSpPr>
        <p:spPr>
          <a:xfrm>
            <a:off x="142539" y="5256351"/>
            <a:ext cx="69703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/>
              <a:t>to wash plates, glasses, bowls, etc. with soap and water after a meal.</a:t>
            </a:r>
          </a:p>
        </p:txBody>
      </p:sp>
      <p:pic>
        <p:nvPicPr>
          <p:cNvPr id="9" name="Content Placeholder 8" descr="robot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1731645" y="5026025"/>
            <a:ext cx="1430655" cy="1430655"/>
          </a:xfrm>
          <a:prstGeom prst="rect">
            <a:avLst/>
          </a:prstGeom>
        </p:spPr>
      </p:pic>
      <p:pic>
        <p:nvPicPr>
          <p:cNvPr id="3" name="do the dishe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5622" y="3682131"/>
            <a:ext cx="1149350" cy="1149350"/>
          </a:xfrm>
          <a:prstGeom prst="rect">
            <a:avLst/>
          </a:prstGeom>
        </p:spPr>
      </p:pic>
      <p:pic>
        <p:nvPicPr>
          <p:cNvPr id="5" name="Content Placeholder 4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614454" y="2048017"/>
            <a:ext cx="5308287" cy="2980571"/>
          </a:xfrm>
          <a:prstGeom prst="rect">
            <a:avLst/>
          </a:prstGeom>
        </p:spPr>
      </p:pic>
      <p:pic>
        <p:nvPicPr>
          <p:cNvPr id="8" name="Content Placeholder 10" descr="iro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8970" y="4759960"/>
            <a:ext cx="1696720" cy="1696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7DACE8-A13E-8A59-AB50-3CEDD113C94A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346516" y="1263618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  <a:cs typeface="Calibri" panose="020F0502020204030204" charset="0"/>
              </a:rPr>
              <a:t>iron (v)</a:t>
            </a:r>
          </a:p>
        </p:txBody>
      </p:sp>
      <p:sp>
        <p:nvSpPr>
          <p:cNvPr id="2" name="Rectangle 1"/>
          <p:cNvSpPr/>
          <p:nvPr/>
        </p:nvSpPr>
        <p:spPr>
          <a:xfrm>
            <a:off x="2486466" y="2346642"/>
            <a:ext cx="201803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/ˈaɪən/</a:t>
            </a:r>
          </a:p>
        </p:txBody>
      </p:sp>
      <p:sp>
        <p:nvSpPr>
          <p:cNvPr id="4" name="Rectangle 11"/>
          <p:cNvSpPr/>
          <p:nvPr/>
        </p:nvSpPr>
        <p:spPr>
          <a:xfrm>
            <a:off x="837565" y="4937157"/>
            <a:ext cx="5589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to make clothes, etc. smooth by using an iron</a:t>
            </a:r>
          </a:p>
        </p:txBody>
      </p:sp>
      <p:pic>
        <p:nvPicPr>
          <p:cNvPr id="5" name="Content Placeholder 4" descr="intro-1654696746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-3270250" y="5236845"/>
            <a:ext cx="1760220" cy="988695"/>
          </a:xfrm>
          <a:prstGeom prst="rect">
            <a:avLst/>
          </a:prstGeom>
        </p:spPr>
      </p:pic>
      <p:pic>
        <p:nvPicPr>
          <p:cNvPr id="11" name="Content Placeholder 10" descr="iron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8186094" y="1705583"/>
            <a:ext cx="3446834" cy="3446834"/>
          </a:xfrm>
          <a:prstGeom prst="rect">
            <a:avLst/>
          </a:prstGeom>
        </p:spPr>
      </p:pic>
      <p:pic>
        <p:nvPicPr>
          <p:cNvPr id="13" name="ir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5563" y="3482085"/>
            <a:ext cx="1219835" cy="12198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C521D2-19B0-CFE2-F27F-089AB8BBA556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142240" y="1350328"/>
            <a:ext cx="629793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  <a:cs typeface="Calibri" panose="020F0502020204030204" charset="0"/>
              </a:rPr>
              <a:t>broken (adj)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5658" y="2466578"/>
            <a:ext cx="301688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brəʊkən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4" name="Rectangle 11"/>
          <p:cNvSpPr/>
          <p:nvPr/>
        </p:nvSpPr>
        <p:spPr>
          <a:xfrm>
            <a:off x="473846" y="5086300"/>
            <a:ext cx="55899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/>
              <a:t>no longer whole or working correctly</a:t>
            </a:r>
          </a:p>
        </p:txBody>
      </p:sp>
      <p:pic>
        <p:nvPicPr>
          <p:cNvPr id="5" name="Content Placeholder 4" descr="c8a62c3f14fdf027de13e1755ddd0ec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-3788410" y="4563110"/>
            <a:ext cx="1910080" cy="1432560"/>
          </a:xfrm>
          <a:prstGeom prst="rect">
            <a:avLst/>
          </a:prstGeom>
        </p:spPr>
      </p:pic>
      <p:pic>
        <p:nvPicPr>
          <p:cNvPr id="3" name="broke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6524" y="3755548"/>
            <a:ext cx="1141558" cy="1155224"/>
          </a:xfrm>
          <a:prstGeom prst="rect">
            <a:avLst/>
          </a:prstGeom>
        </p:spPr>
      </p:pic>
      <p:pic>
        <p:nvPicPr>
          <p:cNvPr id="6" name="Content Placeholder 5" descr="tải xuố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872257" y="2372768"/>
            <a:ext cx="4845897" cy="3020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373EE1-DDE5-68B3-8962-DF5BB83EDD1F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5911281"/>
              </p:ext>
            </p:extLst>
          </p:nvPr>
        </p:nvGraphicFramePr>
        <p:xfrm>
          <a:off x="1224280" y="1788929"/>
          <a:ext cx="10450424" cy="395832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98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46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7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1. robot (n) 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/ˈrəʊbɒt/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người máy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2. do the dishes </a:t>
                      </a:r>
                      <a:endParaRPr lang="en-US" sz="4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/duː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ðə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dɪʃiz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rửa bát</a:t>
                      </a:r>
                      <a:endParaRPr lang="en-US" sz="4000" b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61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iron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/ˈaɪən/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 (ủi) quần áo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4. broken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/ˈ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brəʊkən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bị</a:t>
                      </a: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charset="0"/>
                          <a:cs typeface="Calibri" panose="020F0502020204030204" charset="0"/>
                        </a:rPr>
                        <a:t>hỏng</a:t>
                      </a:r>
                      <a:endParaRPr lang="en-US" sz="40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robot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6649" y="2516327"/>
            <a:ext cx="1097631" cy="1097631"/>
          </a:xfrm>
          <a:prstGeom prst="rect">
            <a:avLst/>
          </a:prstGeom>
        </p:spPr>
      </p:pic>
      <p:pic>
        <p:nvPicPr>
          <p:cNvPr id="7" name="do the dishe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716" y="3270588"/>
            <a:ext cx="1081566" cy="1094370"/>
          </a:xfrm>
          <a:prstGeom prst="rect">
            <a:avLst/>
          </a:prstGeom>
        </p:spPr>
      </p:pic>
      <p:pic>
        <p:nvPicPr>
          <p:cNvPr id="9" name="iron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2616" y="4116680"/>
            <a:ext cx="1021665" cy="1087413"/>
          </a:xfrm>
          <a:prstGeom prst="rect">
            <a:avLst/>
          </a:prstGeom>
        </p:spPr>
      </p:pic>
      <p:pic>
        <p:nvPicPr>
          <p:cNvPr id="5" name="broken">
            <a:hlinkClick r:id="" action="ppaction://media"/>
            <a:extLst>
              <a:ext uri="{FF2B5EF4-FFF2-40B4-BE49-F238E27FC236}">
                <a16:creationId xmlns:a16="http://schemas.microsoft.com/office/drawing/2014/main" id="{75BB49AC-638B-A403-F462-EA635BC5FC80}"/>
              </a:ext>
            </a:extLst>
          </p:cNvPr>
          <p:cNvPicPr>
            <a:picLocks noGrp="1" noChangeAspect="1"/>
          </p:cNvPicPr>
          <p:nvPr>
            <p:ph sz="half" idx="2"/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665" y="4873638"/>
            <a:ext cx="1081565" cy="1081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8A5B87-074B-7F90-21AD-B40FE739E042}"/>
              </a:ext>
            </a:extLst>
          </p:cNvPr>
          <p:cNvSpPr txBox="1"/>
          <p:nvPr/>
        </p:nvSpPr>
        <p:spPr>
          <a:xfrm>
            <a:off x="487067" y="13593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9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45" y="1121410"/>
            <a:ext cx="670248" cy="7283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0622" y="1253910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read.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65" y="2203718"/>
            <a:ext cx="6070311" cy="4587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2" name="B2_37">
            <a:hlinkClick r:id="" action="ppaction://media"/>
            <a:extLst>
              <a:ext uri="{FF2B5EF4-FFF2-40B4-BE49-F238E27FC236}">
                <a16:creationId xmlns:a16="http://schemas.microsoft.com/office/drawing/2014/main" id="{6DBE3EBA-73C4-AA20-0AE1-6219344F048C}"/>
              </a:ext>
            </a:extLst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7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54943" y="1192473"/>
            <a:ext cx="736904" cy="73690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79910" y="1849775"/>
            <a:ext cx="7060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48DA4"/>
                </a:solidFill>
              </a:rPr>
              <a:t>At an International Robot Show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805758-6C82-D58B-880F-D53D34A2DF9E}"/>
              </a:ext>
            </a:extLst>
          </p:cNvPr>
          <p:cNvSpPr txBox="1"/>
          <p:nvPr/>
        </p:nvSpPr>
        <p:spPr>
          <a:xfrm>
            <a:off x="511723" y="3617618"/>
            <a:ext cx="55462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000" b="0" i="1" u="none" strike="noStrike" dirty="0">
                <a:solidFill>
                  <a:srgbClr val="C00000"/>
                </a:solidFill>
                <a:effectLst/>
                <a:highlight>
                  <a:srgbClr val="FFFFFF"/>
                </a:highlight>
              </a:rPr>
              <a:t>- Where are Nick, Phong and Dr Adams?</a:t>
            </a:r>
            <a:endParaRPr lang="en-US" sz="4000" b="0" dirty="0">
              <a:solidFill>
                <a:srgbClr val="C00000"/>
              </a:solidFill>
              <a:effectLst/>
            </a:endParaRPr>
          </a:p>
          <a:p>
            <a:pPr indent="-1270" rtl="0">
              <a:spcBef>
                <a:spcPts val="0"/>
              </a:spcBef>
              <a:spcAft>
                <a:spcPts val="0"/>
              </a:spcAft>
            </a:pPr>
            <a:r>
              <a:rPr lang="en-US" sz="4000" i="1" dirty="0">
                <a:solidFill>
                  <a:srgbClr val="C00000"/>
                </a:solidFill>
                <a:highlight>
                  <a:srgbClr val="FFFFFF"/>
                </a:highlight>
              </a:rPr>
              <a:t>-</a:t>
            </a:r>
            <a:r>
              <a:rPr lang="en-US" sz="4000" b="0" i="1" u="none" strike="noStrike" dirty="0">
                <a:solidFill>
                  <a:srgbClr val="C00000"/>
                </a:solidFill>
                <a:effectLst/>
                <a:highlight>
                  <a:srgbClr val="FFFFFF"/>
                </a:highlight>
              </a:rPr>
              <a:t> What are they talking about?</a:t>
            </a:r>
            <a:endParaRPr lang="en-US" sz="4000" b="0" dirty="0">
              <a:solidFill>
                <a:srgbClr val="C0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3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439015" cy="11468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2860" y="1296035"/>
            <a:ext cx="111055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1151255"/>
            <a:ext cx="736600" cy="730250"/>
          </a:xfrm>
          <a:prstGeom prst="rect">
            <a:avLst/>
          </a:prstGeom>
        </p:spPr>
      </p:pic>
      <p:graphicFrame>
        <p:nvGraphicFramePr>
          <p:cNvPr id="15" name="Content Placeholder 1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656786701"/>
              </p:ext>
            </p:extLst>
          </p:nvPr>
        </p:nvGraphicFramePr>
        <p:xfrm>
          <a:off x="487045" y="2056130"/>
          <a:ext cx="10966200" cy="40995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7324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4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470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600" dirty="0"/>
                        <a:t>H8 is a very useful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600" dirty="0"/>
                        <a:t>WB2 can’t repair broken machines.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5480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600" dirty="0"/>
                        <a:t>Shifa is a doctor robot.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600" dirty="0"/>
                        <a:t>H8 is the fastest in the robot show.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3600" dirty="0"/>
                        <a:t>Shifa is very smart.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TextBox 1"/>
          <p:cNvSpPr txBox="1"/>
          <p:nvPr/>
        </p:nvSpPr>
        <p:spPr>
          <a:xfrm>
            <a:off x="8384887" y="2774963"/>
            <a:ext cx="8255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10112087" y="3348708"/>
            <a:ext cx="82550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5" name="TextBox 1"/>
          <p:cNvSpPr txBox="1"/>
          <p:nvPr/>
        </p:nvSpPr>
        <p:spPr>
          <a:xfrm>
            <a:off x="8397030" y="4056393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7" name="TextBox 1"/>
          <p:cNvSpPr txBox="1"/>
          <p:nvPr/>
        </p:nvSpPr>
        <p:spPr>
          <a:xfrm>
            <a:off x="10112087" y="4682333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8397030" y="5376520"/>
            <a:ext cx="8255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4F66EA-BCB7-D4C6-384B-66DF68E74C07}"/>
              </a:ext>
            </a:extLst>
          </p:cNvPr>
          <p:cNvSpPr txBox="1"/>
          <p:nvPr/>
        </p:nvSpPr>
        <p:spPr>
          <a:xfrm>
            <a:off x="487045" y="110490"/>
            <a:ext cx="4728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677</Words>
  <Application>Microsoft Office PowerPoint</Application>
  <PresentationFormat>Widescreen</PresentationFormat>
  <Paragraphs>165</Paragraphs>
  <Slides>16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Myriad Pro</vt:lpstr>
      <vt:lpstr>Times New Roman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HUYEN</cp:lastModifiedBy>
  <cp:revision>268</cp:revision>
  <dcterms:created xsi:type="dcterms:W3CDTF">2020-12-09T02:04:00Z</dcterms:created>
  <dcterms:modified xsi:type="dcterms:W3CDTF">2025-05-06T02:08:30Z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146E4980E967457B86E3C07D671BDA79</vt:lpwstr>
  </property>
  <property fmtid="{D5CDD505-2E9C-101B-9397-08002B2CF9AE}" pid="3" name="KSOProductBuildVer">
    <vt:lpwstr>1033-11.2.0.11537</vt:lpwstr>
  </property>
</Properties>
</file>