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73"/>
  </p:notesMasterIdLst>
  <p:sldIdLst>
    <p:sldId id="258" r:id="rId4"/>
    <p:sldId id="278" r:id="rId5"/>
    <p:sldId id="287" r:id="rId6"/>
    <p:sldId id="284" r:id="rId7"/>
    <p:sldId id="289" r:id="rId8"/>
    <p:sldId id="290" r:id="rId9"/>
    <p:sldId id="291" r:id="rId10"/>
    <p:sldId id="292" r:id="rId11"/>
    <p:sldId id="293" r:id="rId12"/>
    <p:sldId id="294" r:id="rId13"/>
    <p:sldId id="295" r:id="rId14"/>
    <p:sldId id="288" r:id="rId15"/>
    <p:sldId id="296" r:id="rId16"/>
    <p:sldId id="297" r:id="rId17"/>
    <p:sldId id="285" r:id="rId18"/>
    <p:sldId id="298" r:id="rId19"/>
    <p:sldId id="299" r:id="rId20"/>
    <p:sldId id="300" r:id="rId21"/>
    <p:sldId id="286" r:id="rId22"/>
    <p:sldId id="304" r:id="rId23"/>
    <p:sldId id="344" r:id="rId24"/>
    <p:sldId id="342" r:id="rId25"/>
    <p:sldId id="343" r:id="rId26"/>
    <p:sldId id="345" r:id="rId27"/>
    <p:sldId id="302" r:id="rId28"/>
    <p:sldId id="346" r:id="rId29"/>
    <p:sldId id="347" r:id="rId30"/>
    <p:sldId id="348" r:id="rId31"/>
    <p:sldId id="307" r:id="rId32"/>
    <p:sldId id="308" r:id="rId33"/>
    <p:sldId id="309" r:id="rId34"/>
    <p:sldId id="349" r:id="rId35"/>
    <p:sldId id="310" r:id="rId36"/>
    <p:sldId id="350" r:id="rId37"/>
    <p:sldId id="352" r:id="rId38"/>
    <p:sldId id="354" r:id="rId39"/>
    <p:sldId id="311" r:id="rId40"/>
    <p:sldId id="355" r:id="rId41"/>
    <p:sldId id="356" r:id="rId42"/>
    <p:sldId id="358" r:id="rId43"/>
    <p:sldId id="314" r:id="rId44"/>
    <p:sldId id="315" r:id="rId45"/>
    <p:sldId id="359" r:id="rId46"/>
    <p:sldId id="360" r:id="rId47"/>
    <p:sldId id="361" r:id="rId48"/>
    <p:sldId id="362" r:id="rId49"/>
    <p:sldId id="318" r:id="rId50"/>
    <p:sldId id="320" r:id="rId51"/>
    <p:sldId id="319" r:id="rId52"/>
    <p:sldId id="333" r:id="rId53"/>
    <p:sldId id="321" r:id="rId54"/>
    <p:sldId id="335" r:id="rId55"/>
    <p:sldId id="323" r:id="rId56"/>
    <p:sldId id="324" r:id="rId57"/>
    <p:sldId id="325" r:id="rId58"/>
    <p:sldId id="326" r:id="rId59"/>
    <p:sldId id="327" r:id="rId60"/>
    <p:sldId id="328" r:id="rId61"/>
    <p:sldId id="329" r:id="rId62"/>
    <p:sldId id="330" r:id="rId63"/>
    <p:sldId id="331" r:id="rId64"/>
    <p:sldId id="332" r:id="rId65"/>
    <p:sldId id="336" r:id="rId66"/>
    <p:sldId id="337" r:id="rId67"/>
    <p:sldId id="339" r:id="rId68"/>
    <p:sldId id="338" r:id="rId69"/>
    <p:sldId id="340" r:id="rId70"/>
    <p:sldId id="263" r:id="rId71"/>
    <p:sldId id="282" r:id="rId72"/>
  </p:sldIdLst>
  <p:sldSz cx="12192000" cy="6858000"/>
  <p:notesSz cx="6858000" cy="9144000"/>
  <p:custDataLst>
    <p:tags r:id="rId7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2" pos="7265" userDrawn="1">
          <p15:clr>
            <a:srgbClr val="A4A3A4"/>
          </p15:clr>
        </p15:guide>
        <p15:guide id="3" orient="horz" pos="663" userDrawn="1">
          <p15:clr>
            <a:srgbClr val="A4A3A4"/>
          </p15:clr>
        </p15:guide>
        <p15:guide id="4" orient="horz" pos="686" userDrawn="1">
          <p15:clr>
            <a:srgbClr val="A4A3A4"/>
          </p15:clr>
        </p15:guide>
        <p15:guide id="5" orient="horz" pos="3928"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327"/>
    <a:srgbClr val="5CBEE5"/>
    <a:srgbClr val="E6E6E6"/>
    <a:srgbClr val="2F5CAB"/>
    <a:srgbClr val="F3E751"/>
    <a:srgbClr val="45210C"/>
    <a:srgbClr val="3C9E3E"/>
    <a:srgbClr val="794E2D"/>
    <a:srgbClr val="F5C727"/>
    <a:srgbClr val="EECE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96314" autoAdjust="0"/>
  </p:normalViewPr>
  <p:slideViewPr>
    <p:cSldViewPr snapToGrid="0">
      <p:cViewPr varScale="1">
        <p:scale>
          <a:sx n="87" d="100"/>
          <a:sy n="87" d="100"/>
        </p:scale>
        <p:origin x="678" y="84"/>
      </p:cViewPr>
      <p:guideLst>
        <p:guide pos="416"/>
        <p:guide pos="7265"/>
        <p:guide orient="horz" pos="663"/>
        <p:guide orient="horz" pos="686"/>
        <p:guide orient="horz" pos="3928"/>
        <p:guide orient="horz"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F1ABED-8AB4-4EE8-B6F9-BBD2BD4D65CC}" type="datetimeFigureOut">
              <a:rPr lang="zh-CN" altLang="en-US" smtClean="0"/>
              <a:t>2022/9/6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1D7B7C-EE94-431F-A5E3-F52A89ED5B3E}" type="slidenum">
              <a:rPr lang="zh-CN" altLang="en-US" smtClean="0"/>
              <a:t>‹#›</a:t>
            </a:fld>
            <a:endParaRPr lang="zh-CN" altLang="en-US"/>
          </a:p>
        </p:txBody>
      </p:sp>
    </p:spTree>
    <p:extLst>
      <p:ext uri="{BB962C8B-B14F-4D97-AF65-F5344CB8AC3E}">
        <p14:creationId xmlns:p14="http://schemas.microsoft.com/office/powerpoint/2010/main" val="3016884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067E9D-E800-4D39-98A8-5781BEF5B7F4}"/>
              </a:ext>
            </a:extLst>
          </p:cNvPr>
          <p:cNvSpPr>
            <a:spLocks noGrp="1"/>
          </p:cNvSpPr>
          <p:nvPr>
            <p:ph type="ctrTitle"/>
          </p:nvPr>
        </p:nvSpPr>
        <p:spPr>
          <a:xfrm>
            <a:off x="1524000" y="1122363"/>
            <a:ext cx="9144000" cy="2387600"/>
          </a:xfrm>
        </p:spPr>
        <p:txBody>
          <a:bodyPr anchor="b"/>
          <a:lstStyle>
            <a:lvl1pPr algn="ctr">
              <a:defRPr sz="6000"/>
            </a:lvl1pPr>
          </a:lstStyle>
          <a:p>
            <a:r>
              <a:rPr lang="en-US" altLang="zh-CN" smtClean="0"/>
              <a:t>Click to edit Master title style</a:t>
            </a:r>
            <a:endParaRPr lang="zh-CN" altLang="en-US"/>
          </a:p>
        </p:txBody>
      </p:sp>
      <p:sp>
        <p:nvSpPr>
          <p:cNvPr id="3" name="副标题 2">
            <a:extLst>
              <a:ext uri="{FF2B5EF4-FFF2-40B4-BE49-F238E27FC236}">
                <a16:creationId xmlns:a16="http://schemas.microsoft.com/office/drawing/2014/main" id="{F93A3F18-1149-4E73-93F1-0E4CFB7FD3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zh-CN" altLang="en-US"/>
          </a:p>
        </p:txBody>
      </p:sp>
      <p:sp>
        <p:nvSpPr>
          <p:cNvPr id="4" name="日期占位符 3">
            <a:extLst>
              <a:ext uri="{FF2B5EF4-FFF2-40B4-BE49-F238E27FC236}">
                <a16:creationId xmlns:a16="http://schemas.microsoft.com/office/drawing/2014/main" id="{F71631E9-DEE8-48D5-A445-A4E278353888}"/>
              </a:ext>
            </a:extLst>
          </p:cNvPr>
          <p:cNvSpPr>
            <a:spLocks noGrp="1"/>
          </p:cNvSpPr>
          <p:nvPr>
            <p:ph type="dt" sz="half" idx="10"/>
          </p:nvPr>
        </p:nvSpPr>
        <p:spPr/>
        <p:txBody>
          <a:bodyPr/>
          <a:lstStyle/>
          <a:p>
            <a:fld id="{744DB3E1-620F-4AFA-862D-EB6636F974DC}" type="datetimeFigureOut">
              <a:rPr lang="zh-CN" altLang="en-US" smtClean="0"/>
              <a:t>2022/9/6</a:t>
            </a:fld>
            <a:endParaRPr lang="zh-CN" altLang="en-US"/>
          </a:p>
        </p:txBody>
      </p:sp>
      <p:sp>
        <p:nvSpPr>
          <p:cNvPr id="5" name="页脚占位符 4">
            <a:extLst>
              <a:ext uri="{FF2B5EF4-FFF2-40B4-BE49-F238E27FC236}">
                <a16:creationId xmlns:a16="http://schemas.microsoft.com/office/drawing/2014/main" id="{CA1E4011-2D13-4D97-9A9C-EA73E28C0F6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6D4B8A2-6652-4EBA-9D6B-4EC02CCE1AF3}"/>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3417868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F5998A-7D76-4B7A-99CC-1659662939E0}"/>
              </a:ext>
            </a:extLst>
          </p:cNvPr>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a:extLst>
              <a:ext uri="{FF2B5EF4-FFF2-40B4-BE49-F238E27FC236}">
                <a16:creationId xmlns:a16="http://schemas.microsoft.com/office/drawing/2014/main" id="{CE1CC839-EB8B-4968-AE30-E3DBE91D782E}"/>
              </a:ext>
            </a:extLst>
          </p:cNvPr>
          <p:cNvSpPr>
            <a:spLocks noGrp="1"/>
          </p:cNvSpPr>
          <p:nvPr>
            <p:ph type="body" orient="vert" idx="1"/>
          </p:nvPr>
        </p:nvSpPr>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a:extLst>
              <a:ext uri="{FF2B5EF4-FFF2-40B4-BE49-F238E27FC236}">
                <a16:creationId xmlns:a16="http://schemas.microsoft.com/office/drawing/2014/main" id="{B2F1A464-A9DC-4C83-90D2-1D674A15B270}"/>
              </a:ext>
            </a:extLst>
          </p:cNvPr>
          <p:cNvSpPr>
            <a:spLocks noGrp="1"/>
          </p:cNvSpPr>
          <p:nvPr>
            <p:ph type="dt" sz="half" idx="10"/>
          </p:nvPr>
        </p:nvSpPr>
        <p:spPr/>
        <p:txBody>
          <a:bodyPr/>
          <a:lstStyle/>
          <a:p>
            <a:fld id="{744DB3E1-620F-4AFA-862D-EB6636F974DC}" type="datetimeFigureOut">
              <a:rPr lang="zh-CN" altLang="en-US" smtClean="0"/>
              <a:t>2022/9/6</a:t>
            </a:fld>
            <a:endParaRPr lang="zh-CN" altLang="en-US"/>
          </a:p>
        </p:txBody>
      </p:sp>
      <p:sp>
        <p:nvSpPr>
          <p:cNvPr id="5" name="页脚占位符 4">
            <a:extLst>
              <a:ext uri="{FF2B5EF4-FFF2-40B4-BE49-F238E27FC236}">
                <a16:creationId xmlns:a16="http://schemas.microsoft.com/office/drawing/2014/main" id="{C5080590-D2C4-4FCD-B66C-716566667A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2CB6B0D-8ADE-4107-8F49-E9C1495BB115}"/>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81653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581B37C-8CB4-459E-8110-E649FC4AB082}"/>
              </a:ext>
            </a:extLst>
          </p:cNvPr>
          <p:cNvSpPr>
            <a:spLocks noGrp="1"/>
          </p:cNvSpPr>
          <p:nvPr>
            <p:ph type="title" orient="vert"/>
          </p:nvPr>
        </p:nvSpPr>
        <p:spPr>
          <a:xfrm>
            <a:off x="8724900" y="365125"/>
            <a:ext cx="2628900" cy="5811838"/>
          </a:xfrm>
        </p:spPr>
        <p:txBody>
          <a:bodyPr vert="eaVert"/>
          <a:lstStyle/>
          <a:p>
            <a:r>
              <a:rPr lang="en-US" altLang="zh-CN" smtClean="0"/>
              <a:t>Click to edit Master title style</a:t>
            </a:r>
            <a:endParaRPr lang="zh-CN" altLang="en-US"/>
          </a:p>
        </p:txBody>
      </p:sp>
      <p:sp>
        <p:nvSpPr>
          <p:cNvPr id="3" name="竖排文字占位符 2">
            <a:extLst>
              <a:ext uri="{FF2B5EF4-FFF2-40B4-BE49-F238E27FC236}">
                <a16:creationId xmlns:a16="http://schemas.microsoft.com/office/drawing/2014/main" id="{D4687F67-7381-42BA-8971-0E839FD60C60}"/>
              </a:ext>
            </a:extLst>
          </p:cNvPr>
          <p:cNvSpPr>
            <a:spLocks noGrp="1"/>
          </p:cNvSpPr>
          <p:nvPr>
            <p:ph type="body" orient="vert" idx="1"/>
          </p:nvPr>
        </p:nvSpPr>
        <p:spPr>
          <a:xfrm>
            <a:off x="838200" y="365125"/>
            <a:ext cx="7734300" cy="5811838"/>
          </a:xfrm>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a:extLst>
              <a:ext uri="{FF2B5EF4-FFF2-40B4-BE49-F238E27FC236}">
                <a16:creationId xmlns:a16="http://schemas.microsoft.com/office/drawing/2014/main" id="{AEBF5DBE-C3A7-4D0F-86D9-893BDD389298}"/>
              </a:ext>
            </a:extLst>
          </p:cNvPr>
          <p:cNvSpPr>
            <a:spLocks noGrp="1"/>
          </p:cNvSpPr>
          <p:nvPr>
            <p:ph type="dt" sz="half" idx="10"/>
          </p:nvPr>
        </p:nvSpPr>
        <p:spPr/>
        <p:txBody>
          <a:bodyPr/>
          <a:lstStyle/>
          <a:p>
            <a:fld id="{744DB3E1-620F-4AFA-862D-EB6636F974DC}" type="datetimeFigureOut">
              <a:rPr lang="zh-CN" altLang="en-US" smtClean="0"/>
              <a:t>2022/9/6</a:t>
            </a:fld>
            <a:endParaRPr lang="zh-CN" altLang="en-US"/>
          </a:p>
        </p:txBody>
      </p:sp>
      <p:sp>
        <p:nvSpPr>
          <p:cNvPr id="5" name="页脚占位符 4">
            <a:extLst>
              <a:ext uri="{FF2B5EF4-FFF2-40B4-BE49-F238E27FC236}">
                <a16:creationId xmlns:a16="http://schemas.microsoft.com/office/drawing/2014/main" id="{2B4D0CCC-0F31-4D4B-8052-C0A8A9A523D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0A13C7-CC53-4981-80E1-813A0B9B2F4D}"/>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4064660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36308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462806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25419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82322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479206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949732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73772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99515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B9707C-7957-453B-A198-F313F367317E}"/>
              </a:ext>
            </a:extLst>
          </p:cNvPr>
          <p:cNvSpPr>
            <a:spLocks noGrp="1"/>
          </p:cNvSpPr>
          <p:nvPr>
            <p:ph type="title"/>
          </p:nvPr>
        </p:nvSpPr>
        <p:spPr/>
        <p:txBody>
          <a:bodyPr/>
          <a:lstStyle/>
          <a:p>
            <a:r>
              <a:rPr lang="en-US" altLang="zh-CN" smtClean="0"/>
              <a:t>Click to edit Master title style</a:t>
            </a:r>
            <a:endParaRPr lang="zh-CN" altLang="en-US"/>
          </a:p>
        </p:txBody>
      </p:sp>
      <p:sp>
        <p:nvSpPr>
          <p:cNvPr id="3" name="内容占位符 2">
            <a:extLst>
              <a:ext uri="{FF2B5EF4-FFF2-40B4-BE49-F238E27FC236}">
                <a16:creationId xmlns:a16="http://schemas.microsoft.com/office/drawing/2014/main" id="{F7EEA785-A786-4EC9-8F53-53B4869E1EA4}"/>
              </a:ext>
            </a:extLst>
          </p:cNvPr>
          <p:cNvSpPr>
            <a:spLocks noGrp="1"/>
          </p:cNvSpPr>
          <p:nvPr>
            <p:ph idx="1"/>
          </p:nvPr>
        </p:nvSpPr>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a:extLst>
              <a:ext uri="{FF2B5EF4-FFF2-40B4-BE49-F238E27FC236}">
                <a16:creationId xmlns:a16="http://schemas.microsoft.com/office/drawing/2014/main" id="{EBD3AC46-0442-44DC-B0BE-8A6796239593}"/>
              </a:ext>
            </a:extLst>
          </p:cNvPr>
          <p:cNvSpPr>
            <a:spLocks noGrp="1"/>
          </p:cNvSpPr>
          <p:nvPr>
            <p:ph type="dt" sz="half" idx="10"/>
          </p:nvPr>
        </p:nvSpPr>
        <p:spPr/>
        <p:txBody>
          <a:bodyPr/>
          <a:lstStyle/>
          <a:p>
            <a:fld id="{744DB3E1-620F-4AFA-862D-EB6636F974DC}" type="datetimeFigureOut">
              <a:rPr lang="zh-CN" altLang="en-US" smtClean="0"/>
              <a:t>2022/9/6</a:t>
            </a:fld>
            <a:endParaRPr lang="zh-CN" altLang="en-US"/>
          </a:p>
        </p:txBody>
      </p:sp>
      <p:sp>
        <p:nvSpPr>
          <p:cNvPr id="5" name="页脚占位符 4">
            <a:extLst>
              <a:ext uri="{FF2B5EF4-FFF2-40B4-BE49-F238E27FC236}">
                <a16:creationId xmlns:a16="http://schemas.microsoft.com/office/drawing/2014/main" id="{7C8457E4-2594-4D93-A837-206748842C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A8F45C9-A924-4808-AD9F-E93D96BAF1E9}"/>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40893572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928311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55301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642889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633062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182749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437951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87533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162340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152786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46059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4C75F9-10C2-471A-B0B5-019D6F7FB6ED}"/>
              </a:ext>
            </a:extLst>
          </p:cNvPr>
          <p:cNvSpPr>
            <a:spLocks noGrp="1"/>
          </p:cNvSpPr>
          <p:nvPr>
            <p:ph type="title"/>
          </p:nvPr>
        </p:nvSpPr>
        <p:spPr>
          <a:xfrm>
            <a:off x="831850" y="1709738"/>
            <a:ext cx="10515600" cy="2852737"/>
          </a:xfrm>
        </p:spPr>
        <p:txBody>
          <a:bodyPr anchor="b"/>
          <a:lstStyle>
            <a:lvl1pPr>
              <a:defRPr sz="6000"/>
            </a:lvl1pPr>
          </a:lstStyle>
          <a:p>
            <a:r>
              <a:rPr lang="en-US" altLang="zh-CN" smtClean="0"/>
              <a:t>Click to edit Master title style</a:t>
            </a:r>
            <a:endParaRPr lang="zh-CN" altLang="en-US"/>
          </a:p>
        </p:txBody>
      </p:sp>
      <p:sp>
        <p:nvSpPr>
          <p:cNvPr id="3" name="文本占位符 2">
            <a:extLst>
              <a:ext uri="{FF2B5EF4-FFF2-40B4-BE49-F238E27FC236}">
                <a16:creationId xmlns:a16="http://schemas.microsoft.com/office/drawing/2014/main" id="{6C46E8BE-9158-4D3F-BF9A-EA216928EF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smtClean="0"/>
              <a:t>Edit Master text styles</a:t>
            </a:r>
          </a:p>
        </p:txBody>
      </p:sp>
      <p:sp>
        <p:nvSpPr>
          <p:cNvPr id="4" name="日期占位符 3">
            <a:extLst>
              <a:ext uri="{FF2B5EF4-FFF2-40B4-BE49-F238E27FC236}">
                <a16:creationId xmlns:a16="http://schemas.microsoft.com/office/drawing/2014/main" id="{B4551260-B103-4786-86F1-CA258EAE4679}"/>
              </a:ext>
            </a:extLst>
          </p:cNvPr>
          <p:cNvSpPr>
            <a:spLocks noGrp="1"/>
          </p:cNvSpPr>
          <p:nvPr>
            <p:ph type="dt" sz="half" idx="10"/>
          </p:nvPr>
        </p:nvSpPr>
        <p:spPr/>
        <p:txBody>
          <a:bodyPr/>
          <a:lstStyle/>
          <a:p>
            <a:fld id="{744DB3E1-620F-4AFA-862D-EB6636F974DC}" type="datetimeFigureOut">
              <a:rPr lang="zh-CN" altLang="en-US" smtClean="0"/>
              <a:t>2022/9/6</a:t>
            </a:fld>
            <a:endParaRPr lang="zh-CN" altLang="en-US"/>
          </a:p>
        </p:txBody>
      </p:sp>
      <p:sp>
        <p:nvSpPr>
          <p:cNvPr id="5" name="页脚占位符 4">
            <a:extLst>
              <a:ext uri="{FF2B5EF4-FFF2-40B4-BE49-F238E27FC236}">
                <a16:creationId xmlns:a16="http://schemas.microsoft.com/office/drawing/2014/main" id="{1F6D48BE-F6DB-4939-A1E3-3F043067C96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034D688-C3E5-4709-99D0-96DE096952CC}"/>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40324430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10553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99296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195613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68377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BF20A9-67EA-4FD2-9528-B73E3FA73D8F}"/>
              </a:ext>
            </a:extLst>
          </p:cNvPr>
          <p:cNvSpPr>
            <a:spLocks noGrp="1"/>
          </p:cNvSpPr>
          <p:nvPr>
            <p:ph type="title"/>
          </p:nvPr>
        </p:nvSpPr>
        <p:spPr/>
        <p:txBody>
          <a:bodyPr/>
          <a:lstStyle/>
          <a:p>
            <a:r>
              <a:rPr lang="en-US" altLang="zh-CN" smtClean="0"/>
              <a:t>Click to edit Master title style</a:t>
            </a:r>
            <a:endParaRPr lang="zh-CN" altLang="en-US"/>
          </a:p>
        </p:txBody>
      </p:sp>
      <p:sp>
        <p:nvSpPr>
          <p:cNvPr id="3" name="内容占位符 2">
            <a:extLst>
              <a:ext uri="{FF2B5EF4-FFF2-40B4-BE49-F238E27FC236}">
                <a16:creationId xmlns:a16="http://schemas.microsoft.com/office/drawing/2014/main" id="{882CD68E-872A-4FD1-A3E4-5DC0B903B05C}"/>
              </a:ext>
            </a:extLst>
          </p:cNvPr>
          <p:cNvSpPr>
            <a:spLocks noGrp="1"/>
          </p:cNvSpPr>
          <p:nvPr>
            <p:ph sz="half" idx="1"/>
          </p:nvPr>
        </p:nvSpPr>
        <p:spPr>
          <a:xfrm>
            <a:off x="838200" y="1825625"/>
            <a:ext cx="5181600" cy="435133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a:extLst>
              <a:ext uri="{FF2B5EF4-FFF2-40B4-BE49-F238E27FC236}">
                <a16:creationId xmlns:a16="http://schemas.microsoft.com/office/drawing/2014/main" id="{3FCE0C46-27DC-4252-B790-2E08DE501A12}"/>
              </a:ext>
            </a:extLst>
          </p:cNvPr>
          <p:cNvSpPr>
            <a:spLocks noGrp="1"/>
          </p:cNvSpPr>
          <p:nvPr>
            <p:ph sz="half" idx="2"/>
          </p:nvPr>
        </p:nvSpPr>
        <p:spPr>
          <a:xfrm>
            <a:off x="6172200" y="1825625"/>
            <a:ext cx="5181600" cy="435133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日期占位符 4">
            <a:extLst>
              <a:ext uri="{FF2B5EF4-FFF2-40B4-BE49-F238E27FC236}">
                <a16:creationId xmlns:a16="http://schemas.microsoft.com/office/drawing/2014/main" id="{097FC600-DE19-464C-B1B6-3352D9D368C2}"/>
              </a:ext>
            </a:extLst>
          </p:cNvPr>
          <p:cNvSpPr>
            <a:spLocks noGrp="1"/>
          </p:cNvSpPr>
          <p:nvPr>
            <p:ph type="dt" sz="half" idx="10"/>
          </p:nvPr>
        </p:nvSpPr>
        <p:spPr/>
        <p:txBody>
          <a:bodyPr/>
          <a:lstStyle/>
          <a:p>
            <a:fld id="{744DB3E1-620F-4AFA-862D-EB6636F974DC}" type="datetimeFigureOut">
              <a:rPr lang="zh-CN" altLang="en-US" smtClean="0"/>
              <a:t>2022/9/6</a:t>
            </a:fld>
            <a:endParaRPr lang="zh-CN" altLang="en-US"/>
          </a:p>
        </p:txBody>
      </p:sp>
      <p:sp>
        <p:nvSpPr>
          <p:cNvPr id="6" name="页脚占位符 5">
            <a:extLst>
              <a:ext uri="{FF2B5EF4-FFF2-40B4-BE49-F238E27FC236}">
                <a16:creationId xmlns:a16="http://schemas.microsoft.com/office/drawing/2014/main" id="{0FDE44DC-48B3-4E32-9789-19C917F832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00EF22B-601B-4219-BA4D-D0CEE0F02499}"/>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4143770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7CA6BE-22AF-468A-BEEA-992DC879D4A3}"/>
              </a:ext>
            </a:extLst>
          </p:cNvPr>
          <p:cNvSpPr>
            <a:spLocks noGrp="1"/>
          </p:cNvSpPr>
          <p:nvPr>
            <p:ph type="title"/>
          </p:nvPr>
        </p:nvSpPr>
        <p:spPr>
          <a:xfrm>
            <a:off x="839788" y="365125"/>
            <a:ext cx="10515600" cy="1325563"/>
          </a:xfrm>
        </p:spPr>
        <p:txBody>
          <a:bodyPr/>
          <a:lstStyle/>
          <a:p>
            <a:r>
              <a:rPr lang="en-US" altLang="zh-CN" smtClean="0"/>
              <a:t>Click to edit Master title style</a:t>
            </a:r>
            <a:endParaRPr lang="zh-CN" altLang="en-US"/>
          </a:p>
        </p:txBody>
      </p:sp>
      <p:sp>
        <p:nvSpPr>
          <p:cNvPr id="3" name="文本占位符 2">
            <a:extLst>
              <a:ext uri="{FF2B5EF4-FFF2-40B4-BE49-F238E27FC236}">
                <a16:creationId xmlns:a16="http://schemas.microsoft.com/office/drawing/2014/main" id="{448F7432-CAAF-47EC-95BE-541FF3E78E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Edit Master text styles</a:t>
            </a:r>
          </a:p>
        </p:txBody>
      </p:sp>
      <p:sp>
        <p:nvSpPr>
          <p:cNvPr id="4" name="内容占位符 3">
            <a:extLst>
              <a:ext uri="{FF2B5EF4-FFF2-40B4-BE49-F238E27FC236}">
                <a16:creationId xmlns:a16="http://schemas.microsoft.com/office/drawing/2014/main" id="{173F20BE-0D78-43E2-908D-5B1E54913E7A}"/>
              </a:ext>
            </a:extLst>
          </p:cNvPr>
          <p:cNvSpPr>
            <a:spLocks noGrp="1"/>
          </p:cNvSpPr>
          <p:nvPr>
            <p:ph sz="half" idx="2"/>
          </p:nvPr>
        </p:nvSpPr>
        <p:spPr>
          <a:xfrm>
            <a:off x="839788" y="2505075"/>
            <a:ext cx="5157787" cy="368458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a:extLst>
              <a:ext uri="{FF2B5EF4-FFF2-40B4-BE49-F238E27FC236}">
                <a16:creationId xmlns:a16="http://schemas.microsoft.com/office/drawing/2014/main" id="{B103D7D7-7896-4B4F-A28B-9E4831952C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Edit Master text styles</a:t>
            </a:r>
          </a:p>
        </p:txBody>
      </p:sp>
      <p:sp>
        <p:nvSpPr>
          <p:cNvPr id="6" name="内容占位符 5">
            <a:extLst>
              <a:ext uri="{FF2B5EF4-FFF2-40B4-BE49-F238E27FC236}">
                <a16:creationId xmlns:a16="http://schemas.microsoft.com/office/drawing/2014/main" id="{9B5CAA28-5F55-41FC-BBE7-67CAB51C9D7F}"/>
              </a:ext>
            </a:extLst>
          </p:cNvPr>
          <p:cNvSpPr>
            <a:spLocks noGrp="1"/>
          </p:cNvSpPr>
          <p:nvPr>
            <p:ph sz="quarter" idx="4"/>
          </p:nvPr>
        </p:nvSpPr>
        <p:spPr>
          <a:xfrm>
            <a:off x="6172200" y="2505075"/>
            <a:ext cx="5183188" cy="368458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日期占位符 6">
            <a:extLst>
              <a:ext uri="{FF2B5EF4-FFF2-40B4-BE49-F238E27FC236}">
                <a16:creationId xmlns:a16="http://schemas.microsoft.com/office/drawing/2014/main" id="{5938B45A-E17D-4335-9DDA-4D987EDBEB28}"/>
              </a:ext>
            </a:extLst>
          </p:cNvPr>
          <p:cNvSpPr>
            <a:spLocks noGrp="1"/>
          </p:cNvSpPr>
          <p:nvPr>
            <p:ph type="dt" sz="half" idx="10"/>
          </p:nvPr>
        </p:nvSpPr>
        <p:spPr/>
        <p:txBody>
          <a:bodyPr/>
          <a:lstStyle/>
          <a:p>
            <a:fld id="{744DB3E1-620F-4AFA-862D-EB6636F974DC}" type="datetimeFigureOut">
              <a:rPr lang="zh-CN" altLang="en-US" smtClean="0"/>
              <a:t>2022/9/6</a:t>
            </a:fld>
            <a:endParaRPr lang="zh-CN" altLang="en-US"/>
          </a:p>
        </p:txBody>
      </p:sp>
      <p:sp>
        <p:nvSpPr>
          <p:cNvPr id="8" name="页脚占位符 7">
            <a:extLst>
              <a:ext uri="{FF2B5EF4-FFF2-40B4-BE49-F238E27FC236}">
                <a16:creationId xmlns:a16="http://schemas.microsoft.com/office/drawing/2014/main" id="{F83014F8-9431-4F9B-B65F-4B95989B6AA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E089B4E5-CDA7-41EE-95C8-28E5FDEBC620}"/>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1352792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D83EB5-69B5-4A64-B658-CF7712A9F99C}"/>
              </a:ext>
            </a:extLst>
          </p:cNvPr>
          <p:cNvSpPr>
            <a:spLocks noGrp="1"/>
          </p:cNvSpPr>
          <p:nvPr>
            <p:ph type="title"/>
          </p:nvPr>
        </p:nvSpPr>
        <p:spPr/>
        <p:txBody>
          <a:bodyPr/>
          <a:lstStyle/>
          <a:p>
            <a:r>
              <a:rPr lang="en-US" altLang="zh-CN" smtClean="0"/>
              <a:t>Click to edit Master title style</a:t>
            </a:r>
            <a:endParaRPr lang="zh-CN" altLang="en-US"/>
          </a:p>
        </p:txBody>
      </p:sp>
      <p:sp>
        <p:nvSpPr>
          <p:cNvPr id="3" name="日期占位符 2">
            <a:extLst>
              <a:ext uri="{FF2B5EF4-FFF2-40B4-BE49-F238E27FC236}">
                <a16:creationId xmlns:a16="http://schemas.microsoft.com/office/drawing/2014/main" id="{DAE4929D-B8F4-4B46-96BC-F255AB9DF099}"/>
              </a:ext>
            </a:extLst>
          </p:cNvPr>
          <p:cNvSpPr>
            <a:spLocks noGrp="1"/>
          </p:cNvSpPr>
          <p:nvPr>
            <p:ph type="dt" sz="half" idx="10"/>
          </p:nvPr>
        </p:nvSpPr>
        <p:spPr/>
        <p:txBody>
          <a:bodyPr/>
          <a:lstStyle/>
          <a:p>
            <a:fld id="{744DB3E1-620F-4AFA-862D-EB6636F974DC}" type="datetimeFigureOut">
              <a:rPr lang="zh-CN" altLang="en-US" smtClean="0"/>
              <a:t>2022/9/6</a:t>
            </a:fld>
            <a:endParaRPr lang="zh-CN" altLang="en-US"/>
          </a:p>
        </p:txBody>
      </p:sp>
      <p:sp>
        <p:nvSpPr>
          <p:cNvPr id="4" name="页脚占位符 3">
            <a:extLst>
              <a:ext uri="{FF2B5EF4-FFF2-40B4-BE49-F238E27FC236}">
                <a16:creationId xmlns:a16="http://schemas.microsoft.com/office/drawing/2014/main" id="{49E08870-42C3-4220-8A6C-10B877FD2A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6255AEE-0D3A-41B5-B37B-614A1BA3D3D3}"/>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20327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EC53D6D-834B-4A5D-BE0A-081CF6B9373F}"/>
              </a:ext>
            </a:extLst>
          </p:cNvPr>
          <p:cNvSpPr>
            <a:spLocks noGrp="1"/>
          </p:cNvSpPr>
          <p:nvPr>
            <p:ph type="dt" sz="half" idx="10"/>
          </p:nvPr>
        </p:nvSpPr>
        <p:spPr/>
        <p:txBody>
          <a:bodyPr/>
          <a:lstStyle/>
          <a:p>
            <a:fld id="{744DB3E1-620F-4AFA-862D-EB6636F974DC}" type="datetimeFigureOut">
              <a:rPr lang="zh-CN" altLang="en-US" smtClean="0"/>
              <a:t>2022/9/6</a:t>
            </a:fld>
            <a:endParaRPr lang="zh-CN" altLang="en-US"/>
          </a:p>
        </p:txBody>
      </p:sp>
      <p:sp>
        <p:nvSpPr>
          <p:cNvPr id="3" name="页脚占位符 2">
            <a:extLst>
              <a:ext uri="{FF2B5EF4-FFF2-40B4-BE49-F238E27FC236}">
                <a16:creationId xmlns:a16="http://schemas.microsoft.com/office/drawing/2014/main" id="{03B99A44-4DED-438A-9767-372B7F8935B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2546CE8-44FA-4225-8DFA-035703FA833E}"/>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pic>
        <p:nvPicPr>
          <p:cNvPr id="5" name="图片 4">
            <a:extLst>
              <a:ext uri="{FF2B5EF4-FFF2-40B4-BE49-F238E27FC236}">
                <a16:creationId xmlns:a16="http://schemas.microsoft.com/office/drawing/2014/main" id="{AEDDB16F-3360-4FAE-9622-E86C2493C0A1}"/>
              </a:ext>
            </a:extLst>
          </p:cNvPr>
          <p:cNvPicPr>
            <a:picLocks noChangeAspect="1"/>
          </p:cNvPicPr>
          <p:nvPr userDrawn="1"/>
        </p:nvPicPr>
        <p:blipFill>
          <a:blip r:embed="rId2"/>
          <a:stretch>
            <a:fillRect/>
          </a:stretch>
        </p:blipFill>
        <p:spPr>
          <a:xfrm>
            <a:off x="3534" y="2241"/>
            <a:ext cx="12188465" cy="6855206"/>
          </a:xfrm>
          <a:prstGeom prst="rect">
            <a:avLst/>
          </a:prstGeom>
        </p:spPr>
      </p:pic>
      <p:pic>
        <p:nvPicPr>
          <p:cNvPr id="6" name="图片 5">
            <a:extLst>
              <a:ext uri="{FF2B5EF4-FFF2-40B4-BE49-F238E27FC236}">
                <a16:creationId xmlns:a16="http://schemas.microsoft.com/office/drawing/2014/main" id="{19D64FAF-F73B-4593-9348-962E8070200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6159" r="74050" b="23885"/>
          <a:stretch/>
        </p:blipFill>
        <p:spPr>
          <a:xfrm rot="20985444">
            <a:off x="-399568" y="5615209"/>
            <a:ext cx="3163909" cy="1368390"/>
          </a:xfrm>
          <a:prstGeom prst="rect">
            <a:avLst/>
          </a:prstGeom>
        </p:spPr>
      </p:pic>
      <p:pic>
        <p:nvPicPr>
          <p:cNvPr id="7" name="图片 6">
            <a:extLst>
              <a:ext uri="{FF2B5EF4-FFF2-40B4-BE49-F238E27FC236}">
                <a16:creationId xmlns:a16="http://schemas.microsoft.com/office/drawing/2014/main" id="{87F48A60-3FE1-4E93-BC0A-31C3111BA43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5190" t="70420" r="33259"/>
          <a:stretch/>
        </p:blipFill>
        <p:spPr>
          <a:xfrm>
            <a:off x="10513668" y="5718137"/>
            <a:ext cx="1662898" cy="1283720"/>
          </a:xfrm>
          <a:prstGeom prst="rect">
            <a:avLst/>
          </a:prstGeom>
        </p:spPr>
      </p:pic>
      <p:pic>
        <p:nvPicPr>
          <p:cNvPr id="8" name="图片 7">
            <a:extLst>
              <a:ext uri="{FF2B5EF4-FFF2-40B4-BE49-F238E27FC236}">
                <a16:creationId xmlns:a16="http://schemas.microsoft.com/office/drawing/2014/main" id="{CAA1ABC3-1A45-45A1-9105-26F717E06DF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81551" b="56589"/>
          <a:stretch/>
        </p:blipFill>
        <p:spPr>
          <a:xfrm>
            <a:off x="11019099" y="0"/>
            <a:ext cx="1172901" cy="1552215"/>
          </a:xfrm>
          <a:prstGeom prst="rect">
            <a:avLst/>
          </a:prstGeom>
        </p:spPr>
      </p:pic>
      <p:pic>
        <p:nvPicPr>
          <p:cNvPr id="9" name="图片 8">
            <a:extLst>
              <a:ext uri="{FF2B5EF4-FFF2-40B4-BE49-F238E27FC236}">
                <a16:creationId xmlns:a16="http://schemas.microsoft.com/office/drawing/2014/main" id="{04F4EB8C-8F59-4535-8BAE-0487C9C56F0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80411" b="72329"/>
          <a:stretch/>
        </p:blipFill>
        <p:spPr>
          <a:xfrm>
            <a:off x="170086" y="-122074"/>
            <a:ext cx="2388243" cy="1897443"/>
          </a:xfrm>
          <a:prstGeom prst="rect">
            <a:avLst/>
          </a:prstGeom>
        </p:spPr>
      </p:pic>
    </p:spTree>
    <p:extLst>
      <p:ext uri="{BB962C8B-B14F-4D97-AF65-F5344CB8AC3E}">
        <p14:creationId xmlns:p14="http://schemas.microsoft.com/office/powerpoint/2010/main" val="3421935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8C8D4C-455C-4317-A8C2-F9A75A53E3C7}"/>
              </a:ext>
            </a:extLst>
          </p:cNvPr>
          <p:cNvSpPr>
            <a:spLocks noGrp="1"/>
          </p:cNvSpPr>
          <p:nvPr>
            <p:ph type="title"/>
          </p:nvPr>
        </p:nvSpPr>
        <p:spPr>
          <a:xfrm>
            <a:off x="839788" y="457200"/>
            <a:ext cx="3932237" cy="1600200"/>
          </a:xfrm>
        </p:spPr>
        <p:txBody>
          <a:bodyPr anchor="b"/>
          <a:lstStyle>
            <a:lvl1pPr>
              <a:defRPr sz="3200"/>
            </a:lvl1pPr>
          </a:lstStyle>
          <a:p>
            <a:r>
              <a:rPr lang="en-US" altLang="zh-CN" smtClean="0"/>
              <a:t>Click to edit Master title style</a:t>
            </a:r>
            <a:endParaRPr lang="zh-CN" altLang="en-US"/>
          </a:p>
        </p:txBody>
      </p:sp>
      <p:sp>
        <p:nvSpPr>
          <p:cNvPr id="3" name="内容占位符 2">
            <a:extLst>
              <a:ext uri="{FF2B5EF4-FFF2-40B4-BE49-F238E27FC236}">
                <a16:creationId xmlns:a16="http://schemas.microsoft.com/office/drawing/2014/main" id="{CC085223-2212-46D9-992D-A1EDA57051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a:extLst>
              <a:ext uri="{FF2B5EF4-FFF2-40B4-BE49-F238E27FC236}">
                <a16:creationId xmlns:a16="http://schemas.microsoft.com/office/drawing/2014/main" id="{BE3A0324-DBF9-4631-B113-24154B38CC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Edit Master text styles</a:t>
            </a:r>
          </a:p>
        </p:txBody>
      </p:sp>
      <p:sp>
        <p:nvSpPr>
          <p:cNvPr id="5" name="日期占位符 4">
            <a:extLst>
              <a:ext uri="{FF2B5EF4-FFF2-40B4-BE49-F238E27FC236}">
                <a16:creationId xmlns:a16="http://schemas.microsoft.com/office/drawing/2014/main" id="{445F228D-7C13-4F15-ACD3-DB4262A8A3B2}"/>
              </a:ext>
            </a:extLst>
          </p:cNvPr>
          <p:cNvSpPr>
            <a:spLocks noGrp="1"/>
          </p:cNvSpPr>
          <p:nvPr>
            <p:ph type="dt" sz="half" idx="10"/>
          </p:nvPr>
        </p:nvSpPr>
        <p:spPr/>
        <p:txBody>
          <a:bodyPr/>
          <a:lstStyle/>
          <a:p>
            <a:fld id="{744DB3E1-620F-4AFA-862D-EB6636F974DC}" type="datetimeFigureOut">
              <a:rPr lang="zh-CN" altLang="en-US" smtClean="0"/>
              <a:t>2022/9/6</a:t>
            </a:fld>
            <a:endParaRPr lang="zh-CN" altLang="en-US"/>
          </a:p>
        </p:txBody>
      </p:sp>
      <p:sp>
        <p:nvSpPr>
          <p:cNvPr id="6" name="页脚占位符 5">
            <a:extLst>
              <a:ext uri="{FF2B5EF4-FFF2-40B4-BE49-F238E27FC236}">
                <a16:creationId xmlns:a16="http://schemas.microsoft.com/office/drawing/2014/main" id="{C5E9D522-1059-4370-8518-CC694102E25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75DB87A-4C96-45AD-BDF6-3684F0DD69DC}"/>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884011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DAB518-299A-4A3C-B72D-EE396BF0F2C7}"/>
              </a:ext>
            </a:extLst>
          </p:cNvPr>
          <p:cNvSpPr>
            <a:spLocks noGrp="1"/>
          </p:cNvSpPr>
          <p:nvPr>
            <p:ph type="title"/>
          </p:nvPr>
        </p:nvSpPr>
        <p:spPr>
          <a:xfrm>
            <a:off x="839788" y="457200"/>
            <a:ext cx="3932237" cy="1600200"/>
          </a:xfrm>
        </p:spPr>
        <p:txBody>
          <a:bodyPr anchor="b"/>
          <a:lstStyle>
            <a:lvl1pPr>
              <a:defRPr sz="3200"/>
            </a:lvl1pPr>
          </a:lstStyle>
          <a:p>
            <a:r>
              <a:rPr lang="en-US" altLang="zh-CN" smtClean="0"/>
              <a:t>Click to edit Master title style</a:t>
            </a:r>
            <a:endParaRPr lang="zh-CN" altLang="en-US"/>
          </a:p>
        </p:txBody>
      </p:sp>
      <p:sp>
        <p:nvSpPr>
          <p:cNvPr id="3" name="图片占位符 2">
            <a:extLst>
              <a:ext uri="{FF2B5EF4-FFF2-40B4-BE49-F238E27FC236}">
                <a16:creationId xmlns:a16="http://schemas.microsoft.com/office/drawing/2014/main" id="{3D0C409E-76F2-4619-A1A0-169159C3CB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smtClean="0"/>
              <a:t>Click icon to add picture</a:t>
            </a:r>
            <a:endParaRPr lang="zh-CN" altLang="en-US"/>
          </a:p>
        </p:txBody>
      </p:sp>
      <p:sp>
        <p:nvSpPr>
          <p:cNvPr id="4" name="文本占位符 3">
            <a:extLst>
              <a:ext uri="{FF2B5EF4-FFF2-40B4-BE49-F238E27FC236}">
                <a16:creationId xmlns:a16="http://schemas.microsoft.com/office/drawing/2014/main" id="{0CBA87B4-D945-49F3-A62D-DB94ACDDDB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Edit Master text styles</a:t>
            </a:r>
          </a:p>
        </p:txBody>
      </p:sp>
      <p:sp>
        <p:nvSpPr>
          <p:cNvPr id="5" name="日期占位符 4">
            <a:extLst>
              <a:ext uri="{FF2B5EF4-FFF2-40B4-BE49-F238E27FC236}">
                <a16:creationId xmlns:a16="http://schemas.microsoft.com/office/drawing/2014/main" id="{C91DFA2C-9AAF-45AE-B540-B81D437BFE13}"/>
              </a:ext>
            </a:extLst>
          </p:cNvPr>
          <p:cNvSpPr>
            <a:spLocks noGrp="1"/>
          </p:cNvSpPr>
          <p:nvPr>
            <p:ph type="dt" sz="half" idx="10"/>
          </p:nvPr>
        </p:nvSpPr>
        <p:spPr/>
        <p:txBody>
          <a:bodyPr/>
          <a:lstStyle/>
          <a:p>
            <a:fld id="{744DB3E1-620F-4AFA-862D-EB6636F974DC}" type="datetimeFigureOut">
              <a:rPr lang="zh-CN" altLang="en-US" smtClean="0"/>
              <a:t>2022/9/6</a:t>
            </a:fld>
            <a:endParaRPr lang="zh-CN" altLang="en-US"/>
          </a:p>
        </p:txBody>
      </p:sp>
      <p:sp>
        <p:nvSpPr>
          <p:cNvPr id="6" name="页脚占位符 5">
            <a:extLst>
              <a:ext uri="{FF2B5EF4-FFF2-40B4-BE49-F238E27FC236}">
                <a16:creationId xmlns:a16="http://schemas.microsoft.com/office/drawing/2014/main" id="{FDA117E8-7585-468B-9556-88C42B1EBA3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4C636F6-D68B-4972-8297-316552F9DBE4}"/>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1811785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6.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7.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75F569F-7089-4F0A-AC55-6711B284F1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3985BD4-B42D-42C6-9671-57B932FF7C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ACD829C-4D2D-42D8-B6E6-710B4021FE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4DB3E1-620F-4AFA-862D-EB6636F974DC}" type="datetimeFigureOut">
              <a:rPr lang="zh-CN" altLang="en-US" smtClean="0"/>
              <a:t>2022/9/6</a:t>
            </a:fld>
            <a:endParaRPr lang="zh-CN" altLang="en-US"/>
          </a:p>
        </p:txBody>
      </p:sp>
      <p:sp>
        <p:nvSpPr>
          <p:cNvPr id="5" name="页脚占位符 4">
            <a:extLst>
              <a:ext uri="{FF2B5EF4-FFF2-40B4-BE49-F238E27FC236}">
                <a16:creationId xmlns:a16="http://schemas.microsoft.com/office/drawing/2014/main" id="{994D5B0D-5CE0-4089-93CD-4ED7813C0F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86B1404-D557-49AE-A2A9-70AC80B2AF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4174052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73239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713431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2.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2.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2.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2.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53.xml.rels><?xml version="1.0" encoding="UTF-8" standalone="yes"?>
<Relationships xmlns="http://schemas.openxmlformats.org/package/2006/relationships"><Relationship Id="rId8" Type="http://schemas.openxmlformats.org/officeDocument/2006/relationships/slide" Target="slide56.xml"/><Relationship Id="rId13" Type="http://schemas.openxmlformats.org/officeDocument/2006/relationships/slide" Target="slide61.xml"/><Relationship Id="rId18" Type="http://schemas.openxmlformats.org/officeDocument/2006/relationships/image" Target="../media/image73.png"/><Relationship Id="rId3" Type="http://schemas.openxmlformats.org/officeDocument/2006/relationships/slideLayout" Target="../slideLayouts/slideLayout13.xml"/><Relationship Id="rId7" Type="http://schemas.openxmlformats.org/officeDocument/2006/relationships/slide" Target="slide55.xml"/><Relationship Id="rId12" Type="http://schemas.openxmlformats.org/officeDocument/2006/relationships/slide" Target="slide60.xml"/><Relationship Id="rId17" Type="http://schemas.openxmlformats.org/officeDocument/2006/relationships/image" Target="../media/image72.gif"/><Relationship Id="rId2" Type="http://schemas.openxmlformats.org/officeDocument/2006/relationships/audio" Target="../media/media1.wav"/><Relationship Id="rId16" Type="http://schemas.openxmlformats.org/officeDocument/2006/relationships/image" Target="../media/image71.gif"/><Relationship Id="rId1" Type="http://schemas.microsoft.com/office/2007/relationships/media" Target="../media/media1.wav"/><Relationship Id="rId6" Type="http://schemas.openxmlformats.org/officeDocument/2006/relationships/slide" Target="slide54.xml"/><Relationship Id="rId11" Type="http://schemas.openxmlformats.org/officeDocument/2006/relationships/slide" Target="slide59.xml"/><Relationship Id="rId5" Type="http://schemas.openxmlformats.org/officeDocument/2006/relationships/image" Target="../media/image69.png"/><Relationship Id="rId15" Type="http://schemas.openxmlformats.org/officeDocument/2006/relationships/image" Target="../media/image70.gif"/><Relationship Id="rId10" Type="http://schemas.openxmlformats.org/officeDocument/2006/relationships/slide" Target="slide58.xml"/><Relationship Id="rId4" Type="http://schemas.openxmlformats.org/officeDocument/2006/relationships/image" Target="../media/image68.png"/><Relationship Id="rId9" Type="http://schemas.openxmlformats.org/officeDocument/2006/relationships/slide" Target="slide57.xml"/><Relationship Id="rId14" Type="http://schemas.openxmlformats.org/officeDocument/2006/relationships/slide" Target="slide62.xml"/></Relationships>
</file>

<file path=ppt/slides/_rels/slide54.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openxmlformats.org/officeDocument/2006/relationships/audio" Target="../media/audio2.wav"/><Relationship Id="rId7" Type="http://schemas.microsoft.com/office/2007/relationships/hdphoto" Target="../media/hdphoto3.wdp"/><Relationship Id="rId12"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5.png"/><Relationship Id="rId11" Type="http://schemas.microsoft.com/office/2007/relationships/hdphoto" Target="../media/hdphoto5.wdp"/><Relationship Id="rId5" Type="http://schemas.openxmlformats.org/officeDocument/2006/relationships/image" Target="../media/image74.png"/><Relationship Id="rId15" Type="http://schemas.openxmlformats.org/officeDocument/2006/relationships/slide" Target="slide53.xml"/><Relationship Id="rId10" Type="http://schemas.openxmlformats.org/officeDocument/2006/relationships/image" Target="../media/image77.png"/><Relationship Id="rId4" Type="http://schemas.openxmlformats.org/officeDocument/2006/relationships/audio" Target="../media/audio3.wav"/><Relationship Id="rId9" Type="http://schemas.microsoft.com/office/2007/relationships/hdphoto" Target="../media/hdphoto4.wdp"/><Relationship Id="rId14" Type="http://schemas.openxmlformats.org/officeDocument/2006/relationships/image" Target="../media/image80.png"/></Relationships>
</file>

<file path=ppt/slides/_rels/slide55.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openxmlformats.org/officeDocument/2006/relationships/audio" Target="../media/audio3.wav"/><Relationship Id="rId7" Type="http://schemas.microsoft.com/office/2007/relationships/hdphoto" Target="../media/hdphoto3.wdp"/><Relationship Id="rId12"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5.png"/><Relationship Id="rId11" Type="http://schemas.microsoft.com/office/2007/relationships/hdphoto" Target="../media/hdphoto5.wdp"/><Relationship Id="rId5" Type="http://schemas.openxmlformats.org/officeDocument/2006/relationships/image" Target="../media/image74.png"/><Relationship Id="rId15" Type="http://schemas.openxmlformats.org/officeDocument/2006/relationships/slide" Target="slide53.xml"/><Relationship Id="rId10" Type="http://schemas.openxmlformats.org/officeDocument/2006/relationships/image" Target="../media/image77.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image" Target="../media/image81.png"/></Relationships>
</file>

<file path=ppt/slides/_rels/slide56.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openxmlformats.org/officeDocument/2006/relationships/audio" Target="../media/audio2.wav"/><Relationship Id="rId7" Type="http://schemas.microsoft.com/office/2007/relationships/hdphoto" Target="../media/hdphoto3.wdp"/><Relationship Id="rId12"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5.png"/><Relationship Id="rId11" Type="http://schemas.microsoft.com/office/2007/relationships/hdphoto" Target="../media/hdphoto5.wdp"/><Relationship Id="rId5" Type="http://schemas.openxmlformats.org/officeDocument/2006/relationships/image" Target="../media/image74.png"/><Relationship Id="rId15" Type="http://schemas.openxmlformats.org/officeDocument/2006/relationships/slide" Target="slide53.xml"/><Relationship Id="rId10" Type="http://schemas.openxmlformats.org/officeDocument/2006/relationships/image" Target="../media/image77.png"/><Relationship Id="rId4" Type="http://schemas.openxmlformats.org/officeDocument/2006/relationships/audio" Target="../media/audio3.wav"/><Relationship Id="rId9" Type="http://schemas.microsoft.com/office/2007/relationships/hdphoto" Target="../media/hdphoto4.wdp"/><Relationship Id="rId14" Type="http://schemas.openxmlformats.org/officeDocument/2006/relationships/image" Target="../media/image80.png"/></Relationships>
</file>

<file path=ppt/slides/_rels/slide57.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audio" Target="../media/audio3.wav"/><Relationship Id="rId7" Type="http://schemas.microsoft.com/office/2007/relationships/hdphoto" Target="../media/hdphoto3.wdp"/><Relationship Id="rId12"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5.png"/><Relationship Id="rId11" Type="http://schemas.microsoft.com/office/2007/relationships/hdphoto" Target="../media/hdphoto5.wdp"/><Relationship Id="rId5" Type="http://schemas.openxmlformats.org/officeDocument/2006/relationships/image" Target="../media/image74.png"/><Relationship Id="rId10" Type="http://schemas.openxmlformats.org/officeDocument/2006/relationships/image" Target="../media/image77.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slide" Target="slide53.xml"/></Relationships>
</file>

<file path=ppt/slides/_rels/slide58.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openxmlformats.org/officeDocument/2006/relationships/audio" Target="../media/audio3.wav"/><Relationship Id="rId7" Type="http://schemas.microsoft.com/office/2007/relationships/hdphoto" Target="../media/hdphoto3.wdp"/><Relationship Id="rId12"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5.png"/><Relationship Id="rId11" Type="http://schemas.microsoft.com/office/2007/relationships/hdphoto" Target="../media/hdphoto5.wdp"/><Relationship Id="rId5" Type="http://schemas.openxmlformats.org/officeDocument/2006/relationships/image" Target="../media/image74.png"/><Relationship Id="rId15" Type="http://schemas.openxmlformats.org/officeDocument/2006/relationships/slide" Target="slide53.xml"/><Relationship Id="rId10" Type="http://schemas.openxmlformats.org/officeDocument/2006/relationships/image" Target="../media/image77.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image" Target="../media/image81.png"/></Relationships>
</file>

<file path=ppt/slides/_rels/slide59.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audio" Target="../media/audio3.wav"/><Relationship Id="rId7" Type="http://schemas.microsoft.com/office/2007/relationships/hdphoto" Target="../media/hdphoto3.wdp"/><Relationship Id="rId12"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5.png"/><Relationship Id="rId11" Type="http://schemas.microsoft.com/office/2007/relationships/hdphoto" Target="../media/hdphoto5.wdp"/><Relationship Id="rId5" Type="http://schemas.openxmlformats.org/officeDocument/2006/relationships/image" Target="../media/image74.png"/><Relationship Id="rId10" Type="http://schemas.openxmlformats.org/officeDocument/2006/relationships/image" Target="../media/image77.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slide" Target="slide53.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openxmlformats.org/officeDocument/2006/relationships/audio" Target="../media/audio3.wav"/><Relationship Id="rId7" Type="http://schemas.microsoft.com/office/2007/relationships/hdphoto" Target="../media/hdphoto3.wdp"/><Relationship Id="rId12"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5.png"/><Relationship Id="rId11" Type="http://schemas.microsoft.com/office/2007/relationships/hdphoto" Target="../media/hdphoto5.wdp"/><Relationship Id="rId5" Type="http://schemas.openxmlformats.org/officeDocument/2006/relationships/image" Target="../media/image74.png"/><Relationship Id="rId15" Type="http://schemas.openxmlformats.org/officeDocument/2006/relationships/slide" Target="slide53.xml"/><Relationship Id="rId10" Type="http://schemas.openxmlformats.org/officeDocument/2006/relationships/image" Target="../media/image77.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image" Target="../media/image81.png"/></Relationships>
</file>

<file path=ppt/slides/_rels/slide61.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openxmlformats.org/officeDocument/2006/relationships/audio" Target="../media/audio2.wav"/><Relationship Id="rId7" Type="http://schemas.microsoft.com/office/2007/relationships/hdphoto" Target="../media/hdphoto3.wdp"/><Relationship Id="rId12"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5.png"/><Relationship Id="rId11" Type="http://schemas.microsoft.com/office/2007/relationships/hdphoto" Target="../media/hdphoto5.wdp"/><Relationship Id="rId5" Type="http://schemas.openxmlformats.org/officeDocument/2006/relationships/image" Target="../media/image74.png"/><Relationship Id="rId15" Type="http://schemas.openxmlformats.org/officeDocument/2006/relationships/slide" Target="slide53.xml"/><Relationship Id="rId10" Type="http://schemas.openxmlformats.org/officeDocument/2006/relationships/image" Target="../media/image77.png"/><Relationship Id="rId4" Type="http://schemas.openxmlformats.org/officeDocument/2006/relationships/audio" Target="../media/audio3.wav"/><Relationship Id="rId9" Type="http://schemas.microsoft.com/office/2007/relationships/hdphoto" Target="../media/hdphoto4.wdp"/><Relationship Id="rId14" Type="http://schemas.openxmlformats.org/officeDocument/2006/relationships/image" Target="../media/image80.png"/></Relationships>
</file>

<file path=ppt/slides/_rels/slide62.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audio" Target="../media/audio3.wav"/><Relationship Id="rId7" Type="http://schemas.microsoft.com/office/2007/relationships/hdphoto" Target="../media/hdphoto3.wdp"/><Relationship Id="rId12"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5.png"/><Relationship Id="rId11" Type="http://schemas.microsoft.com/office/2007/relationships/hdphoto" Target="../media/hdphoto5.wdp"/><Relationship Id="rId5" Type="http://schemas.openxmlformats.org/officeDocument/2006/relationships/image" Target="../media/image74.png"/><Relationship Id="rId10" Type="http://schemas.openxmlformats.org/officeDocument/2006/relationships/image" Target="../media/image77.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slide" Target="slide53.xml"/></Relationships>
</file>

<file path=ppt/slides/_rels/slide6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2.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2.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6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2"/>
          <a:stretch>
            <a:fillRect/>
          </a:stretch>
        </p:blipFill>
        <p:spPr>
          <a:xfrm>
            <a:off x="3534" y="2241"/>
            <a:ext cx="12188465" cy="6855206"/>
          </a:xfrm>
          <a:prstGeom prst="rect">
            <a:avLst/>
          </a:prstGeom>
        </p:spPr>
      </p:pic>
      <p:grpSp>
        <p:nvGrpSpPr>
          <p:cNvPr id="23" name="组合 22">
            <a:extLst>
              <a:ext uri="{FF2B5EF4-FFF2-40B4-BE49-F238E27FC236}">
                <a16:creationId xmlns:a16="http://schemas.microsoft.com/office/drawing/2014/main" id="{264E3366-2282-4E6D-A8A9-9DE460BBC00F}"/>
              </a:ext>
            </a:extLst>
          </p:cNvPr>
          <p:cNvGrpSpPr/>
          <p:nvPr/>
        </p:nvGrpSpPr>
        <p:grpSpPr>
          <a:xfrm>
            <a:off x="0" y="0"/>
            <a:ext cx="12192000" cy="6879773"/>
            <a:chOff x="0" y="0"/>
            <a:chExt cx="12192000" cy="6879773"/>
          </a:xfrm>
        </p:grpSpPr>
        <p:pic>
          <p:nvPicPr>
            <p:cNvPr id="30" name="图片 29">
              <a:extLst>
                <a:ext uri="{FF2B5EF4-FFF2-40B4-BE49-F238E27FC236}">
                  <a16:creationId xmlns:a16="http://schemas.microsoft.com/office/drawing/2014/main" id="{DDA8AAFE-55B7-446A-826B-518238173A61}"/>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1" name="组合 30">
              <a:extLst>
                <a:ext uri="{FF2B5EF4-FFF2-40B4-BE49-F238E27FC236}">
                  <a16:creationId xmlns:a16="http://schemas.microsoft.com/office/drawing/2014/main" id="{A821BC20-617D-47D6-87BC-149D077BD053}"/>
                </a:ext>
              </a:extLst>
            </p:cNvPr>
            <p:cNvGrpSpPr/>
            <p:nvPr/>
          </p:nvGrpSpPr>
          <p:grpSpPr>
            <a:xfrm>
              <a:off x="0" y="3949700"/>
              <a:ext cx="12192000" cy="2930073"/>
              <a:chOff x="0" y="3949700"/>
              <a:chExt cx="12192000" cy="2930073"/>
            </a:xfrm>
          </p:grpSpPr>
          <p:pic>
            <p:nvPicPr>
              <p:cNvPr id="32" name="图片 31">
                <a:extLst>
                  <a:ext uri="{FF2B5EF4-FFF2-40B4-BE49-F238E27FC236}">
                    <a16:creationId xmlns:a16="http://schemas.microsoft.com/office/drawing/2014/main" id="{53F48065-06AC-4D2F-9D9E-A1177398824A}"/>
                  </a:ext>
                </a:extLst>
              </p:cNvPr>
              <p:cNvPicPr>
                <a:picLocks noChangeAspect="1"/>
              </p:cNvPicPr>
              <p:nvPr/>
            </p:nvPicPr>
            <p:blipFill rotWithShape="1">
              <a:blip r:embed="rId4">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3" name="图片 32">
                <a:extLst>
                  <a:ext uri="{FF2B5EF4-FFF2-40B4-BE49-F238E27FC236}">
                    <a16:creationId xmlns:a16="http://schemas.microsoft.com/office/drawing/2014/main" id="{FA081AE0-3AF5-40D0-86B5-5C8778AF1ACC}"/>
                  </a:ext>
                </a:extLst>
              </p:cNvPr>
              <p:cNvPicPr>
                <a:picLocks noChangeAspect="1"/>
              </p:cNvPicPr>
              <p:nvPr/>
            </p:nvPicPr>
            <p:blipFill rotWithShape="1">
              <a:blip r:embed="rId5">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4" name="图片 33">
                <a:extLst>
                  <a:ext uri="{FF2B5EF4-FFF2-40B4-BE49-F238E27FC236}">
                    <a16:creationId xmlns:a16="http://schemas.microsoft.com/office/drawing/2014/main" id="{63B1AF3F-115E-4846-9F0D-9CAF1892CA05}"/>
                  </a:ext>
                </a:extLst>
              </p:cNvPr>
              <p:cNvPicPr>
                <a:picLocks noChangeAspect="1"/>
              </p:cNvPicPr>
              <p:nvPr/>
            </p:nvPicPr>
            <p:blipFill rotWithShape="1">
              <a:blip r:embed="rId6">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35" name="图片 34">
                <a:extLst>
                  <a:ext uri="{FF2B5EF4-FFF2-40B4-BE49-F238E27FC236}">
                    <a16:creationId xmlns:a16="http://schemas.microsoft.com/office/drawing/2014/main" id="{53943B32-DA9C-4884-A668-0463CAD7AF78}"/>
                  </a:ext>
                </a:extLst>
              </p:cNvPr>
              <p:cNvPicPr>
                <a:picLocks noChangeAspect="1"/>
              </p:cNvPicPr>
              <p:nvPr/>
            </p:nvPicPr>
            <p:blipFill rotWithShape="1">
              <a:blip r:embed="rId7">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36" name="图片 35">
                <a:extLst>
                  <a:ext uri="{FF2B5EF4-FFF2-40B4-BE49-F238E27FC236}">
                    <a16:creationId xmlns:a16="http://schemas.microsoft.com/office/drawing/2014/main" id="{DBF28572-004C-4998-90F3-27D0118B09CC}"/>
                  </a:ext>
                </a:extLst>
              </p:cNvPr>
              <p:cNvPicPr>
                <a:picLocks noChangeAspect="1"/>
              </p:cNvPicPr>
              <p:nvPr/>
            </p:nvPicPr>
            <p:blipFill rotWithShape="1">
              <a:blip r:embed="rId8">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37" name="图片 36">
            <a:extLst>
              <a:ext uri="{FF2B5EF4-FFF2-40B4-BE49-F238E27FC236}">
                <a16:creationId xmlns:a16="http://schemas.microsoft.com/office/drawing/2014/main" id="{B6E397E0-7F31-4EF8-A87D-4E262204F078}"/>
              </a:ext>
            </a:extLst>
          </p:cNvPr>
          <p:cNvPicPr>
            <a:picLocks noChangeAspect="1"/>
          </p:cNvPicPr>
          <p:nvPr/>
        </p:nvPicPr>
        <p:blipFill rotWithShape="1">
          <a:blip r:embed="rId9">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38" name="图片 37">
            <a:extLst>
              <a:ext uri="{FF2B5EF4-FFF2-40B4-BE49-F238E27FC236}">
                <a16:creationId xmlns:a16="http://schemas.microsoft.com/office/drawing/2014/main" id="{19CED50E-7AC4-4012-BA2F-B780DF27B264}"/>
              </a:ext>
            </a:extLst>
          </p:cNvPr>
          <p:cNvPicPr>
            <a:picLocks noChangeAspect="1"/>
          </p:cNvPicPr>
          <p:nvPr/>
        </p:nvPicPr>
        <p:blipFill rotWithShape="1">
          <a:blip r:embed="rId10">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39" name="图片 38">
            <a:extLst>
              <a:ext uri="{FF2B5EF4-FFF2-40B4-BE49-F238E27FC236}">
                <a16:creationId xmlns:a16="http://schemas.microsoft.com/office/drawing/2014/main" id="{749715A1-2B7F-4636-8A38-FB222CAF537D}"/>
              </a:ext>
            </a:extLst>
          </p:cNvPr>
          <p:cNvPicPr>
            <a:picLocks noChangeAspect="1"/>
          </p:cNvPicPr>
          <p:nvPr/>
        </p:nvPicPr>
        <p:blipFill rotWithShape="1">
          <a:blip r:embed="rId11">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
        <p:nvSpPr>
          <p:cNvPr id="2" name="TextBox 1"/>
          <p:cNvSpPr txBox="1"/>
          <p:nvPr/>
        </p:nvSpPr>
        <p:spPr>
          <a:xfrm>
            <a:off x="5334000" y="931722"/>
            <a:ext cx="2737416" cy="830997"/>
          </a:xfrm>
          <a:prstGeom prst="rect">
            <a:avLst/>
          </a:prstGeom>
          <a:noFill/>
        </p:spPr>
        <p:txBody>
          <a:bodyPr wrap="none" rtlCol="0">
            <a:spAutoFit/>
          </a:bodyPr>
          <a:lstStyle/>
          <a:p>
            <a:r>
              <a:rPr lang="en-US" sz="4800" b="1" smtClean="0">
                <a:solidFill>
                  <a:srgbClr val="0070C0"/>
                </a:solidFill>
                <a:latin typeface="Times New Roman" panose="02020603050405020304" pitchFamily="18" charset="0"/>
                <a:cs typeface="Times New Roman" panose="02020603050405020304" pitchFamily="18" charset="0"/>
              </a:rPr>
              <a:t>TIẾT: 7,8</a:t>
            </a:r>
            <a:endParaRPr lang="en-US" sz="4800" b="1">
              <a:solidFill>
                <a:srgbClr val="0070C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2707131" y="2381417"/>
            <a:ext cx="8430769" cy="1015663"/>
          </a:xfrm>
          <a:prstGeom prst="rect">
            <a:avLst/>
          </a:prstGeom>
          <a:noFill/>
        </p:spPr>
        <p:txBody>
          <a:bodyPr wrap="none" rtlCol="0">
            <a:spAutoFit/>
          </a:bodyPr>
          <a:lstStyle/>
          <a:p>
            <a:r>
              <a:rPr lang="en-US" sz="6000" b="1" smtClean="0">
                <a:solidFill>
                  <a:srgbClr val="0070C0"/>
                </a:solidFill>
                <a:latin typeface="Times New Roman" panose="02020603050405020304" pitchFamily="18" charset="0"/>
                <a:cs typeface="Times New Roman" panose="02020603050405020304" pitchFamily="18" charset="0"/>
              </a:rPr>
              <a:t>SƠN TINH THỦY TINH</a:t>
            </a:r>
            <a:endParaRPr lang="en-US" sz="6000" b="1">
              <a:solidFill>
                <a:srgbClr val="0070C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5454946" y="3967748"/>
            <a:ext cx="4326954" cy="830997"/>
          </a:xfrm>
          <a:prstGeom prst="rect">
            <a:avLst/>
          </a:prstGeom>
          <a:noFill/>
        </p:spPr>
        <p:txBody>
          <a:bodyPr wrap="none" rtlCol="0">
            <a:spAutoFit/>
          </a:bodyPr>
          <a:lstStyle/>
          <a:p>
            <a:r>
              <a:rPr lang="en-US" sz="4800" b="1" smtClean="0">
                <a:solidFill>
                  <a:srgbClr val="0070C0"/>
                </a:solidFill>
                <a:latin typeface="Times New Roman" panose="02020603050405020304" pitchFamily="18" charset="0"/>
                <a:cs typeface="Times New Roman" panose="02020603050405020304" pitchFamily="18" charset="0"/>
              </a:rPr>
              <a:t>GIÁO VIÊN:…</a:t>
            </a:r>
            <a:endParaRPr lang="en-US" sz="4800" b="1">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3212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1000"/>
                                        <p:tgtEl>
                                          <p:spTgt spid="2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up)">
                                      <p:cBhvr>
                                        <p:cTn id="15" dur="500"/>
                                        <p:tgtEl>
                                          <p:spTgt spid="38"/>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5">
                                            <p:txEl>
                                              <p:pRg st="0" end="0"/>
                                            </p:txEl>
                                          </p:spTgt>
                                        </p:tgtEl>
                                        <p:attrNameLst>
                                          <p:attrName>style.visibility</p:attrName>
                                        </p:attrNameLst>
                                      </p:cBhvr>
                                      <p:to>
                                        <p:strVal val="visible"/>
                                      </p:to>
                                    </p:set>
                                    <p:animEffect transition="in" filter="barn(inVertical)">
                                      <p:cBhvr>
                                        <p:cTn id="29" dur="500"/>
                                        <p:tgtEl>
                                          <p:spTgt spid="1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xEl>
                                              <p:pRg st="0" end="0"/>
                                            </p:txEl>
                                          </p:spTgt>
                                        </p:tgtEl>
                                        <p:attrNameLst>
                                          <p:attrName>style.visibility</p:attrName>
                                        </p:attrNameLst>
                                      </p:cBhvr>
                                      <p:to>
                                        <p:strVal val="visible"/>
                                      </p:to>
                                    </p:set>
                                    <p:animEffect transition="in" filter="barn(inVertical)">
                                      <p:cBhvr>
                                        <p:cTn id="34"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36105" y="118997"/>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Hình 7. Đây là hiện tượng nào?</a:t>
            </a:r>
            <a:endParaRPr lang="en-US" sz="400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2457824" y="1033397"/>
            <a:ext cx="7538729" cy="470978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Rounded Rectangle 7"/>
          <p:cNvSpPr/>
          <p:nvPr/>
        </p:nvSpPr>
        <p:spPr>
          <a:xfrm>
            <a:off x="2334334" y="5743183"/>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Mưa sao băng.</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330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36105" y="118997"/>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Hình 8. Đây là hiện tượng nào?</a:t>
            </a:r>
            <a:endParaRPr lang="en-US" sz="400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460836" y="1033397"/>
            <a:ext cx="7535717" cy="470978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Rounded Rectangle 6"/>
          <p:cNvSpPr/>
          <p:nvPr/>
        </p:nvSpPr>
        <p:spPr>
          <a:xfrm>
            <a:off x="2334334" y="5743183"/>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Cầu vòng.</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270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3093928" y="1189972"/>
            <a:ext cx="6100176" cy="2793304"/>
          </a:xfrm>
          <a:prstGeom prst="cloudCallout">
            <a:avLst>
              <a:gd name="adj1" fmla="val -38213"/>
              <a:gd name="adj2" fmla="val 82679"/>
            </a:avLst>
          </a:prstGeom>
          <a:ln w="57150">
            <a:prstDash val="sysDash"/>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3600" kern="100" smtClean="0">
                <a:solidFill>
                  <a:srgbClr val="000000"/>
                </a:solidFill>
                <a:latin typeface="Times New Roman" panose="02020603050405020304" pitchFamily="18" charset="0"/>
                <a:ea typeface="SimSun" panose="02010600030101010101" pitchFamily="2" charset="-122"/>
              </a:rPr>
              <a:t>	Chia </a:t>
            </a:r>
            <a:r>
              <a:rPr lang="en-US" sz="3600" kern="100">
                <a:solidFill>
                  <a:srgbClr val="000000"/>
                </a:solidFill>
                <a:latin typeface="Times New Roman" panose="02020603050405020304" pitchFamily="18" charset="0"/>
                <a:ea typeface="SimSun" panose="02010600030101010101" pitchFamily="2" charset="-122"/>
              </a:rPr>
              <a:t>sẻ cảm xúc, suy nghĩ về hiện tượng lũ lụt ở nước </a:t>
            </a:r>
            <a:r>
              <a:rPr lang="en-US" sz="3600" kern="100" smtClean="0">
                <a:solidFill>
                  <a:srgbClr val="000000"/>
                </a:solidFill>
                <a:latin typeface="Times New Roman" panose="02020603050405020304" pitchFamily="18" charset="0"/>
                <a:ea typeface="SimSun" panose="02010600030101010101" pitchFamily="2" charset="-122"/>
              </a:rPr>
              <a:t>ta.</a:t>
            </a:r>
            <a:endParaRPr lang="en-US" sz="3600"/>
          </a:p>
        </p:txBody>
      </p:sp>
      <p:pic>
        <p:nvPicPr>
          <p:cNvPr id="3" name="Picture 2"/>
          <p:cNvPicPr>
            <a:picLocks noChangeAspect="1"/>
          </p:cNvPicPr>
          <p:nvPr/>
        </p:nvPicPr>
        <p:blipFill>
          <a:blip r:embed="rId2"/>
          <a:stretch>
            <a:fillRect/>
          </a:stretch>
        </p:blipFill>
        <p:spPr>
          <a:xfrm>
            <a:off x="1579649" y="318434"/>
            <a:ext cx="6279031" cy="4178410"/>
          </a:xfrm>
          <a:prstGeom prst="rect">
            <a:avLst/>
          </a:prstGeom>
        </p:spPr>
      </p:pic>
      <p:pic>
        <p:nvPicPr>
          <p:cNvPr id="4" name="Picture 3"/>
          <p:cNvPicPr>
            <a:picLocks noChangeAspect="1"/>
          </p:cNvPicPr>
          <p:nvPr/>
        </p:nvPicPr>
        <p:blipFill>
          <a:blip r:embed="rId3"/>
          <a:stretch>
            <a:fillRect/>
          </a:stretch>
        </p:blipFill>
        <p:spPr>
          <a:xfrm>
            <a:off x="4319979" y="2586624"/>
            <a:ext cx="5781675" cy="3838575"/>
          </a:xfrm>
          <a:prstGeom prst="rect">
            <a:avLst/>
          </a:prstGeom>
        </p:spPr>
      </p:pic>
    </p:spTree>
    <p:extLst>
      <p:ext uri="{BB962C8B-B14F-4D97-AF65-F5344CB8AC3E}">
        <p14:creationId xmlns:p14="http://schemas.microsoft.com/office/powerpoint/2010/main" val="404223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3"/>
          <a:stretch>
            <a:fillRect/>
          </a:stretch>
        </p:blipFill>
        <p:spPr>
          <a:xfrm>
            <a:off x="3534" y="2241"/>
            <a:ext cx="12188465" cy="6855206"/>
          </a:xfrm>
          <a:prstGeom prst="rect">
            <a:avLst/>
          </a:prstGeom>
        </p:spPr>
      </p:pic>
      <p:sp>
        <p:nvSpPr>
          <p:cNvPr id="24" name="椭圆 23">
            <a:extLst>
              <a:ext uri="{FF2B5EF4-FFF2-40B4-BE49-F238E27FC236}">
                <a16:creationId xmlns:a16="http://schemas.microsoft.com/office/drawing/2014/main" id="{98FC77FE-7D43-4831-9E5E-76FA6B7C2DFD}"/>
              </a:ext>
            </a:extLst>
          </p:cNvPr>
          <p:cNvSpPr/>
          <p:nvPr>
            <p:custDataLst>
              <p:tags r:id="rId1"/>
            </p:custDataLst>
          </p:nvPr>
        </p:nvSpPr>
        <p:spPr>
          <a:xfrm>
            <a:off x="3724695" y="1185726"/>
            <a:ext cx="7630699" cy="3572298"/>
          </a:xfrm>
          <a:prstGeom prst="ellipse">
            <a:avLst/>
          </a:prstGeom>
          <a:solidFill>
            <a:srgbClr val="3C9E3E"/>
          </a:solidFill>
          <a:ln w="44450">
            <a:solidFill>
              <a:srgbClr val="FF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HÌNH</a:t>
            </a:r>
            <a:r>
              <a:rPr kumimoji="0" lang="en-US" altLang="zh-CN" sz="6600" b="0" i="0" u="none" strike="noStrike" kern="1200" cap="none" spc="0" normalizeH="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 THÀNH KIẾN THỨC</a:t>
            </a:r>
            <a:endParaRPr kumimoji="0" lang="zh-CN" altLang="en-US" sz="6600" b="0" i="0" u="none" strike="noStrike" kern="1200" cap="none" spc="0" normalizeH="0" baseline="0" noProof="0" dirty="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endParaRPr>
          </a:p>
        </p:txBody>
      </p:sp>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4">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5">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6">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7">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8">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9">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10">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1">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2">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Tree>
    <p:extLst>
      <p:ext uri="{BB962C8B-B14F-4D97-AF65-F5344CB8AC3E}">
        <p14:creationId xmlns:p14="http://schemas.microsoft.com/office/powerpoint/2010/main" val="1479195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500"/>
                            </p:stCondLst>
                            <p:childTnLst>
                              <p:par>
                                <p:cTn id="21" presetID="53" presetClass="entr" presetSubtype="16"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750" fill="hold"/>
                                        <p:tgtEl>
                                          <p:spTgt spid="24"/>
                                        </p:tgtEl>
                                        <p:attrNameLst>
                                          <p:attrName>ppt_w</p:attrName>
                                        </p:attrNameLst>
                                      </p:cBhvr>
                                      <p:tavLst>
                                        <p:tav tm="0">
                                          <p:val>
                                            <p:fltVal val="0"/>
                                          </p:val>
                                        </p:tav>
                                        <p:tav tm="100000">
                                          <p:val>
                                            <p:strVal val="#ppt_w"/>
                                          </p:val>
                                        </p:tav>
                                      </p:tavLst>
                                    </p:anim>
                                    <p:anim calcmode="lin" valueType="num">
                                      <p:cBhvr>
                                        <p:cTn id="24" dur="750" fill="hold"/>
                                        <p:tgtEl>
                                          <p:spTgt spid="24"/>
                                        </p:tgtEl>
                                        <p:attrNameLst>
                                          <p:attrName>ppt_h</p:attrName>
                                        </p:attrNameLst>
                                      </p:cBhvr>
                                      <p:tavLst>
                                        <p:tav tm="0">
                                          <p:val>
                                            <p:fltVal val="0"/>
                                          </p:val>
                                        </p:tav>
                                        <p:tav tm="100000">
                                          <p:val>
                                            <p:strVal val="#ppt_h"/>
                                          </p:val>
                                        </p:tav>
                                      </p:tavLst>
                                    </p:anim>
                                    <p:animEffect transition="in" filter="fade">
                                      <p:cBhvr>
                                        <p:cTn id="25"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2"/>
          <a:stretch>
            <a:fillRect/>
          </a:stretch>
        </p:blipFill>
        <p:spPr>
          <a:xfrm>
            <a:off x="3534" y="2241"/>
            <a:ext cx="12188465" cy="6855206"/>
          </a:xfrm>
          <a:prstGeom prst="rect">
            <a:avLst/>
          </a:prstGeom>
        </p:spPr>
      </p:pic>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4">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5">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6">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7">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8">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9">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0">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1">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
        <p:nvSpPr>
          <p:cNvPr id="2" name="Rectangle 1"/>
          <p:cNvSpPr/>
          <p:nvPr/>
        </p:nvSpPr>
        <p:spPr>
          <a:xfrm>
            <a:off x="2616200" y="2060038"/>
            <a:ext cx="9026830" cy="161582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00" cap="none" spc="0" normalizeH="0" baseline="0" noProof="0">
                <a:ln>
                  <a:noFill/>
                </a:ln>
                <a:solidFill>
                  <a:srgbClr val="0070C0"/>
                </a:solidFill>
                <a:effectLst/>
                <a:uLnTx/>
                <a:uFillTx/>
                <a:latin typeface="Times New Roman" panose="02020603050405020304" pitchFamily="18" charset="0"/>
                <a:ea typeface="SimSun" panose="02010600030101010101" pitchFamily="2" charset="-122"/>
                <a:cs typeface="+mn-cs"/>
              </a:rPr>
              <a:t>I. Đọc và tìm hiểu </a:t>
            </a:r>
            <a:r>
              <a:rPr kumimoji="0" lang="en-US" sz="6600" b="1" i="0" u="none" strike="noStrike" kern="100" cap="none" spc="0" normalizeH="0" baseline="0" noProof="0" smtClean="0">
                <a:ln>
                  <a:noFill/>
                </a:ln>
                <a:solidFill>
                  <a:srgbClr val="0070C0"/>
                </a:solidFill>
                <a:effectLst/>
                <a:uLnTx/>
                <a:uFillTx/>
                <a:latin typeface="Times New Roman" panose="02020603050405020304" pitchFamily="18" charset="0"/>
                <a:ea typeface="SimSun" panose="02010600030101010101" pitchFamily="2" charset="-122"/>
                <a:cs typeface="+mn-cs"/>
              </a:rPr>
              <a:t>chung</a:t>
            </a:r>
            <a:endParaRPr kumimoji="0" lang="en-US" sz="6600" b="0" i="0" u="none" strike="noStrike" kern="100" cap="none" spc="0" normalizeH="0" baseline="0" noProof="0">
              <a:ln>
                <a:noFill/>
              </a:ln>
              <a:solidFill>
                <a:srgbClr val="0070C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1591796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7854" y="-148250"/>
            <a:ext cx="1552028" cy="1015663"/>
          </a:xfrm>
          <a:prstGeom prst="rect">
            <a:avLst/>
          </a:prstGeom>
        </p:spPr>
        <p:txBody>
          <a:bodyPr wrap="none">
            <a:spAutoFit/>
          </a:bodyPr>
          <a:lstStyle/>
          <a:p>
            <a:pPr algn="just">
              <a:lnSpc>
                <a:spcPct val="150000"/>
              </a:lnSpc>
            </a:pPr>
            <a:r>
              <a:rPr lang="en-US" sz="4000" b="1" kern="100">
                <a:solidFill>
                  <a:srgbClr val="000000"/>
                </a:solidFill>
                <a:latin typeface="Times New Roman" panose="02020603050405020304" pitchFamily="18" charset="0"/>
                <a:ea typeface="SimSun" panose="02010600030101010101" pitchFamily="2" charset="-122"/>
              </a:rPr>
              <a:t>1. </a:t>
            </a:r>
            <a:r>
              <a:rPr lang="en-US" sz="4000" b="1" kern="100" smtClean="0">
                <a:solidFill>
                  <a:srgbClr val="000000"/>
                </a:solidFill>
                <a:latin typeface="Times New Roman" panose="02020603050405020304" pitchFamily="18" charset="0"/>
                <a:ea typeface="SimSun" panose="02010600030101010101" pitchFamily="2" charset="-122"/>
              </a:rPr>
              <a:t>Đọc</a:t>
            </a:r>
            <a:endParaRPr lang="en-US" sz="4000" kern="100">
              <a:effectLst/>
              <a:latin typeface="Times New Roman" panose="02020603050405020304" pitchFamily="18" charset="0"/>
              <a:ea typeface="SimSun" panose="02010600030101010101" pitchFamily="2" charset="-122"/>
            </a:endParaRPr>
          </a:p>
        </p:txBody>
      </p:sp>
      <p:sp>
        <p:nvSpPr>
          <p:cNvPr id="3" name="Rectangle 2"/>
          <p:cNvSpPr/>
          <p:nvPr/>
        </p:nvSpPr>
        <p:spPr>
          <a:xfrm>
            <a:off x="1737974" y="867413"/>
            <a:ext cx="6096000" cy="954107"/>
          </a:xfrm>
          <a:prstGeom prst="rect">
            <a:avLst/>
          </a:prstGeom>
        </p:spPr>
        <p:txBody>
          <a:bodyPr>
            <a:spAutoFit/>
          </a:bodyPr>
          <a:lstStyle/>
          <a:p>
            <a:pPr algn="just" fontAlgn="base"/>
            <a:r>
              <a:rPr lang="vi-VN" sz="2800" smtClean="0">
                <a:solidFill>
                  <a:srgbClr val="000000"/>
                </a:solidFill>
                <a:latin typeface="Times New Roman" panose="02020603050405020304" pitchFamily="18" charset="0"/>
                <a:cs typeface="Times New Roman" panose="02020603050405020304" pitchFamily="18" charset="0"/>
              </a:rPr>
              <a:t>-</a:t>
            </a:r>
            <a:r>
              <a:rPr lang="en-US" sz="2800" smtClean="0">
                <a:solidFill>
                  <a:srgbClr val="000000"/>
                </a:solidFill>
                <a:latin typeface="Times New Roman" panose="02020603050405020304" pitchFamily="18" charset="0"/>
                <a:cs typeface="Times New Roman" panose="02020603050405020304" pitchFamily="18" charset="0"/>
              </a:rPr>
              <a:t> </a:t>
            </a:r>
            <a:r>
              <a:rPr lang="vi-VN" sz="2800" smtClean="0">
                <a:solidFill>
                  <a:srgbClr val="000000"/>
                </a:solidFill>
                <a:latin typeface="Times New Roman" panose="02020603050405020304" pitchFamily="18" charset="0"/>
                <a:cs typeface="Times New Roman" panose="02020603050405020304" pitchFamily="18" charset="0"/>
              </a:rPr>
              <a:t>Giọng chậm </a:t>
            </a:r>
            <a:r>
              <a:rPr lang="vi-VN" sz="2800">
                <a:solidFill>
                  <a:srgbClr val="000000"/>
                </a:solidFill>
                <a:latin typeface="Times New Roman" panose="02020603050405020304" pitchFamily="18" charset="0"/>
                <a:cs typeface="Times New Roman" panose="02020603050405020304" pitchFamily="18" charset="0"/>
              </a:rPr>
              <a:t>thể hiện nội dung đoạn một; (từ đầu đến “mỗi thứ một đôi”)</a:t>
            </a:r>
            <a:endParaRPr lang="vi-VN" sz="2800">
              <a:solidFill>
                <a:srgbClr val="333333"/>
              </a:solidFill>
              <a:latin typeface="Times New Roman" panose="02020603050405020304" pitchFamily="18" charset="0"/>
              <a:cs typeface="Times New Roman" panose="02020603050405020304" pitchFamily="18" charset="0"/>
            </a:endParaRPr>
          </a:p>
        </p:txBody>
      </p:sp>
      <p:sp>
        <p:nvSpPr>
          <p:cNvPr id="4" name="Rectangle 3"/>
          <p:cNvSpPr/>
          <p:nvPr/>
        </p:nvSpPr>
        <p:spPr>
          <a:xfrm>
            <a:off x="1737974" y="1821520"/>
            <a:ext cx="6096000" cy="2246769"/>
          </a:xfrm>
          <a:prstGeom prst="rect">
            <a:avLst/>
          </a:prstGeom>
        </p:spPr>
        <p:txBody>
          <a:bodyPr>
            <a:spAutoFit/>
          </a:bodyPr>
          <a:lstStyle/>
          <a:p>
            <a:pPr lvl="0" algn="just" fontAlgn="base"/>
            <a:r>
              <a:rPr lang="vi-VN" sz="2800">
                <a:solidFill>
                  <a:srgbClr val="000000"/>
                </a:solidFill>
                <a:latin typeface="Times New Roman" panose="02020603050405020304" pitchFamily="18" charset="0"/>
                <a:cs typeface="Times New Roman" panose="02020603050405020304" pitchFamily="18" charset="0"/>
              </a:rPr>
              <a:t>-</a:t>
            </a:r>
            <a:r>
              <a:rPr lang="en-US" sz="2800">
                <a:solidFill>
                  <a:srgbClr val="000000"/>
                </a:solidFill>
                <a:latin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cs typeface="Times New Roman" panose="02020603050405020304" pitchFamily="18" charset="0"/>
              </a:rPr>
              <a:t>Giọng sôi nổi, mạnh mẽ miêu tả cuộc giao tranh Cầu hôn giữa Sơn Tinh và Thuỷ Tinh thể hiện nội dung đoạn hai; (từ tiếp theo đến “thần Nước đành rút quân”)</a:t>
            </a:r>
            <a:endParaRPr lang="vi-VN" sz="2800">
              <a:solidFill>
                <a:srgbClr val="333333"/>
              </a:solidFill>
              <a:latin typeface="Times New Roman" panose="02020603050405020304" pitchFamily="18" charset="0"/>
              <a:cs typeface="Times New Roman" panose="02020603050405020304" pitchFamily="18" charset="0"/>
            </a:endParaRPr>
          </a:p>
        </p:txBody>
      </p:sp>
      <p:sp>
        <p:nvSpPr>
          <p:cNvPr id="5" name="Rectangle 4"/>
          <p:cNvSpPr/>
          <p:nvPr/>
        </p:nvSpPr>
        <p:spPr>
          <a:xfrm>
            <a:off x="1737974" y="4257154"/>
            <a:ext cx="6191001" cy="954107"/>
          </a:xfrm>
          <a:prstGeom prst="rect">
            <a:avLst/>
          </a:prstGeom>
        </p:spPr>
        <p:txBody>
          <a:bodyPr wrap="square">
            <a:spAutoFit/>
          </a:bodyPr>
          <a:lstStyle/>
          <a:p>
            <a:pPr lvl="0" algn="just" fontAlgn="base"/>
            <a:r>
              <a:rPr lang="vi-VN" sz="2800">
                <a:solidFill>
                  <a:srgbClr val="000000"/>
                </a:solidFill>
                <a:latin typeface="Times New Roman" panose="02020603050405020304" pitchFamily="18" charset="0"/>
                <a:cs typeface="Times New Roman" panose="02020603050405020304" pitchFamily="18" charset="0"/>
              </a:rPr>
              <a:t>-</a:t>
            </a:r>
            <a:r>
              <a:rPr lang="en-US" sz="2800">
                <a:solidFill>
                  <a:srgbClr val="000000"/>
                </a:solidFill>
                <a:latin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cs typeface="Times New Roman" panose="02020603050405020304" pitchFamily="18" charset="0"/>
              </a:rPr>
              <a:t>Giọng chậm thể hiện nội dung đoạn ba. (phần còn lại)</a:t>
            </a:r>
            <a:endParaRPr lang="vi-VN" sz="2800">
              <a:solidFill>
                <a:srgbClr val="333333"/>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450905" y="3494761"/>
            <a:ext cx="5014008" cy="4022949"/>
          </a:xfrm>
          <a:prstGeom prst="rect">
            <a:avLst/>
          </a:prstGeom>
        </p:spPr>
      </p:pic>
      <p:pic>
        <p:nvPicPr>
          <p:cNvPr id="7" name="Picture 6"/>
          <p:cNvPicPr>
            <a:picLocks noChangeAspect="1"/>
          </p:cNvPicPr>
          <p:nvPr/>
        </p:nvPicPr>
        <p:blipFill>
          <a:blip r:embed="rId2"/>
          <a:stretch>
            <a:fillRect/>
          </a:stretch>
        </p:blipFill>
        <p:spPr>
          <a:xfrm>
            <a:off x="7833974" y="1916482"/>
            <a:ext cx="5014008" cy="4022949"/>
          </a:xfrm>
          <a:prstGeom prst="rect">
            <a:avLst/>
          </a:prstGeom>
        </p:spPr>
      </p:pic>
      <p:pic>
        <p:nvPicPr>
          <p:cNvPr id="8" name="Picture 7"/>
          <p:cNvPicPr>
            <a:picLocks noChangeAspect="1"/>
          </p:cNvPicPr>
          <p:nvPr/>
        </p:nvPicPr>
        <p:blipFill>
          <a:blip r:embed="rId2"/>
          <a:stretch>
            <a:fillRect/>
          </a:stretch>
        </p:blipFill>
        <p:spPr>
          <a:xfrm>
            <a:off x="8460276" y="-189955"/>
            <a:ext cx="5014008" cy="4022949"/>
          </a:xfrm>
          <a:prstGeom prst="rect">
            <a:avLst/>
          </a:prstGeom>
        </p:spPr>
      </p:pic>
    </p:spTree>
    <p:extLst>
      <p:ext uri="{BB962C8B-B14F-4D97-AF65-F5344CB8AC3E}">
        <p14:creationId xmlns:p14="http://schemas.microsoft.com/office/powerpoint/2010/main" val="361126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11555" y="-207201"/>
            <a:ext cx="2879314" cy="1015663"/>
          </a:xfrm>
          <a:prstGeom prst="rect">
            <a:avLst/>
          </a:prstGeom>
        </p:spPr>
        <p:txBody>
          <a:bodyPr wrap="none">
            <a:spAutoFit/>
          </a:bodyPr>
          <a:lstStyle/>
          <a:p>
            <a:pPr algn="just">
              <a:lnSpc>
                <a:spcPct val="150000"/>
              </a:lnSpc>
            </a:pPr>
            <a:r>
              <a:rPr lang="en-US" sz="4000" b="1" kern="100">
                <a:solidFill>
                  <a:srgbClr val="000000"/>
                </a:solidFill>
                <a:latin typeface="Times New Roman" panose="02020603050405020304" pitchFamily="18" charset="0"/>
                <a:ea typeface="SimSun" panose="02010600030101010101" pitchFamily="2" charset="-122"/>
              </a:rPr>
              <a:t>2. Chú </a:t>
            </a:r>
            <a:r>
              <a:rPr lang="en-US" sz="4000" b="1" kern="100" smtClean="0">
                <a:solidFill>
                  <a:srgbClr val="000000"/>
                </a:solidFill>
                <a:latin typeface="Times New Roman" panose="02020603050405020304" pitchFamily="18" charset="0"/>
                <a:ea typeface="SimSun" panose="02010600030101010101" pitchFamily="2" charset="-122"/>
              </a:rPr>
              <a:t>thích</a:t>
            </a:r>
            <a:endParaRPr lang="en-US" sz="4000" kern="100">
              <a:effectLst/>
              <a:latin typeface="Times New Roman" panose="02020603050405020304" pitchFamily="18" charset="0"/>
              <a:ea typeface="SimSun" panose="02010600030101010101" pitchFamily="2" charset="-122"/>
            </a:endParaRPr>
          </a:p>
        </p:txBody>
      </p:sp>
      <p:sp>
        <p:nvSpPr>
          <p:cNvPr id="3" name="Rectangle 2"/>
          <p:cNvSpPr/>
          <p:nvPr/>
        </p:nvSpPr>
        <p:spPr>
          <a:xfrm>
            <a:off x="192065" y="936382"/>
            <a:ext cx="2212932" cy="830997"/>
          </a:xfrm>
          <a:prstGeom prst="rect">
            <a:avLst/>
          </a:prstGeom>
        </p:spPr>
        <p:txBody>
          <a:bodyPr wrap="square">
            <a:spAutoFit/>
          </a:bodyPr>
          <a:lstStyle/>
          <a:p>
            <a:pPr algn="just">
              <a:lnSpc>
                <a:spcPct val="150000"/>
              </a:lnSpc>
            </a:pPr>
            <a:r>
              <a:rPr lang="en-US" sz="3200" kern="100">
                <a:solidFill>
                  <a:srgbClr val="000000"/>
                </a:solidFill>
                <a:latin typeface="Times New Roman" panose="02020603050405020304" pitchFamily="18" charset="0"/>
                <a:ea typeface="SimSun" panose="02010600030101010101" pitchFamily="2" charset="-122"/>
              </a:rPr>
              <a:t>- Lạc </a:t>
            </a:r>
            <a:r>
              <a:rPr lang="en-US" sz="3200" kern="100" smtClean="0">
                <a:solidFill>
                  <a:srgbClr val="000000"/>
                </a:solidFill>
                <a:latin typeface="Times New Roman" panose="02020603050405020304" pitchFamily="18" charset="0"/>
                <a:ea typeface="SimSun" panose="02010600030101010101" pitchFamily="2" charset="-122"/>
              </a:rPr>
              <a:t>hầu:</a:t>
            </a:r>
            <a:endParaRPr lang="en-US" sz="3200" kern="100">
              <a:latin typeface="Times New Roman" panose="02020603050405020304" pitchFamily="18" charset="0"/>
              <a:ea typeface="SimSun" panose="02010600030101010101" pitchFamily="2" charset="-122"/>
            </a:endParaRPr>
          </a:p>
        </p:txBody>
      </p:sp>
      <p:sp>
        <p:nvSpPr>
          <p:cNvPr id="4" name="Rectangle 3"/>
          <p:cNvSpPr/>
          <p:nvPr/>
        </p:nvSpPr>
        <p:spPr>
          <a:xfrm>
            <a:off x="299206" y="2352334"/>
            <a:ext cx="2105791" cy="830997"/>
          </a:xfrm>
          <a:prstGeom prst="rect">
            <a:avLst/>
          </a:prstGeom>
        </p:spPr>
        <p:txBody>
          <a:bodyPr wrap="square">
            <a:spAutoFit/>
          </a:bodyPr>
          <a:lstStyle/>
          <a:p>
            <a:pPr lvl="0" algn="just">
              <a:lnSpc>
                <a:spcPct val="150000"/>
              </a:lnSpc>
            </a:pPr>
            <a:r>
              <a:rPr lang="en-US" sz="3200" kern="100">
                <a:solidFill>
                  <a:srgbClr val="000000"/>
                </a:solidFill>
                <a:latin typeface="Times New Roman" panose="02020603050405020304" pitchFamily="18" charset="0"/>
                <a:ea typeface="SimSun" panose="02010600030101010101" pitchFamily="2" charset="-122"/>
              </a:rPr>
              <a:t>- Sính </a:t>
            </a:r>
            <a:r>
              <a:rPr lang="en-US" sz="3200" kern="100" smtClean="0">
                <a:solidFill>
                  <a:srgbClr val="000000"/>
                </a:solidFill>
                <a:latin typeface="Times New Roman" panose="02020603050405020304" pitchFamily="18" charset="0"/>
                <a:ea typeface="SimSun" panose="02010600030101010101" pitchFamily="2" charset="-122"/>
              </a:rPr>
              <a:t>lễ:</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5" name="Rectangle 4"/>
          <p:cNvSpPr/>
          <p:nvPr/>
        </p:nvSpPr>
        <p:spPr>
          <a:xfrm>
            <a:off x="457869" y="3608560"/>
            <a:ext cx="2368837" cy="830997"/>
          </a:xfrm>
          <a:prstGeom prst="rect">
            <a:avLst/>
          </a:prstGeom>
        </p:spPr>
        <p:txBody>
          <a:bodyPr wrap="square">
            <a:spAutoFit/>
          </a:bodyPr>
          <a:lstStyle/>
          <a:p>
            <a:pPr lvl="0" algn="just">
              <a:lnSpc>
                <a:spcPct val="150000"/>
              </a:lnSpc>
            </a:pPr>
            <a:r>
              <a:rPr lang="en-US" sz="3200" kern="100">
                <a:solidFill>
                  <a:srgbClr val="000000"/>
                </a:solidFill>
                <a:latin typeface="Times New Roman" panose="02020603050405020304" pitchFamily="18" charset="0"/>
                <a:ea typeface="SimSun" panose="02010600030101010101" pitchFamily="2" charset="-122"/>
              </a:rPr>
              <a:t>- Hồng </a:t>
            </a:r>
            <a:r>
              <a:rPr lang="en-US" sz="3200" kern="100" smtClean="0">
                <a:solidFill>
                  <a:srgbClr val="000000"/>
                </a:solidFill>
                <a:latin typeface="Times New Roman" panose="02020603050405020304" pitchFamily="18" charset="0"/>
                <a:ea typeface="SimSun" panose="02010600030101010101" pitchFamily="2" charset="-122"/>
              </a:rPr>
              <a:t>mao:</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6" name="Rectangle 5"/>
          <p:cNvSpPr/>
          <p:nvPr/>
        </p:nvSpPr>
        <p:spPr>
          <a:xfrm>
            <a:off x="457869" y="5080436"/>
            <a:ext cx="2535851" cy="830997"/>
          </a:xfrm>
          <a:prstGeom prst="rect">
            <a:avLst/>
          </a:prstGeom>
        </p:spPr>
        <p:txBody>
          <a:bodyPr wrap="square">
            <a:spAutoFit/>
          </a:bodyPr>
          <a:lstStyle/>
          <a:p>
            <a:pPr lvl="0" algn="just">
              <a:lnSpc>
                <a:spcPct val="150000"/>
              </a:lnSpc>
            </a:pPr>
            <a:r>
              <a:rPr lang="en-US" sz="3200" kern="100">
                <a:solidFill>
                  <a:srgbClr val="000000"/>
                </a:solidFill>
                <a:latin typeface="Times New Roman" panose="02020603050405020304" pitchFamily="18" charset="0"/>
                <a:ea typeface="SimSun" panose="02010600030101010101" pitchFamily="2" charset="-122"/>
              </a:rPr>
              <a:t>- Nao </a:t>
            </a:r>
            <a:r>
              <a:rPr lang="en-US" sz="3200" kern="100" smtClean="0">
                <a:solidFill>
                  <a:srgbClr val="000000"/>
                </a:solidFill>
                <a:latin typeface="Times New Roman" panose="02020603050405020304" pitchFamily="18" charset="0"/>
                <a:ea typeface="SimSun" panose="02010600030101010101" pitchFamily="2" charset="-122"/>
              </a:rPr>
              <a:t>núng:</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9" name="Rectangle 8"/>
          <p:cNvSpPr/>
          <p:nvPr/>
        </p:nvSpPr>
        <p:spPr>
          <a:xfrm>
            <a:off x="1986045" y="880458"/>
            <a:ext cx="5156549" cy="830997"/>
          </a:xfrm>
          <a:prstGeom prst="rect">
            <a:avLst/>
          </a:prstGeom>
        </p:spPr>
        <p:txBody>
          <a:bodyPr wrap="square">
            <a:spAutoFit/>
          </a:bodyPr>
          <a:lstStyle/>
          <a:p>
            <a:pPr algn="just">
              <a:lnSpc>
                <a:spcPct val="150000"/>
              </a:lnSpc>
            </a:pPr>
            <a:r>
              <a:rPr lang="en-US" sz="3200" kern="100" smtClean="0">
                <a:solidFill>
                  <a:srgbClr val="000000"/>
                </a:solidFill>
                <a:latin typeface="Times New Roman" panose="02020603050405020304" pitchFamily="18" charset="0"/>
                <a:ea typeface="SimSun" panose="02010600030101010101" pitchFamily="2" charset="-122"/>
              </a:rPr>
              <a:t>quan văn giúp việc cho vua.</a:t>
            </a:r>
            <a:endParaRPr lang="en-US" sz="3200" kern="100">
              <a:latin typeface="Times New Roman" panose="02020603050405020304" pitchFamily="18" charset="0"/>
              <a:ea typeface="SimSun" panose="02010600030101010101" pitchFamily="2" charset="-122"/>
            </a:endParaRPr>
          </a:p>
        </p:txBody>
      </p:sp>
      <p:sp>
        <p:nvSpPr>
          <p:cNvPr id="10" name="Rectangle 9"/>
          <p:cNvSpPr/>
          <p:nvPr/>
        </p:nvSpPr>
        <p:spPr>
          <a:xfrm>
            <a:off x="1986046" y="2408258"/>
            <a:ext cx="6030612" cy="1077218"/>
          </a:xfrm>
          <a:prstGeom prst="rect">
            <a:avLst/>
          </a:prstGeom>
        </p:spPr>
        <p:txBody>
          <a:bodyPr wrap="square">
            <a:spAutoFit/>
          </a:bodyPr>
          <a:lstStyle/>
          <a:p>
            <a:pPr algn="just"/>
            <a:r>
              <a:rPr lang="en-US" sz="3200" kern="100" smtClean="0">
                <a:solidFill>
                  <a:srgbClr val="000000"/>
                </a:solidFill>
                <a:latin typeface="Times New Roman" panose="02020603050405020304" pitchFamily="18" charset="0"/>
                <a:ea typeface="SimSun" panose="02010600030101010101" pitchFamily="2" charset="-122"/>
              </a:rPr>
              <a:t>lễ vật (ở đây là lễ vật nhà trai mang đến biếu nhà gái để xin cưới).</a:t>
            </a:r>
            <a:endParaRPr lang="en-US" sz="3200" kern="100">
              <a:latin typeface="Times New Roman" panose="02020603050405020304" pitchFamily="18" charset="0"/>
              <a:ea typeface="SimSun" panose="02010600030101010101" pitchFamily="2" charset="-122"/>
            </a:endParaRPr>
          </a:p>
        </p:txBody>
      </p:sp>
      <p:sp>
        <p:nvSpPr>
          <p:cNvPr id="11" name="Rectangle 10"/>
          <p:cNvSpPr/>
          <p:nvPr/>
        </p:nvSpPr>
        <p:spPr>
          <a:xfrm>
            <a:off x="2640195" y="3618666"/>
            <a:ext cx="5539302" cy="1077218"/>
          </a:xfrm>
          <a:prstGeom prst="rect">
            <a:avLst/>
          </a:prstGeom>
        </p:spPr>
        <p:txBody>
          <a:bodyPr wrap="square">
            <a:spAutoFit/>
          </a:bodyPr>
          <a:lstStyle/>
          <a:p>
            <a:pPr algn="just"/>
            <a:r>
              <a:rPr lang="en-US" sz="3200" kern="100" smtClean="0">
                <a:solidFill>
                  <a:srgbClr val="000000"/>
                </a:solidFill>
                <a:latin typeface="Times New Roman" panose="02020603050405020304" pitchFamily="18" charset="0"/>
                <a:ea typeface="SimSun" panose="02010600030101010101" pitchFamily="2" charset="-122"/>
              </a:rPr>
              <a:t>lông màu hồng. “Ngựa chin hồng mao” ý chỉ ngựa quý hiếm. </a:t>
            </a:r>
            <a:endParaRPr lang="en-US" sz="3200" kern="100">
              <a:latin typeface="Times New Roman" panose="02020603050405020304" pitchFamily="18" charset="0"/>
              <a:ea typeface="SimSun" panose="02010600030101010101" pitchFamily="2" charset="-122"/>
            </a:endParaRPr>
          </a:p>
        </p:txBody>
      </p:sp>
      <p:sp>
        <p:nvSpPr>
          <p:cNvPr id="12" name="Rectangle 11"/>
          <p:cNvSpPr/>
          <p:nvPr/>
        </p:nvSpPr>
        <p:spPr>
          <a:xfrm>
            <a:off x="2494096" y="5246371"/>
            <a:ext cx="3432132" cy="584775"/>
          </a:xfrm>
          <a:prstGeom prst="rect">
            <a:avLst/>
          </a:prstGeom>
        </p:spPr>
        <p:txBody>
          <a:bodyPr wrap="square">
            <a:spAutoFit/>
          </a:bodyPr>
          <a:lstStyle/>
          <a:p>
            <a:pPr algn="just"/>
            <a:r>
              <a:rPr lang="en-US" sz="3200" kern="100" smtClean="0">
                <a:solidFill>
                  <a:srgbClr val="000000"/>
                </a:solidFill>
                <a:latin typeface="Times New Roman" panose="02020603050405020304" pitchFamily="18" charset="0"/>
                <a:ea typeface="SimSun" panose="02010600030101010101" pitchFamily="2" charset="-122"/>
              </a:rPr>
              <a:t>dao động, lung lay.</a:t>
            </a:r>
            <a:endParaRPr lang="en-US" sz="3200" kern="100">
              <a:latin typeface="Times New Roman" panose="02020603050405020304" pitchFamily="18" charset="0"/>
              <a:ea typeface="SimSun" panose="02010600030101010101" pitchFamily="2" charset="-122"/>
            </a:endParaRPr>
          </a:p>
        </p:txBody>
      </p:sp>
      <p:pic>
        <p:nvPicPr>
          <p:cNvPr id="15" name="Picture 14"/>
          <p:cNvPicPr>
            <a:picLocks noChangeAspect="1"/>
          </p:cNvPicPr>
          <p:nvPr/>
        </p:nvPicPr>
        <p:blipFill>
          <a:blip r:embed="rId2"/>
          <a:stretch>
            <a:fillRect/>
          </a:stretch>
        </p:blipFill>
        <p:spPr>
          <a:xfrm>
            <a:off x="6984303" y="116195"/>
            <a:ext cx="2064709" cy="1395336"/>
          </a:xfrm>
          <a:prstGeom prst="rect">
            <a:avLst/>
          </a:prstGeom>
        </p:spPr>
      </p:pic>
      <p:pic>
        <p:nvPicPr>
          <p:cNvPr id="16" name="Picture 15"/>
          <p:cNvPicPr>
            <a:picLocks noChangeAspect="1"/>
          </p:cNvPicPr>
          <p:nvPr/>
        </p:nvPicPr>
        <p:blipFill>
          <a:blip r:embed="rId3"/>
          <a:stretch>
            <a:fillRect/>
          </a:stretch>
        </p:blipFill>
        <p:spPr>
          <a:xfrm>
            <a:off x="8612818" y="1575882"/>
            <a:ext cx="2960326" cy="1978432"/>
          </a:xfrm>
          <a:prstGeom prst="rect">
            <a:avLst/>
          </a:prstGeom>
        </p:spPr>
      </p:pic>
      <p:pic>
        <p:nvPicPr>
          <p:cNvPr id="17" name="Picture 16"/>
          <p:cNvPicPr>
            <a:picLocks noChangeAspect="1"/>
          </p:cNvPicPr>
          <p:nvPr/>
        </p:nvPicPr>
        <p:blipFill>
          <a:blip r:embed="rId4">
            <a:extLst>
              <a:ext uri="{BEBA8EAE-BF5A-486C-A8C5-ECC9F3942E4B}">
                <a14:imgProps xmlns:a14="http://schemas.microsoft.com/office/drawing/2010/main">
                  <a14:imgLayer r:embed="rId5">
                    <a14:imgEffect>
                      <a14:backgroundRemoval t="10000" b="80104" l="18542" r="90000"/>
                    </a14:imgEffect>
                  </a14:imgLayer>
                </a14:imgProps>
              </a:ext>
            </a:extLst>
          </a:blip>
          <a:stretch>
            <a:fillRect/>
          </a:stretch>
        </p:blipFill>
        <p:spPr>
          <a:xfrm>
            <a:off x="8108554" y="2946867"/>
            <a:ext cx="3242155" cy="3242155"/>
          </a:xfrm>
          <a:prstGeom prst="rect">
            <a:avLst/>
          </a:prstGeom>
        </p:spPr>
      </p:pic>
      <p:pic>
        <p:nvPicPr>
          <p:cNvPr id="18" name="Picture 17"/>
          <p:cNvPicPr>
            <a:picLocks noChangeAspect="1"/>
          </p:cNvPicPr>
          <p:nvPr/>
        </p:nvPicPr>
        <p:blipFill>
          <a:blip r:embed="rId6"/>
          <a:stretch>
            <a:fillRect/>
          </a:stretch>
        </p:blipFill>
        <p:spPr>
          <a:xfrm>
            <a:off x="6008356" y="5246371"/>
            <a:ext cx="2358434" cy="1320723"/>
          </a:xfrm>
          <a:prstGeom prst="rect">
            <a:avLst/>
          </a:prstGeom>
        </p:spPr>
      </p:pic>
    </p:spTree>
    <p:extLst>
      <p:ext uri="{BB962C8B-B14F-4D97-AF65-F5344CB8AC3E}">
        <p14:creationId xmlns:p14="http://schemas.microsoft.com/office/powerpoint/2010/main" val="287135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par>
                                <p:cTn id="31" presetID="16" presetClass="entr" presetSubtype="2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par>
                                <p:cTn id="44" presetID="16" presetClass="entr" presetSubtype="21"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barn(inVertical)">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barn(inVertical)">
                                      <p:cBhvr>
                                        <p:cTn id="56" dur="500"/>
                                        <p:tgtEl>
                                          <p:spTgt spid="12"/>
                                        </p:tgtEl>
                                      </p:cBhvr>
                                    </p:animEffect>
                                  </p:childTnLst>
                                </p:cTn>
                              </p:par>
                              <p:par>
                                <p:cTn id="57" presetID="16" presetClass="entr" presetSubtype="21"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barn(inVertical)">
                                      <p:cBhvr>
                                        <p:cTn id="5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9"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29882" y="290552"/>
            <a:ext cx="2879314" cy="1015663"/>
          </a:xfrm>
          <a:prstGeom prst="rect">
            <a:avLst/>
          </a:prstGeom>
        </p:spPr>
        <p:txBody>
          <a:bodyPr wrap="none">
            <a:spAutoFit/>
          </a:bodyPr>
          <a:lstStyle/>
          <a:p>
            <a:pPr algn="just">
              <a:lnSpc>
                <a:spcPct val="150000"/>
              </a:lnSpc>
            </a:pPr>
            <a:r>
              <a:rPr lang="en-US" sz="4000" b="1" kern="100">
                <a:solidFill>
                  <a:srgbClr val="000000"/>
                </a:solidFill>
                <a:latin typeface="Times New Roman" panose="02020603050405020304" pitchFamily="18" charset="0"/>
                <a:ea typeface="SimSun" panose="02010600030101010101" pitchFamily="2" charset="-122"/>
              </a:rPr>
              <a:t>2. Chú </a:t>
            </a:r>
            <a:r>
              <a:rPr lang="en-US" sz="4000" b="1" kern="100" smtClean="0">
                <a:solidFill>
                  <a:srgbClr val="000000"/>
                </a:solidFill>
                <a:latin typeface="Times New Roman" panose="02020603050405020304" pitchFamily="18" charset="0"/>
                <a:ea typeface="SimSun" panose="02010600030101010101" pitchFamily="2" charset="-122"/>
              </a:rPr>
              <a:t>thích</a:t>
            </a:r>
            <a:endParaRPr lang="en-US" sz="4000" kern="100">
              <a:effectLst/>
              <a:latin typeface="Times New Roman" panose="02020603050405020304" pitchFamily="18" charset="0"/>
              <a:ea typeface="SimSun" panose="02010600030101010101" pitchFamily="2" charset="-122"/>
            </a:endParaRPr>
          </a:p>
        </p:txBody>
      </p:sp>
      <p:sp>
        <p:nvSpPr>
          <p:cNvPr id="7" name="Rectangle 6"/>
          <p:cNvSpPr/>
          <p:nvPr/>
        </p:nvSpPr>
        <p:spPr>
          <a:xfrm>
            <a:off x="0" y="1580626"/>
            <a:ext cx="3688245" cy="830997"/>
          </a:xfrm>
          <a:prstGeom prst="rect">
            <a:avLst/>
          </a:prstGeom>
        </p:spPr>
        <p:txBody>
          <a:bodyPr wrap="square">
            <a:spAutoFit/>
          </a:bodyPr>
          <a:lstStyle/>
          <a:p>
            <a:pPr lvl="0" algn="just">
              <a:lnSpc>
                <a:spcPct val="150000"/>
              </a:lnSpc>
            </a:pPr>
            <a:r>
              <a:rPr lang="en-US" sz="3200" kern="100">
                <a:solidFill>
                  <a:srgbClr val="000000"/>
                </a:solidFill>
                <a:latin typeface="Times New Roman" panose="02020603050405020304" pitchFamily="18" charset="0"/>
                <a:ea typeface="SimSun" panose="02010600030101010101" pitchFamily="2" charset="-122"/>
              </a:rPr>
              <a:t>- Thành Phong </a:t>
            </a:r>
            <a:r>
              <a:rPr lang="en-US" sz="3200" kern="100" smtClean="0">
                <a:solidFill>
                  <a:srgbClr val="000000"/>
                </a:solidFill>
                <a:latin typeface="Times New Roman" panose="02020603050405020304" pitchFamily="18" charset="0"/>
                <a:ea typeface="SimSun" panose="02010600030101010101" pitchFamily="2" charset="-122"/>
              </a:rPr>
              <a:t>Châu:</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8" name="Rectangle 7"/>
          <p:cNvSpPr/>
          <p:nvPr/>
        </p:nvSpPr>
        <p:spPr>
          <a:xfrm>
            <a:off x="0" y="3436149"/>
            <a:ext cx="2036711" cy="830997"/>
          </a:xfrm>
          <a:prstGeom prst="rect">
            <a:avLst/>
          </a:prstGeom>
        </p:spPr>
        <p:txBody>
          <a:bodyPr wrap="none">
            <a:spAutoFit/>
          </a:bodyPr>
          <a:lstStyle/>
          <a:p>
            <a:pPr lvl="0" algn="just">
              <a:lnSpc>
                <a:spcPct val="150000"/>
              </a:lnSpc>
            </a:pPr>
            <a:r>
              <a:rPr lang="en-US" sz="3200" kern="100">
                <a:solidFill>
                  <a:srgbClr val="000000"/>
                </a:solidFill>
                <a:latin typeface="Times New Roman" panose="02020603050405020304" pitchFamily="18" charset="0"/>
                <a:ea typeface="SimSun" panose="02010600030101010101" pitchFamily="2" charset="-122"/>
              </a:rPr>
              <a:t>- Tản </a:t>
            </a:r>
            <a:r>
              <a:rPr lang="en-US" sz="3200" kern="100" smtClean="0">
                <a:solidFill>
                  <a:srgbClr val="000000"/>
                </a:solidFill>
                <a:latin typeface="Times New Roman" panose="02020603050405020304" pitchFamily="18" charset="0"/>
                <a:ea typeface="SimSun" panose="02010600030101010101" pitchFamily="2" charset="-122"/>
              </a:rPr>
              <a:t>Viên:</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13" name="Rectangle 12"/>
          <p:cNvSpPr/>
          <p:nvPr/>
        </p:nvSpPr>
        <p:spPr>
          <a:xfrm>
            <a:off x="3577971" y="1766408"/>
            <a:ext cx="4714259" cy="1077218"/>
          </a:xfrm>
          <a:prstGeom prst="rect">
            <a:avLst/>
          </a:prstGeom>
        </p:spPr>
        <p:txBody>
          <a:bodyPr wrap="square">
            <a:spAutoFit/>
          </a:bodyPr>
          <a:lstStyle/>
          <a:p>
            <a:pPr algn="just"/>
            <a:r>
              <a:rPr lang="en-US" sz="3200" kern="100" smtClean="0">
                <a:solidFill>
                  <a:srgbClr val="000000"/>
                </a:solidFill>
                <a:latin typeface="Times New Roman" panose="02020603050405020304" pitchFamily="18" charset="0"/>
                <a:ea typeface="SimSun" panose="02010600030101010101" pitchFamily="2" charset="-122"/>
              </a:rPr>
              <a:t>kinh đô của nước Văn Lang theo truyền thuyết.</a:t>
            </a:r>
            <a:endParaRPr lang="en-US" sz="3200" kern="100">
              <a:latin typeface="Times New Roman" panose="02020603050405020304" pitchFamily="18" charset="0"/>
              <a:ea typeface="SimSun" panose="02010600030101010101" pitchFamily="2" charset="-122"/>
            </a:endParaRPr>
          </a:p>
        </p:txBody>
      </p:sp>
      <p:sp>
        <p:nvSpPr>
          <p:cNvPr id="14" name="Rectangle 13"/>
          <p:cNvSpPr/>
          <p:nvPr/>
        </p:nvSpPr>
        <p:spPr>
          <a:xfrm>
            <a:off x="2036711" y="3613663"/>
            <a:ext cx="6799656" cy="2554545"/>
          </a:xfrm>
          <a:prstGeom prst="rect">
            <a:avLst/>
          </a:prstGeom>
        </p:spPr>
        <p:txBody>
          <a:bodyPr wrap="square">
            <a:spAutoFit/>
          </a:bodyPr>
          <a:lstStyle/>
          <a:p>
            <a:pPr algn="just"/>
            <a:r>
              <a:rPr lang="en-US" sz="3200" kern="100" smtClean="0">
                <a:solidFill>
                  <a:srgbClr val="000000"/>
                </a:solidFill>
                <a:latin typeface="Times New Roman" panose="02020603050405020304" pitchFamily="18" charset="0"/>
                <a:ea typeface="SimSun" panose="02010600030101010101" pitchFamily="2" charset="-122"/>
              </a:rPr>
              <a:t>một ngọn núi ở Ba Vì, hà Nội, cùng gọi là núi Ba Vì. Núi có ba đỉnh, đỉnh cao nhất 1281 m, có hình thắt cổ bồng, trên tòa ra tròn như cái tán nên gọi là Tản Viên.</a:t>
            </a:r>
            <a:endParaRPr lang="en-US" sz="3200" kern="100">
              <a:latin typeface="Times New Roman" panose="02020603050405020304" pitchFamily="18" charset="0"/>
              <a:ea typeface="SimSun" panose="02010600030101010101" pitchFamily="2" charset="-122"/>
            </a:endParaRPr>
          </a:p>
        </p:txBody>
      </p:sp>
      <p:pic>
        <p:nvPicPr>
          <p:cNvPr id="15" name="Picture 14"/>
          <p:cNvPicPr>
            <a:picLocks noChangeAspect="1"/>
          </p:cNvPicPr>
          <p:nvPr/>
        </p:nvPicPr>
        <p:blipFill>
          <a:blip r:embed="rId2"/>
          <a:stretch>
            <a:fillRect/>
          </a:stretch>
        </p:blipFill>
        <p:spPr>
          <a:xfrm>
            <a:off x="8472928" y="290841"/>
            <a:ext cx="3398990" cy="2477867"/>
          </a:xfrm>
          <a:prstGeom prst="rect">
            <a:avLst/>
          </a:prstGeom>
        </p:spPr>
      </p:pic>
      <p:pic>
        <p:nvPicPr>
          <p:cNvPr id="16" name="Picture 15"/>
          <p:cNvPicPr>
            <a:picLocks noChangeAspect="1"/>
          </p:cNvPicPr>
          <p:nvPr/>
        </p:nvPicPr>
        <p:blipFill>
          <a:blip r:embed="rId3"/>
          <a:stretch>
            <a:fillRect/>
          </a:stretch>
        </p:blipFill>
        <p:spPr>
          <a:xfrm>
            <a:off x="8836367" y="3737595"/>
            <a:ext cx="3161556" cy="2306679"/>
          </a:xfrm>
          <a:prstGeom prst="rect">
            <a:avLst/>
          </a:prstGeom>
        </p:spPr>
      </p:pic>
    </p:spTree>
    <p:extLst>
      <p:ext uri="{BB962C8B-B14F-4D97-AF65-F5344CB8AC3E}">
        <p14:creationId xmlns:p14="http://schemas.microsoft.com/office/powerpoint/2010/main" val="27915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4087089" y="297873"/>
            <a:ext cx="7135091" cy="914400"/>
          </a:xfrm>
          <a:prstGeom prst="roundRect">
            <a:avLst>
              <a:gd name="adj" fmla="val 3484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800" b="1" kern="100">
                <a:solidFill>
                  <a:srgbClr val="000000"/>
                </a:solidFill>
                <a:latin typeface="Times New Roman" panose="02020603050405020304" pitchFamily="18" charset="0"/>
                <a:ea typeface="SimSun" panose="02010600030101010101" pitchFamily="2" charset="-122"/>
              </a:rPr>
              <a:t>Truyện Sơn Tinh, Thuỷ Tinh thuộc thể loại truyền thuyết thời đại Hùng Vương thứ 18.</a:t>
            </a:r>
            <a:endParaRPr lang="en-US" sz="2800"/>
          </a:p>
        </p:txBody>
      </p:sp>
      <p:sp>
        <p:nvSpPr>
          <p:cNvPr id="22" name="Rounded Rectangle 21"/>
          <p:cNvSpPr/>
          <p:nvPr/>
        </p:nvSpPr>
        <p:spPr>
          <a:xfrm>
            <a:off x="4087090" y="2119745"/>
            <a:ext cx="7135091" cy="914400"/>
          </a:xfrm>
          <a:prstGeom prst="roundRect">
            <a:avLst>
              <a:gd name="adj" fmla="val 34849"/>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vi-VN" sz="2800" b="1" kern="100">
                <a:solidFill>
                  <a:srgbClr val="000000"/>
                </a:solidFill>
                <a:latin typeface="Times New Roman" panose="02020603050405020304" pitchFamily="18" charset="0"/>
                <a:ea typeface="SimSun" panose="02010600030101010101" pitchFamily="2" charset="-122"/>
              </a:rPr>
              <a:t>Nhân vật chính:  Sơn Tinh, Thuỷ Tinh.</a:t>
            </a:r>
            <a:endParaRPr lang="en-US" sz="2800"/>
          </a:p>
        </p:txBody>
      </p:sp>
      <p:sp>
        <p:nvSpPr>
          <p:cNvPr id="23" name="Rounded Rectangle 22"/>
          <p:cNvSpPr/>
          <p:nvPr/>
        </p:nvSpPr>
        <p:spPr>
          <a:xfrm>
            <a:off x="4197927" y="5347854"/>
            <a:ext cx="7135091" cy="914400"/>
          </a:xfrm>
          <a:prstGeom prst="roundRect">
            <a:avLst>
              <a:gd name="adj" fmla="val 34849"/>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b="1" kern="100" smtClean="0">
                <a:solidFill>
                  <a:srgbClr val="000000"/>
                </a:solidFill>
                <a:latin typeface="Times New Roman" panose="02020603050405020304" pitchFamily="18" charset="0"/>
                <a:ea typeface="SimSun" panose="02010600030101010101" pitchFamily="2" charset="-122"/>
              </a:rPr>
              <a:t>Phương thức biểu đạt: tự sự.</a:t>
            </a:r>
            <a:endParaRPr lang="en-US" sz="2800"/>
          </a:p>
        </p:txBody>
      </p:sp>
      <p:sp>
        <p:nvSpPr>
          <p:cNvPr id="24" name="Rounded Rectangle 23"/>
          <p:cNvSpPr/>
          <p:nvPr/>
        </p:nvSpPr>
        <p:spPr>
          <a:xfrm>
            <a:off x="4197927" y="3532909"/>
            <a:ext cx="7135091" cy="914400"/>
          </a:xfrm>
          <a:prstGeom prst="roundRect">
            <a:avLst>
              <a:gd name="adj" fmla="val 348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kern="100">
                <a:solidFill>
                  <a:srgbClr val="000000"/>
                </a:solidFill>
                <a:latin typeface="Times New Roman" panose="02020603050405020304" pitchFamily="18" charset="0"/>
                <a:ea typeface="SimSun" panose="02010600030101010101" pitchFamily="2" charset="-122"/>
              </a:rPr>
              <a:t>Ngôi kể: ngôi thứ ba </a:t>
            </a:r>
            <a:endParaRPr lang="en-US" sz="2800"/>
          </a:p>
        </p:txBody>
      </p:sp>
      <p:cxnSp>
        <p:nvCxnSpPr>
          <p:cNvPr id="15" name="Curved Connector 14"/>
          <p:cNvCxnSpPr>
            <a:endCxn id="21" idx="1"/>
          </p:cNvCxnSpPr>
          <p:nvPr/>
        </p:nvCxnSpPr>
        <p:spPr>
          <a:xfrm rot="5400000" flipH="1" flipV="1">
            <a:off x="2254825" y="1659084"/>
            <a:ext cx="2736274" cy="928253"/>
          </a:xfrm>
          <a:prstGeom prst="curvedConnector2">
            <a:avLst/>
          </a:prstGeom>
          <a:ln w="7620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7" name="Curved Connector 26"/>
          <p:cNvCxnSpPr>
            <a:endCxn id="23" idx="1"/>
          </p:cNvCxnSpPr>
          <p:nvPr/>
        </p:nvCxnSpPr>
        <p:spPr>
          <a:xfrm rot="16200000" flipH="1">
            <a:off x="2479963" y="4087090"/>
            <a:ext cx="2396836" cy="1039091"/>
          </a:xfrm>
          <a:prstGeom prst="curvedConnector2">
            <a:avLst/>
          </a:prstGeom>
          <a:ln w="7620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30" name="Curved Connector 29"/>
          <p:cNvCxnSpPr>
            <a:endCxn id="24" idx="1"/>
          </p:cNvCxnSpPr>
          <p:nvPr/>
        </p:nvCxnSpPr>
        <p:spPr>
          <a:xfrm>
            <a:off x="3158836" y="3532911"/>
            <a:ext cx="1039091" cy="457198"/>
          </a:xfrm>
          <a:prstGeom prst="curvedConnector3">
            <a:avLst>
              <a:gd name="adj1" fmla="val 50000"/>
            </a:avLst>
          </a:prstGeom>
          <a:ln w="7620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33" name="Curved Connector 32"/>
          <p:cNvCxnSpPr>
            <a:endCxn id="22" idx="1"/>
          </p:cNvCxnSpPr>
          <p:nvPr/>
        </p:nvCxnSpPr>
        <p:spPr>
          <a:xfrm flipV="1">
            <a:off x="3158835" y="2576945"/>
            <a:ext cx="928255" cy="796636"/>
          </a:xfrm>
          <a:prstGeom prst="curvedConnector3">
            <a:avLst>
              <a:gd name="adj1" fmla="val 50000"/>
            </a:avLst>
          </a:prstGeom>
          <a:ln w="76200">
            <a:prstDash val="dashDot"/>
            <a:tailEnd type="triangle"/>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124691" y="2763981"/>
            <a:ext cx="3269672" cy="914400"/>
          </a:xfrm>
          <a:prstGeom prst="roundRect">
            <a:avLst>
              <a:gd name="adj" fmla="val 34849"/>
            </a:avLst>
          </a:prstGeom>
          <a:solidFill>
            <a:srgbClr val="FF83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kern="100">
                <a:solidFill>
                  <a:srgbClr val="000000"/>
                </a:solidFill>
                <a:latin typeface="Times New Roman" panose="02020603050405020304" pitchFamily="18" charset="0"/>
                <a:ea typeface="SimSun" panose="02010600030101010101" pitchFamily="2" charset="-122"/>
              </a:rPr>
              <a:t>3. Văn bản</a:t>
            </a:r>
            <a:endParaRPr lang="en-US"/>
          </a:p>
        </p:txBody>
      </p:sp>
      <p:pic>
        <p:nvPicPr>
          <p:cNvPr id="38" name="Picture 37"/>
          <p:cNvPicPr>
            <a:picLocks noChangeAspect="1"/>
          </p:cNvPicPr>
          <p:nvPr/>
        </p:nvPicPr>
        <p:blipFill>
          <a:blip r:embed="rId2"/>
          <a:stretch>
            <a:fillRect/>
          </a:stretch>
        </p:blipFill>
        <p:spPr>
          <a:xfrm>
            <a:off x="55701" y="3990109"/>
            <a:ext cx="3103133" cy="1798476"/>
          </a:xfrm>
          <a:prstGeom prst="rect">
            <a:avLst/>
          </a:prstGeom>
        </p:spPr>
      </p:pic>
      <p:pic>
        <p:nvPicPr>
          <p:cNvPr id="39" name="Picture 38"/>
          <p:cNvPicPr>
            <a:picLocks noChangeAspect="1"/>
          </p:cNvPicPr>
          <p:nvPr/>
        </p:nvPicPr>
        <p:blipFill>
          <a:blip r:embed="rId3"/>
          <a:stretch>
            <a:fillRect/>
          </a:stretch>
        </p:blipFill>
        <p:spPr>
          <a:xfrm>
            <a:off x="17038" y="263023"/>
            <a:ext cx="3249450" cy="2438611"/>
          </a:xfrm>
          <a:prstGeom prst="rect">
            <a:avLst/>
          </a:prstGeom>
        </p:spPr>
      </p:pic>
    </p:spTree>
    <p:extLst>
      <p:ext uri="{BB962C8B-B14F-4D97-AF65-F5344CB8AC3E}">
        <p14:creationId xmlns:p14="http://schemas.microsoft.com/office/powerpoint/2010/main" val="279108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barn(inVertical)">
                                      <p:cBhvr>
                                        <p:cTn id="20" dur="500"/>
                                        <p:tgtEl>
                                          <p:spTgt spid="3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inVertical)">
                                      <p:cBhvr>
                                        <p:cTn id="36" dur="500"/>
                                        <p:tgtEl>
                                          <p:spTgt spid="27"/>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barn(inVertical)">
                                      <p:cBhvr>
                                        <p:cTn id="44" dur="500"/>
                                        <p:tgtEl>
                                          <p:spTgt spid="3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arn(inVertical)">
                                      <p:cBhvr>
                                        <p:cTn id="4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p Arrow 2"/>
          <p:cNvSpPr/>
          <p:nvPr/>
        </p:nvSpPr>
        <p:spPr>
          <a:xfrm rot="3768782">
            <a:off x="5836264" y="-3138822"/>
            <a:ext cx="627003" cy="12704366"/>
          </a:xfrm>
          <a:prstGeom prst="upArrow">
            <a:avLst/>
          </a:prstGeom>
          <a:ln w="76200">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 name="Heptagon 3"/>
          <p:cNvSpPr/>
          <p:nvPr/>
        </p:nvSpPr>
        <p:spPr>
          <a:xfrm>
            <a:off x="2342369" y="4443267"/>
            <a:ext cx="951978" cy="839244"/>
          </a:xfrm>
          <a:prstGeom prst="heptagon">
            <a:avLst/>
          </a:prstGeom>
          <a:ln w="76200">
            <a:solidFill>
              <a:srgbClr val="00B050"/>
            </a:solidFill>
            <a:prstDash val="lgDash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smtClean="0">
                <a:latin typeface="Times New Roman" panose="02020603050405020304" pitchFamily="18" charset="0"/>
                <a:cs typeface="Times New Roman" panose="02020603050405020304" pitchFamily="18" charset="0"/>
              </a:rPr>
              <a:t>P1</a:t>
            </a:r>
            <a:endParaRPr lang="en-US" sz="3200">
              <a:latin typeface="Times New Roman" panose="02020603050405020304" pitchFamily="18" charset="0"/>
              <a:cs typeface="Times New Roman" panose="02020603050405020304" pitchFamily="18" charset="0"/>
            </a:endParaRPr>
          </a:p>
        </p:txBody>
      </p:sp>
      <p:sp>
        <p:nvSpPr>
          <p:cNvPr id="7" name="Rounded Rectangular Callout 6"/>
          <p:cNvSpPr/>
          <p:nvPr/>
        </p:nvSpPr>
        <p:spPr>
          <a:xfrm>
            <a:off x="356131" y="2686767"/>
            <a:ext cx="3398977" cy="1578278"/>
          </a:xfrm>
          <a:prstGeom prst="wedgeRoundRectCallout">
            <a:avLst>
              <a:gd name="adj1" fmla="val 25891"/>
              <a:gd name="adj2" fmla="val 72024"/>
              <a:gd name="adj3" fmla="val 16667"/>
            </a:avLst>
          </a:prstGeom>
          <a:ln w="76200">
            <a:prstDash val="dashDot"/>
          </a:ln>
        </p:spPr>
        <p:style>
          <a:lnRef idx="2">
            <a:schemeClr val="accent1"/>
          </a:lnRef>
          <a:fillRef idx="1">
            <a:schemeClr val="lt1"/>
          </a:fillRef>
          <a:effectRef idx="0">
            <a:schemeClr val="accent1"/>
          </a:effectRef>
          <a:fontRef idx="minor">
            <a:schemeClr val="dk1"/>
          </a:fontRef>
        </p:style>
        <p:txBody>
          <a:bodyPr rtlCol="0" anchor="ctr"/>
          <a:lstStyle/>
          <a:p>
            <a:pPr lvl="0"/>
            <a:r>
              <a:rPr lang="vi-VN" sz="2800">
                <a:solidFill>
                  <a:prstClr val="black"/>
                </a:solidFill>
                <a:latin typeface="Times New Roman" panose="02020603050405020304" pitchFamily="18" charset="0"/>
              </a:rPr>
              <a:t>Từ đầu -&gt; mỗi thứ một đôi: Vua Hùng 18 kén rể.</a:t>
            </a:r>
          </a:p>
        </p:txBody>
      </p:sp>
      <p:sp>
        <p:nvSpPr>
          <p:cNvPr id="8" name="Heptagon 7"/>
          <p:cNvSpPr/>
          <p:nvPr/>
        </p:nvSpPr>
        <p:spPr>
          <a:xfrm>
            <a:off x="5673776" y="2686767"/>
            <a:ext cx="951978" cy="839244"/>
          </a:xfrm>
          <a:prstGeom prst="heptagon">
            <a:avLst/>
          </a:prstGeom>
          <a:ln w="76200">
            <a:solidFill>
              <a:srgbClr val="45210C"/>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smtClean="0">
                <a:latin typeface="Times New Roman" panose="02020603050405020304" pitchFamily="18" charset="0"/>
                <a:cs typeface="Times New Roman" panose="02020603050405020304" pitchFamily="18" charset="0"/>
              </a:rPr>
              <a:t>P2</a:t>
            </a:r>
            <a:endParaRPr lang="en-US" sz="3200">
              <a:latin typeface="Times New Roman" panose="02020603050405020304" pitchFamily="18" charset="0"/>
              <a:cs typeface="Times New Roman" panose="02020603050405020304" pitchFamily="18" charset="0"/>
            </a:endParaRPr>
          </a:p>
        </p:txBody>
      </p:sp>
      <p:sp>
        <p:nvSpPr>
          <p:cNvPr id="9" name="Heptagon 8"/>
          <p:cNvSpPr/>
          <p:nvPr/>
        </p:nvSpPr>
        <p:spPr>
          <a:xfrm>
            <a:off x="8826674" y="1146066"/>
            <a:ext cx="951978" cy="839244"/>
          </a:xfrm>
          <a:prstGeom prst="heptagon">
            <a:avLst/>
          </a:prstGeom>
          <a:ln w="76200">
            <a:solidFill>
              <a:srgbClr val="00B0F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smtClean="0">
                <a:latin typeface="Times New Roman" panose="02020603050405020304" pitchFamily="18" charset="0"/>
                <a:cs typeface="Times New Roman" panose="02020603050405020304" pitchFamily="18" charset="0"/>
              </a:rPr>
              <a:t>P3</a:t>
            </a:r>
            <a:endParaRPr lang="en-US" sz="3200">
              <a:latin typeface="Times New Roman" panose="02020603050405020304" pitchFamily="18" charset="0"/>
              <a:cs typeface="Times New Roman" panose="02020603050405020304" pitchFamily="18" charset="0"/>
            </a:endParaRPr>
          </a:p>
        </p:txBody>
      </p:sp>
      <p:sp>
        <p:nvSpPr>
          <p:cNvPr id="10" name="Rounded Rectangular Callout 9"/>
          <p:cNvSpPr/>
          <p:nvPr/>
        </p:nvSpPr>
        <p:spPr>
          <a:xfrm>
            <a:off x="6266973" y="3885860"/>
            <a:ext cx="4285447" cy="1578278"/>
          </a:xfrm>
          <a:prstGeom prst="wedgeRoundRectCallout">
            <a:avLst>
              <a:gd name="adj1" fmla="val -49694"/>
              <a:gd name="adj2" fmla="val -79564"/>
              <a:gd name="adj3" fmla="val 16667"/>
            </a:avLst>
          </a:prstGeom>
          <a:ln w="76200">
            <a:prstDash val="sysDash"/>
          </a:ln>
        </p:spPr>
        <p:style>
          <a:lnRef idx="2">
            <a:schemeClr val="dk1"/>
          </a:lnRef>
          <a:fillRef idx="1">
            <a:schemeClr val="lt1"/>
          </a:fillRef>
          <a:effectRef idx="0">
            <a:schemeClr val="dk1"/>
          </a:effectRef>
          <a:fontRef idx="minor">
            <a:schemeClr val="dk1"/>
          </a:fontRef>
        </p:style>
        <p:txBody>
          <a:bodyPr rtlCol="0" anchor="ctr"/>
          <a:lstStyle/>
          <a:p>
            <a:pPr lvl="0" algn="just"/>
            <a:r>
              <a:rPr lang="vi-VN" sz="2800">
                <a:solidFill>
                  <a:prstClr val="black"/>
                </a:solidFill>
                <a:latin typeface="Times New Roman" panose="02020603050405020304" pitchFamily="18" charset="0"/>
              </a:rPr>
              <a:t>Tiếp theo -&gt; Thần nước đành rút lui: Sơn Tinh đến trước và cuộc giao tranh xảy ra.</a:t>
            </a:r>
          </a:p>
        </p:txBody>
      </p:sp>
      <p:sp>
        <p:nvSpPr>
          <p:cNvPr id="11" name="Rounded Rectangular Callout 10"/>
          <p:cNvSpPr/>
          <p:nvPr/>
        </p:nvSpPr>
        <p:spPr>
          <a:xfrm>
            <a:off x="4312139" y="199404"/>
            <a:ext cx="4285447" cy="1578278"/>
          </a:xfrm>
          <a:prstGeom prst="wedgeRoundRectCallout">
            <a:avLst>
              <a:gd name="adj1" fmla="val 66638"/>
              <a:gd name="adj2" fmla="val 25198"/>
              <a:gd name="adj3" fmla="val 16667"/>
            </a:avLst>
          </a:prstGeom>
          <a:ln w="76200">
            <a:prstDash val="sysDot"/>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2800">
                <a:solidFill>
                  <a:prstClr val="black"/>
                </a:solidFill>
                <a:latin typeface="Times New Roman" panose="02020603050405020304" pitchFamily="18" charset="0"/>
              </a:rPr>
              <a:t>Còn lại: Chiến thắng của Sơn Tinh và sự trả thù hàng năm về sau của Thuỷ Tinh.</a:t>
            </a:r>
          </a:p>
        </p:txBody>
      </p:sp>
    </p:spTree>
    <p:extLst>
      <p:ext uri="{BB962C8B-B14F-4D97-AF65-F5344CB8AC3E}">
        <p14:creationId xmlns:p14="http://schemas.microsoft.com/office/powerpoint/2010/main" val="424101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8" grpId="0" animBg="1"/>
      <p:bldP spid="9"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3"/>
          <a:stretch>
            <a:fillRect/>
          </a:stretch>
        </p:blipFill>
        <p:spPr>
          <a:xfrm>
            <a:off x="3534" y="2241"/>
            <a:ext cx="12188465" cy="6855206"/>
          </a:xfrm>
          <a:prstGeom prst="rect">
            <a:avLst/>
          </a:prstGeom>
        </p:spPr>
      </p:pic>
      <p:sp>
        <p:nvSpPr>
          <p:cNvPr id="24" name="椭圆 23">
            <a:extLst>
              <a:ext uri="{FF2B5EF4-FFF2-40B4-BE49-F238E27FC236}">
                <a16:creationId xmlns:a16="http://schemas.microsoft.com/office/drawing/2014/main" id="{98FC77FE-7D43-4831-9E5E-76FA6B7C2DFD}"/>
              </a:ext>
            </a:extLst>
          </p:cNvPr>
          <p:cNvSpPr/>
          <p:nvPr>
            <p:custDataLst>
              <p:tags r:id="rId1"/>
            </p:custDataLst>
          </p:nvPr>
        </p:nvSpPr>
        <p:spPr>
          <a:xfrm>
            <a:off x="3943350" y="1553375"/>
            <a:ext cx="6861044" cy="3134231"/>
          </a:xfrm>
          <a:prstGeom prst="ellipse">
            <a:avLst/>
          </a:prstGeom>
          <a:solidFill>
            <a:srgbClr val="3C9E3E"/>
          </a:solidFill>
          <a:ln w="44450">
            <a:solidFill>
              <a:srgbClr val="FF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7200" smtClean="0">
                <a:solidFill>
                  <a:srgbClr val="FFFFFF"/>
                </a:solidFill>
                <a:latin typeface="Times New Roman" panose="02020603050405020304" pitchFamily="18" charset="0"/>
                <a:ea typeface="汉仪跳跳体简" panose="00020600040101010101" pitchFamily="18" charset="-122"/>
                <a:cs typeface="Times New Roman" panose="02020603050405020304" pitchFamily="18" charset="0"/>
              </a:rPr>
              <a:t>KHỞI ĐỘNG</a:t>
            </a:r>
            <a:endParaRPr lang="zh-CN" altLang="en-US" sz="7200" dirty="0">
              <a:solidFill>
                <a:srgbClr val="FFFFFF"/>
              </a:solidFill>
              <a:latin typeface="Times New Roman" panose="02020603050405020304" pitchFamily="18" charset="0"/>
              <a:ea typeface="汉仪跳跳体简" panose="00020600040101010101" pitchFamily="18" charset="-122"/>
              <a:cs typeface="Times New Roman" panose="02020603050405020304" pitchFamily="18" charset="0"/>
            </a:endParaRPr>
          </a:p>
        </p:txBody>
      </p:sp>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4">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5">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6">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7">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8">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9">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10">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1">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2">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Tree>
    <p:extLst>
      <p:ext uri="{BB962C8B-B14F-4D97-AF65-F5344CB8AC3E}">
        <p14:creationId xmlns:p14="http://schemas.microsoft.com/office/powerpoint/2010/main" val="125870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500"/>
                            </p:stCondLst>
                            <p:childTnLst>
                              <p:par>
                                <p:cTn id="21" presetID="53" presetClass="entr" presetSubtype="16"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750" fill="hold"/>
                                        <p:tgtEl>
                                          <p:spTgt spid="24"/>
                                        </p:tgtEl>
                                        <p:attrNameLst>
                                          <p:attrName>ppt_w</p:attrName>
                                        </p:attrNameLst>
                                      </p:cBhvr>
                                      <p:tavLst>
                                        <p:tav tm="0">
                                          <p:val>
                                            <p:fltVal val="0"/>
                                          </p:val>
                                        </p:tav>
                                        <p:tav tm="100000">
                                          <p:val>
                                            <p:strVal val="#ppt_w"/>
                                          </p:val>
                                        </p:tav>
                                      </p:tavLst>
                                    </p:anim>
                                    <p:anim calcmode="lin" valueType="num">
                                      <p:cBhvr>
                                        <p:cTn id="24" dur="750" fill="hold"/>
                                        <p:tgtEl>
                                          <p:spTgt spid="24"/>
                                        </p:tgtEl>
                                        <p:attrNameLst>
                                          <p:attrName>ppt_h</p:attrName>
                                        </p:attrNameLst>
                                      </p:cBhvr>
                                      <p:tavLst>
                                        <p:tav tm="0">
                                          <p:val>
                                            <p:fltVal val="0"/>
                                          </p:val>
                                        </p:tav>
                                        <p:tav tm="100000">
                                          <p:val>
                                            <p:strVal val="#ppt_h"/>
                                          </p:val>
                                        </p:tav>
                                      </p:tavLst>
                                    </p:anim>
                                    <p:animEffect transition="in" filter="fade">
                                      <p:cBhvr>
                                        <p:cTn id="25"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2"/>
          <a:stretch>
            <a:fillRect/>
          </a:stretch>
        </p:blipFill>
        <p:spPr>
          <a:xfrm>
            <a:off x="3534" y="2241"/>
            <a:ext cx="12188465" cy="6855206"/>
          </a:xfrm>
          <a:prstGeom prst="rect">
            <a:avLst/>
          </a:prstGeom>
        </p:spPr>
      </p:pic>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4">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5">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6">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7">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8">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9">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0">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1">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
        <p:nvSpPr>
          <p:cNvPr id="2" name="Rectangle 1"/>
          <p:cNvSpPr/>
          <p:nvPr/>
        </p:nvSpPr>
        <p:spPr>
          <a:xfrm>
            <a:off x="2884703" y="2060038"/>
            <a:ext cx="8489825" cy="161582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00" cap="none" spc="0" normalizeH="0" baseline="0" noProof="0" smtClean="0">
                <a:ln>
                  <a:noFill/>
                </a:ln>
                <a:solidFill>
                  <a:srgbClr val="0070C0"/>
                </a:solidFill>
                <a:effectLst/>
                <a:uLnTx/>
                <a:uFillTx/>
                <a:latin typeface="Times New Roman" panose="02020603050405020304" pitchFamily="18" charset="0"/>
                <a:ea typeface="SimSun" panose="02010600030101010101" pitchFamily="2" charset="-122"/>
                <a:cs typeface="+mn-cs"/>
              </a:rPr>
              <a:t>II. </a:t>
            </a:r>
            <a:r>
              <a:rPr kumimoji="0" lang="en-US" sz="6600" b="1" i="0" u="none" strike="noStrike" kern="100" cap="none" spc="0" normalizeH="0" baseline="0" noProof="0">
                <a:ln>
                  <a:noFill/>
                </a:ln>
                <a:solidFill>
                  <a:srgbClr val="0070C0"/>
                </a:solidFill>
                <a:effectLst/>
                <a:uLnTx/>
                <a:uFillTx/>
                <a:latin typeface="Times New Roman" panose="02020603050405020304" pitchFamily="18" charset="0"/>
                <a:ea typeface="SimSun" panose="02010600030101010101" pitchFamily="2" charset="-122"/>
                <a:cs typeface="+mn-cs"/>
              </a:rPr>
              <a:t>Khám phá văn </a:t>
            </a:r>
            <a:r>
              <a:rPr kumimoji="0" lang="en-US" sz="6600" b="1" i="0" u="none" strike="noStrike" kern="100" cap="none" spc="0" normalizeH="0" baseline="0" noProof="0" smtClean="0">
                <a:ln>
                  <a:noFill/>
                </a:ln>
                <a:solidFill>
                  <a:srgbClr val="0070C0"/>
                </a:solidFill>
                <a:effectLst/>
                <a:uLnTx/>
                <a:uFillTx/>
                <a:latin typeface="Times New Roman" panose="02020603050405020304" pitchFamily="18" charset="0"/>
                <a:ea typeface="SimSun" panose="02010600030101010101" pitchFamily="2" charset="-122"/>
                <a:cs typeface="+mn-cs"/>
              </a:rPr>
              <a:t>bản</a:t>
            </a:r>
            <a:endParaRPr kumimoji="0" lang="en-US" sz="6600" b="0" i="0" u="none" strike="noStrike" kern="100" cap="none" spc="0" normalizeH="0" baseline="0" noProof="0">
              <a:ln>
                <a:noFill/>
              </a:ln>
              <a:solidFill>
                <a:srgbClr val="0070C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3687772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2"/>
          <a:stretch>
            <a:fillRect/>
          </a:stretch>
        </p:blipFill>
        <p:spPr>
          <a:xfrm>
            <a:off x="3534" y="2241"/>
            <a:ext cx="12188465" cy="6855206"/>
          </a:xfrm>
          <a:prstGeom prst="rect">
            <a:avLst/>
          </a:prstGeom>
        </p:spPr>
      </p:pic>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4">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5">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6">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7">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8">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9">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0">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1">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
        <p:nvSpPr>
          <p:cNvPr id="2" name="Rectangle 1"/>
          <p:cNvSpPr/>
          <p:nvPr/>
        </p:nvSpPr>
        <p:spPr>
          <a:xfrm>
            <a:off x="4651215" y="2060038"/>
            <a:ext cx="4956806" cy="161582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00" cap="none" spc="0" normalizeH="0" baseline="0" noProof="0" smtClean="0">
                <a:ln>
                  <a:noFill/>
                </a:ln>
                <a:solidFill>
                  <a:srgbClr val="0070C0"/>
                </a:solidFill>
                <a:effectLst/>
                <a:uLnTx/>
                <a:uFillTx/>
                <a:latin typeface="Times New Roman" panose="02020603050405020304" pitchFamily="18" charset="0"/>
                <a:ea typeface="SimSun" panose="02010600030101010101" pitchFamily="2" charset="-122"/>
                <a:cs typeface="+mn-cs"/>
              </a:rPr>
              <a:t>1. Cốt</a:t>
            </a:r>
            <a:r>
              <a:rPr kumimoji="0" lang="en-US" sz="6600" b="1" i="0" u="none" strike="noStrike" kern="100" cap="none" spc="0" normalizeH="0" noProof="0" smtClean="0">
                <a:ln>
                  <a:noFill/>
                </a:ln>
                <a:solidFill>
                  <a:srgbClr val="0070C0"/>
                </a:solidFill>
                <a:effectLst/>
                <a:uLnTx/>
                <a:uFillTx/>
                <a:latin typeface="Times New Roman" panose="02020603050405020304" pitchFamily="18" charset="0"/>
                <a:ea typeface="SimSun" panose="02010600030101010101" pitchFamily="2" charset="-122"/>
                <a:cs typeface="+mn-cs"/>
              </a:rPr>
              <a:t> truyện</a:t>
            </a:r>
            <a:endParaRPr kumimoji="0" lang="en-US" sz="6600" b="0" i="0" u="none" strike="noStrike" kern="100" cap="none" spc="0" normalizeH="0" baseline="0" noProof="0">
              <a:ln>
                <a:noFill/>
              </a:ln>
              <a:solidFill>
                <a:srgbClr val="0070C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2652754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156363" y="2466109"/>
            <a:ext cx="3422074" cy="1080656"/>
          </a:xfrm>
          <a:prstGeom prst="roundRect">
            <a:avLst>
              <a:gd name="adj" fmla="val 50000"/>
            </a:avLst>
          </a:prstGeom>
          <a:ln w="762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kern="100">
                <a:solidFill>
                  <a:prstClr val="black"/>
                </a:solidFill>
                <a:latin typeface="Times New Roman" panose="02020603050405020304" pitchFamily="18" charset="0"/>
                <a:ea typeface="SimSun" panose="02010600030101010101" pitchFamily="2" charset="-122"/>
              </a:rPr>
              <a:t>1. Cốt truyện</a:t>
            </a:r>
            <a:endParaRPr lang="en-US" sz="4000" kern="100">
              <a:solidFill>
                <a:prstClr val="black"/>
              </a:solidFill>
              <a:latin typeface="Times New Roman" panose="02020603050405020304" pitchFamily="18" charset="0"/>
              <a:ea typeface="SimSun" panose="02010600030101010101" pitchFamily="2" charset="-122"/>
            </a:endParaRPr>
          </a:p>
        </p:txBody>
      </p:sp>
      <p:sp>
        <p:nvSpPr>
          <p:cNvPr id="3" name="Rounded Rectangle 2"/>
          <p:cNvSpPr/>
          <p:nvPr/>
        </p:nvSpPr>
        <p:spPr>
          <a:xfrm>
            <a:off x="4197927" y="249382"/>
            <a:ext cx="3422074" cy="1080656"/>
          </a:xfrm>
          <a:prstGeom prst="roundRect">
            <a:avLst>
              <a:gd name="adj" fmla="val 50000"/>
            </a:avLst>
          </a:prstGeom>
          <a:ln w="76200">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b="1" kern="100">
                <a:solidFill>
                  <a:prstClr val="black"/>
                </a:solidFill>
                <a:latin typeface="Times New Roman" panose="02020603050405020304" pitchFamily="18" charset="0"/>
                <a:ea typeface="SimSun" panose="02010600030101010101" pitchFamily="2" charset="-122"/>
              </a:rPr>
              <a:t>1. Vua Hùng kén rể cho Mị Nương</a:t>
            </a:r>
          </a:p>
        </p:txBody>
      </p:sp>
      <p:pic>
        <p:nvPicPr>
          <p:cNvPr id="4" name="Picture 3"/>
          <p:cNvPicPr>
            <a:picLocks noChangeAspect="1"/>
          </p:cNvPicPr>
          <p:nvPr/>
        </p:nvPicPr>
        <p:blipFill>
          <a:blip r:embed="rId2"/>
          <a:stretch>
            <a:fillRect/>
          </a:stretch>
        </p:blipFill>
        <p:spPr>
          <a:xfrm>
            <a:off x="8719693" y="0"/>
            <a:ext cx="2609850" cy="1752600"/>
          </a:xfrm>
          <a:prstGeom prst="rect">
            <a:avLst/>
          </a:prstGeom>
        </p:spPr>
      </p:pic>
      <p:sp>
        <p:nvSpPr>
          <p:cNvPr id="5" name="Right Arrow 4"/>
          <p:cNvSpPr/>
          <p:nvPr/>
        </p:nvSpPr>
        <p:spPr>
          <a:xfrm rot="16200000">
            <a:off x="5295068" y="1655757"/>
            <a:ext cx="978408" cy="484632"/>
          </a:xfrm>
          <a:prstGeom prst="rightArrow">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ounded Rectangle 5"/>
          <p:cNvSpPr/>
          <p:nvPr/>
        </p:nvSpPr>
        <p:spPr>
          <a:xfrm>
            <a:off x="8719693" y="2466109"/>
            <a:ext cx="3422074" cy="1080656"/>
          </a:xfrm>
          <a:prstGeom prst="roundRect">
            <a:avLst>
              <a:gd name="adj" fmla="val 50000"/>
            </a:avLst>
          </a:prstGeom>
          <a:ln w="76200">
            <a:solidFill>
              <a:srgbClr val="0070C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b="1" kern="100">
                <a:solidFill>
                  <a:prstClr val="black"/>
                </a:solidFill>
                <a:latin typeface="Times New Roman" panose="02020603050405020304" pitchFamily="18" charset="0"/>
                <a:ea typeface="SimSun" panose="02010600030101010101" pitchFamily="2" charset="-122"/>
              </a:rPr>
              <a:t>2. Sơn Tinh, Thủy Tinh đến cầu hôn</a:t>
            </a:r>
          </a:p>
        </p:txBody>
      </p:sp>
      <p:pic>
        <p:nvPicPr>
          <p:cNvPr id="7" name="Picture 6"/>
          <p:cNvPicPr>
            <a:picLocks noChangeAspect="1"/>
          </p:cNvPicPr>
          <p:nvPr/>
        </p:nvPicPr>
        <p:blipFill>
          <a:blip r:embed="rId3"/>
          <a:stretch>
            <a:fillRect/>
          </a:stretch>
        </p:blipFill>
        <p:spPr>
          <a:xfrm>
            <a:off x="8998689" y="4367432"/>
            <a:ext cx="2645893" cy="1725318"/>
          </a:xfrm>
          <a:prstGeom prst="rect">
            <a:avLst/>
          </a:prstGeom>
        </p:spPr>
      </p:pic>
      <p:sp>
        <p:nvSpPr>
          <p:cNvPr id="8" name="Right Arrow 7"/>
          <p:cNvSpPr/>
          <p:nvPr/>
        </p:nvSpPr>
        <p:spPr>
          <a:xfrm>
            <a:off x="7618297" y="2764121"/>
            <a:ext cx="978408" cy="484632"/>
          </a:xfrm>
          <a:prstGeom prst="rightArrow">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ight Arrow 8"/>
          <p:cNvSpPr/>
          <p:nvPr/>
        </p:nvSpPr>
        <p:spPr>
          <a:xfrm rot="5400000">
            <a:off x="5419760" y="3951316"/>
            <a:ext cx="978408" cy="484632"/>
          </a:xfrm>
          <a:prstGeom prst="rightArrow">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ounded Rectangle 9"/>
          <p:cNvSpPr/>
          <p:nvPr/>
        </p:nvSpPr>
        <p:spPr>
          <a:xfrm>
            <a:off x="4315551" y="5012094"/>
            <a:ext cx="3422074" cy="1080656"/>
          </a:xfrm>
          <a:prstGeom prst="roundRect">
            <a:avLst>
              <a:gd name="adj" fmla="val 50000"/>
            </a:avLst>
          </a:prstGeom>
          <a:ln w="76200">
            <a:solidFill>
              <a:srgbClr val="FF8327"/>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b="1" kern="100">
                <a:solidFill>
                  <a:prstClr val="black"/>
                </a:solidFill>
                <a:latin typeface="Times New Roman" panose="02020603050405020304" pitchFamily="18" charset="0"/>
                <a:ea typeface="SimSun" panose="02010600030101010101" pitchFamily="2" charset="-122"/>
              </a:rPr>
              <a:t>3. Vua Hùng ra điều kiện chọn rể</a:t>
            </a:r>
          </a:p>
        </p:txBody>
      </p:sp>
      <p:sp>
        <p:nvSpPr>
          <p:cNvPr id="11" name="Rounded Rectangle 10"/>
          <p:cNvSpPr/>
          <p:nvPr/>
        </p:nvSpPr>
        <p:spPr>
          <a:xfrm>
            <a:off x="0" y="2623772"/>
            <a:ext cx="3283527" cy="1080656"/>
          </a:xfrm>
          <a:prstGeom prst="roundRect">
            <a:avLst>
              <a:gd name="adj" fmla="val 50000"/>
            </a:avLst>
          </a:prstGeom>
          <a:ln w="76200">
            <a:solidFill>
              <a:schemeClr val="tx1">
                <a:lumMod val="85000"/>
                <a:lumOff val="1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b="1" kern="100">
                <a:solidFill>
                  <a:prstClr val="black"/>
                </a:solidFill>
                <a:latin typeface="Times New Roman" panose="02020603050405020304" pitchFamily="18" charset="0"/>
                <a:ea typeface="SimSun" panose="02010600030101010101" pitchFamily="2" charset="-122"/>
              </a:rPr>
              <a:t>4. Sơn Tinh đến trước lấy được Mị Nương.</a:t>
            </a:r>
          </a:p>
        </p:txBody>
      </p:sp>
      <p:sp>
        <p:nvSpPr>
          <p:cNvPr id="12" name="Right Arrow 11"/>
          <p:cNvSpPr/>
          <p:nvPr/>
        </p:nvSpPr>
        <p:spPr>
          <a:xfrm rot="10800000">
            <a:off x="3177955" y="2798719"/>
            <a:ext cx="978408" cy="484632"/>
          </a:xfrm>
          <a:prstGeom prst="rightArrow">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4" name="Picture 13"/>
          <p:cNvPicPr>
            <a:picLocks noChangeAspect="1"/>
          </p:cNvPicPr>
          <p:nvPr/>
        </p:nvPicPr>
        <p:blipFill>
          <a:blip r:embed="rId4"/>
          <a:stretch>
            <a:fillRect/>
          </a:stretch>
        </p:blipFill>
        <p:spPr>
          <a:xfrm>
            <a:off x="692882" y="4177597"/>
            <a:ext cx="2798307" cy="1865538"/>
          </a:xfrm>
          <a:prstGeom prst="rect">
            <a:avLst/>
          </a:prstGeom>
        </p:spPr>
      </p:pic>
      <p:pic>
        <p:nvPicPr>
          <p:cNvPr id="15" name="Picture 14"/>
          <p:cNvPicPr>
            <a:picLocks noChangeAspect="1"/>
          </p:cNvPicPr>
          <p:nvPr/>
        </p:nvPicPr>
        <p:blipFill>
          <a:blip r:embed="rId5"/>
          <a:stretch>
            <a:fillRect/>
          </a:stretch>
        </p:blipFill>
        <p:spPr>
          <a:xfrm>
            <a:off x="382026" y="249382"/>
            <a:ext cx="2542252" cy="1798476"/>
          </a:xfrm>
          <a:prstGeom prst="rect">
            <a:avLst/>
          </a:prstGeom>
        </p:spPr>
      </p:pic>
    </p:spTree>
    <p:extLst>
      <p:ext uri="{BB962C8B-B14F-4D97-AF65-F5344CB8AC3E}">
        <p14:creationId xmlns:p14="http://schemas.microsoft.com/office/powerpoint/2010/main" val="121864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16" presetClass="entr" presetSubtype="21"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par>
                                <p:cTn id="38" presetID="16" presetClass="entr" presetSubtype="21"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par>
                                <p:cTn id="49" presetID="16" presetClass="entr" presetSubtype="21"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8" grpId="0" animBg="1"/>
      <p:bldP spid="9" grpId="0" animBg="1"/>
      <p:bldP spid="10"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048457" y="2586037"/>
            <a:ext cx="3422074" cy="1080656"/>
          </a:xfrm>
          <a:prstGeom prst="roundRect">
            <a:avLst>
              <a:gd name="adj" fmla="val 50000"/>
            </a:avLst>
          </a:prstGeom>
          <a:ln w="76200">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1. Cốt truyện</a:t>
            </a:r>
            <a:endParaRPr kumimoji="0" lang="en-US" sz="40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3" name="Rounded Rectangle 2"/>
          <p:cNvSpPr/>
          <p:nvPr/>
        </p:nvSpPr>
        <p:spPr>
          <a:xfrm>
            <a:off x="3906982" y="249382"/>
            <a:ext cx="4391891" cy="1080656"/>
          </a:xfrm>
          <a:prstGeom prst="roundRect">
            <a:avLst>
              <a:gd name="adj" fmla="val 50000"/>
            </a:avLst>
          </a:prstGeom>
          <a:ln w="76200">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5. Thủy Tinh đến sau, tức giận, dâng nước đánh Sơn Tinh</a:t>
            </a:r>
          </a:p>
        </p:txBody>
      </p:sp>
      <p:sp>
        <p:nvSpPr>
          <p:cNvPr id="5" name="Right Arrow 4"/>
          <p:cNvSpPr/>
          <p:nvPr/>
        </p:nvSpPr>
        <p:spPr>
          <a:xfrm rot="16200000">
            <a:off x="5270290" y="1854517"/>
            <a:ext cx="978408" cy="484632"/>
          </a:xfrm>
          <a:prstGeom prst="rightArrow">
            <a:avLst/>
          </a:prstGeom>
          <a:ln w="762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 name="Rounded Rectangle 5"/>
          <p:cNvSpPr/>
          <p:nvPr/>
        </p:nvSpPr>
        <p:spPr>
          <a:xfrm rot="19405814">
            <a:off x="7317383" y="3190157"/>
            <a:ext cx="4798858" cy="1981200"/>
          </a:xfrm>
          <a:prstGeom prst="roundRect">
            <a:avLst>
              <a:gd name="adj" fmla="val 50000"/>
            </a:avLst>
          </a:prstGeom>
          <a:ln w="76200">
            <a:solidFill>
              <a:srgbClr val="FFC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6. Hai bên giao chiến hàng tháng trời, cuối cùng Thủy Tinh thua, đành rút quân về.</a:t>
            </a:r>
          </a:p>
        </p:txBody>
      </p:sp>
      <p:sp>
        <p:nvSpPr>
          <p:cNvPr id="8" name="Right Arrow 7"/>
          <p:cNvSpPr/>
          <p:nvPr/>
        </p:nvSpPr>
        <p:spPr>
          <a:xfrm rot="1538494">
            <a:off x="7551992" y="3018145"/>
            <a:ext cx="978408" cy="484632"/>
          </a:xfrm>
          <a:prstGeom prst="rightArrow">
            <a:avLst/>
          </a:prstGeom>
          <a:ln w="762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9" name="Right Arrow 8"/>
          <p:cNvSpPr/>
          <p:nvPr/>
        </p:nvSpPr>
        <p:spPr>
          <a:xfrm rot="8276364">
            <a:off x="3082209" y="3448295"/>
            <a:ext cx="978408" cy="484632"/>
          </a:xfrm>
          <a:prstGeom prst="rightArrow">
            <a:avLst/>
          </a:prstGeom>
          <a:ln w="762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0" name="Rounded Rectangle 9"/>
          <p:cNvSpPr/>
          <p:nvPr/>
        </p:nvSpPr>
        <p:spPr>
          <a:xfrm rot="1296989">
            <a:off x="0" y="4286630"/>
            <a:ext cx="4946229" cy="1252251"/>
          </a:xfrm>
          <a:prstGeom prst="roundRect">
            <a:avLst>
              <a:gd name="adj" fmla="val 50000"/>
            </a:avLst>
          </a:prstGeom>
          <a:ln w="76200">
            <a:solidFill>
              <a:srgbClr val="0070C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b="1" kern="100">
                <a:solidFill>
                  <a:prstClr val="black"/>
                </a:solidFill>
                <a:latin typeface="Times New Roman" panose="02020603050405020304" pitchFamily="18" charset="0"/>
                <a:ea typeface="SimSun" panose="02010600030101010101" pitchFamily="2" charset="-122"/>
              </a:rPr>
              <a:t>7. Hàng năm, Thủy Tinh lại dâng nước đánh Sơn Tinh nhưng đều thua</a:t>
            </a:r>
          </a:p>
        </p:txBody>
      </p:sp>
      <p:pic>
        <p:nvPicPr>
          <p:cNvPr id="13" name="Picture 12"/>
          <p:cNvPicPr>
            <a:picLocks noChangeAspect="1"/>
          </p:cNvPicPr>
          <p:nvPr/>
        </p:nvPicPr>
        <p:blipFill>
          <a:blip r:embed="rId2"/>
          <a:stretch>
            <a:fillRect/>
          </a:stretch>
        </p:blipFill>
        <p:spPr>
          <a:xfrm>
            <a:off x="5002956" y="5147368"/>
            <a:ext cx="2635356" cy="1524329"/>
          </a:xfrm>
          <a:prstGeom prst="rect">
            <a:avLst/>
          </a:prstGeom>
        </p:spPr>
      </p:pic>
      <p:pic>
        <p:nvPicPr>
          <p:cNvPr id="16" name="Picture 15"/>
          <p:cNvPicPr>
            <a:picLocks noChangeAspect="1"/>
          </p:cNvPicPr>
          <p:nvPr/>
        </p:nvPicPr>
        <p:blipFill>
          <a:blip r:embed="rId3"/>
          <a:stretch>
            <a:fillRect/>
          </a:stretch>
        </p:blipFill>
        <p:spPr>
          <a:xfrm>
            <a:off x="8557177" y="419581"/>
            <a:ext cx="2319269" cy="1820914"/>
          </a:xfrm>
          <a:prstGeom prst="rect">
            <a:avLst/>
          </a:prstGeom>
        </p:spPr>
      </p:pic>
      <p:pic>
        <p:nvPicPr>
          <p:cNvPr id="17" name="Picture 16"/>
          <p:cNvPicPr>
            <a:picLocks noChangeAspect="1"/>
          </p:cNvPicPr>
          <p:nvPr/>
        </p:nvPicPr>
        <p:blipFill>
          <a:blip r:embed="rId4"/>
          <a:stretch>
            <a:fillRect/>
          </a:stretch>
        </p:blipFill>
        <p:spPr>
          <a:xfrm>
            <a:off x="525091" y="760189"/>
            <a:ext cx="2895851" cy="2304488"/>
          </a:xfrm>
          <a:prstGeom prst="rect">
            <a:avLst/>
          </a:prstGeom>
        </p:spPr>
      </p:pic>
    </p:spTree>
    <p:extLst>
      <p:ext uri="{BB962C8B-B14F-4D97-AF65-F5344CB8AC3E}">
        <p14:creationId xmlns:p14="http://schemas.microsoft.com/office/powerpoint/2010/main" val="352238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16" presetClass="entr" presetSubtype="21"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2"/>
          <a:stretch>
            <a:fillRect/>
          </a:stretch>
        </p:blipFill>
        <p:spPr>
          <a:xfrm>
            <a:off x="3534" y="2241"/>
            <a:ext cx="12188465" cy="6855206"/>
          </a:xfrm>
          <a:prstGeom prst="rect">
            <a:avLst/>
          </a:prstGeom>
        </p:spPr>
      </p:pic>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4">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5">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6">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7">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8">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9">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0">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1">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
        <p:nvSpPr>
          <p:cNvPr id="2" name="Rectangle 1"/>
          <p:cNvSpPr/>
          <p:nvPr/>
        </p:nvSpPr>
        <p:spPr>
          <a:xfrm>
            <a:off x="1843094" y="2062538"/>
            <a:ext cx="10676349" cy="2956835"/>
          </a:xfrm>
          <a:prstGeom prst="rect">
            <a:avLst/>
          </a:prstGeom>
        </p:spPr>
        <p:txBody>
          <a:bodyPr wrap="square">
            <a:spAutoFit/>
          </a:bodyPr>
          <a:lstStyle/>
          <a:p>
            <a:pPr lvl="0" algn="ctr">
              <a:lnSpc>
                <a:spcPct val="150000"/>
              </a:lnSpc>
              <a:defRPr/>
            </a:pPr>
            <a:r>
              <a:rPr lang="vi-VN" sz="6600" b="1" kern="100">
                <a:solidFill>
                  <a:srgbClr val="0070C0"/>
                </a:solidFill>
                <a:latin typeface="Times New Roman" panose="02020603050405020304" pitchFamily="18" charset="0"/>
                <a:ea typeface="SimSun" panose="02010600030101010101" pitchFamily="2" charset="-122"/>
              </a:rPr>
              <a:t>2. Nhân vật Sơn Tinh và Thủy Tinh</a:t>
            </a:r>
            <a:endParaRPr kumimoji="0" lang="en-US" sz="6600" b="0" i="0" u="none" strike="noStrike" kern="100" cap="none" spc="0" normalizeH="0" baseline="0" noProof="0">
              <a:ln>
                <a:noFill/>
              </a:ln>
              <a:solidFill>
                <a:srgbClr val="0070C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1545994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68117804"/>
              </p:ext>
            </p:extLst>
          </p:nvPr>
        </p:nvGraphicFramePr>
        <p:xfrm>
          <a:off x="636876" y="1366044"/>
          <a:ext cx="10747330" cy="5491956"/>
        </p:xfrm>
        <a:graphic>
          <a:graphicData uri="http://schemas.openxmlformats.org/drawingml/2006/table">
            <a:tbl>
              <a:tblPr/>
              <a:tblGrid>
                <a:gridCol w="2332111">
                  <a:extLst>
                    <a:ext uri="{9D8B030D-6E8A-4147-A177-3AD203B41FA5}">
                      <a16:colId xmlns:a16="http://schemas.microsoft.com/office/drawing/2014/main" val="792217848"/>
                    </a:ext>
                  </a:extLst>
                </a:gridCol>
                <a:gridCol w="4311919">
                  <a:extLst>
                    <a:ext uri="{9D8B030D-6E8A-4147-A177-3AD203B41FA5}">
                      <a16:colId xmlns:a16="http://schemas.microsoft.com/office/drawing/2014/main" val="4052003702"/>
                    </a:ext>
                  </a:extLst>
                </a:gridCol>
                <a:gridCol w="4103300">
                  <a:extLst>
                    <a:ext uri="{9D8B030D-6E8A-4147-A177-3AD203B41FA5}">
                      <a16:colId xmlns:a16="http://schemas.microsoft.com/office/drawing/2014/main" val="2718074788"/>
                    </a:ext>
                  </a:extLst>
                </a:gridCol>
              </a:tblGrid>
              <a:tr h="1370893">
                <a:tc>
                  <a:txBody>
                    <a:bodyPr/>
                    <a:lstStyle/>
                    <a:p>
                      <a:pPr marL="0" marR="0" algn="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NHÂN VẬT</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ĐẶC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ĐIỂM</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rgbClr val="E2EFD9"/>
                    </a:solidFill>
                  </a:tcPr>
                </a:tc>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SƠN TINH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THUỶ TINH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3421111916"/>
                  </a:ext>
                </a:extLst>
              </a:tr>
              <a:tr h="554196">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Nguồn gốc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4261008"/>
                  </a:ext>
                </a:extLst>
              </a:tr>
              <a:tr h="360045">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Tài năng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099285"/>
                  </a:ext>
                </a:extLst>
              </a:tr>
              <a:tr h="360045">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Nghệ thuật miêu tả</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994286665"/>
                  </a:ext>
                </a:extLst>
              </a:tr>
              <a:tr h="360045">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Nhận xét về hai nhân vật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348056317"/>
                  </a:ext>
                </a:extLst>
              </a:tr>
            </a:tbl>
          </a:graphicData>
        </a:graphic>
      </p:graphicFrame>
      <p:pic>
        <p:nvPicPr>
          <p:cNvPr id="5" name="Picture 4"/>
          <p:cNvPicPr>
            <a:picLocks noChangeAspect="1"/>
          </p:cNvPicPr>
          <p:nvPr/>
        </p:nvPicPr>
        <p:blipFill>
          <a:blip r:embed="rId2"/>
          <a:stretch>
            <a:fillRect/>
          </a:stretch>
        </p:blipFill>
        <p:spPr>
          <a:xfrm>
            <a:off x="2963795" y="2029529"/>
            <a:ext cx="4276249" cy="1587266"/>
          </a:xfrm>
          <a:prstGeom prst="rect">
            <a:avLst/>
          </a:prstGeom>
        </p:spPr>
      </p:pic>
      <p:pic>
        <p:nvPicPr>
          <p:cNvPr id="6" name="Picture 5"/>
          <p:cNvPicPr>
            <a:picLocks noChangeAspect="1"/>
          </p:cNvPicPr>
          <p:nvPr/>
        </p:nvPicPr>
        <p:blipFill>
          <a:blip r:embed="rId3"/>
          <a:stretch>
            <a:fillRect/>
          </a:stretch>
        </p:blipFill>
        <p:spPr>
          <a:xfrm>
            <a:off x="7281981" y="2021955"/>
            <a:ext cx="4060288" cy="1587266"/>
          </a:xfrm>
          <a:prstGeom prst="rect">
            <a:avLst/>
          </a:prstGeom>
        </p:spPr>
      </p:pic>
      <p:sp>
        <p:nvSpPr>
          <p:cNvPr id="7" name="Rectangle 6"/>
          <p:cNvSpPr/>
          <p:nvPr/>
        </p:nvSpPr>
        <p:spPr>
          <a:xfrm>
            <a:off x="1825067" y="173248"/>
            <a:ext cx="4988866" cy="707886"/>
          </a:xfrm>
          <a:prstGeom prst="rect">
            <a:avLst/>
          </a:prstGeom>
        </p:spPr>
        <p:txBody>
          <a:bodyPr wrap="none">
            <a:spAutoFit/>
          </a:bodyPr>
          <a:lstStyle/>
          <a:p>
            <a:r>
              <a:rPr lang="en-US" sz="4000" b="1" smtClean="0">
                <a:latin typeface="Times New Roman" panose="02020603050405020304" pitchFamily="18" charset="0"/>
                <a:cs typeface="Times New Roman" panose="02020603050405020304" pitchFamily="18" charset="0"/>
              </a:rPr>
              <a:t>a</a:t>
            </a:r>
            <a:r>
              <a:rPr lang="vi-VN" sz="4000" b="1" smtClean="0">
                <a:latin typeface="Times New Roman" panose="02020603050405020304" pitchFamily="18" charset="0"/>
                <a:cs typeface="Times New Roman" panose="02020603050405020304" pitchFamily="18" charset="0"/>
              </a:rPr>
              <a:t>. </a:t>
            </a:r>
            <a:r>
              <a:rPr lang="en-US" sz="4000" b="1" smtClean="0">
                <a:latin typeface="Times New Roman" panose="02020603050405020304" pitchFamily="18" charset="0"/>
                <a:cs typeface="Times New Roman" panose="02020603050405020304" pitchFamily="18" charset="0"/>
              </a:rPr>
              <a:t>Đặc điểm nhân vật</a:t>
            </a:r>
            <a:endParaRPr lang="en-US" sz="4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90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Curved Connector 21"/>
          <p:cNvCxnSpPr/>
          <p:nvPr/>
        </p:nvCxnSpPr>
        <p:spPr>
          <a:xfrm rot="5400000" flipH="1" flipV="1">
            <a:off x="23673" y="1538153"/>
            <a:ext cx="2301862" cy="1753458"/>
          </a:xfrm>
          <a:prstGeom prst="curvedConnector2">
            <a:avLst/>
          </a:prstGeom>
          <a:ln w="57150">
            <a:prstDash val="lgDash"/>
          </a:ln>
        </p:spPr>
        <p:style>
          <a:lnRef idx="1">
            <a:schemeClr val="accent1"/>
          </a:lnRef>
          <a:fillRef idx="0">
            <a:schemeClr val="accent1"/>
          </a:fillRef>
          <a:effectRef idx="0">
            <a:schemeClr val="accent1"/>
          </a:effectRef>
          <a:fontRef idx="minor">
            <a:schemeClr val="tx1"/>
          </a:fontRef>
        </p:style>
      </p:cxnSp>
      <p:cxnSp>
        <p:nvCxnSpPr>
          <p:cNvPr id="43" name="Curved Connector 42"/>
          <p:cNvCxnSpPr/>
          <p:nvPr/>
        </p:nvCxnSpPr>
        <p:spPr>
          <a:xfrm rot="10800000">
            <a:off x="242463" y="3673620"/>
            <a:ext cx="2772959" cy="1643788"/>
          </a:xfrm>
          <a:prstGeom prst="curvedConnector3">
            <a:avLst>
              <a:gd name="adj1" fmla="val 50000"/>
            </a:avLst>
          </a:prstGeom>
          <a:ln w="57150">
            <a:prstDash val="lgDash"/>
          </a:ln>
        </p:spPr>
        <p:style>
          <a:lnRef idx="1">
            <a:schemeClr val="accent1"/>
          </a:lnRef>
          <a:fillRef idx="0">
            <a:schemeClr val="accent1"/>
          </a:fillRef>
          <a:effectRef idx="0">
            <a:schemeClr val="accent1"/>
          </a:effectRef>
          <a:fontRef idx="minor">
            <a:schemeClr val="tx1"/>
          </a:fontRef>
        </p:style>
      </p:cxnSp>
      <p:sp>
        <p:nvSpPr>
          <p:cNvPr id="49" name="Rounded Rectangle 48"/>
          <p:cNvSpPr/>
          <p:nvPr/>
        </p:nvSpPr>
        <p:spPr>
          <a:xfrm>
            <a:off x="1" y="3117273"/>
            <a:ext cx="2701635" cy="914400"/>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Đặc điểm nhân vật</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4" name="Rounded Rectangle 63"/>
          <p:cNvSpPr/>
          <p:nvPr/>
        </p:nvSpPr>
        <p:spPr>
          <a:xfrm>
            <a:off x="5854193" y="0"/>
            <a:ext cx="6171552" cy="914400"/>
          </a:xfrm>
          <a:prstGeom prst="roundRect">
            <a:avLst>
              <a:gd name="adj" fmla="val 50000"/>
            </a:avLst>
          </a:prstGeom>
          <a:solidFill>
            <a:srgbClr val="F3E751"/>
          </a:solidFill>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pt-BR" sz="28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Nguồn gốc: Chúa vùng non cao</a:t>
            </a:r>
            <a:r>
              <a:rPr kumimoji="0" lang="en-US" sz="2800" b="1" i="0" u="none" strike="noStrike" kern="100" cap="none" spc="0" normalizeH="0" baseline="0" noProof="0" smtClean="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endParaRPr kumimoji="0" lang="en-US" sz="2800" b="1" i="0" u="none" strike="noStrike" kern="1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16" name="Rounded Rectangle 15"/>
          <p:cNvSpPr/>
          <p:nvPr/>
        </p:nvSpPr>
        <p:spPr>
          <a:xfrm>
            <a:off x="5951175" y="1431208"/>
            <a:ext cx="6074570" cy="914400"/>
          </a:xfrm>
          <a:prstGeom prst="roundRect">
            <a:avLst>
              <a:gd name="adj" fmla="val 50000"/>
            </a:avLst>
          </a:prstGeom>
          <a:solidFill>
            <a:srgbClr val="45210C"/>
          </a:solidFill>
        </p:spPr>
        <p:style>
          <a:lnRef idx="1">
            <a:schemeClr val="accent6"/>
          </a:lnRef>
          <a:fillRef idx="3">
            <a:schemeClr val="accent6"/>
          </a:fillRef>
          <a:effectRef idx="2">
            <a:schemeClr val="accent6"/>
          </a:effectRef>
          <a:fontRef idx="minor">
            <a:schemeClr val="lt1"/>
          </a:fontRef>
        </p:style>
        <p:txBody>
          <a:bodyPr rtlCol="0" anchor="ctr"/>
          <a:lstStyle/>
          <a:p>
            <a:pPr lvl="0" algn="ctr">
              <a:lnSpc>
                <a:spcPct val="150000"/>
              </a:lnSpc>
            </a:pPr>
            <a:endParaRPr kumimoji="0" lang="pt-BR" sz="28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lvl="0" algn="ctr">
              <a:lnSpc>
                <a:spcPct val="150000"/>
              </a:lnSpc>
            </a:pPr>
            <a:r>
              <a:rPr kumimoji="0" lang="pt-BR" sz="28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Tài</a:t>
            </a:r>
            <a:r>
              <a:rPr kumimoji="0" lang="pt-BR" sz="28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năng</a:t>
            </a:r>
            <a:r>
              <a:rPr lang="pt-BR" sz="2800" b="1">
                <a:solidFill>
                  <a:prstClr val="white"/>
                </a:solidFill>
                <a:latin typeface="Times New Roman" panose="02020603050405020304" pitchFamily="18" charset="0"/>
                <a:cs typeface="Times New Roman" panose="02020603050405020304" pitchFamily="18" charset="0"/>
              </a:rPr>
              <a:t>: tài dời núi chuyển đồi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00" cap="none" spc="0" normalizeH="0" baseline="0" noProof="0" smtClean="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endParaRPr kumimoji="0" lang="en-US" sz="2800" b="1" i="0" u="none" strike="noStrike" kern="1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17" name="Rounded Rectangle 16"/>
          <p:cNvSpPr/>
          <p:nvPr/>
        </p:nvSpPr>
        <p:spPr>
          <a:xfrm>
            <a:off x="5951174" y="3356990"/>
            <a:ext cx="5811335" cy="914400"/>
          </a:xfrm>
          <a:prstGeom prst="roundRect">
            <a:avLst>
              <a:gd name="adj" fmla="val 50000"/>
            </a:avLst>
          </a:prstGeom>
        </p:spPr>
        <p:style>
          <a:lnRef idx="1">
            <a:schemeClr val="accent6"/>
          </a:lnRef>
          <a:fillRef idx="3">
            <a:schemeClr val="accent6"/>
          </a:fillRef>
          <a:effectRef idx="2">
            <a:schemeClr val="accent6"/>
          </a:effectRef>
          <a:fontRef idx="minor">
            <a:schemeClr val="lt1"/>
          </a:fontRef>
        </p:style>
        <p:txBody>
          <a:bodyPr rtlCol="0" anchor="ctr"/>
          <a:lstStyle/>
          <a:p>
            <a:pPr lvl="0" algn="ctr">
              <a:lnSpc>
                <a:spcPct val="150000"/>
              </a:lnSpc>
            </a:pPr>
            <a:r>
              <a:rPr kumimoji="0" lang="pt-BR" sz="28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Nguồn gốc: </a:t>
            </a:r>
            <a:r>
              <a:rPr lang="vi-VN" sz="2800" b="1">
                <a:solidFill>
                  <a:prstClr val="white"/>
                </a:solidFill>
                <a:latin typeface="Times New Roman" panose="02020603050405020304" pitchFamily="18" charset="0"/>
                <a:cs typeface="Times New Roman" panose="02020603050405020304" pitchFamily="18" charset="0"/>
              </a:rPr>
              <a:t>Chúa vùng nước thẳm</a:t>
            </a:r>
            <a:r>
              <a:rPr kumimoji="0" lang="en-US" sz="2800" b="1" i="0" u="none" strike="noStrike" kern="100" cap="none" spc="0" normalizeH="0" baseline="0" noProof="0" smtClean="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endParaRPr kumimoji="0" lang="en-US" sz="2800" b="1" i="0" u="none" strike="noStrike" kern="1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19" name="Rounded Rectangle 18"/>
          <p:cNvSpPr/>
          <p:nvPr/>
        </p:nvSpPr>
        <p:spPr>
          <a:xfrm>
            <a:off x="5951175" y="5088808"/>
            <a:ext cx="6074570" cy="914400"/>
          </a:xfrm>
          <a:prstGeom prst="roundRect">
            <a:avLst>
              <a:gd name="adj" fmla="val 50000"/>
            </a:avLst>
          </a:prstGeom>
          <a:solidFill>
            <a:srgbClr val="FF0000"/>
          </a:solidFill>
        </p:spPr>
        <p:style>
          <a:lnRef idx="1">
            <a:schemeClr val="accent6"/>
          </a:lnRef>
          <a:fillRef idx="3">
            <a:schemeClr val="accent6"/>
          </a:fillRef>
          <a:effectRef idx="2">
            <a:schemeClr val="accent6"/>
          </a:effectRef>
          <a:fontRef idx="minor">
            <a:schemeClr val="lt1"/>
          </a:fontRef>
        </p:style>
        <p:txBody>
          <a:bodyPr rtlCol="0" anchor="ctr"/>
          <a:lstStyle/>
          <a:p>
            <a:pPr lvl="0" algn="ctr">
              <a:lnSpc>
                <a:spcPct val="150000"/>
              </a:lnSpc>
            </a:pPr>
            <a:endParaRPr kumimoji="0" lang="pt-BR" sz="28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lvl="0" algn="ctr">
              <a:lnSpc>
                <a:spcPct val="150000"/>
              </a:lnSpc>
            </a:pPr>
            <a:r>
              <a:rPr kumimoji="0" lang="pt-BR" sz="28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Tài</a:t>
            </a:r>
            <a:r>
              <a:rPr kumimoji="0" lang="pt-BR" sz="28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năng</a:t>
            </a:r>
            <a:r>
              <a:rPr lang="pt-BR" sz="2800" b="1">
                <a:solidFill>
                  <a:prstClr val="white"/>
                </a:solidFill>
                <a:latin typeface="Times New Roman" panose="02020603050405020304" pitchFamily="18" charset="0"/>
                <a:cs typeface="Times New Roman" panose="02020603050405020304" pitchFamily="18" charset="0"/>
              </a:rPr>
              <a:t>: </a:t>
            </a:r>
            <a:r>
              <a:rPr lang="vi-VN" sz="2800" b="1">
                <a:solidFill>
                  <a:prstClr val="white"/>
                </a:solidFill>
                <a:latin typeface="Times New Roman" panose="02020603050405020304" pitchFamily="18" charset="0"/>
                <a:cs typeface="Times New Roman" panose="02020603050405020304" pitchFamily="18" charset="0"/>
              </a:rPr>
              <a:t>tài hô mưa gọi gió.</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00" cap="none" spc="0" normalizeH="0" baseline="0" noProof="0" smtClean="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endParaRPr kumimoji="0" lang="en-US" sz="2800" b="1" i="0" u="none" strike="noStrike" kern="1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cxnSp>
        <p:nvCxnSpPr>
          <p:cNvPr id="20" name="Curved Connector 19"/>
          <p:cNvCxnSpPr>
            <a:stCxn id="64" idx="1"/>
          </p:cNvCxnSpPr>
          <p:nvPr/>
        </p:nvCxnSpPr>
        <p:spPr>
          <a:xfrm rot="10800000" flipV="1">
            <a:off x="4426857" y="457199"/>
            <a:ext cx="1427337" cy="748379"/>
          </a:xfrm>
          <a:prstGeom prst="curvedConnector3">
            <a:avLst>
              <a:gd name="adj1" fmla="val 50000"/>
            </a:avLst>
          </a:prstGeom>
          <a:ln w="57150">
            <a:prstDash val="lgDash"/>
          </a:ln>
        </p:spPr>
        <p:style>
          <a:lnRef idx="1">
            <a:schemeClr val="accent1"/>
          </a:lnRef>
          <a:fillRef idx="0">
            <a:schemeClr val="accent1"/>
          </a:fillRef>
          <a:effectRef idx="0">
            <a:schemeClr val="accent1"/>
          </a:effectRef>
          <a:fontRef idx="minor">
            <a:schemeClr val="tx1"/>
          </a:fontRef>
        </p:style>
      </p:cxnSp>
      <p:cxnSp>
        <p:nvCxnSpPr>
          <p:cNvPr id="23" name="Curved Connector 22"/>
          <p:cNvCxnSpPr>
            <a:stCxn id="16" idx="1"/>
          </p:cNvCxnSpPr>
          <p:nvPr/>
        </p:nvCxnSpPr>
        <p:spPr>
          <a:xfrm rot="10800000">
            <a:off x="4542283" y="1235062"/>
            <a:ext cx="1408892" cy="653347"/>
          </a:xfrm>
          <a:prstGeom prst="curvedConnector3">
            <a:avLst>
              <a:gd name="adj1" fmla="val 50000"/>
            </a:avLst>
          </a:prstGeom>
          <a:ln w="57150">
            <a:prstDash val="lgDash"/>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2051333" y="815410"/>
            <a:ext cx="2660073" cy="897082"/>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Sơn Tinh</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27" name="Curved Connector 26"/>
          <p:cNvCxnSpPr/>
          <p:nvPr/>
        </p:nvCxnSpPr>
        <p:spPr>
          <a:xfrm rot="5400000">
            <a:off x="5057234" y="4032071"/>
            <a:ext cx="1140029" cy="973445"/>
          </a:xfrm>
          <a:prstGeom prst="curvedConnector3">
            <a:avLst>
              <a:gd name="adj1" fmla="val 50000"/>
            </a:avLst>
          </a:prstGeom>
          <a:ln w="57150">
            <a:prstDash val="lgDash"/>
          </a:ln>
        </p:spPr>
        <p:style>
          <a:lnRef idx="1">
            <a:schemeClr val="accent1"/>
          </a:lnRef>
          <a:fillRef idx="0">
            <a:schemeClr val="accent1"/>
          </a:fillRef>
          <a:effectRef idx="0">
            <a:schemeClr val="accent1"/>
          </a:effectRef>
          <a:fontRef idx="minor">
            <a:schemeClr val="tx1"/>
          </a:fontRef>
        </p:style>
      </p:cxnSp>
      <p:cxnSp>
        <p:nvCxnSpPr>
          <p:cNvPr id="30" name="Curved Connector 29"/>
          <p:cNvCxnSpPr>
            <a:stCxn id="19" idx="1"/>
          </p:cNvCxnSpPr>
          <p:nvPr/>
        </p:nvCxnSpPr>
        <p:spPr>
          <a:xfrm rot="10800000">
            <a:off x="5140525" y="5088808"/>
            <a:ext cx="810650" cy="457200"/>
          </a:xfrm>
          <a:prstGeom prst="curvedConnector3">
            <a:avLst>
              <a:gd name="adj1" fmla="val 50000"/>
            </a:avLst>
          </a:prstGeom>
          <a:ln w="57150">
            <a:prstDash val="lgDash"/>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2879692" y="4752110"/>
            <a:ext cx="2466110" cy="914400"/>
          </a:xfrm>
          <a:prstGeom prst="roundRect">
            <a:avLst>
              <a:gd name="adj" fmla="val 50000"/>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Thủy Tinh</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7117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arn(inVertical)">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barn(inVertical)">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barn(inVertical)">
                                      <p:cBhvr>
                                        <p:cTn id="40" dur="500"/>
                                        <p:tgtEl>
                                          <p:spTgt spid="3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barn(inVertical)">
                                      <p:cBhvr>
                                        <p:cTn id="4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26" grpId="0" animBg="1"/>
      <p:bldP spid="3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Curved Connector 21"/>
          <p:cNvCxnSpPr/>
          <p:nvPr/>
        </p:nvCxnSpPr>
        <p:spPr>
          <a:xfrm rot="5400000" flipH="1" flipV="1">
            <a:off x="23673" y="1538153"/>
            <a:ext cx="2301862" cy="1753458"/>
          </a:xfrm>
          <a:prstGeom prst="curvedConnector2">
            <a:avLst/>
          </a:prstGeom>
          <a:ln w="57150">
            <a:prstDash val="lgDash"/>
          </a:ln>
        </p:spPr>
        <p:style>
          <a:lnRef idx="1">
            <a:schemeClr val="accent1"/>
          </a:lnRef>
          <a:fillRef idx="0">
            <a:schemeClr val="accent1"/>
          </a:fillRef>
          <a:effectRef idx="0">
            <a:schemeClr val="accent1"/>
          </a:effectRef>
          <a:fontRef idx="minor">
            <a:schemeClr val="tx1"/>
          </a:fontRef>
        </p:style>
      </p:cxnSp>
      <p:cxnSp>
        <p:nvCxnSpPr>
          <p:cNvPr id="43" name="Curved Connector 42"/>
          <p:cNvCxnSpPr/>
          <p:nvPr/>
        </p:nvCxnSpPr>
        <p:spPr>
          <a:xfrm rot="10800000">
            <a:off x="242463" y="3673620"/>
            <a:ext cx="2772959" cy="1643788"/>
          </a:xfrm>
          <a:prstGeom prst="curvedConnector3">
            <a:avLst>
              <a:gd name="adj1" fmla="val 50000"/>
            </a:avLst>
          </a:prstGeom>
          <a:ln w="57150">
            <a:prstDash val="lgDash"/>
          </a:ln>
        </p:spPr>
        <p:style>
          <a:lnRef idx="1">
            <a:schemeClr val="accent1"/>
          </a:lnRef>
          <a:fillRef idx="0">
            <a:schemeClr val="accent1"/>
          </a:fillRef>
          <a:effectRef idx="0">
            <a:schemeClr val="accent1"/>
          </a:effectRef>
          <a:fontRef idx="minor">
            <a:schemeClr val="tx1"/>
          </a:fontRef>
        </p:style>
      </p:cxnSp>
      <p:sp>
        <p:nvSpPr>
          <p:cNvPr id="49" name="Rounded Rectangle 48"/>
          <p:cNvSpPr/>
          <p:nvPr/>
        </p:nvSpPr>
        <p:spPr>
          <a:xfrm>
            <a:off x="1" y="3117273"/>
            <a:ext cx="2701635" cy="914400"/>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Đặc điểm nhân vật</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 name="Rounded Rectangle 18"/>
          <p:cNvSpPr/>
          <p:nvPr/>
        </p:nvSpPr>
        <p:spPr>
          <a:xfrm>
            <a:off x="6408923" y="2078267"/>
            <a:ext cx="5021077" cy="2424823"/>
          </a:xfrm>
          <a:prstGeom prst="roundRect">
            <a:avLst>
              <a:gd name="adj" fmla="val 39752"/>
            </a:avLst>
          </a:prstGeom>
          <a:solidFill>
            <a:srgbClr val="FF0000"/>
          </a:solidFill>
        </p:spPr>
        <p:style>
          <a:lnRef idx="1">
            <a:schemeClr val="accent6"/>
          </a:lnRef>
          <a:fillRef idx="3">
            <a:schemeClr val="accent6"/>
          </a:fillRef>
          <a:effectRef idx="2">
            <a:schemeClr val="accent6"/>
          </a:effectRef>
          <a:fontRef idx="minor">
            <a:schemeClr val="lt1"/>
          </a:fontRef>
        </p:style>
        <p:txBody>
          <a:bodyPr rtlCol="0" anchor="ctr"/>
          <a:lstStyle/>
          <a:p>
            <a:pPr lvl="0" algn="just">
              <a:lnSpc>
                <a:spcPct val="150000"/>
              </a:lnSpc>
            </a:pPr>
            <a:r>
              <a:rPr lang="vi-VN" sz="2800" b="1" smtClean="0">
                <a:solidFill>
                  <a:prstClr val="white"/>
                </a:solidFill>
                <a:latin typeface="Times New Roman" panose="02020603050405020304" pitchFamily="18" charset="0"/>
                <a:cs typeface="Times New Roman" panose="02020603050405020304" pitchFamily="18" charset="0"/>
              </a:rPr>
              <a:t>Nhân </a:t>
            </a:r>
            <a:r>
              <a:rPr lang="vi-VN" sz="2800" b="1">
                <a:solidFill>
                  <a:prstClr val="white"/>
                </a:solidFill>
                <a:latin typeface="Times New Roman" panose="02020603050405020304" pitchFamily="18" charset="0"/>
                <a:cs typeface="Times New Roman" panose="02020603050405020304" pitchFamily="18" charset="0"/>
              </a:rPr>
              <a:t>vật được giới thiệu bằng các chi tiết nghệ thuật kỳ ảo, bay bổng </a:t>
            </a:r>
          </a:p>
        </p:txBody>
      </p:sp>
      <p:sp>
        <p:nvSpPr>
          <p:cNvPr id="26" name="Rounded Rectangle 25"/>
          <p:cNvSpPr/>
          <p:nvPr/>
        </p:nvSpPr>
        <p:spPr>
          <a:xfrm>
            <a:off x="2051333" y="815410"/>
            <a:ext cx="2660073" cy="897082"/>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Sơn Tinh</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 name="Rounded Rectangle 32"/>
          <p:cNvSpPr/>
          <p:nvPr/>
        </p:nvSpPr>
        <p:spPr>
          <a:xfrm>
            <a:off x="2879692" y="4752110"/>
            <a:ext cx="2466110" cy="914400"/>
          </a:xfrm>
          <a:prstGeom prst="roundRect">
            <a:avLst>
              <a:gd name="adj" fmla="val 50000"/>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Thủy Tinh</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ight Brace 2"/>
          <p:cNvSpPr/>
          <p:nvPr/>
        </p:nvSpPr>
        <p:spPr>
          <a:xfrm>
            <a:off x="5444835" y="1263950"/>
            <a:ext cx="678873" cy="4053458"/>
          </a:xfrm>
          <a:prstGeom prst="rightBrace">
            <a:avLst/>
          </a:prstGeom>
          <a:ln w="762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0079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inVertical)">
                                      <p:cBhvr>
                                        <p:cTn id="20" dur="500"/>
                                        <p:tgtEl>
                                          <p:spTgt spid="4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arn(inVertical)">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19" grpId="0" animBg="1"/>
      <p:bldP spid="26" grpId="0" animBg="1"/>
      <p:bldP spid="33"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Curved Connector 21"/>
          <p:cNvCxnSpPr/>
          <p:nvPr/>
        </p:nvCxnSpPr>
        <p:spPr>
          <a:xfrm rot="5400000" flipH="1" flipV="1">
            <a:off x="23673" y="1538153"/>
            <a:ext cx="2301862" cy="1753458"/>
          </a:xfrm>
          <a:prstGeom prst="curvedConnector2">
            <a:avLst/>
          </a:prstGeom>
          <a:ln w="57150">
            <a:prstDash val="lgDash"/>
          </a:ln>
        </p:spPr>
        <p:style>
          <a:lnRef idx="1">
            <a:schemeClr val="accent1"/>
          </a:lnRef>
          <a:fillRef idx="0">
            <a:schemeClr val="accent1"/>
          </a:fillRef>
          <a:effectRef idx="0">
            <a:schemeClr val="accent1"/>
          </a:effectRef>
          <a:fontRef idx="minor">
            <a:schemeClr val="tx1"/>
          </a:fontRef>
        </p:style>
      </p:cxnSp>
      <p:cxnSp>
        <p:nvCxnSpPr>
          <p:cNvPr id="43" name="Curved Connector 42"/>
          <p:cNvCxnSpPr/>
          <p:nvPr/>
        </p:nvCxnSpPr>
        <p:spPr>
          <a:xfrm rot="10800000">
            <a:off x="242463" y="3673620"/>
            <a:ext cx="2772959" cy="1643788"/>
          </a:xfrm>
          <a:prstGeom prst="curvedConnector3">
            <a:avLst>
              <a:gd name="adj1" fmla="val 50000"/>
            </a:avLst>
          </a:prstGeom>
          <a:ln w="57150">
            <a:prstDash val="lgDash"/>
          </a:ln>
        </p:spPr>
        <p:style>
          <a:lnRef idx="1">
            <a:schemeClr val="accent1"/>
          </a:lnRef>
          <a:fillRef idx="0">
            <a:schemeClr val="accent1"/>
          </a:fillRef>
          <a:effectRef idx="0">
            <a:schemeClr val="accent1"/>
          </a:effectRef>
          <a:fontRef idx="minor">
            <a:schemeClr val="tx1"/>
          </a:fontRef>
        </p:style>
      </p:cxnSp>
      <p:sp>
        <p:nvSpPr>
          <p:cNvPr id="49" name="Rounded Rectangle 48"/>
          <p:cNvSpPr/>
          <p:nvPr/>
        </p:nvSpPr>
        <p:spPr>
          <a:xfrm>
            <a:off x="1" y="3117273"/>
            <a:ext cx="2701635" cy="914400"/>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Đặc điểm nhân vật</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 name="Rounded Rectangle 18"/>
          <p:cNvSpPr/>
          <p:nvPr/>
        </p:nvSpPr>
        <p:spPr>
          <a:xfrm>
            <a:off x="6222741" y="2078267"/>
            <a:ext cx="5207259" cy="2424823"/>
          </a:xfrm>
          <a:prstGeom prst="roundRect">
            <a:avLst>
              <a:gd name="adj" fmla="val 39752"/>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lvl="0" algn="just">
              <a:lnSpc>
                <a:spcPct val="150000"/>
              </a:lnSpc>
            </a:pPr>
            <a:r>
              <a:rPr lang="vi-VN" sz="2800" b="1">
                <a:solidFill>
                  <a:prstClr val="white"/>
                </a:solidFill>
                <a:latin typeface="Times New Roman" panose="02020603050405020304" pitchFamily="18" charset="0"/>
                <a:cs typeface="Times New Roman" panose="02020603050405020304" pitchFamily="18" charset="0"/>
              </a:rPr>
              <a:t>Hai vị thần đều có tài cao phép lạ, ngang tài ngang sức, đều xứng đáng làm rể vua.</a:t>
            </a:r>
          </a:p>
        </p:txBody>
      </p:sp>
      <p:sp>
        <p:nvSpPr>
          <p:cNvPr id="26" name="Rounded Rectangle 25"/>
          <p:cNvSpPr/>
          <p:nvPr/>
        </p:nvSpPr>
        <p:spPr>
          <a:xfrm>
            <a:off x="2051333" y="815410"/>
            <a:ext cx="2660073" cy="897082"/>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Sơn Tinh</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 name="Rounded Rectangle 32"/>
          <p:cNvSpPr/>
          <p:nvPr/>
        </p:nvSpPr>
        <p:spPr>
          <a:xfrm>
            <a:off x="2879692" y="4752110"/>
            <a:ext cx="2466110" cy="914400"/>
          </a:xfrm>
          <a:prstGeom prst="roundRect">
            <a:avLst>
              <a:gd name="adj" fmla="val 50000"/>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Thủy Tinh</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ight Brace 2"/>
          <p:cNvSpPr/>
          <p:nvPr/>
        </p:nvSpPr>
        <p:spPr>
          <a:xfrm>
            <a:off x="5444835" y="1263950"/>
            <a:ext cx="678873" cy="4053458"/>
          </a:xfrm>
          <a:prstGeom prst="rightBrace">
            <a:avLst/>
          </a:prstGeom>
          <a:ln w="762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0528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inVertical)">
                                      <p:cBhvr>
                                        <p:cTn id="20" dur="500"/>
                                        <p:tgtEl>
                                          <p:spTgt spid="4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arn(inVertical)">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19" grpId="0" animBg="1"/>
      <p:bldP spid="26" grpId="0" animBg="1"/>
      <p:bldP spid="33"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365107977"/>
              </p:ext>
            </p:extLst>
          </p:nvPr>
        </p:nvGraphicFramePr>
        <p:xfrm>
          <a:off x="601250" y="1389412"/>
          <a:ext cx="10747330" cy="5491956"/>
        </p:xfrm>
        <a:graphic>
          <a:graphicData uri="http://schemas.openxmlformats.org/drawingml/2006/table">
            <a:tbl>
              <a:tblPr/>
              <a:tblGrid>
                <a:gridCol w="2332111">
                  <a:extLst>
                    <a:ext uri="{9D8B030D-6E8A-4147-A177-3AD203B41FA5}">
                      <a16:colId xmlns:a16="http://schemas.microsoft.com/office/drawing/2014/main" val="792217848"/>
                    </a:ext>
                  </a:extLst>
                </a:gridCol>
                <a:gridCol w="4311919">
                  <a:extLst>
                    <a:ext uri="{9D8B030D-6E8A-4147-A177-3AD203B41FA5}">
                      <a16:colId xmlns:a16="http://schemas.microsoft.com/office/drawing/2014/main" val="4052003702"/>
                    </a:ext>
                  </a:extLst>
                </a:gridCol>
                <a:gridCol w="4103300">
                  <a:extLst>
                    <a:ext uri="{9D8B030D-6E8A-4147-A177-3AD203B41FA5}">
                      <a16:colId xmlns:a16="http://schemas.microsoft.com/office/drawing/2014/main" val="2718074788"/>
                    </a:ext>
                  </a:extLst>
                </a:gridCol>
              </a:tblGrid>
              <a:tr h="1876829">
                <a:tc>
                  <a:txBody>
                    <a:bodyPr/>
                    <a:lstStyle/>
                    <a:p>
                      <a:pPr marL="0" marR="0" algn="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NHÂN VẬT</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ĐẶC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ĐIỂM</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rgbClr val="92D050"/>
                    </a:solidFill>
                  </a:tcPr>
                </a:tc>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SƠN TINH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THUỶ TINH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421111916"/>
                  </a:ext>
                </a:extLst>
              </a:tr>
              <a:tr h="554196">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Nguồn gốc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50000"/>
                        </a:lnSpc>
                        <a:spcBef>
                          <a:spcPts val="0"/>
                        </a:spcBef>
                        <a:spcAft>
                          <a:spcPts val="0"/>
                        </a:spcAft>
                      </a:pP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4261008"/>
                  </a:ext>
                </a:extLst>
              </a:tr>
              <a:tr h="360045">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Tài năng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099285"/>
                  </a:ext>
                </a:extLst>
              </a:tr>
              <a:tr h="360045">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Nghệ thuật miêu tả</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994286665"/>
                  </a:ext>
                </a:extLst>
              </a:tr>
              <a:tr h="360045">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Nhận xét về hai nhân vật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348056317"/>
                  </a:ext>
                </a:extLst>
              </a:tr>
            </a:tbl>
          </a:graphicData>
        </a:graphic>
      </p:graphicFrame>
      <p:sp>
        <p:nvSpPr>
          <p:cNvPr id="4" name="Rectangle 3"/>
          <p:cNvSpPr/>
          <p:nvPr/>
        </p:nvSpPr>
        <p:spPr>
          <a:xfrm>
            <a:off x="3020259" y="3407432"/>
            <a:ext cx="2626040" cy="646331"/>
          </a:xfrm>
          <a:prstGeom prst="rect">
            <a:avLst/>
          </a:prstGeom>
        </p:spPr>
        <p:txBody>
          <a:bodyPr wrap="none">
            <a:spAutoFit/>
          </a:bodyPr>
          <a:lstStyle/>
          <a:p>
            <a:pPr algn="ctr">
              <a:lnSpc>
                <a:spcPct val="150000"/>
              </a:lnSpc>
            </a:pPr>
            <a:r>
              <a:rPr lang="pt-BR" sz="2400">
                <a:latin typeface="Times New Roman" panose="02020603050405020304" pitchFamily="18" charset="0"/>
                <a:cs typeface="Times New Roman" panose="02020603050405020304" pitchFamily="18" charset="0"/>
              </a:rPr>
              <a:t>Chúa vùng non cao</a:t>
            </a:r>
            <a:r>
              <a:rPr lang="en-US" kern="100">
                <a:latin typeface="Times New Roman" panose="02020603050405020304" pitchFamily="18" charset="0"/>
                <a:ea typeface="SimSun" panose="02010600030101010101" pitchFamily="2" charset="-122"/>
                <a:cs typeface="Times New Roman" panose="02020603050405020304" pitchFamily="18" charset="0"/>
              </a:rPr>
              <a:t> </a:t>
            </a:r>
          </a:p>
        </p:txBody>
      </p:sp>
      <p:sp>
        <p:nvSpPr>
          <p:cNvPr id="5" name="Rectangle 4"/>
          <p:cNvSpPr/>
          <p:nvPr/>
        </p:nvSpPr>
        <p:spPr>
          <a:xfrm>
            <a:off x="7877197" y="3418626"/>
            <a:ext cx="2972289" cy="646331"/>
          </a:xfrm>
          <a:prstGeom prst="rect">
            <a:avLst/>
          </a:prstGeom>
        </p:spPr>
        <p:txBody>
          <a:bodyPr wrap="none">
            <a:spAutoFit/>
          </a:bodyPr>
          <a:lstStyle/>
          <a:p>
            <a:pPr algn="ctr">
              <a:lnSpc>
                <a:spcPct val="150000"/>
              </a:lnSpc>
            </a:pPr>
            <a:r>
              <a:rPr lang="vi-VN" sz="2400">
                <a:latin typeface="Times New Roman" panose="02020603050405020304" pitchFamily="18" charset="0"/>
                <a:cs typeface="Times New Roman" panose="02020603050405020304" pitchFamily="18" charset="0"/>
              </a:rPr>
              <a:t>Chúa vùng nước thẳm</a:t>
            </a:r>
            <a:r>
              <a:rPr lang="en-US" kern="100">
                <a:latin typeface="Times New Roman" panose="02020603050405020304" pitchFamily="18" charset="0"/>
                <a:ea typeface="SimSun" panose="02010600030101010101" pitchFamily="2" charset="-122"/>
                <a:cs typeface="Times New Roman" panose="02020603050405020304" pitchFamily="18" charset="0"/>
              </a:rPr>
              <a:t> </a:t>
            </a:r>
          </a:p>
        </p:txBody>
      </p:sp>
      <p:sp>
        <p:nvSpPr>
          <p:cNvPr id="6" name="Rectangle 5"/>
          <p:cNvSpPr/>
          <p:nvPr/>
        </p:nvSpPr>
        <p:spPr>
          <a:xfrm>
            <a:off x="3079048" y="4030867"/>
            <a:ext cx="2932213" cy="646331"/>
          </a:xfrm>
          <a:prstGeom prst="rect">
            <a:avLst/>
          </a:prstGeom>
        </p:spPr>
        <p:txBody>
          <a:bodyPr wrap="none">
            <a:spAutoFit/>
          </a:bodyPr>
          <a:lstStyle/>
          <a:p>
            <a:pPr algn="ctr">
              <a:lnSpc>
                <a:spcPct val="150000"/>
              </a:lnSpc>
            </a:pPr>
            <a:r>
              <a:rPr lang="pt-BR" sz="2400">
                <a:latin typeface="Times New Roman" panose="02020603050405020304" pitchFamily="18" charset="0"/>
                <a:cs typeface="Times New Roman" panose="02020603050405020304" pitchFamily="18" charset="0"/>
              </a:rPr>
              <a:t>tài dời núi chuyển đồi</a:t>
            </a:r>
            <a:r>
              <a:rPr lang="en-US" kern="100">
                <a:latin typeface="Times New Roman" panose="02020603050405020304" pitchFamily="18" charset="0"/>
                <a:ea typeface="SimSun" panose="02010600030101010101" pitchFamily="2" charset="-122"/>
                <a:cs typeface="Times New Roman" panose="02020603050405020304" pitchFamily="18" charset="0"/>
              </a:rPr>
              <a:t> </a:t>
            </a:r>
          </a:p>
        </p:txBody>
      </p:sp>
      <p:sp>
        <p:nvSpPr>
          <p:cNvPr id="7" name="Rectangle 6"/>
          <p:cNvSpPr/>
          <p:nvPr/>
        </p:nvSpPr>
        <p:spPr>
          <a:xfrm>
            <a:off x="7949122" y="4041002"/>
            <a:ext cx="2510624" cy="579967"/>
          </a:xfrm>
          <a:prstGeom prst="rect">
            <a:avLst/>
          </a:prstGeom>
        </p:spPr>
        <p:txBody>
          <a:bodyPr wrap="none">
            <a:spAutoFit/>
          </a:bodyPr>
          <a:lstStyle/>
          <a:p>
            <a:pPr algn="ctr">
              <a:lnSpc>
                <a:spcPct val="150000"/>
              </a:lnSpc>
            </a:pPr>
            <a:r>
              <a:rPr lang="vi-VN" sz="2400">
                <a:latin typeface="Times New Roman" panose="02020603050405020304" pitchFamily="18" charset="0"/>
                <a:cs typeface="Times New Roman" panose="02020603050405020304" pitchFamily="18" charset="0"/>
              </a:rPr>
              <a:t>tài hô mưa gọi gió.</a:t>
            </a:r>
            <a:endParaRPr lang="en-US"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8" name="Rectangle 7"/>
          <p:cNvSpPr/>
          <p:nvPr/>
        </p:nvSpPr>
        <p:spPr>
          <a:xfrm>
            <a:off x="2904073" y="4532435"/>
            <a:ext cx="8444505" cy="1200329"/>
          </a:xfrm>
          <a:prstGeom prst="rect">
            <a:avLst/>
          </a:prstGeom>
        </p:spPr>
        <p:txBody>
          <a:bodyPr wrap="square">
            <a:spAutoFit/>
          </a:bodyPr>
          <a:lstStyle/>
          <a:p>
            <a:pPr algn="ctr">
              <a:lnSpc>
                <a:spcPct val="150000"/>
              </a:lnSpc>
            </a:pPr>
            <a:r>
              <a:rPr lang="vi-VN" sz="2400">
                <a:latin typeface="Times New Roman" panose="02020603050405020304" pitchFamily="18" charset="0"/>
                <a:cs typeface="Times New Roman" panose="02020603050405020304" pitchFamily="18" charset="0"/>
              </a:rPr>
              <a:t>Nhân vật được giới thiệu bằng các chi tiết nghệ thuật kỳ ảo, bay bổng </a:t>
            </a:r>
            <a:endParaRPr lang="en-US"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9" name="Rectangle 8"/>
          <p:cNvSpPr/>
          <p:nvPr/>
        </p:nvSpPr>
        <p:spPr>
          <a:xfrm>
            <a:off x="2904073" y="5638588"/>
            <a:ext cx="8444505" cy="1200329"/>
          </a:xfrm>
          <a:prstGeom prst="rect">
            <a:avLst/>
          </a:prstGeom>
        </p:spPr>
        <p:txBody>
          <a:bodyPr wrap="square">
            <a:spAutoFit/>
          </a:bodyPr>
          <a:lstStyle/>
          <a:p>
            <a:pPr algn="ctr">
              <a:lnSpc>
                <a:spcPct val="150000"/>
              </a:lnSpc>
            </a:pPr>
            <a:r>
              <a:rPr lang="vi-VN" sz="2400" smtClean="0">
                <a:latin typeface="Times New Roman" panose="02020603050405020304" pitchFamily="18" charset="0"/>
                <a:cs typeface="Times New Roman" panose="02020603050405020304" pitchFamily="18" charset="0"/>
              </a:rPr>
              <a:t>Hai vị thần đều có tài cao phép lạ</a:t>
            </a:r>
            <a:r>
              <a:rPr lang="vi-VN" sz="2400">
                <a:latin typeface="Times New Roman" panose="02020603050405020304" pitchFamily="18" charset="0"/>
                <a:cs typeface="Times New Roman" panose="02020603050405020304" pitchFamily="18" charset="0"/>
              </a:rPr>
              <a:t>, ngang tài ngang sức, đều xứng </a:t>
            </a:r>
            <a:r>
              <a:rPr lang="vi-VN" sz="2400" smtClean="0">
                <a:latin typeface="Times New Roman" panose="02020603050405020304" pitchFamily="18" charset="0"/>
                <a:cs typeface="Times New Roman" panose="02020603050405020304" pitchFamily="18" charset="0"/>
              </a:rPr>
              <a:t>đáng </a:t>
            </a:r>
            <a:r>
              <a:rPr lang="vi-VN" sz="2400">
                <a:latin typeface="Times New Roman" panose="02020603050405020304" pitchFamily="18" charset="0"/>
                <a:cs typeface="Times New Roman" panose="02020603050405020304" pitchFamily="18" charset="0"/>
              </a:rPr>
              <a:t>làm rể vua.</a:t>
            </a:r>
            <a:endParaRPr lang="en-US" kern="100">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7230422" y="1919887"/>
            <a:ext cx="4118156" cy="1578608"/>
          </a:xfrm>
          <a:prstGeom prst="rect">
            <a:avLst/>
          </a:prstGeom>
        </p:spPr>
      </p:pic>
      <p:pic>
        <p:nvPicPr>
          <p:cNvPr id="11" name="Picture 10"/>
          <p:cNvPicPr>
            <a:picLocks noChangeAspect="1"/>
          </p:cNvPicPr>
          <p:nvPr/>
        </p:nvPicPr>
        <p:blipFill>
          <a:blip r:embed="rId3"/>
          <a:stretch>
            <a:fillRect/>
          </a:stretch>
        </p:blipFill>
        <p:spPr>
          <a:xfrm>
            <a:off x="2904073" y="1919887"/>
            <a:ext cx="4326349" cy="1587266"/>
          </a:xfrm>
          <a:prstGeom prst="rect">
            <a:avLst/>
          </a:prstGeom>
        </p:spPr>
      </p:pic>
      <p:sp>
        <p:nvSpPr>
          <p:cNvPr id="12" name="Rectangle 11"/>
          <p:cNvSpPr/>
          <p:nvPr/>
        </p:nvSpPr>
        <p:spPr>
          <a:xfrm>
            <a:off x="2050721" y="128450"/>
            <a:ext cx="4988866" cy="707886"/>
          </a:xfrm>
          <a:prstGeom prst="rect">
            <a:avLst/>
          </a:prstGeom>
        </p:spPr>
        <p:txBody>
          <a:bodyPr wrap="none">
            <a:spAutoFit/>
          </a:bodyPr>
          <a:lstStyle/>
          <a:p>
            <a:r>
              <a:rPr lang="en-US" sz="4000" b="1" smtClean="0">
                <a:latin typeface="Times New Roman" panose="02020603050405020304" pitchFamily="18" charset="0"/>
                <a:cs typeface="Times New Roman" panose="02020603050405020304" pitchFamily="18" charset="0"/>
              </a:rPr>
              <a:t>a</a:t>
            </a:r>
            <a:r>
              <a:rPr lang="vi-VN" sz="4000" b="1" smtClean="0">
                <a:latin typeface="Times New Roman" panose="02020603050405020304" pitchFamily="18" charset="0"/>
                <a:cs typeface="Times New Roman" panose="02020603050405020304" pitchFamily="18" charset="0"/>
              </a:rPr>
              <a:t>. </a:t>
            </a:r>
            <a:r>
              <a:rPr lang="en-US" sz="4000" b="1" smtClean="0">
                <a:latin typeface="Times New Roman" panose="02020603050405020304" pitchFamily="18" charset="0"/>
                <a:cs typeface="Times New Roman" panose="02020603050405020304" pitchFamily="18" charset="0"/>
              </a:rPr>
              <a:t>Đặc điểm nhân vật</a:t>
            </a:r>
            <a:endParaRPr lang="en-US" sz="4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106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barn(inVertical)">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923EE1C-6FE1-4E64-B971-829CE375DA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93031" y="2851979"/>
            <a:ext cx="5042981" cy="3561346"/>
          </a:xfrm>
          <a:prstGeom prst="rect">
            <a:avLst/>
          </a:prstGeom>
        </p:spPr>
      </p:pic>
      <p:sp>
        <p:nvSpPr>
          <p:cNvPr id="2" name="TextBox 1"/>
          <p:cNvSpPr txBox="1"/>
          <p:nvPr/>
        </p:nvSpPr>
        <p:spPr>
          <a:xfrm>
            <a:off x="0" y="720788"/>
            <a:ext cx="12479580" cy="2308324"/>
          </a:xfrm>
          <a:prstGeom prst="rect">
            <a:avLst/>
          </a:prstGeom>
          <a:noFill/>
        </p:spPr>
        <p:txBody>
          <a:bodyPr wrap="square" rtlCol="0">
            <a:spAutoFit/>
          </a:bodyPr>
          <a:lstStyle/>
          <a:p>
            <a:pPr algn="ctr"/>
            <a:r>
              <a:rPr lang="en-US" sz="7200" b="1" smtClean="0">
                <a:solidFill>
                  <a:srgbClr val="0070C0"/>
                </a:solidFill>
                <a:latin typeface="Times New Roman" panose="02020603050405020304" pitchFamily="18" charset="0"/>
                <a:cs typeface="Times New Roman" panose="02020603050405020304" pitchFamily="18" charset="0"/>
              </a:rPr>
              <a:t>NHÌN HÌNH ĐOÁN TÊN HIỆN TƯỢNG TỰ NHIÊN</a:t>
            </a:r>
            <a:endParaRPr lang="en-US" sz="7200" b="1">
              <a:solidFill>
                <a:srgbClr val="0070C0"/>
              </a:solidFill>
              <a:latin typeface="Times New Roman" panose="02020603050405020304" pitchFamily="18" charset="0"/>
              <a:cs typeface="Times New Roman" panose="02020603050405020304" pitchFamily="18" charset="0"/>
            </a:endParaRPr>
          </a:p>
        </p:txBody>
      </p:sp>
      <p:pic>
        <p:nvPicPr>
          <p:cNvPr id="5" name="图片 3">
            <a:extLst>
              <a:ext uri="{FF2B5EF4-FFF2-40B4-BE49-F238E27FC236}">
                <a16:creationId xmlns:a16="http://schemas.microsoft.com/office/drawing/2014/main" id="{B923EE1C-6FE1-4E64-B971-829CE375DA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8299" y="2851979"/>
            <a:ext cx="5042981" cy="3561346"/>
          </a:xfrm>
          <a:prstGeom prst="rect">
            <a:avLst/>
          </a:prstGeom>
        </p:spPr>
      </p:pic>
      <p:pic>
        <p:nvPicPr>
          <p:cNvPr id="6" name="图片 3">
            <a:extLst>
              <a:ext uri="{FF2B5EF4-FFF2-40B4-BE49-F238E27FC236}">
                <a16:creationId xmlns:a16="http://schemas.microsoft.com/office/drawing/2014/main" id="{B923EE1C-6FE1-4E64-B971-829CE375DA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6452" y="2940546"/>
            <a:ext cx="5042981" cy="3561346"/>
          </a:xfrm>
          <a:prstGeom prst="rect">
            <a:avLst/>
          </a:prstGeom>
        </p:spPr>
      </p:pic>
    </p:spTree>
    <p:extLst>
      <p:ext uri="{BB962C8B-B14F-4D97-AF65-F5344CB8AC3E}">
        <p14:creationId xmlns:p14="http://schemas.microsoft.com/office/powerpoint/2010/main" val="1826380199"/>
      </p:ext>
    </p:extLst>
  </p:cSld>
  <p:clrMapOvr>
    <a:masterClrMapping/>
  </p:clrMapOvr>
  <mc:AlternateContent xmlns:mc="http://schemas.openxmlformats.org/markup-compatibility/2006" xmlns:p14="http://schemas.microsoft.com/office/powerpoint/2010/main">
    <mc:Choice Requires="p14">
      <p:transition spd="slow" p14:dur="125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50990" y="0"/>
            <a:ext cx="9572122" cy="1323439"/>
          </a:xfrm>
          <a:prstGeom prst="rect">
            <a:avLst/>
          </a:prstGeom>
        </p:spPr>
        <p:txBody>
          <a:bodyPr wrap="square">
            <a:spAutoFit/>
          </a:bodyPr>
          <a:lstStyle/>
          <a:p>
            <a:pPr algn="just"/>
            <a:r>
              <a:rPr lang="fr-FR" sz="4000" b="1" kern="100">
                <a:latin typeface="Times New Roman" panose="02020603050405020304" pitchFamily="18" charset="0"/>
                <a:ea typeface="SimSun" panose="02010600030101010101" pitchFamily="2" charset="-122"/>
              </a:rPr>
              <a:t>b. Sơn Tinh, Thủy Tinh trong cuộc thi tài kén rể của vua </a:t>
            </a:r>
            <a:r>
              <a:rPr lang="fr-FR" sz="4000" b="1" kern="100" smtClean="0">
                <a:latin typeface="Times New Roman" panose="02020603050405020304" pitchFamily="18" charset="0"/>
                <a:ea typeface="SimSun" panose="02010600030101010101" pitchFamily="2" charset="-122"/>
              </a:rPr>
              <a:t>Hùng</a:t>
            </a:r>
            <a:endParaRPr lang="en-US" sz="4000" kern="100">
              <a:effectLst/>
              <a:latin typeface="Times New Roman" panose="02020603050405020304" pitchFamily="18" charset="0"/>
              <a:ea typeface="SimSun" panose="02010600030101010101" pitchFamily="2" charset="-122"/>
            </a:endParaRPr>
          </a:p>
        </p:txBody>
      </p:sp>
      <p:sp>
        <p:nvSpPr>
          <p:cNvPr id="2" name="Cloud Callout 1"/>
          <p:cNvSpPr/>
          <p:nvPr/>
        </p:nvSpPr>
        <p:spPr>
          <a:xfrm>
            <a:off x="469727" y="1628145"/>
            <a:ext cx="4271374" cy="2655518"/>
          </a:xfrm>
          <a:prstGeom prst="cloudCallout">
            <a:avLst>
              <a:gd name="adj1" fmla="val 34189"/>
              <a:gd name="adj2" fmla="val 91667"/>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i="1">
                <a:latin typeface="Times New Roman" panose="02020603050405020304" pitchFamily="18" charset="0"/>
                <a:cs typeface="Times New Roman" panose="02020603050405020304" pitchFamily="18" charset="0"/>
              </a:rPr>
              <a:t>Lí do vua Hùng kén rể?</a:t>
            </a:r>
            <a:endParaRPr lang="en-US" sz="400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893488" y="904246"/>
            <a:ext cx="4379935" cy="3284951"/>
          </a:xfrm>
          <a:prstGeom prst="rect">
            <a:avLst/>
          </a:prstGeom>
        </p:spPr>
      </p:pic>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852" b="100000" l="0" r="89840"/>
                    </a14:imgEffect>
                  </a14:imgLayer>
                </a14:imgProps>
              </a:ext>
            </a:extLst>
          </a:blip>
          <a:stretch>
            <a:fillRect/>
          </a:stretch>
        </p:blipFill>
        <p:spPr>
          <a:xfrm>
            <a:off x="3660446" y="3251945"/>
            <a:ext cx="3890570" cy="3682996"/>
          </a:xfrm>
          <a:prstGeom prst="rect">
            <a:avLst/>
          </a:prstGeom>
        </p:spPr>
      </p:pic>
    </p:spTree>
    <p:extLst>
      <p:ext uri="{BB962C8B-B14F-4D97-AF65-F5344CB8AC3E}">
        <p14:creationId xmlns:p14="http://schemas.microsoft.com/office/powerpoint/2010/main" val="69179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104409" y="1190243"/>
            <a:ext cx="5022273" cy="9144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Công chúa xinh đẹp, hiền dịu. </a:t>
            </a:r>
          </a:p>
        </p:txBody>
      </p:sp>
      <p:sp>
        <p:nvSpPr>
          <p:cNvPr id="11" name="Rounded Rectangle 10"/>
          <p:cNvSpPr/>
          <p:nvPr/>
        </p:nvSpPr>
        <p:spPr>
          <a:xfrm>
            <a:off x="4087091" y="4730092"/>
            <a:ext cx="5056910" cy="9144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Vua yêu con, muốn chồng xứng đáng cho con. </a:t>
            </a:r>
          </a:p>
        </p:txBody>
      </p:sp>
      <p:sp>
        <p:nvSpPr>
          <p:cNvPr id="12" name="Rounded Rectangle 11"/>
          <p:cNvSpPr/>
          <p:nvPr/>
        </p:nvSpPr>
        <p:spPr>
          <a:xfrm>
            <a:off x="9940635" y="2104643"/>
            <a:ext cx="2251365" cy="2334092"/>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a:latin typeface="Times New Roman" panose="02020603050405020304" pitchFamily="18" charset="0"/>
                <a:cs typeface="Times New Roman" panose="02020603050405020304" pitchFamily="18" charset="0"/>
              </a:rPr>
              <a:t>-&gt; Sơn Tinh, Thủy Tinh đến cầu hôn </a:t>
            </a:r>
          </a:p>
        </p:txBody>
      </p:sp>
      <p:sp>
        <p:nvSpPr>
          <p:cNvPr id="14" name="Right Brace 13"/>
          <p:cNvSpPr/>
          <p:nvPr/>
        </p:nvSpPr>
        <p:spPr>
          <a:xfrm>
            <a:off x="9144001" y="1639691"/>
            <a:ext cx="834639" cy="3708163"/>
          </a:xfrm>
          <a:prstGeom prst="rightBrace">
            <a:avLst/>
          </a:prstGeom>
          <a:ln w="7620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Arrow Connector 15"/>
          <p:cNvCxnSpPr/>
          <p:nvPr/>
        </p:nvCxnSpPr>
        <p:spPr>
          <a:xfrm flipV="1">
            <a:off x="2493818" y="2104644"/>
            <a:ext cx="1593273" cy="152158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493818" y="3806306"/>
            <a:ext cx="1610591" cy="11674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13854" y="3101535"/>
            <a:ext cx="2646218" cy="914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Lí do</a:t>
            </a:r>
          </a:p>
        </p:txBody>
      </p:sp>
      <p:pic>
        <p:nvPicPr>
          <p:cNvPr id="23" name="Picture 22"/>
          <p:cNvPicPr>
            <a:picLocks noChangeAspect="1"/>
          </p:cNvPicPr>
          <p:nvPr/>
        </p:nvPicPr>
        <p:blipFill>
          <a:blip r:embed="rId2"/>
          <a:stretch>
            <a:fillRect/>
          </a:stretch>
        </p:blipFill>
        <p:spPr>
          <a:xfrm>
            <a:off x="532617" y="478666"/>
            <a:ext cx="2716864" cy="2572305"/>
          </a:xfrm>
          <a:prstGeom prst="rect">
            <a:avLst/>
          </a:prstGeom>
        </p:spPr>
      </p:pic>
      <p:pic>
        <p:nvPicPr>
          <p:cNvPr id="24" name="Picture 23"/>
          <p:cNvPicPr>
            <a:picLocks noChangeAspect="1"/>
          </p:cNvPicPr>
          <p:nvPr/>
        </p:nvPicPr>
        <p:blipFill>
          <a:blip r:embed="rId3"/>
          <a:stretch>
            <a:fillRect/>
          </a:stretch>
        </p:blipFill>
        <p:spPr>
          <a:xfrm>
            <a:off x="291901" y="4619648"/>
            <a:ext cx="2555208" cy="1918186"/>
          </a:xfrm>
          <a:prstGeom prst="rect">
            <a:avLst/>
          </a:prstGeom>
        </p:spPr>
      </p:pic>
    </p:spTree>
    <p:extLst>
      <p:ext uri="{BB962C8B-B14F-4D97-AF65-F5344CB8AC3E}">
        <p14:creationId xmlns:p14="http://schemas.microsoft.com/office/powerpoint/2010/main" val="390087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96331" y="0"/>
            <a:ext cx="6413679" cy="742511"/>
          </a:xfrm>
          <a:prstGeom prst="rect">
            <a:avLst/>
          </a:prstGeom>
        </p:spPr>
        <p:txBody>
          <a:bodyPr wrap="none">
            <a:spAutoFit/>
          </a:bodyPr>
          <a:lstStyle/>
          <a:p>
            <a:pPr algn="just">
              <a:lnSpc>
                <a:spcPct val="150000"/>
              </a:lnSpc>
              <a:tabLst>
                <a:tab pos="438150" algn="l"/>
              </a:tabLst>
            </a:pPr>
            <a:r>
              <a:rPr lang="pt-BR" sz="3200" b="1" kern="100">
                <a:latin typeface="Times New Roman" panose="02020603050405020304" pitchFamily="18" charset="0"/>
                <a:ea typeface="SimSun" panose="02010600030101010101" pitchFamily="2" charset="-122"/>
              </a:rPr>
              <a:t>* Vua Hùng thách cưới bằng sính lễ</a:t>
            </a:r>
            <a:endParaRPr lang="en-US" sz="3200" b="1" kern="100">
              <a:effectLst/>
              <a:latin typeface="Times New Roman" panose="02020603050405020304" pitchFamily="18" charset="0"/>
              <a:ea typeface="SimSun" panose="02010600030101010101" pitchFamily="2" charset="-122"/>
            </a:endParaRPr>
          </a:p>
        </p:txBody>
      </p:sp>
      <p:sp>
        <p:nvSpPr>
          <p:cNvPr id="8" name="Cloud Callout 7"/>
          <p:cNvSpPr/>
          <p:nvPr/>
        </p:nvSpPr>
        <p:spPr>
          <a:xfrm>
            <a:off x="3736553" y="2164165"/>
            <a:ext cx="4271374" cy="2655518"/>
          </a:xfrm>
          <a:prstGeom prst="cloudCallout">
            <a:avLst>
              <a:gd name="adj1" fmla="val -68633"/>
              <a:gd name="adj2" fmla="val 62972"/>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i="1">
                <a:latin typeface="Times New Roman" panose="02020603050405020304" pitchFamily="18" charset="0"/>
                <a:cs typeface="Times New Roman" panose="02020603050405020304" pitchFamily="18" charset="0"/>
              </a:rPr>
              <a:t>Sính lễ gồm những gì ?</a:t>
            </a:r>
            <a:endParaRPr lang="en-US" sz="4000">
              <a:latin typeface="Times New Roman" panose="02020603050405020304" pitchFamily="18" charset="0"/>
              <a:cs typeface="Times New Roman" panose="02020603050405020304" pitchFamily="18" charset="0"/>
            </a:endParaRPr>
          </a:p>
        </p:txBody>
      </p:sp>
      <p:cxnSp>
        <p:nvCxnSpPr>
          <p:cNvPr id="10" name="Curved Connector 9"/>
          <p:cNvCxnSpPr/>
          <p:nvPr/>
        </p:nvCxnSpPr>
        <p:spPr>
          <a:xfrm rot="5400000" flipH="1" flipV="1">
            <a:off x="1506672" y="1763648"/>
            <a:ext cx="1991658" cy="1796250"/>
          </a:xfrm>
          <a:prstGeom prst="curvedConnector3">
            <a:avLst/>
          </a:prstGeom>
          <a:ln w="76200">
            <a:solidFill>
              <a:srgbClr val="FFC00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p:cNvCxnSpPr/>
          <p:nvPr/>
        </p:nvCxnSpPr>
        <p:spPr>
          <a:xfrm flipV="1">
            <a:off x="1583594" y="2868873"/>
            <a:ext cx="1862769" cy="708907"/>
          </a:xfrm>
          <a:prstGeom prst="curvedConnector3">
            <a:avLst/>
          </a:prstGeom>
          <a:ln w="76200">
            <a:solidFill>
              <a:srgbClr val="FFC00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3" name="Curved Connector 12"/>
          <p:cNvCxnSpPr/>
          <p:nvPr/>
        </p:nvCxnSpPr>
        <p:spPr>
          <a:xfrm>
            <a:off x="1583594" y="3623502"/>
            <a:ext cx="1817032" cy="796637"/>
          </a:xfrm>
          <a:prstGeom prst="curvedConnector3">
            <a:avLst/>
          </a:prstGeom>
          <a:ln w="76200">
            <a:solidFill>
              <a:srgbClr val="FFC00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4" name="Curved Connector 13"/>
          <p:cNvCxnSpPr/>
          <p:nvPr/>
        </p:nvCxnSpPr>
        <p:spPr>
          <a:xfrm rot="16200000" flipH="1">
            <a:off x="1109658" y="3856277"/>
            <a:ext cx="2561262" cy="1613390"/>
          </a:xfrm>
          <a:prstGeom prst="curvedConnector3">
            <a:avLst/>
          </a:prstGeom>
          <a:ln w="76200">
            <a:solidFill>
              <a:srgbClr val="FFC000"/>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0" y="2979716"/>
            <a:ext cx="1911928" cy="1302328"/>
          </a:xfrm>
          <a:prstGeom prst="roundRect">
            <a:avLst>
              <a:gd name="adj" fmla="val 3688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lvl="0" algn="just">
              <a:lnSpc>
                <a:spcPct val="150000"/>
              </a:lnSpc>
              <a:tabLst>
                <a:tab pos="438150" algn="l"/>
              </a:tabLst>
            </a:pPr>
            <a:r>
              <a:rPr lang="pt-BR" sz="3200" kern="100">
                <a:solidFill>
                  <a:schemeClr val="bg1"/>
                </a:solidFill>
                <a:latin typeface="Times New Roman" panose="02020603050405020304" pitchFamily="18" charset="0"/>
                <a:ea typeface="SimSun" panose="02010600030101010101" pitchFamily="2" charset="-122"/>
              </a:rPr>
              <a:t>Sính lễ</a:t>
            </a:r>
            <a:endParaRPr lang="en-US" sz="3200" kern="100">
              <a:solidFill>
                <a:schemeClr val="bg1"/>
              </a:solidFill>
              <a:latin typeface="Times New Roman" panose="02020603050405020304" pitchFamily="18" charset="0"/>
              <a:ea typeface="SimSun" panose="02010600030101010101" pitchFamily="2" charset="-122"/>
            </a:endParaRPr>
          </a:p>
        </p:txBody>
      </p:sp>
      <p:sp>
        <p:nvSpPr>
          <p:cNvPr id="23" name="Rounded Rectangle 22"/>
          <p:cNvSpPr/>
          <p:nvPr/>
        </p:nvSpPr>
        <p:spPr>
          <a:xfrm>
            <a:off x="3203246" y="861837"/>
            <a:ext cx="4475018" cy="1302328"/>
          </a:xfrm>
          <a:prstGeom prst="roundRect">
            <a:avLst>
              <a:gd name="adj" fmla="val 36880"/>
            </a:avLst>
          </a:prstGeom>
        </p:spPr>
        <p:style>
          <a:lnRef idx="1">
            <a:schemeClr val="accent2"/>
          </a:lnRef>
          <a:fillRef idx="2">
            <a:schemeClr val="accent2"/>
          </a:fillRef>
          <a:effectRef idx="1">
            <a:schemeClr val="accent2"/>
          </a:effectRef>
          <a:fontRef idx="minor">
            <a:schemeClr val="dk1"/>
          </a:fontRef>
        </p:style>
        <p:txBody>
          <a:bodyPr rtlCol="0" anchor="ctr"/>
          <a:lstStyle/>
          <a:p>
            <a:pPr lvl="0" algn="just">
              <a:tabLst>
                <a:tab pos="438150" algn="l"/>
              </a:tabLst>
            </a:pPr>
            <a:r>
              <a:rPr lang="vi-VN" sz="3200" kern="100" smtClean="0">
                <a:solidFill>
                  <a:schemeClr val="bg1"/>
                </a:solidFill>
                <a:latin typeface="Times New Roman" panose="02020603050405020304" pitchFamily="18" charset="0"/>
                <a:ea typeface="SimSun" panose="02010600030101010101" pitchFamily="2" charset="-122"/>
              </a:rPr>
              <a:t>100 </a:t>
            </a:r>
            <a:r>
              <a:rPr lang="vi-VN" sz="3200" kern="100">
                <a:solidFill>
                  <a:schemeClr val="bg1"/>
                </a:solidFill>
                <a:latin typeface="Times New Roman" panose="02020603050405020304" pitchFamily="18" charset="0"/>
                <a:ea typeface="SimSun" panose="02010600030101010101" pitchFamily="2" charset="-122"/>
              </a:rPr>
              <a:t>ván cơm nếp.. bánh chưng.</a:t>
            </a:r>
          </a:p>
        </p:txBody>
      </p:sp>
      <p:sp>
        <p:nvSpPr>
          <p:cNvPr id="25" name="Rounded Rectangle 24"/>
          <p:cNvSpPr/>
          <p:nvPr/>
        </p:nvSpPr>
        <p:spPr>
          <a:xfrm>
            <a:off x="3196984" y="2355274"/>
            <a:ext cx="4475018" cy="1302328"/>
          </a:xfrm>
          <a:prstGeom prst="roundRect">
            <a:avLst>
              <a:gd name="adj" fmla="val 36880"/>
            </a:avLst>
          </a:prstGeom>
        </p:spPr>
        <p:style>
          <a:lnRef idx="0">
            <a:schemeClr val="accent4"/>
          </a:lnRef>
          <a:fillRef idx="3">
            <a:schemeClr val="accent4"/>
          </a:fillRef>
          <a:effectRef idx="3">
            <a:schemeClr val="accent4"/>
          </a:effectRef>
          <a:fontRef idx="minor">
            <a:schemeClr val="lt1"/>
          </a:fontRef>
        </p:style>
        <p:txBody>
          <a:bodyPr rtlCol="0" anchor="ctr"/>
          <a:lstStyle/>
          <a:p>
            <a:pPr lvl="0" algn="just">
              <a:tabLst>
                <a:tab pos="438150" algn="l"/>
              </a:tabLst>
            </a:pPr>
            <a:r>
              <a:rPr lang="vi-VN" sz="3200" kern="100">
                <a:solidFill>
                  <a:schemeClr val="bg1"/>
                </a:solidFill>
                <a:latin typeface="Times New Roman" panose="02020603050405020304" pitchFamily="18" charset="0"/>
                <a:ea typeface="SimSun" panose="02010600030101010101" pitchFamily="2" charset="-122"/>
              </a:rPr>
              <a:t>100 nệp bánh chưng.</a:t>
            </a:r>
          </a:p>
        </p:txBody>
      </p:sp>
      <p:sp>
        <p:nvSpPr>
          <p:cNvPr id="26" name="Rounded Rectangle 25"/>
          <p:cNvSpPr/>
          <p:nvPr/>
        </p:nvSpPr>
        <p:spPr>
          <a:xfrm>
            <a:off x="3200400" y="3898761"/>
            <a:ext cx="4475018" cy="1302328"/>
          </a:xfrm>
          <a:prstGeom prst="roundRect">
            <a:avLst>
              <a:gd name="adj" fmla="val 36880"/>
            </a:avLst>
          </a:prstGeom>
        </p:spPr>
        <p:style>
          <a:lnRef idx="1">
            <a:schemeClr val="accent5"/>
          </a:lnRef>
          <a:fillRef idx="3">
            <a:schemeClr val="accent5"/>
          </a:fillRef>
          <a:effectRef idx="2">
            <a:schemeClr val="accent5"/>
          </a:effectRef>
          <a:fontRef idx="minor">
            <a:schemeClr val="lt1"/>
          </a:fontRef>
        </p:style>
        <p:txBody>
          <a:bodyPr rtlCol="0" anchor="ctr"/>
          <a:lstStyle/>
          <a:p>
            <a:pPr lvl="0" algn="just">
              <a:tabLst>
                <a:tab pos="438150" algn="l"/>
              </a:tabLst>
            </a:pPr>
            <a:r>
              <a:rPr lang="vi-VN" sz="3200" kern="100">
                <a:solidFill>
                  <a:schemeClr val="bg1"/>
                </a:solidFill>
                <a:latin typeface="Times New Roman" panose="02020603050405020304" pitchFamily="18" charset="0"/>
                <a:ea typeface="SimSun" panose="02010600030101010101" pitchFamily="2" charset="-122"/>
              </a:rPr>
              <a:t>Voi chín ngà, gà chín cựa.</a:t>
            </a:r>
          </a:p>
        </p:txBody>
      </p:sp>
      <p:sp>
        <p:nvSpPr>
          <p:cNvPr id="27" name="Rounded Rectangle 26"/>
          <p:cNvSpPr/>
          <p:nvPr/>
        </p:nvSpPr>
        <p:spPr>
          <a:xfrm>
            <a:off x="3196984" y="5403007"/>
            <a:ext cx="4475018" cy="1302328"/>
          </a:xfrm>
          <a:prstGeom prst="roundRect">
            <a:avLst>
              <a:gd name="adj" fmla="val 36880"/>
            </a:avLst>
          </a:prstGeom>
        </p:spPr>
        <p:style>
          <a:lnRef idx="0">
            <a:schemeClr val="accent6"/>
          </a:lnRef>
          <a:fillRef idx="3">
            <a:schemeClr val="accent6"/>
          </a:fillRef>
          <a:effectRef idx="3">
            <a:schemeClr val="accent6"/>
          </a:effectRef>
          <a:fontRef idx="minor">
            <a:schemeClr val="lt1"/>
          </a:fontRef>
        </p:style>
        <p:txBody>
          <a:bodyPr rtlCol="0" anchor="ctr"/>
          <a:lstStyle/>
          <a:p>
            <a:pPr lvl="0" algn="just">
              <a:tabLst>
                <a:tab pos="438150" algn="l"/>
              </a:tabLst>
            </a:pPr>
            <a:r>
              <a:rPr lang="vi-VN" sz="3200" kern="100">
                <a:solidFill>
                  <a:schemeClr val="bg1"/>
                </a:solidFill>
                <a:latin typeface="Times New Roman" panose="02020603050405020304" pitchFamily="18" charset="0"/>
                <a:ea typeface="SimSun" panose="02010600030101010101" pitchFamily="2" charset="-122"/>
              </a:rPr>
              <a:t>Ngựa chín hồng mao. </a:t>
            </a:r>
          </a:p>
        </p:txBody>
      </p:sp>
      <p:pic>
        <p:nvPicPr>
          <p:cNvPr id="29" name="Picture 28"/>
          <p:cNvPicPr>
            <a:picLocks noChangeAspect="1"/>
          </p:cNvPicPr>
          <p:nvPr/>
        </p:nvPicPr>
        <p:blipFill>
          <a:blip r:embed="rId2"/>
          <a:stretch>
            <a:fillRect/>
          </a:stretch>
        </p:blipFill>
        <p:spPr>
          <a:xfrm>
            <a:off x="8544080" y="11681"/>
            <a:ext cx="3216671" cy="2152484"/>
          </a:xfrm>
          <a:prstGeom prst="rect">
            <a:avLst/>
          </a:prstGeom>
        </p:spPr>
      </p:pic>
      <p:pic>
        <p:nvPicPr>
          <p:cNvPr id="30" name="Picture 29"/>
          <p:cNvPicPr>
            <a:picLocks noChangeAspect="1"/>
          </p:cNvPicPr>
          <p:nvPr/>
        </p:nvPicPr>
        <p:blipFill>
          <a:blip r:embed="rId3"/>
          <a:stretch>
            <a:fillRect/>
          </a:stretch>
        </p:blipFill>
        <p:spPr>
          <a:xfrm>
            <a:off x="8586730" y="2314289"/>
            <a:ext cx="3216671" cy="2053701"/>
          </a:xfrm>
          <a:prstGeom prst="rect">
            <a:avLst/>
          </a:prstGeom>
        </p:spPr>
      </p:pic>
      <p:pic>
        <p:nvPicPr>
          <p:cNvPr id="31" name="Picture 30"/>
          <p:cNvPicPr>
            <a:picLocks noChangeAspect="1"/>
          </p:cNvPicPr>
          <p:nvPr/>
        </p:nvPicPr>
        <p:blipFill>
          <a:blip r:embed="rId4"/>
          <a:stretch>
            <a:fillRect/>
          </a:stretch>
        </p:blipFill>
        <p:spPr>
          <a:xfrm>
            <a:off x="8544080" y="4551458"/>
            <a:ext cx="3310415" cy="2042337"/>
          </a:xfrm>
          <a:prstGeom prst="rect">
            <a:avLst/>
          </a:prstGeom>
        </p:spPr>
      </p:pic>
    </p:spTree>
    <p:extLst>
      <p:ext uri="{BB962C8B-B14F-4D97-AF65-F5344CB8AC3E}">
        <p14:creationId xmlns:p14="http://schemas.microsoft.com/office/powerpoint/2010/main" val="136051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down)">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barn(inVertical)">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down)">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barn(inVertical)">
                                      <p:cBhvr>
                                        <p:cTn id="54" dur="500"/>
                                        <p:tgtEl>
                                          <p:spTgt spid="26"/>
                                        </p:tgtEl>
                                      </p:cBhvr>
                                    </p:animEffect>
                                  </p:childTnLst>
                                </p:cTn>
                              </p:par>
                              <p:par>
                                <p:cTn id="55" presetID="16" presetClass="entr" presetSubtype="21"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inVertical)">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barn(inVertical)">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arn(inVertical)">
                                      <p:cBhvr>
                                        <p:cTn id="67" dur="500"/>
                                        <p:tgtEl>
                                          <p:spTgt spid="14"/>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barn(inVertical)">
                                      <p:cBhvr>
                                        <p:cTn id="7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8" grpId="1" animBg="1"/>
      <p:bldP spid="22" grpId="0" animBg="1"/>
      <p:bldP spid="23" grpId="0" animBg="1"/>
      <p:bldP spid="25" grpId="0" animBg="1"/>
      <p:bldP spid="26" grpId="0" animBg="1"/>
      <p:bldP spid="2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51203" y="281103"/>
            <a:ext cx="6413679" cy="742511"/>
          </a:xfrm>
          <a:prstGeom prst="rect">
            <a:avLst/>
          </a:prstGeom>
        </p:spPr>
        <p:txBody>
          <a:bodyPr wrap="none">
            <a:spAutoFit/>
          </a:bodyPr>
          <a:lstStyle/>
          <a:p>
            <a:pPr algn="just">
              <a:lnSpc>
                <a:spcPct val="150000"/>
              </a:lnSpc>
              <a:tabLst>
                <a:tab pos="438150" algn="l"/>
              </a:tabLst>
            </a:pPr>
            <a:r>
              <a:rPr lang="pt-BR" sz="3200" b="1" kern="100">
                <a:latin typeface="Times New Roman" panose="02020603050405020304" pitchFamily="18" charset="0"/>
                <a:ea typeface="SimSun" panose="02010600030101010101" pitchFamily="2" charset="-122"/>
              </a:rPr>
              <a:t>* Vua Hùng thách cưới bằng sính lễ</a:t>
            </a:r>
            <a:endParaRPr lang="en-US" sz="3200" b="1" kern="100">
              <a:effectLst/>
              <a:latin typeface="Times New Roman" panose="02020603050405020304" pitchFamily="18" charset="0"/>
              <a:ea typeface="SimSun" panose="02010600030101010101" pitchFamily="2" charset="-122"/>
            </a:endParaRPr>
          </a:p>
        </p:txBody>
      </p:sp>
      <p:sp>
        <p:nvSpPr>
          <p:cNvPr id="2" name="Rectangle 1"/>
          <p:cNvSpPr/>
          <p:nvPr/>
        </p:nvSpPr>
        <p:spPr>
          <a:xfrm>
            <a:off x="558018" y="1484047"/>
            <a:ext cx="6096000" cy="738664"/>
          </a:xfrm>
          <a:prstGeom prst="rect">
            <a:avLst/>
          </a:prstGeom>
        </p:spPr>
        <p:txBody>
          <a:bodyPr>
            <a:spAutoFit/>
          </a:bodyPr>
          <a:lstStyle/>
          <a:p>
            <a:pPr algn="just">
              <a:lnSpc>
                <a:spcPct val="150000"/>
              </a:lnSpc>
              <a:tabLst>
                <a:tab pos="438150" algn="l"/>
              </a:tabLst>
            </a:pPr>
            <a:r>
              <a:rPr lang="nl-NL" sz="2800" kern="100">
                <a:latin typeface="Times New Roman" panose="02020603050405020304" pitchFamily="18" charset="0"/>
                <a:ea typeface="SimSun" panose="02010600030101010101" pitchFamily="2" charset="-122"/>
                <a:cs typeface="Times New Roman" panose="02020603050405020304" pitchFamily="18" charset="0"/>
              </a:rPr>
              <a:t>- Thời gian</a:t>
            </a:r>
            <a:r>
              <a:rPr lang="nl-NL" sz="2800" kern="100" smtClean="0">
                <a:latin typeface="Times New Roman" panose="02020603050405020304" pitchFamily="18" charset="0"/>
                <a:ea typeface="SimSun" panose="02010600030101010101" pitchFamily="2" charset="-122"/>
                <a:cs typeface="Times New Roman" panose="02020603050405020304" pitchFamily="18" charset="0"/>
              </a:rPr>
              <a:t>:</a:t>
            </a:r>
            <a:endParaRPr lang="en-US" sz="28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6" name="Rectangle 5"/>
          <p:cNvSpPr/>
          <p:nvPr/>
        </p:nvSpPr>
        <p:spPr>
          <a:xfrm>
            <a:off x="2510444" y="1484047"/>
            <a:ext cx="4337538" cy="1384995"/>
          </a:xfrm>
          <a:prstGeom prst="rect">
            <a:avLst/>
          </a:prstGeom>
        </p:spPr>
        <p:txBody>
          <a:bodyPr wrap="square">
            <a:spAutoFit/>
          </a:bodyPr>
          <a:lstStyle/>
          <a:p>
            <a:pPr lvl="0" algn="just">
              <a:lnSpc>
                <a:spcPct val="150000"/>
              </a:lnSpc>
              <a:tabLst>
                <a:tab pos="438150" algn="l"/>
              </a:tabLst>
            </a:pPr>
            <a:r>
              <a:rPr lang="nl-NL" sz="28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ai mang đến trước sẽ được cưới Mị Nương</a:t>
            </a:r>
            <a:endParaRPr lang="en-US" sz="28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8938711" y="416688"/>
            <a:ext cx="3310415" cy="2036240"/>
          </a:xfrm>
          <a:prstGeom prst="rect">
            <a:avLst/>
          </a:prstGeom>
        </p:spPr>
      </p:pic>
      <p:pic>
        <p:nvPicPr>
          <p:cNvPr id="8" name="Picture 7"/>
          <p:cNvPicPr>
            <a:picLocks noChangeAspect="1"/>
          </p:cNvPicPr>
          <p:nvPr/>
        </p:nvPicPr>
        <p:blipFill>
          <a:blip r:embed="rId3"/>
          <a:stretch>
            <a:fillRect/>
          </a:stretch>
        </p:blipFill>
        <p:spPr>
          <a:xfrm>
            <a:off x="5148726" y="2683144"/>
            <a:ext cx="4919898" cy="3926164"/>
          </a:xfrm>
          <a:prstGeom prst="rect">
            <a:avLst/>
          </a:prstGeom>
        </p:spPr>
      </p:pic>
      <p:pic>
        <p:nvPicPr>
          <p:cNvPr id="9" name="Picture 8"/>
          <p:cNvPicPr>
            <a:picLocks noChangeAspect="1"/>
          </p:cNvPicPr>
          <p:nvPr/>
        </p:nvPicPr>
        <p:blipFill>
          <a:blip r:embed="rId4"/>
          <a:stretch>
            <a:fillRect/>
          </a:stretch>
        </p:blipFill>
        <p:spPr>
          <a:xfrm>
            <a:off x="704228" y="3329475"/>
            <a:ext cx="3790375" cy="2392506"/>
          </a:xfrm>
          <a:prstGeom prst="rect">
            <a:avLst/>
          </a:prstGeom>
        </p:spPr>
      </p:pic>
    </p:spTree>
    <p:extLst>
      <p:ext uri="{BB962C8B-B14F-4D97-AF65-F5344CB8AC3E}">
        <p14:creationId xmlns:p14="http://schemas.microsoft.com/office/powerpoint/2010/main" val="159369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51203" y="281103"/>
            <a:ext cx="6413679" cy="742511"/>
          </a:xfrm>
          <a:prstGeom prst="rect">
            <a:avLst/>
          </a:prstGeom>
        </p:spPr>
        <p:txBody>
          <a:bodyPr wrap="none">
            <a:spAutoFit/>
          </a:bodyPr>
          <a:lstStyle/>
          <a:p>
            <a:pPr algn="just">
              <a:lnSpc>
                <a:spcPct val="150000"/>
              </a:lnSpc>
              <a:tabLst>
                <a:tab pos="438150" algn="l"/>
              </a:tabLst>
            </a:pPr>
            <a:r>
              <a:rPr lang="pt-BR" sz="3200" b="1" kern="100">
                <a:latin typeface="Times New Roman" panose="02020603050405020304" pitchFamily="18" charset="0"/>
                <a:ea typeface="SimSun" panose="02010600030101010101" pitchFamily="2" charset="-122"/>
              </a:rPr>
              <a:t>* Vua Hùng thách cưới bằng sính lễ</a:t>
            </a:r>
            <a:endParaRPr lang="en-US" sz="3200" b="1" kern="100">
              <a:effectLst/>
              <a:latin typeface="Times New Roman" panose="02020603050405020304" pitchFamily="18" charset="0"/>
              <a:ea typeface="SimSun" panose="02010600030101010101" pitchFamily="2" charset="-122"/>
            </a:endParaRPr>
          </a:p>
        </p:txBody>
      </p:sp>
      <p:sp>
        <p:nvSpPr>
          <p:cNvPr id="4" name="Cloud Callout 3"/>
          <p:cNvSpPr/>
          <p:nvPr/>
        </p:nvSpPr>
        <p:spPr>
          <a:xfrm>
            <a:off x="4281913" y="1790860"/>
            <a:ext cx="6028743" cy="2655518"/>
          </a:xfrm>
          <a:prstGeom prst="cloudCallout">
            <a:avLst>
              <a:gd name="adj1" fmla="val -68633"/>
              <a:gd name="adj2" fmla="val 62972"/>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i="1">
                <a:latin typeface="Times New Roman" panose="02020603050405020304" pitchFamily="18" charset="0"/>
                <a:cs typeface="Times New Roman" panose="02020603050405020304" pitchFamily="18" charset="0"/>
              </a:rPr>
              <a:t>Em có nhận xét gì về những sính lễ và thời gian nộp lễ vật?</a:t>
            </a:r>
            <a:endParaRPr lang="en-US" sz="400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9352198" y="155943"/>
            <a:ext cx="2821231" cy="1735342"/>
          </a:xfrm>
          <a:prstGeom prst="rect">
            <a:avLst/>
          </a:prstGeom>
        </p:spPr>
      </p:pic>
      <p:pic>
        <p:nvPicPr>
          <p:cNvPr id="8" name="Picture 7"/>
          <p:cNvPicPr>
            <a:picLocks noChangeAspect="1"/>
          </p:cNvPicPr>
          <p:nvPr/>
        </p:nvPicPr>
        <p:blipFill>
          <a:blip r:embed="rId3"/>
          <a:stretch>
            <a:fillRect/>
          </a:stretch>
        </p:blipFill>
        <p:spPr>
          <a:xfrm>
            <a:off x="7086616" y="4525891"/>
            <a:ext cx="2821231" cy="2251391"/>
          </a:xfrm>
          <a:prstGeom prst="rect">
            <a:avLst/>
          </a:prstGeom>
        </p:spPr>
      </p:pic>
      <p:sp>
        <p:nvSpPr>
          <p:cNvPr id="9" name="Rounded Rectangle 8"/>
          <p:cNvSpPr/>
          <p:nvPr/>
        </p:nvSpPr>
        <p:spPr>
          <a:xfrm>
            <a:off x="3125089" y="1111566"/>
            <a:ext cx="2438400"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Kì </a:t>
            </a:r>
            <a:r>
              <a:rPr lang="nl-NL" sz="36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lạ</a:t>
            </a:r>
            <a:endParaRPr lang="en-US" sz="3600"/>
          </a:p>
        </p:txBody>
      </p:sp>
      <p:sp>
        <p:nvSpPr>
          <p:cNvPr id="10" name="Rounded Rectangle 9"/>
          <p:cNvSpPr/>
          <p:nvPr/>
        </p:nvSpPr>
        <p:spPr>
          <a:xfrm>
            <a:off x="3125089" y="2410726"/>
            <a:ext cx="2438400" cy="914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nl-NL" sz="3600"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Khó </a:t>
            </a:r>
            <a:r>
              <a:rPr lang="nl-NL" sz="36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kiếm</a:t>
            </a:r>
            <a:endParaRPr lang="en-US" sz="3600"/>
          </a:p>
        </p:txBody>
      </p:sp>
      <p:sp>
        <p:nvSpPr>
          <p:cNvPr id="13" name="Rounded Rectangle 12"/>
          <p:cNvSpPr/>
          <p:nvPr/>
        </p:nvSpPr>
        <p:spPr>
          <a:xfrm>
            <a:off x="3125089" y="3878776"/>
            <a:ext cx="2438400" cy="914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nl-NL" sz="3600"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Thời </a:t>
            </a:r>
            <a:r>
              <a:rPr lang="nl-NL" sz="36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gian gấp gáp</a:t>
            </a:r>
            <a:endParaRPr lang="en-US" sz="3600"/>
          </a:p>
        </p:txBody>
      </p:sp>
      <p:sp>
        <p:nvSpPr>
          <p:cNvPr id="6" name="Right Brace 5"/>
          <p:cNvSpPr/>
          <p:nvPr/>
        </p:nvSpPr>
        <p:spPr>
          <a:xfrm>
            <a:off x="5663937" y="1335228"/>
            <a:ext cx="942975" cy="3312362"/>
          </a:xfrm>
          <a:prstGeom prst="rightBrace">
            <a:avLst/>
          </a:prstGeom>
          <a:ln w="762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Arrow Connector 14"/>
          <p:cNvCxnSpPr/>
          <p:nvPr/>
        </p:nvCxnSpPr>
        <p:spPr>
          <a:xfrm flipV="1">
            <a:off x="1814513" y="1891285"/>
            <a:ext cx="1310576" cy="923353"/>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703720" y="2820199"/>
            <a:ext cx="1421369" cy="1515777"/>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917148" y="2842625"/>
            <a:ext cx="1207941" cy="164980"/>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186622" y="2362887"/>
            <a:ext cx="1703720" cy="9144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Lễ vật</a:t>
            </a:r>
            <a:endParaRPr lang="en-US" sz="3600"/>
          </a:p>
        </p:txBody>
      </p:sp>
      <p:sp>
        <p:nvSpPr>
          <p:cNvPr id="24" name="Rounded Rectangle 23"/>
          <p:cNvSpPr/>
          <p:nvPr/>
        </p:nvSpPr>
        <p:spPr>
          <a:xfrm>
            <a:off x="6431833" y="2179594"/>
            <a:ext cx="4330981" cy="205798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nl-NL" sz="3600"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Làm </a:t>
            </a:r>
            <a:r>
              <a:rPr lang="nl-NL" sz="36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tăng thêm sự kịch tính, là điều kiện để nhân vật bộc lộ tài năng.</a:t>
            </a:r>
          </a:p>
        </p:txBody>
      </p:sp>
    </p:spTree>
    <p:extLst>
      <p:ext uri="{BB962C8B-B14F-4D97-AF65-F5344CB8AC3E}">
        <p14:creationId xmlns:p14="http://schemas.microsoft.com/office/powerpoint/2010/main" val="390963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barn(inVertical)">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arn(inVertical)">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barn(inVertical)">
                                      <p:cBhvr>
                                        <p:cTn id="62" dur="500"/>
                                        <p:tgtEl>
                                          <p:spTgt spid="7"/>
                                        </p:tgtEl>
                                      </p:cBhvr>
                                    </p:animEffect>
                                  </p:childTnLst>
                                </p:cTn>
                              </p:par>
                              <p:par>
                                <p:cTn id="63" presetID="16" presetClass="entr" presetSubtype="21" fill="hold" nodeType="with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barn(inVertical)">
                                      <p:cBhvr>
                                        <p:cTn id="6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4" grpId="1" animBg="1"/>
      <p:bldP spid="9" grpId="0" animBg="1"/>
      <p:bldP spid="10" grpId="0" animBg="1"/>
      <p:bldP spid="13" grpId="0" animBg="1"/>
      <p:bldP spid="6" grpId="0" animBg="1"/>
      <p:bldP spid="23" grpId="0" animBg="1"/>
      <p:bldP spid="2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9677" y="140426"/>
            <a:ext cx="6413679" cy="742511"/>
          </a:xfrm>
          <a:prstGeom prst="rect">
            <a:avLst/>
          </a:prstGeom>
        </p:spPr>
        <p:txBody>
          <a:bodyPr wrap="none">
            <a:spAutoFit/>
          </a:bodyPr>
          <a:lstStyle/>
          <a:p>
            <a:pPr algn="just">
              <a:lnSpc>
                <a:spcPct val="150000"/>
              </a:lnSpc>
              <a:tabLst>
                <a:tab pos="438150" algn="l"/>
              </a:tabLst>
            </a:pPr>
            <a:r>
              <a:rPr lang="pt-BR" sz="3200" b="1" kern="100">
                <a:latin typeface="Times New Roman" panose="02020603050405020304" pitchFamily="18" charset="0"/>
                <a:ea typeface="SimSun" panose="02010600030101010101" pitchFamily="2" charset="-122"/>
              </a:rPr>
              <a:t>* Vua Hùng thách cưới bằng sính lễ</a:t>
            </a:r>
            <a:endParaRPr lang="en-US" sz="3200" b="1" kern="100">
              <a:effectLst/>
              <a:latin typeface="Times New Roman" panose="02020603050405020304" pitchFamily="18" charset="0"/>
              <a:ea typeface="SimSun" panose="02010600030101010101" pitchFamily="2" charset="-122"/>
            </a:endParaRPr>
          </a:p>
        </p:txBody>
      </p:sp>
      <p:sp>
        <p:nvSpPr>
          <p:cNvPr id="5" name="Rounded Rectangle 4"/>
          <p:cNvSpPr/>
          <p:nvPr/>
        </p:nvSpPr>
        <p:spPr>
          <a:xfrm>
            <a:off x="2711438" y="2889848"/>
            <a:ext cx="3162887" cy="9144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200" kern="100">
                <a:solidFill>
                  <a:prstClr val="black"/>
                </a:solidFill>
                <a:latin typeface="Times New Roman" panose="02020603050405020304" pitchFamily="18" charset="0"/>
                <a:ea typeface="SimSun" panose="02010600030101010101" pitchFamily="2" charset="-122"/>
              </a:rPr>
              <a:t>Đ</a:t>
            </a:r>
            <a:r>
              <a:rPr lang="vi-VN" sz="3200" kern="100" smtClean="0">
                <a:solidFill>
                  <a:prstClr val="black"/>
                </a:solidFill>
                <a:latin typeface="Times New Roman" panose="02020603050405020304" pitchFamily="18" charset="0"/>
                <a:ea typeface="SimSun" panose="02010600030101010101" pitchFamily="2" charset="-122"/>
              </a:rPr>
              <a:t>ó </a:t>
            </a:r>
            <a:r>
              <a:rPr lang="vi-VN" sz="3200" kern="100">
                <a:solidFill>
                  <a:prstClr val="black"/>
                </a:solidFill>
                <a:latin typeface="Times New Roman" panose="02020603050405020304" pitchFamily="18" charset="0"/>
                <a:ea typeface="SimSun" panose="02010600030101010101" pitchFamily="2" charset="-122"/>
              </a:rPr>
              <a:t>là các sản vật nơi núi rừng</a:t>
            </a:r>
            <a:endParaRPr lang="en-US"/>
          </a:p>
        </p:txBody>
      </p:sp>
      <p:sp>
        <p:nvSpPr>
          <p:cNvPr id="6" name="Rounded Rectangle 5"/>
          <p:cNvSpPr/>
          <p:nvPr/>
        </p:nvSpPr>
        <p:spPr>
          <a:xfrm>
            <a:off x="2711438" y="1004475"/>
            <a:ext cx="3162887" cy="914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pt-BR" sz="3200" kern="100" smtClean="0">
                <a:solidFill>
                  <a:prstClr val="black"/>
                </a:solidFill>
                <a:latin typeface="Times New Roman" panose="02020603050405020304" pitchFamily="18" charset="0"/>
                <a:ea typeface="SimSun" panose="02010600030101010101" pitchFamily="2" charset="-122"/>
              </a:rPr>
              <a:t>Có </a:t>
            </a:r>
            <a:r>
              <a:rPr lang="pt-BR" sz="3200" kern="100">
                <a:solidFill>
                  <a:prstClr val="black"/>
                </a:solidFill>
                <a:latin typeface="Times New Roman" panose="02020603050405020304" pitchFamily="18" charset="0"/>
                <a:ea typeface="SimSun" panose="02010600030101010101" pitchFamily="2" charset="-122"/>
              </a:rPr>
              <a:t>lợi cho Sơn Tinh</a:t>
            </a:r>
            <a:endParaRPr lang="en-US"/>
          </a:p>
        </p:txBody>
      </p:sp>
      <p:sp>
        <p:nvSpPr>
          <p:cNvPr id="7" name="Rounded Rectangle 6"/>
          <p:cNvSpPr/>
          <p:nvPr/>
        </p:nvSpPr>
        <p:spPr>
          <a:xfrm>
            <a:off x="2586748" y="5246276"/>
            <a:ext cx="3162887"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00" smtClean="0">
                <a:solidFill>
                  <a:prstClr val="black"/>
                </a:solidFill>
                <a:latin typeface="Times New Roman" panose="02020603050405020304" pitchFamily="18" charset="0"/>
                <a:ea typeface="SimSun" panose="02010600030101010101" pitchFamily="2" charset="-122"/>
              </a:rPr>
              <a:t>T</a:t>
            </a:r>
            <a:r>
              <a:rPr lang="vi-VN" sz="3200" kern="100" smtClean="0">
                <a:solidFill>
                  <a:prstClr val="black"/>
                </a:solidFill>
                <a:latin typeface="Times New Roman" panose="02020603050405020304" pitchFamily="18" charset="0"/>
                <a:ea typeface="SimSun" panose="02010600030101010101" pitchFamily="2" charset="-122"/>
              </a:rPr>
              <a:t>huộc </a:t>
            </a:r>
            <a:r>
              <a:rPr lang="vi-VN" sz="3200" kern="100">
                <a:solidFill>
                  <a:prstClr val="black"/>
                </a:solidFill>
                <a:latin typeface="Times New Roman" panose="02020603050405020304" pitchFamily="18" charset="0"/>
                <a:ea typeface="SimSun" panose="02010600030101010101" pitchFamily="2" charset="-122"/>
              </a:rPr>
              <a:t>đất đai của Sơn Tinh</a:t>
            </a:r>
            <a:endParaRPr lang="en-US"/>
          </a:p>
        </p:txBody>
      </p:sp>
      <p:cxnSp>
        <p:nvCxnSpPr>
          <p:cNvPr id="9" name="Straight Arrow Connector 8"/>
          <p:cNvCxnSpPr/>
          <p:nvPr/>
        </p:nvCxnSpPr>
        <p:spPr>
          <a:xfrm flipV="1">
            <a:off x="1749676" y="1918876"/>
            <a:ext cx="961762" cy="1428172"/>
          </a:xfrm>
          <a:prstGeom prst="straightConnector1">
            <a:avLst/>
          </a:prstGeom>
          <a:ln w="76200">
            <a:solidFill>
              <a:srgbClr val="FF8327"/>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5" idx="1"/>
          </p:cNvCxnSpPr>
          <p:nvPr/>
        </p:nvCxnSpPr>
        <p:spPr>
          <a:xfrm flipV="1">
            <a:off x="1749676" y="3347048"/>
            <a:ext cx="961762" cy="64966"/>
          </a:xfrm>
          <a:prstGeom prst="straightConnector1">
            <a:avLst/>
          </a:prstGeom>
          <a:ln w="76200">
            <a:solidFill>
              <a:srgbClr val="FF8327"/>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749676" y="3412014"/>
            <a:ext cx="837072" cy="2053249"/>
          </a:xfrm>
          <a:prstGeom prst="straightConnector1">
            <a:avLst/>
          </a:prstGeom>
          <a:ln w="76200">
            <a:solidFill>
              <a:srgbClr val="FF8327"/>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189913" y="2889848"/>
            <a:ext cx="1712163"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kern="100">
                <a:solidFill>
                  <a:prstClr val="black"/>
                </a:solidFill>
                <a:latin typeface="Times New Roman" panose="02020603050405020304" pitchFamily="18" charset="0"/>
                <a:ea typeface="SimSun" panose="02010600030101010101" pitchFamily="2" charset="-122"/>
              </a:rPr>
              <a:t>Sính lễ</a:t>
            </a:r>
            <a:endParaRPr lang="en-US"/>
          </a:p>
        </p:txBody>
      </p:sp>
      <p:sp>
        <p:nvSpPr>
          <p:cNvPr id="19" name="Right Brace 18"/>
          <p:cNvSpPr/>
          <p:nvPr/>
        </p:nvSpPr>
        <p:spPr>
          <a:xfrm>
            <a:off x="6289964" y="1207696"/>
            <a:ext cx="1720992" cy="4495780"/>
          </a:xfrm>
          <a:prstGeom prst="rightBrace">
            <a:avLst/>
          </a:prstGeom>
          <a:ln w="76200">
            <a:solidFill>
              <a:srgbClr val="2F5CAB"/>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ectangle 19"/>
          <p:cNvSpPr/>
          <p:nvPr/>
        </p:nvSpPr>
        <p:spPr>
          <a:xfrm>
            <a:off x="8416791" y="1728122"/>
            <a:ext cx="3117273" cy="378565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3810" lvl="0" algn="just">
              <a:lnSpc>
                <a:spcPct val="150000"/>
              </a:lnSpc>
              <a:tabLst>
                <a:tab pos="1143000" algn="l"/>
              </a:tabLst>
            </a:pPr>
            <a:r>
              <a:rPr lang="pt-BR" sz="3200" kern="100">
                <a:solidFill>
                  <a:prstClr val="black"/>
                </a:solidFill>
                <a:latin typeface="Times New Roman" panose="02020603050405020304" pitchFamily="18" charset="0"/>
                <a:ea typeface="SimSun" panose="02010600030101010101" pitchFamily="2" charset="-122"/>
              </a:rPr>
              <a:t>=&gt; Sự thiên vị của vua Hùng thể hiện thái độ của người Việt cổ với núi rừng và lũ lụt. </a:t>
            </a:r>
            <a:endParaRPr lang="en-US" sz="3200" kern="100">
              <a:solidFill>
                <a:prstClr val="black"/>
              </a:solidFill>
              <a:latin typeface="Times New Roman" panose="02020603050405020304" pitchFamily="18" charset="0"/>
              <a:ea typeface="SimSun" panose="02010600030101010101" pitchFamily="2" charset="-122"/>
            </a:endParaRPr>
          </a:p>
        </p:txBody>
      </p:sp>
      <p:pic>
        <p:nvPicPr>
          <p:cNvPr id="21" name="Picture 20"/>
          <p:cNvPicPr>
            <a:picLocks noChangeAspect="1"/>
          </p:cNvPicPr>
          <p:nvPr/>
        </p:nvPicPr>
        <p:blipFill>
          <a:blip r:embed="rId2"/>
          <a:stretch>
            <a:fillRect/>
          </a:stretch>
        </p:blipFill>
        <p:spPr>
          <a:xfrm>
            <a:off x="199477" y="1293799"/>
            <a:ext cx="1809919" cy="1309859"/>
          </a:xfrm>
          <a:prstGeom prst="rect">
            <a:avLst/>
          </a:prstGeom>
        </p:spPr>
      </p:pic>
      <p:pic>
        <p:nvPicPr>
          <p:cNvPr id="22" name="Picture 21"/>
          <p:cNvPicPr>
            <a:picLocks noChangeAspect="1"/>
          </p:cNvPicPr>
          <p:nvPr/>
        </p:nvPicPr>
        <p:blipFill>
          <a:blip r:embed="rId3"/>
          <a:stretch>
            <a:fillRect/>
          </a:stretch>
        </p:blipFill>
        <p:spPr>
          <a:xfrm>
            <a:off x="95327" y="4840186"/>
            <a:ext cx="2085586" cy="1485570"/>
          </a:xfrm>
          <a:prstGeom prst="rect">
            <a:avLst/>
          </a:prstGeom>
        </p:spPr>
      </p:pic>
    </p:spTree>
    <p:extLst>
      <p:ext uri="{BB962C8B-B14F-4D97-AF65-F5344CB8AC3E}">
        <p14:creationId xmlns:p14="http://schemas.microsoft.com/office/powerpoint/2010/main" val="274892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9677" y="140426"/>
            <a:ext cx="6413679" cy="742511"/>
          </a:xfrm>
          <a:prstGeom prst="rect">
            <a:avLst/>
          </a:prstGeom>
        </p:spPr>
        <p:txBody>
          <a:bodyPr wrap="none">
            <a:spAutoFit/>
          </a:bodyPr>
          <a:lstStyle/>
          <a:p>
            <a:pPr algn="just">
              <a:lnSpc>
                <a:spcPct val="150000"/>
              </a:lnSpc>
              <a:tabLst>
                <a:tab pos="438150" algn="l"/>
              </a:tabLst>
            </a:pPr>
            <a:r>
              <a:rPr lang="pt-BR" sz="3200" b="1" kern="100">
                <a:latin typeface="Times New Roman" panose="02020603050405020304" pitchFamily="18" charset="0"/>
                <a:ea typeface="SimSun" panose="02010600030101010101" pitchFamily="2" charset="-122"/>
              </a:rPr>
              <a:t>* Vua Hùng thách cưới bằng sính lễ</a:t>
            </a:r>
            <a:endParaRPr lang="en-US" sz="3200" b="1" kern="100">
              <a:effectLst/>
              <a:latin typeface="Times New Roman" panose="02020603050405020304" pitchFamily="18" charset="0"/>
              <a:ea typeface="SimSun" panose="02010600030101010101" pitchFamily="2" charset="-122"/>
            </a:endParaRPr>
          </a:p>
        </p:txBody>
      </p:sp>
      <p:sp>
        <p:nvSpPr>
          <p:cNvPr id="6" name="Rounded Rectangle 5"/>
          <p:cNvSpPr/>
          <p:nvPr/>
        </p:nvSpPr>
        <p:spPr>
          <a:xfrm>
            <a:off x="2665821" y="866397"/>
            <a:ext cx="4593961" cy="132049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3200" kern="100" smtClean="0">
                <a:solidFill>
                  <a:prstClr val="black"/>
                </a:solidFill>
                <a:latin typeface="Times New Roman" panose="02020603050405020304" pitchFamily="18" charset="0"/>
                <a:ea typeface="SimSun" panose="02010600030101010101" pitchFamily="2" charset="-122"/>
              </a:rPr>
              <a:t>Núi </a:t>
            </a:r>
            <a:r>
              <a:rPr lang="vi-VN" sz="3200" kern="100">
                <a:solidFill>
                  <a:prstClr val="black"/>
                </a:solidFill>
                <a:latin typeface="Times New Roman" panose="02020603050405020304" pitchFamily="18" charset="0"/>
                <a:ea typeface="SimSun" panose="02010600030101010101" pitchFamily="2" charset="-122"/>
              </a:rPr>
              <a:t>rừng là bạn bè, là ân nhân, đem lại nhiều ích lợi cho con người,…</a:t>
            </a:r>
          </a:p>
        </p:txBody>
      </p:sp>
      <p:sp>
        <p:nvSpPr>
          <p:cNvPr id="7" name="Rounded Rectangle 6"/>
          <p:cNvSpPr/>
          <p:nvPr/>
        </p:nvSpPr>
        <p:spPr>
          <a:xfrm>
            <a:off x="2586748" y="5246276"/>
            <a:ext cx="4673034" cy="9144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3200" kern="100">
                <a:solidFill>
                  <a:prstClr val="black"/>
                </a:solidFill>
                <a:latin typeface="Times New Roman" panose="02020603050405020304" pitchFamily="18" charset="0"/>
                <a:ea typeface="SimSun" panose="02010600030101010101" pitchFamily="2" charset="-122"/>
              </a:rPr>
              <a:t>Lũ lụt là kẻ thù, chỉ đem lại tai hoạ cho con người.</a:t>
            </a:r>
          </a:p>
        </p:txBody>
      </p:sp>
      <p:cxnSp>
        <p:nvCxnSpPr>
          <p:cNvPr id="9" name="Straight Arrow Connector 8"/>
          <p:cNvCxnSpPr/>
          <p:nvPr/>
        </p:nvCxnSpPr>
        <p:spPr>
          <a:xfrm flipV="1">
            <a:off x="1749676" y="1918876"/>
            <a:ext cx="961762" cy="1428172"/>
          </a:xfrm>
          <a:prstGeom prst="straightConnector1">
            <a:avLst/>
          </a:prstGeom>
          <a:ln w="76200">
            <a:solidFill>
              <a:srgbClr val="FF8327"/>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749676" y="3412014"/>
            <a:ext cx="837072" cy="2053249"/>
          </a:xfrm>
          <a:prstGeom prst="straightConnector1">
            <a:avLst/>
          </a:prstGeom>
          <a:ln w="76200">
            <a:solidFill>
              <a:srgbClr val="FF8327"/>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189913" y="2889848"/>
            <a:ext cx="1712163"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kern="100">
                <a:solidFill>
                  <a:prstClr val="black"/>
                </a:solidFill>
                <a:latin typeface="Times New Roman" panose="02020603050405020304" pitchFamily="18" charset="0"/>
                <a:ea typeface="SimSun" panose="02010600030101010101" pitchFamily="2" charset="-122"/>
              </a:rPr>
              <a:t>Sính lễ</a:t>
            </a:r>
            <a:endParaRPr lang="en-US"/>
          </a:p>
        </p:txBody>
      </p:sp>
      <p:pic>
        <p:nvPicPr>
          <p:cNvPr id="3" name="Picture 2"/>
          <p:cNvPicPr>
            <a:picLocks noChangeAspect="1"/>
          </p:cNvPicPr>
          <p:nvPr/>
        </p:nvPicPr>
        <p:blipFill>
          <a:blip r:embed="rId2"/>
          <a:stretch>
            <a:fillRect/>
          </a:stretch>
        </p:blipFill>
        <p:spPr>
          <a:xfrm>
            <a:off x="8582025" y="693204"/>
            <a:ext cx="2743200" cy="1666875"/>
          </a:xfrm>
          <a:prstGeom prst="rect">
            <a:avLst/>
          </a:prstGeom>
        </p:spPr>
      </p:pic>
      <p:pic>
        <p:nvPicPr>
          <p:cNvPr id="4" name="Picture 3"/>
          <p:cNvPicPr>
            <a:picLocks noChangeAspect="1"/>
          </p:cNvPicPr>
          <p:nvPr/>
        </p:nvPicPr>
        <p:blipFill>
          <a:blip r:embed="rId3"/>
          <a:stretch>
            <a:fillRect/>
          </a:stretch>
        </p:blipFill>
        <p:spPr>
          <a:xfrm>
            <a:off x="8467725" y="4903376"/>
            <a:ext cx="2857500" cy="1600200"/>
          </a:xfrm>
          <a:prstGeom prst="rect">
            <a:avLst/>
          </a:prstGeom>
        </p:spPr>
      </p:pic>
    </p:spTree>
    <p:extLst>
      <p:ext uri="{BB962C8B-B14F-4D97-AF65-F5344CB8AC3E}">
        <p14:creationId xmlns:p14="http://schemas.microsoft.com/office/powerpoint/2010/main" val="341270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0362" y="0"/>
            <a:ext cx="8308377" cy="646331"/>
          </a:xfrm>
          <a:prstGeom prst="rect">
            <a:avLst/>
          </a:prstGeom>
        </p:spPr>
        <p:txBody>
          <a:bodyPr wrap="square">
            <a:spAutoFit/>
          </a:bodyPr>
          <a:lstStyle/>
          <a:p>
            <a:r>
              <a:rPr lang="fr-FR" sz="3600" b="1" kern="100">
                <a:latin typeface="Times New Roman" panose="02020603050405020304" pitchFamily="18" charset="0"/>
                <a:ea typeface="SimSun" panose="02010600030101010101" pitchFamily="2" charset="-122"/>
              </a:rPr>
              <a:t>c. Cuộc giao tranh giữa hai nhân </a:t>
            </a:r>
            <a:r>
              <a:rPr lang="fr-FR" sz="3600" b="1" kern="100" smtClean="0">
                <a:latin typeface="Times New Roman" panose="02020603050405020304" pitchFamily="18" charset="0"/>
                <a:ea typeface="SimSun" panose="02010600030101010101" pitchFamily="2" charset="-122"/>
              </a:rPr>
              <a:t>vật</a:t>
            </a:r>
            <a:endParaRPr lang="en-US" sz="3600" b="1"/>
          </a:p>
        </p:txBody>
      </p:sp>
      <p:graphicFrame>
        <p:nvGraphicFramePr>
          <p:cNvPr id="3" name="Table 2"/>
          <p:cNvGraphicFramePr>
            <a:graphicFrameLocks noGrp="1"/>
          </p:cNvGraphicFramePr>
          <p:nvPr>
            <p:extLst>
              <p:ext uri="{D42A27DB-BD31-4B8C-83A1-F6EECF244321}">
                <p14:modId xmlns:p14="http://schemas.microsoft.com/office/powerpoint/2010/main" val="4113744923"/>
              </p:ext>
            </p:extLst>
          </p:nvPr>
        </p:nvGraphicFramePr>
        <p:xfrm>
          <a:off x="604912" y="694656"/>
          <a:ext cx="11029071" cy="6043480"/>
        </p:xfrm>
        <a:graphic>
          <a:graphicData uri="http://schemas.openxmlformats.org/drawingml/2006/table">
            <a:tbl>
              <a:tblPr/>
              <a:tblGrid>
                <a:gridCol w="4458560">
                  <a:extLst>
                    <a:ext uri="{9D8B030D-6E8A-4147-A177-3AD203B41FA5}">
                      <a16:colId xmlns:a16="http://schemas.microsoft.com/office/drawing/2014/main" val="1839894740"/>
                    </a:ext>
                  </a:extLst>
                </a:gridCol>
                <a:gridCol w="2698603">
                  <a:extLst>
                    <a:ext uri="{9D8B030D-6E8A-4147-A177-3AD203B41FA5}">
                      <a16:colId xmlns:a16="http://schemas.microsoft.com/office/drawing/2014/main" val="2858621877"/>
                    </a:ext>
                  </a:extLst>
                </a:gridCol>
                <a:gridCol w="3871908">
                  <a:extLst>
                    <a:ext uri="{9D8B030D-6E8A-4147-A177-3AD203B41FA5}">
                      <a16:colId xmlns:a16="http://schemas.microsoft.com/office/drawing/2014/main" val="2162924588"/>
                    </a:ext>
                  </a:extLst>
                </a:gridCol>
              </a:tblGrid>
              <a:tr h="461420">
                <a:tc>
                  <a:txBody>
                    <a:bodyPr/>
                    <a:lstStyle/>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C9E3E"/>
                    </a:solidFill>
                  </a:tcPr>
                </a:tc>
                <a:tc>
                  <a:txBody>
                    <a:bodyPr/>
                    <a:lstStyle/>
                    <a:p>
                      <a:pPr marL="0" marR="0">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Sơn Tinh</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C9E3E"/>
                    </a:solidFill>
                  </a:tcPr>
                </a:tc>
                <a:tc>
                  <a:txBody>
                    <a:bodyPr/>
                    <a:lstStyle/>
                    <a:p>
                      <a:pPr marL="0" marR="0">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Thủy Tinh</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C9E3E"/>
                    </a:solidFill>
                  </a:tcPr>
                </a:tc>
                <a:extLst>
                  <a:ext uri="{0D108BD9-81ED-4DB2-BD59-A6C34878D82A}">
                    <a16:rowId xmlns:a16="http://schemas.microsoft.com/office/drawing/2014/main" val="599013613"/>
                  </a:ext>
                </a:extLst>
              </a:tr>
              <a:tr h="461420">
                <a:tc>
                  <a:txBody>
                    <a:bodyPr/>
                    <a:lstStyle/>
                    <a:p>
                      <a:pPr marL="0" marR="0">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Nguyên nhân</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gridSpan="2">
                  <a:txBody>
                    <a:bodyPr/>
                    <a:lstStyle/>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225706779"/>
                  </a:ext>
                </a:extLst>
              </a:tr>
              <a:tr h="1063806">
                <a:tc>
                  <a:txBody>
                    <a:bodyPr/>
                    <a:lstStyle/>
                    <a:p>
                      <a:pPr marL="0" marR="0">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Diễn biến</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0096441"/>
                  </a:ext>
                </a:extLst>
              </a:tr>
              <a:tr h="1063141">
                <a:tc>
                  <a:txBody>
                    <a:bodyPr/>
                    <a:lstStyle/>
                    <a:p>
                      <a:pPr marL="0" marR="0">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Kết quả</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852370"/>
                  </a:ext>
                </a:extLst>
              </a:tr>
              <a:tr h="922840">
                <a:tc gridSpan="3">
                  <a:txBody>
                    <a:bodyPr/>
                    <a:lstStyle/>
                    <a:p>
                      <a:pPr marL="0" marR="0" algn="just">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Theo em vì sao người thắng cuộc xứng đáng được xem là một anh hùng</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04548358"/>
                  </a:ext>
                </a:extLst>
              </a:tr>
            </a:tbl>
          </a:graphicData>
        </a:graphic>
      </p:graphicFrame>
    </p:spTree>
    <p:extLst>
      <p:ext uri="{BB962C8B-B14F-4D97-AF65-F5344CB8AC3E}">
        <p14:creationId xmlns:p14="http://schemas.microsoft.com/office/powerpoint/2010/main" val="340188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068779" y="272183"/>
            <a:ext cx="5652657"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kern="100">
                <a:latin typeface="Times New Roman" panose="02020603050405020304" pitchFamily="18" charset="0"/>
                <a:ea typeface="SimSun" panose="02010600030101010101" pitchFamily="2" charset="-122"/>
                <a:cs typeface="Times New Roman" panose="02020603050405020304" pitchFamily="18" charset="0"/>
              </a:rPr>
              <a:t>Sơn Tinh mang lễ vật đến trước, lấy được Mị Nương. </a:t>
            </a:r>
            <a:endParaRPr lang="en-US" sz="32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5" name="Rounded Rectangle 4"/>
          <p:cNvSpPr/>
          <p:nvPr/>
        </p:nvSpPr>
        <p:spPr>
          <a:xfrm>
            <a:off x="3068780" y="4281053"/>
            <a:ext cx="5652657" cy="1357745"/>
          </a:xfrm>
          <a:prstGeom prst="roundRect">
            <a:avLst/>
          </a:prstGeom>
          <a:solidFill>
            <a:srgbClr val="5CBE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kern="100">
                <a:latin typeface="Times New Roman" panose="02020603050405020304" pitchFamily="18" charset="0"/>
                <a:ea typeface="SimSun" panose="02010600030101010101" pitchFamily="2" charset="-122"/>
                <a:cs typeface="Times New Roman" panose="02020603050405020304" pitchFamily="18" charset="0"/>
              </a:rPr>
              <a:t>Thuỷ Tinh đến sau, không lấy được vợ, đùng đùng dâng nước đánh Sơn Tinh. </a:t>
            </a:r>
            <a:endParaRPr lang="en-US" sz="32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6" name="Right Brace 5"/>
          <p:cNvSpPr/>
          <p:nvPr/>
        </p:nvSpPr>
        <p:spPr>
          <a:xfrm>
            <a:off x="8873836" y="729383"/>
            <a:ext cx="845127" cy="4579765"/>
          </a:xfrm>
          <a:prstGeom prst="rightBrace">
            <a:avLst/>
          </a:prstGeom>
          <a:ln w="5715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ounded Rectangle 6"/>
          <p:cNvSpPr/>
          <p:nvPr/>
        </p:nvSpPr>
        <p:spPr>
          <a:xfrm>
            <a:off x="9642762" y="1607125"/>
            <a:ext cx="2216727" cy="33528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100"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rPr>
              <a:t>Nguyên </a:t>
            </a:r>
            <a:r>
              <a:rPr lang="nl-NL" sz="3600" kern="100">
                <a:solidFill>
                  <a:schemeClr val="bg1"/>
                </a:solidFill>
                <a:latin typeface="Times New Roman" panose="02020603050405020304" pitchFamily="18" charset="0"/>
                <a:ea typeface="SimSun" panose="02010600030101010101" pitchFamily="2" charset="-122"/>
                <a:cs typeface="Times New Roman" panose="02020603050405020304" pitchFamily="18" charset="0"/>
              </a:rPr>
              <a:t>nhân mang tính cá nhân</a:t>
            </a:r>
            <a:endParaRPr lang="en-US" sz="3600">
              <a:solidFill>
                <a:schemeClr val="bg1"/>
              </a:solidFill>
            </a:endParaRPr>
          </a:p>
        </p:txBody>
      </p:sp>
      <p:cxnSp>
        <p:nvCxnSpPr>
          <p:cNvPr id="9" name="Curved Connector 8"/>
          <p:cNvCxnSpPr/>
          <p:nvPr/>
        </p:nvCxnSpPr>
        <p:spPr>
          <a:xfrm rot="5400000" flipH="1" flipV="1">
            <a:off x="2404772" y="1199428"/>
            <a:ext cx="1404216" cy="1378529"/>
          </a:xfrm>
          <a:prstGeom prst="curvedConnector3">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p:cNvCxnSpPr/>
          <p:nvPr/>
        </p:nvCxnSpPr>
        <p:spPr>
          <a:xfrm rot="16200000" flipH="1">
            <a:off x="1700645" y="3273137"/>
            <a:ext cx="2050471" cy="685798"/>
          </a:xfrm>
          <a:prstGeom prst="curvedConnector3">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1" y="1888692"/>
            <a:ext cx="2625436" cy="136712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i="1" kern="100">
                <a:latin typeface="Times New Roman" panose="02020603050405020304" pitchFamily="18" charset="0"/>
                <a:ea typeface="SimSun" panose="02010600030101010101" pitchFamily="2" charset="-122"/>
                <a:cs typeface="Times New Roman" panose="02020603050405020304" pitchFamily="18" charset="0"/>
              </a:rPr>
              <a:t>Nguyên nhân</a:t>
            </a:r>
            <a:endParaRPr lang="en-US" sz="3200" kern="100">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59429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05347" y="1397290"/>
            <a:ext cx="1995054" cy="44825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kern="100">
                <a:latin typeface="Times New Roman" panose="02020603050405020304" pitchFamily="18" charset="0"/>
                <a:ea typeface="SimSun" panose="02010600030101010101" pitchFamily="2" charset="-122"/>
                <a:cs typeface="Times New Roman" panose="02020603050405020304" pitchFamily="18" charset="0"/>
              </a:rPr>
              <a:t>Sơn </a:t>
            </a:r>
            <a:r>
              <a:rPr lang="vi-VN" sz="3200" b="1" i="1" kern="100" smtClean="0">
                <a:latin typeface="Times New Roman" panose="02020603050405020304" pitchFamily="18" charset="0"/>
                <a:ea typeface="SimSun" panose="02010600030101010101" pitchFamily="2" charset="-122"/>
                <a:cs typeface="Times New Roman" panose="02020603050405020304" pitchFamily="18" charset="0"/>
              </a:rPr>
              <a:t>Tinh</a:t>
            </a:r>
            <a:endParaRPr lang="en-US" sz="32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5" name="Rounded Rectangle 4"/>
          <p:cNvSpPr/>
          <p:nvPr/>
        </p:nvSpPr>
        <p:spPr>
          <a:xfrm>
            <a:off x="8340435" y="1367126"/>
            <a:ext cx="2272148" cy="478418"/>
          </a:xfrm>
          <a:prstGeom prst="roundRect">
            <a:avLst/>
          </a:prstGeom>
          <a:solidFill>
            <a:srgbClr val="5CBE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kern="100">
                <a:latin typeface="Times New Roman" panose="02020603050405020304" pitchFamily="18" charset="0"/>
                <a:ea typeface="SimSun" panose="02010600030101010101" pitchFamily="2" charset="-122"/>
                <a:cs typeface="Times New Roman" panose="02020603050405020304" pitchFamily="18" charset="0"/>
              </a:rPr>
              <a:t>Thuỷ </a:t>
            </a:r>
            <a:r>
              <a:rPr lang="vi-VN" sz="3200" b="1" i="1" kern="100" smtClean="0">
                <a:latin typeface="Times New Roman" panose="02020603050405020304" pitchFamily="18" charset="0"/>
                <a:ea typeface="SimSun" panose="02010600030101010101" pitchFamily="2" charset="-122"/>
                <a:cs typeface="Times New Roman" panose="02020603050405020304" pitchFamily="18" charset="0"/>
              </a:rPr>
              <a:t>Tinh</a:t>
            </a:r>
            <a:endParaRPr lang="en-US" sz="32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15" name="Rounded Rectangle 14"/>
          <p:cNvSpPr/>
          <p:nvPr/>
        </p:nvSpPr>
        <p:spPr>
          <a:xfrm>
            <a:off x="4840434" y="232181"/>
            <a:ext cx="2251365" cy="715962"/>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i="1" kern="100">
                <a:latin typeface="Times New Roman" panose="02020603050405020304" pitchFamily="18" charset="0"/>
                <a:ea typeface="SimSun" panose="02010600030101010101" pitchFamily="2" charset="-122"/>
                <a:cs typeface="Times New Roman" panose="02020603050405020304" pitchFamily="18" charset="0"/>
              </a:rPr>
              <a:t>Diễn biến</a:t>
            </a:r>
          </a:p>
        </p:txBody>
      </p:sp>
      <p:cxnSp>
        <p:nvCxnSpPr>
          <p:cNvPr id="3" name="Straight Connector 2"/>
          <p:cNvCxnSpPr/>
          <p:nvPr/>
        </p:nvCxnSpPr>
        <p:spPr>
          <a:xfrm flipH="1">
            <a:off x="5814580" y="1397290"/>
            <a:ext cx="22513" cy="2397629"/>
          </a:xfrm>
          <a:prstGeom prst="line">
            <a:avLst/>
          </a:prstGeom>
          <a:ln w="76200">
            <a:prstDash val="sysDash"/>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096000" y="2094545"/>
            <a:ext cx="5846618" cy="1200329"/>
          </a:xfrm>
          <a:prstGeom prst="rect">
            <a:avLst/>
          </a:prstGeom>
        </p:spPr>
        <p:txBody>
          <a:bodyPr wrap="square">
            <a:spAutoFit/>
          </a:bodyPr>
          <a:lstStyle/>
          <a:p>
            <a:pPr lvl="0" algn="just">
              <a:tabLst>
                <a:tab pos="438150" algn="l"/>
              </a:tabLst>
            </a:pPr>
            <a:r>
              <a:rPr lang="pt-BR" sz="24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 Hô mưa gọi gió làm thành giông bão, rung chuyển đất trời, nước sông cuồn cuộn, ngập tràn nhà cửa, ruộng đồng,…</a:t>
            </a:r>
            <a:endParaRPr lang="en-US" sz="24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4" name="Rectangle 13"/>
          <p:cNvSpPr/>
          <p:nvPr/>
        </p:nvSpPr>
        <p:spPr>
          <a:xfrm>
            <a:off x="152401" y="2084753"/>
            <a:ext cx="5403272" cy="830997"/>
          </a:xfrm>
          <a:prstGeom prst="rect">
            <a:avLst/>
          </a:prstGeom>
        </p:spPr>
        <p:txBody>
          <a:bodyPr wrap="square">
            <a:spAutoFit/>
          </a:bodyPr>
          <a:lstStyle/>
          <a:p>
            <a:pPr lvl="0" algn="just"/>
            <a:r>
              <a:rPr lang="en-US" sz="24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nl-NL" sz="24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Không hề nao núng, bốc từng quả đồi...dời.. dựng thành luỹ</a:t>
            </a:r>
            <a:r>
              <a:rPr lang="nl-NL" sz="2400" i="1"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a:t>
            </a:r>
            <a:endParaRPr lang="en-US" sz="24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6" name="Rectangle 15"/>
          <p:cNvSpPr/>
          <p:nvPr/>
        </p:nvSpPr>
        <p:spPr>
          <a:xfrm>
            <a:off x="152401" y="4917343"/>
            <a:ext cx="5521040" cy="830997"/>
          </a:xfrm>
          <a:prstGeom prst="rect">
            <a:avLst/>
          </a:prstGeom>
        </p:spPr>
        <p:txBody>
          <a:bodyPr wrap="square">
            <a:spAutoFit/>
          </a:bodyPr>
          <a:lstStyle/>
          <a:p>
            <a:pPr lvl="0" algn="just"/>
            <a:r>
              <a:rPr lang="en-US" sz="2400" i="1"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-&gt; </a:t>
            </a:r>
            <a:r>
              <a:rPr lang="vi-VN" sz="24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Sơn Tinh thắng (Nước dâng lên bao nhiêu...bấy nhiêu</a:t>
            </a:r>
            <a:r>
              <a:rPr lang="vi-VN" sz="2400" i="1"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a:t>
            </a:r>
            <a:endParaRPr lang="vi-VN" sz="24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7" name="Rectangle 16"/>
          <p:cNvSpPr/>
          <p:nvPr/>
        </p:nvSpPr>
        <p:spPr>
          <a:xfrm>
            <a:off x="152401" y="2930949"/>
            <a:ext cx="5521040" cy="1200329"/>
          </a:xfrm>
          <a:prstGeom prst="rect">
            <a:avLst/>
          </a:prstGeom>
        </p:spPr>
        <p:txBody>
          <a:bodyPr wrap="square">
            <a:spAutoFit/>
          </a:bodyPr>
          <a:lstStyle/>
          <a:p>
            <a:pPr lvl="0" algn="just"/>
            <a:r>
              <a:rPr lang="en-US" sz="24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 Sơn Tinh không hề run sợ, tinh thần bền bỉ, chống cự kiên cường, quyết liệt, càng đánh càng mạnh. </a:t>
            </a:r>
            <a:endParaRPr lang="en-US" sz="24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9" name="Rectangle 18"/>
          <p:cNvSpPr/>
          <p:nvPr/>
        </p:nvSpPr>
        <p:spPr>
          <a:xfrm>
            <a:off x="6715989" y="5102008"/>
            <a:ext cx="5521040" cy="461665"/>
          </a:xfrm>
          <a:prstGeom prst="rect">
            <a:avLst/>
          </a:prstGeom>
        </p:spPr>
        <p:txBody>
          <a:bodyPr wrap="square">
            <a:spAutoFit/>
          </a:bodyPr>
          <a:lstStyle/>
          <a:p>
            <a:pPr lvl="0" algn="just"/>
            <a:r>
              <a:rPr lang="en-US" sz="2400" i="1"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-&gt; Thủy </a:t>
            </a:r>
            <a:r>
              <a:rPr lang="en-US" sz="24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Tinh thua cuộc</a:t>
            </a:r>
          </a:p>
        </p:txBody>
      </p:sp>
      <p:sp>
        <p:nvSpPr>
          <p:cNvPr id="22" name="Rounded Rectangle 21"/>
          <p:cNvSpPr/>
          <p:nvPr/>
        </p:nvSpPr>
        <p:spPr>
          <a:xfrm>
            <a:off x="4840434" y="3997481"/>
            <a:ext cx="2088573" cy="733902"/>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i="1" kern="100" smtClean="0">
                <a:latin typeface="Times New Roman" panose="02020603050405020304" pitchFamily="18" charset="0"/>
                <a:ea typeface="SimSun" panose="02010600030101010101" pitchFamily="2" charset="-122"/>
                <a:cs typeface="Times New Roman" panose="02020603050405020304" pitchFamily="18" charset="0"/>
              </a:rPr>
              <a:t>Kết cục</a:t>
            </a:r>
            <a:endParaRPr lang="en-US" sz="3200" b="1" i="1" kern="100">
              <a:latin typeface="Times New Roman" panose="02020603050405020304" pitchFamily="18" charset="0"/>
              <a:ea typeface="SimSun" panose="02010600030101010101" pitchFamily="2" charset="-122"/>
              <a:cs typeface="Times New Roman" panose="02020603050405020304" pitchFamily="18" charset="0"/>
            </a:endParaRPr>
          </a:p>
        </p:txBody>
      </p:sp>
      <p:cxnSp>
        <p:nvCxnSpPr>
          <p:cNvPr id="24" name="Straight Connector 23"/>
          <p:cNvCxnSpPr/>
          <p:nvPr/>
        </p:nvCxnSpPr>
        <p:spPr>
          <a:xfrm flipH="1">
            <a:off x="5919361" y="4917343"/>
            <a:ext cx="22512" cy="1824136"/>
          </a:xfrm>
          <a:prstGeom prst="line">
            <a:avLst/>
          </a:prstGeom>
          <a:ln w="76200">
            <a:prstDash val="sysDash"/>
          </a:ln>
        </p:spPr>
        <p:style>
          <a:lnRef idx="1">
            <a:schemeClr val="accent1"/>
          </a:lnRef>
          <a:fillRef idx="0">
            <a:schemeClr val="accent1"/>
          </a:fillRef>
          <a:effectRef idx="0">
            <a:schemeClr val="accent1"/>
          </a:effectRef>
          <a:fontRef idx="minor">
            <a:schemeClr val="tx1"/>
          </a:fontRef>
        </p:style>
      </p:cxnSp>
      <p:sp>
        <p:nvSpPr>
          <p:cNvPr id="26" name="Cloud Callout 25"/>
          <p:cNvSpPr/>
          <p:nvPr/>
        </p:nvSpPr>
        <p:spPr>
          <a:xfrm>
            <a:off x="3003343" y="1134103"/>
            <a:ext cx="5925546" cy="4013776"/>
          </a:xfrm>
          <a:prstGeom prst="cloudCallout">
            <a:avLst>
              <a:gd name="adj1" fmla="val -53184"/>
              <a:gd name="adj2" fmla="val 57456"/>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i="1">
                <a:latin typeface="Times New Roman" panose="02020603050405020304" pitchFamily="18" charset="0"/>
                <a:cs typeface="Times New Roman" panose="02020603050405020304" pitchFamily="18" charset="0"/>
              </a:rPr>
              <a:t>Theo em vì sao người thắng cuộc xứng đáng được xem là một anh hùng</a:t>
            </a:r>
          </a:p>
        </p:txBody>
      </p:sp>
    </p:spTree>
    <p:extLst>
      <p:ext uri="{BB962C8B-B14F-4D97-AF65-F5344CB8AC3E}">
        <p14:creationId xmlns:p14="http://schemas.microsoft.com/office/powerpoint/2010/main" val="79297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arn(inVertic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barn(inVertical)">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26"/>
                                        </p:tgtEl>
                                      </p:cBhvr>
                                    </p:animEffect>
                                    <p:set>
                                      <p:cBhvr>
                                        <p:cTn id="62"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5" grpId="0" animBg="1"/>
      <p:bldP spid="13" grpId="0"/>
      <p:bldP spid="14" grpId="0"/>
      <p:bldP spid="16" grpId="0"/>
      <p:bldP spid="17" grpId="0"/>
      <p:bldP spid="19" grpId="0"/>
      <p:bldP spid="22" grpId="0" animBg="1"/>
      <p:bldP spid="26" grpId="0" animBg="1"/>
      <p:bldP spid="2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êu sóng thần cao 200m lần thứ hai trong lịch sử sẽ sớm tái diễn?"/>
          <p:cNvPicPr/>
          <p:nvPr/>
        </p:nvPicPr>
        <p:blipFill>
          <a:blip r:embed="rId2">
            <a:extLst>
              <a:ext uri="{28A0092B-C50C-407E-A947-70E740481C1C}">
                <a14:useLocalDpi xmlns:a14="http://schemas.microsoft.com/office/drawing/2010/main" val="0"/>
              </a:ext>
            </a:extLst>
          </a:blip>
          <a:srcRect/>
          <a:stretch>
            <a:fillRect/>
          </a:stretch>
        </p:blipFill>
        <p:spPr bwMode="auto">
          <a:xfrm>
            <a:off x="2467628" y="651353"/>
            <a:ext cx="7522662" cy="529850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Rounded Rectangle 2"/>
          <p:cNvSpPr/>
          <p:nvPr/>
        </p:nvSpPr>
        <p:spPr>
          <a:xfrm>
            <a:off x="2329842" y="0"/>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Hình 1. Đây là hiện tượng nào?</a:t>
            </a:r>
            <a:endParaRPr lang="en-US" sz="4000">
              <a:latin typeface="Times New Roman" panose="02020603050405020304" pitchFamily="18" charset="0"/>
              <a:cs typeface="Times New Roman" panose="02020603050405020304" pitchFamily="18" charset="0"/>
            </a:endParaRPr>
          </a:p>
        </p:txBody>
      </p:sp>
      <p:sp>
        <p:nvSpPr>
          <p:cNvPr id="4" name="Rounded Rectangle 3"/>
          <p:cNvSpPr/>
          <p:nvPr/>
        </p:nvSpPr>
        <p:spPr>
          <a:xfrm>
            <a:off x="2336105" y="5949862"/>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Sóng thần</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315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05347" y="1397290"/>
            <a:ext cx="1995054" cy="44825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kern="100">
                <a:latin typeface="Times New Roman" panose="02020603050405020304" pitchFamily="18" charset="0"/>
                <a:ea typeface="SimSun" panose="02010600030101010101" pitchFamily="2" charset="-122"/>
                <a:cs typeface="Times New Roman" panose="02020603050405020304" pitchFamily="18" charset="0"/>
              </a:rPr>
              <a:t>Sơn </a:t>
            </a:r>
            <a:r>
              <a:rPr lang="vi-VN" sz="3200" b="1" i="1" kern="100" smtClean="0">
                <a:latin typeface="Times New Roman" panose="02020603050405020304" pitchFamily="18" charset="0"/>
                <a:ea typeface="SimSun" panose="02010600030101010101" pitchFamily="2" charset="-122"/>
                <a:cs typeface="Times New Roman" panose="02020603050405020304" pitchFamily="18" charset="0"/>
              </a:rPr>
              <a:t>Tinh</a:t>
            </a:r>
            <a:endParaRPr lang="en-US" sz="32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5" name="Rounded Rectangle 4"/>
          <p:cNvSpPr/>
          <p:nvPr/>
        </p:nvSpPr>
        <p:spPr>
          <a:xfrm>
            <a:off x="8340435" y="1367126"/>
            <a:ext cx="2272148" cy="478418"/>
          </a:xfrm>
          <a:prstGeom prst="roundRect">
            <a:avLst/>
          </a:prstGeom>
          <a:solidFill>
            <a:srgbClr val="5CBE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kern="100">
                <a:latin typeface="Times New Roman" panose="02020603050405020304" pitchFamily="18" charset="0"/>
                <a:ea typeface="SimSun" panose="02010600030101010101" pitchFamily="2" charset="-122"/>
                <a:cs typeface="Times New Roman" panose="02020603050405020304" pitchFamily="18" charset="0"/>
              </a:rPr>
              <a:t>Thuỷ </a:t>
            </a:r>
            <a:r>
              <a:rPr lang="vi-VN" sz="3200" b="1" i="1" kern="100" smtClean="0">
                <a:latin typeface="Times New Roman" panose="02020603050405020304" pitchFamily="18" charset="0"/>
                <a:ea typeface="SimSun" panose="02010600030101010101" pitchFamily="2" charset="-122"/>
                <a:cs typeface="Times New Roman" panose="02020603050405020304" pitchFamily="18" charset="0"/>
              </a:rPr>
              <a:t>Tinh</a:t>
            </a:r>
            <a:endParaRPr lang="en-US" sz="32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15" name="Rounded Rectangle 14"/>
          <p:cNvSpPr/>
          <p:nvPr/>
        </p:nvSpPr>
        <p:spPr>
          <a:xfrm>
            <a:off x="4840434" y="232181"/>
            <a:ext cx="2251365" cy="715962"/>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i="1" kern="100">
                <a:latin typeface="Times New Roman" panose="02020603050405020304" pitchFamily="18" charset="0"/>
                <a:ea typeface="SimSun" panose="02010600030101010101" pitchFamily="2" charset="-122"/>
                <a:cs typeface="Times New Roman" panose="02020603050405020304" pitchFamily="18" charset="0"/>
              </a:rPr>
              <a:t>Diễn biến</a:t>
            </a:r>
          </a:p>
        </p:txBody>
      </p:sp>
      <p:cxnSp>
        <p:nvCxnSpPr>
          <p:cNvPr id="3" name="Straight Connector 2"/>
          <p:cNvCxnSpPr/>
          <p:nvPr/>
        </p:nvCxnSpPr>
        <p:spPr>
          <a:xfrm flipH="1">
            <a:off x="5805055" y="1397290"/>
            <a:ext cx="32039" cy="3188565"/>
          </a:xfrm>
          <a:prstGeom prst="line">
            <a:avLst/>
          </a:prstGeom>
          <a:ln w="76200">
            <a:prstDash val="sysDash"/>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096000" y="2094545"/>
            <a:ext cx="5846618" cy="2062103"/>
          </a:xfrm>
          <a:prstGeom prst="rect">
            <a:avLst/>
          </a:prstGeom>
        </p:spPr>
        <p:txBody>
          <a:bodyPr wrap="square">
            <a:spAutoFit/>
          </a:bodyPr>
          <a:lstStyle/>
          <a:p>
            <a:pPr lvl="0" algn="just">
              <a:tabLst>
                <a:tab pos="438150" algn="l"/>
              </a:tabLst>
            </a:pPr>
            <a:r>
              <a:rPr lang="en-US" sz="3200" i="1"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vi-VN" sz="3200" i="1"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Thủy </a:t>
            </a:r>
            <a:r>
              <a:rPr lang="vi-VN" sz="32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Tinh dâng nước lên đánh Sơn Tinh  làm ngập nhà cửa, khiến thành Phong Châu nổi lềnh bềnh trên một biển nước.</a:t>
            </a:r>
            <a:endParaRPr lang="en-US" sz="32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4" name="Rectangle 13"/>
          <p:cNvSpPr/>
          <p:nvPr/>
        </p:nvSpPr>
        <p:spPr>
          <a:xfrm>
            <a:off x="152401" y="2084753"/>
            <a:ext cx="5403272" cy="2246769"/>
          </a:xfrm>
          <a:prstGeom prst="rect">
            <a:avLst/>
          </a:prstGeom>
        </p:spPr>
        <p:txBody>
          <a:bodyPr wrap="square">
            <a:spAutoFit/>
          </a:bodyPr>
          <a:lstStyle/>
          <a:p>
            <a:pPr lvl="0" algn="just"/>
            <a:r>
              <a:rPr lang="en-US" sz="2800" i="1"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vi-VN" sz="2800" i="1"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ST </a:t>
            </a:r>
            <a:r>
              <a:rPr lang="vi-VN" sz="28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giao chiến với TT vì lí do cá nhân, nhưng cũng đồng thời để ngăn chặn một thảm họa thiên nhiên, bảo vệ sự sống cho con người, cỏ cây, súc vật. </a:t>
            </a:r>
            <a:endParaRPr lang="en-US" sz="28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7" name="Rectangle 16"/>
          <p:cNvSpPr/>
          <p:nvPr/>
        </p:nvSpPr>
        <p:spPr>
          <a:xfrm>
            <a:off x="2646218" y="4887890"/>
            <a:ext cx="6830291" cy="1077218"/>
          </a:xfrm>
          <a:prstGeom prst="rect">
            <a:avLst/>
          </a:prstGeom>
        </p:spPr>
        <p:txBody>
          <a:bodyPr wrap="square">
            <a:spAutoFit/>
          </a:bodyPr>
          <a:lstStyle/>
          <a:p>
            <a:pPr lvl="0" algn="just"/>
            <a:r>
              <a:rPr lang="en-US" sz="3200" i="1"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=&gt; Vì </a:t>
            </a:r>
            <a:r>
              <a:rPr lang="en-US" sz="32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thế khi ST chiến thắng TT thì ST là một anh hùng của cộng đồng</a:t>
            </a:r>
          </a:p>
        </p:txBody>
      </p:sp>
    </p:spTree>
    <p:extLst>
      <p:ext uri="{BB962C8B-B14F-4D97-AF65-F5344CB8AC3E}">
        <p14:creationId xmlns:p14="http://schemas.microsoft.com/office/powerpoint/2010/main" val="94165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5" grpId="0" animBg="1"/>
      <p:bldP spid="13" grpId="0"/>
      <p:bldP spid="14" grpId="0"/>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428477" y="-157813"/>
            <a:ext cx="8308377" cy="646331"/>
          </a:xfrm>
          <a:prstGeom prst="rect">
            <a:avLst/>
          </a:prstGeom>
        </p:spPr>
        <p:txBody>
          <a:bodyPr wrap="square">
            <a:spAutoFit/>
          </a:bodyPr>
          <a:lstStyle/>
          <a:p>
            <a:r>
              <a:rPr lang="fr-FR" sz="3600" b="1" kern="100">
                <a:latin typeface="Times New Roman" panose="02020603050405020304" pitchFamily="18" charset="0"/>
                <a:ea typeface="SimSun" panose="02010600030101010101" pitchFamily="2" charset="-122"/>
              </a:rPr>
              <a:t>c. Cuộc giao tranh giữa hai nhân </a:t>
            </a:r>
            <a:r>
              <a:rPr lang="fr-FR" sz="3600" b="1" kern="100" smtClean="0">
                <a:latin typeface="Times New Roman" panose="02020603050405020304" pitchFamily="18" charset="0"/>
                <a:ea typeface="SimSun" panose="02010600030101010101" pitchFamily="2" charset="-122"/>
              </a:rPr>
              <a:t>vật</a:t>
            </a:r>
            <a:endParaRPr lang="en-US" sz="3600" b="1"/>
          </a:p>
        </p:txBody>
      </p:sp>
      <p:graphicFrame>
        <p:nvGraphicFramePr>
          <p:cNvPr id="10" name="Table 9"/>
          <p:cNvGraphicFramePr>
            <a:graphicFrameLocks noGrp="1"/>
          </p:cNvGraphicFramePr>
          <p:nvPr>
            <p:extLst>
              <p:ext uri="{D42A27DB-BD31-4B8C-83A1-F6EECF244321}">
                <p14:modId xmlns:p14="http://schemas.microsoft.com/office/powerpoint/2010/main" val="1208303596"/>
              </p:ext>
            </p:extLst>
          </p:nvPr>
        </p:nvGraphicFramePr>
        <p:xfrm>
          <a:off x="558140" y="381640"/>
          <a:ext cx="11234057" cy="6217920"/>
        </p:xfrm>
        <a:graphic>
          <a:graphicData uri="http://schemas.openxmlformats.org/drawingml/2006/table">
            <a:tbl>
              <a:tblPr/>
              <a:tblGrid>
                <a:gridCol w="1863508">
                  <a:extLst>
                    <a:ext uri="{9D8B030D-6E8A-4147-A177-3AD203B41FA5}">
                      <a16:colId xmlns:a16="http://schemas.microsoft.com/office/drawing/2014/main" val="2835776110"/>
                    </a:ext>
                  </a:extLst>
                </a:gridCol>
                <a:gridCol w="4182950">
                  <a:extLst>
                    <a:ext uri="{9D8B030D-6E8A-4147-A177-3AD203B41FA5}">
                      <a16:colId xmlns:a16="http://schemas.microsoft.com/office/drawing/2014/main" val="1579911790"/>
                    </a:ext>
                  </a:extLst>
                </a:gridCol>
                <a:gridCol w="5187599">
                  <a:extLst>
                    <a:ext uri="{9D8B030D-6E8A-4147-A177-3AD203B41FA5}">
                      <a16:colId xmlns:a16="http://schemas.microsoft.com/office/drawing/2014/main" val="1187027146"/>
                    </a:ext>
                  </a:extLst>
                </a:gridCol>
              </a:tblGrid>
              <a:tr h="197788">
                <a:tc>
                  <a:txBody>
                    <a:bodyPr/>
                    <a:lstStyle/>
                    <a:p>
                      <a:pPr marL="0" marR="0" algn="ctr">
                        <a:lnSpc>
                          <a:spcPct val="100000"/>
                        </a:lnSpc>
                        <a:spcBef>
                          <a:spcPts val="0"/>
                        </a:spcBef>
                        <a:spcAft>
                          <a:spcPts val="0"/>
                        </a:spcAft>
                      </a:pPr>
                      <a:r>
                        <a:rPr lang="nl-NL" sz="2400" b="1" i="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00000"/>
                        </a:lnSpc>
                        <a:spcBef>
                          <a:spcPts val="0"/>
                        </a:spcBef>
                        <a:spcAft>
                          <a:spcPts val="0"/>
                        </a:spcAft>
                      </a:pPr>
                      <a:r>
                        <a:rPr lang="en-US" sz="2400" b="1" i="1" kern="100">
                          <a:effectLst/>
                          <a:latin typeface="Times New Roman" panose="02020603050405020304" pitchFamily="18" charset="0"/>
                          <a:ea typeface="SimSun" panose="02010600030101010101" pitchFamily="2" charset="-122"/>
                          <a:cs typeface="Times New Roman" panose="02020603050405020304" pitchFamily="18" charset="0"/>
                        </a:rPr>
                        <a:t>Thủy Tinh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00000"/>
                        </a:lnSpc>
                        <a:spcBef>
                          <a:spcPts val="0"/>
                        </a:spcBef>
                        <a:spcAft>
                          <a:spcPts val="0"/>
                        </a:spcAft>
                      </a:pPr>
                      <a:r>
                        <a:rPr lang="en-US" sz="2400" b="1" i="1" kern="100">
                          <a:effectLst/>
                          <a:latin typeface="Times New Roman" panose="02020603050405020304" pitchFamily="18" charset="0"/>
                          <a:ea typeface="SimSun" panose="02010600030101010101" pitchFamily="2" charset="-122"/>
                          <a:cs typeface="Times New Roman" panose="02020603050405020304" pitchFamily="18" charset="0"/>
                        </a:rPr>
                        <a:t>Sơn Tinh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481499267"/>
                  </a:ext>
                </a:extLst>
              </a:tr>
              <a:tr h="911973">
                <a:tc>
                  <a:txBody>
                    <a:bodyPr/>
                    <a:lstStyle/>
                    <a:p>
                      <a:pPr marL="0" marR="0">
                        <a:lnSpc>
                          <a:spcPct val="100000"/>
                        </a:lnSpc>
                        <a:spcBef>
                          <a:spcPts val="0"/>
                        </a:spcBef>
                        <a:spcAft>
                          <a:spcPts val="0"/>
                        </a:spcAft>
                      </a:pPr>
                      <a:r>
                        <a:rPr lang="en-US" sz="2400" b="1" i="1" kern="100">
                          <a:effectLst/>
                          <a:latin typeface="Times New Roman" panose="02020603050405020304" pitchFamily="18" charset="0"/>
                          <a:ea typeface="SimSun" panose="02010600030101010101" pitchFamily="2" charset="-122"/>
                          <a:cs typeface="Times New Roman" panose="02020603050405020304" pitchFamily="18" charset="0"/>
                        </a:rPr>
                        <a:t>Nguyên nhân</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gridSpan="2">
                  <a:txBody>
                    <a:bodyPr/>
                    <a:lstStyle/>
                    <a:p>
                      <a:pPr marL="0" marR="0">
                        <a:lnSpc>
                          <a:spcPct val="100000"/>
                        </a:lnSpc>
                        <a:spcBef>
                          <a:spcPts val="0"/>
                        </a:spcBef>
                        <a:spcAft>
                          <a:spcPts val="0"/>
                        </a:spcAft>
                      </a:pPr>
                      <a:r>
                        <a:rPr lang="nl-NL" sz="2400" i="1" kern="100">
                          <a:effectLst/>
                          <a:latin typeface="Times New Roman" panose="02020603050405020304" pitchFamily="18" charset="0"/>
                          <a:ea typeface="SimSun" panose="02010600030101010101" pitchFamily="2" charset="-122"/>
                          <a:cs typeface="Times New Roman" panose="02020603050405020304" pitchFamily="18" charset="0"/>
                        </a:rPr>
                        <a:t>Sơn Tinh mang lễ vật đến trước, lấy được Mị Nương. Thuỷ Tinh đến sau, không lấy được vợ, đùng đùng dâng nước đánh Sơn Tinh. (nguyên nhân mang tính cá nhân</a:t>
                      </a:r>
                      <a:r>
                        <a:rPr lang="nl-NL" sz="2400" i="1" kern="100" smtClean="0">
                          <a:effectLst/>
                          <a:latin typeface="Times New Roman" panose="02020603050405020304" pitchFamily="18" charset="0"/>
                          <a:ea typeface="SimSun" panose="02010600030101010101" pitchFamily="2" charset="-122"/>
                          <a:cs typeface="Times New Roman" panose="02020603050405020304" pitchFamily="18" charset="0"/>
                        </a:rPr>
                        <a:t>)</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916691146"/>
                  </a:ext>
                </a:extLst>
              </a:tr>
              <a:tr h="1384517">
                <a:tc>
                  <a:txBody>
                    <a:bodyPr/>
                    <a:lstStyle/>
                    <a:p>
                      <a:pPr marL="0" marR="0">
                        <a:lnSpc>
                          <a:spcPct val="100000"/>
                        </a:lnSpc>
                        <a:spcBef>
                          <a:spcPts val="0"/>
                        </a:spcBef>
                        <a:spcAft>
                          <a:spcPts val="0"/>
                        </a:spcAft>
                      </a:pPr>
                      <a:r>
                        <a:rPr lang="en-US" sz="2400" b="1" i="1" kern="100">
                          <a:effectLst/>
                          <a:latin typeface="Times New Roman" panose="02020603050405020304" pitchFamily="18" charset="0"/>
                          <a:ea typeface="SimSun" panose="02010600030101010101" pitchFamily="2" charset="-122"/>
                          <a:cs typeface="Times New Roman" panose="02020603050405020304" pitchFamily="18" charset="0"/>
                        </a:rPr>
                        <a:t>Diễn biến</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ct val="100000"/>
                        </a:lnSpc>
                        <a:spcBef>
                          <a:spcPts val="0"/>
                        </a:spcBef>
                        <a:spcAft>
                          <a:spcPts val="0"/>
                        </a:spcAft>
                        <a:tabLst>
                          <a:tab pos="438150" algn="l"/>
                        </a:tabLst>
                      </a:pPr>
                      <a:r>
                        <a:rPr lang="pt-BR" sz="2400" i="1" kern="100">
                          <a:effectLst/>
                          <a:latin typeface="Times New Roman" panose="02020603050405020304" pitchFamily="18" charset="0"/>
                          <a:ea typeface="SimSun" panose="02010600030101010101" pitchFamily="2" charset="-122"/>
                          <a:cs typeface="Times New Roman" panose="02020603050405020304" pitchFamily="18" charset="0"/>
                        </a:rPr>
                        <a:t>- Hô mưa gọi gió làm thành giông bão, rung chuyển đất trời, nước sông cuồn cuộn, ngập tràn nhà cửa, ruộng đồng,…</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00000"/>
                        </a:lnSpc>
                        <a:spcBef>
                          <a:spcPts val="0"/>
                        </a:spcBef>
                        <a:spcAft>
                          <a:spcPts val="0"/>
                        </a:spcAft>
                      </a:pPr>
                      <a:r>
                        <a:rPr lang="nl-NL" sz="2400" b="1" i="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400" i="1" kern="100">
                          <a:effectLst/>
                          <a:latin typeface="Times New Roman" panose="02020603050405020304" pitchFamily="18" charset="0"/>
                          <a:ea typeface="SimSun" panose="02010600030101010101" pitchFamily="2" charset="-122"/>
                          <a:cs typeface="Times New Roman" panose="02020603050405020304" pitchFamily="18" charset="0"/>
                        </a:rPr>
                        <a:t>- </a:t>
                      </a:r>
                      <a:r>
                        <a:rPr lang="nl-NL" sz="2400" i="1" kern="100">
                          <a:effectLst/>
                          <a:latin typeface="Times New Roman" panose="02020603050405020304" pitchFamily="18" charset="0"/>
                          <a:ea typeface="SimSun" panose="02010600030101010101" pitchFamily="2" charset="-122"/>
                          <a:cs typeface="Times New Roman" panose="02020603050405020304" pitchFamily="18" charset="0"/>
                        </a:rPr>
                        <a:t>Không hề nao núng, bốc từng quả đồi...dời.. dựng thành luỹ...</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00000"/>
                        </a:lnSpc>
                        <a:spcBef>
                          <a:spcPts val="0"/>
                        </a:spcBef>
                        <a:spcAft>
                          <a:spcPts val="0"/>
                        </a:spcAft>
                      </a:pPr>
                      <a:r>
                        <a:rPr lang="en-US" sz="2400" i="1" kern="100">
                          <a:effectLst/>
                          <a:latin typeface="Times New Roman" panose="02020603050405020304" pitchFamily="18" charset="0"/>
                          <a:ea typeface="SimSun" panose="02010600030101010101" pitchFamily="2" charset="-122"/>
                          <a:cs typeface="Times New Roman" panose="02020603050405020304" pitchFamily="18" charset="0"/>
                        </a:rPr>
                        <a:t>- Sơn Tinh không hề run sợ, tinh thần bền bỉ, chống cự kiên cường, quyết liệt, càng đánh càng mạnh.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8533039"/>
                  </a:ext>
                </a:extLst>
              </a:tr>
              <a:tr h="593364">
                <a:tc>
                  <a:txBody>
                    <a:bodyPr/>
                    <a:lstStyle/>
                    <a:p>
                      <a:pPr marL="0" marR="0">
                        <a:lnSpc>
                          <a:spcPct val="100000"/>
                        </a:lnSpc>
                        <a:spcBef>
                          <a:spcPts val="0"/>
                        </a:spcBef>
                        <a:spcAft>
                          <a:spcPts val="0"/>
                        </a:spcAft>
                      </a:pPr>
                      <a:r>
                        <a:rPr lang="en-US" sz="2400" b="1" i="1" kern="100">
                          <a:effectLst/>
                          <a:latin typeface="Times New Roman" panose="02020603050405020304" pitchFamily="18" charset="0"/>
                          <a:ea typeface="SimSun" panose="02010600030101010101" pitchFamily="2" charset="-122"/>
                          <a:cs typeface="Times New Roman" panose="02020603050405020304" pitchFamily="18" charset="0"/>
                        </a:rPr>
                        <a:t>Kết quả</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00000"/>
                        </a:lnSpc>
                        <a:spcBef>
                          <a:spcPts val="0"/>
                        </a:spcBef>
                        <a:spcAft>
                          <a:spcPts val="0"/>
                        </a:spcAft>
                      </a:pPr>
                      <a:r>
                        <a:rPr lang="nl-NL" sz="2400" b="1" i="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00000"/>
                        </a:lnSpc>
                        <a:spcBef>
                          <a:spcPts val="0"/>
                        </a:spcBef>
                        <a:spcAft>
                          <a:spcPts val="0"/>
                        </a:spcAft>
                      </a:pPr>
                      <a:r>
                        <a:rPr lang="nl-NL" sz="2400" i="1" kern="100">
                          <a:effectLst/>
                          <a:latin typeface="Times New Roman" panose="02020603050405020304" pitchFamily="18" charset="0"/>
                          <a:ea typeface="SimSun" panose="02010600030101010101" pitchFamily="2" charset="-122"/>
                          <a:cs typeface="Times New Roman" panose="02020603050405020304" pitchFamily="18" charset="0"/>
                        </a:rPr>
                        <a:t>Thủy Tinh thua </a:t>
                      </a:r>
                      <a:r>
                        <a:rPr lang="nl-NL" sz="2400" i="1" kern="100" smtClean="0">
                          <a:effectLst/>
                          <a:latin typeface="Times New Roman" panose="02020603050405020304" pitchFamily="18" charset="0"/>
                          <a:ea typeface="SimSun" panose="02010600030101010101" pitchFamily="2" charset="-122"/>
                          <a:cs typeface="Times New Roman" panose="02020603050405020304" pitchFamily="18" charset="0"/>
                        </a:rPr>
                        <a:t>cuộc</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400" i="1" kern="100">
                          <a:effectLst/>
                          <a:latin typeface="Times New Roman" panose="02020603050405020304" pitchFamily="18" charset="0"/>
                          <a:ea typeface="SimSun" panose="02010600030101010101" pitchFamily="2" charset="-122"/>
                          <a:cs typeface="Times New Roman" panose="02020603050405020304" pitchFamily="18" charset="0"/>
                        </a:rPr>
                        <a:t>- Sơn Tinh thắng (Nước dâng lên bao nhiêu...bấy nhiêu</a:t>
                      </a:r>
                      <a:r>
                        <a:rPr lang="en-US" sz="2400" i="1" kern="100" smtClean="0">
                          <a:effectLst/>
                          <a:latin typeface="Times New Roman" panose="02020603050405020304" pitchFamily="18" charset="0"/>
                          <a:ea typeface="SimSun" panose="02010600030101010101" pitchFamily="2" charset="-122"/>
                          <a:cs typeface="Times New Roman" panose="02020603050405020304" pitchFamily="18" charset="0"/>
                        </a:rPr>
                        <a:t>)</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2684752"/>
                  </a:ext>
                </a:extLst>
              </a:tr>
              <a:tr h="1384517">
                <a:tc gridSpan="3">
                  <a:txBody>
                    <a:bodyPr/>
                    <a:lstStyle/>
                    <a:p>
                      <a:pPr marL="0" marR="0" algn="just">
                        <a:lnSpc>
                          <a:spcPct val="100000"/>
                        </a:lnSpc>
                        <a:spcBef>
                          <a:spcPts val="0"/>
                        </a:spcBef>
                        <a:spcAft>
                          <a:spcPts val="0"/>
                        </a:spcAft>
                      </a:pPr>
                      <a:r>
                        <a:rPr lang="en-US" sz="2400" i="1" kern="100">
                          <a:effectLst/>
                          <a:latin typeface="Times New Roman" panose="02020603050405020304" pitchFamily="18" charset="0"/>
                          <a:ea typeface="SimSun" panose="02010600030101010101" pitchFamily="2" charset="-122"/>
                          <a:cs typeface="Times New Roman" panose="02020603050405020304" pitchFamily="18" charset="0"/>
                        </a:rPr>
                        <a:t>Theo em vì sao người thắng cuộc xứng đáng được xem là một anh hùng:</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00000"/>
                        </a:lnSpc>
                        <a:spcBef>
                          <a:spcPts val="0"/>
                        </a:spcBef>
                        <a:spcAft>
                          <a:spcPts val="0"/>
                        </a:spcAft>
                      </a:pPr>
                      <a:r>
                        <a:rPr lang="en-US" sz="2400" i="1" kern="100">
                          <a:effectLst/>
                          <a:latin typeface="Times New Roman" panose="02020603050405020304" pitchFamily="18" charset="0"/>
                          <a:ea typeface="SimSun" panose="02010600030101010101" pitchFamily="2" charset="-122"/>
                          <a:cs typeface="Times New Roman" panose="02020603050405020304" pitchFamily="18" charset="0"/>
                        </a:rPr>
                        <a:t> Hai nhân vật giao tranh vì lí do cá nhân, nhưng việc Thủy Tinh dâng nước lên đánh Sơn Tinh  làm ngập nhà cửa, khiến thành Phong Châu nổi lềnh bềnh trên một biển nước. ST giao chiến với TT vì lí do cá nhân, nhưng cũng đồng thời để ngăn chặn một thảm họa thiên nhiên, bảo vệ sự sống cho con người, cỏ cây, súc vật. Vì thế khi ST chiến thắng TT thì ST là một anh hùng của cộng đồng</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02328613"/>
                  </a:ext>
                </a:extLst>
              </a:tr>
            </a:tbl>
          </a:graphicData>
        </a:graphic>
      </p:graphicFrame>
    </p:spTree>
    <p:extLst>
      <p:ext uri="{BB962C8B-B14F-4D97-AF65-F5344CB8AC3E}">
        <p14:creationId xmlns:p14="http://schemas.microsoft.com/office/powerpoint/2010/main" val="4363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45796" y="192376"/>
            <a:ext cx="10394192" cy="584775"/>
          </a:xfrm>
          <a:prstGeom prst="rect">
            <a:avLst/>
          </a:prstGeom>
        </p:spPr>
        <p:txBody>
          <a:bodyPr wrap="none">
            <a:spAutoFit/>
          </a:bodyPr>
          <a:lstStyle/>
          <a:p>
            <a:r>
              <a:rPr lang="fr-FR" sz="3200" b="1" kern="100">
                <a:latin typeface="Times New Roman" panose="02020603050405020304" pitchFamily="18" charset="0"/>
                <a:ea typeface="SimSun" panose="02010600030101010101" pitchFamily="2" charset="-122"/>
              </a:rPr>
              <a:t>3. Mối quan hệ giữa truyền thuyết và hiện tượng thời </a:t>
            </a:r>
            <a:r>
              <a:rPr lang="fr-FR" sz="3200" b="1" kern="100" smtClean="0">
                <a:latin typeface="Times New Roman" panose="02020603050405020304" pitchFamily="18" charset="0"/>
                <a:ea typeface="SimSun" panose="02010600030101010101" pitchFamily="2" charset="-122"/>
              </a:rPr>
              <a:t>tiết </a:t>
            </a:r>
            <a:endParaRPr lang="en-US" sz="3200"/>
          </a:p>
        </p:txBody>
      </p:sp>
      <p:sp>
        <p:nvSpPr>
          <p:cNvPr id="4" name="Cloud Callout 3"/>
          <p:cNvSpPr/>
          <p:nvPr/>
        </p:nvSpPr>
        <p:spPr>
          <a:xfrm>
            <a:off x="2375738" y="952823"/>
            <a:ext cx="7837714" cy="4802673"/>
          </a:xfrm>
          <a:prstGeom prst="cloudCallout">
            <a:avLst>
              <a:gd name="adj1" fmla="val -68633"/>
              <a:gd name="adj2" fmla="val 62972"/>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i="1" smtClean="0">
                <a:latin typeface="Times New Roman" panose="02020603050405020304" pitchFamily="18" charset="0"/>
                <a:cs typeface="Times New Roman" panose="02020603050405020304" pitchFamily="18" charset="0"/>
              </a:rPr>
              <a:t>Cuộc </a:t>
            </a:r>
            <a:r>
              <a:rPr lang="vi-VN" sz="4000" i="1">
                <a:latin typeface="Times New Roman" panose="02020603050405020304" pitchFamily="18" charset="0"/>
                <a:cs typeface="Times New Roman" panose="02020603050405020304" pitchFamily="18" charset="0"/>
              </a:rPr>
              <a:t>giao tranh kết thúc nhưng mối thâm thù của Thủy Tinh với Sơn Tinh tiếp tục được miêu tả như thế nào?</a:t>
            </a:r>
            <a:endParaRPr lang="en-US" sz="4000">
              <a:latin typeface="Times New Roman" panose="02020603050405020304" pitchFamily="18" charset="0"/>
              <a:cs typeface="Times New Roman" panose="02020603050405020304" pitchFamily="18" charset="0"/>
            </a:endParaRPr>
          </a:p>
        </p:txBody>
      </p:sp>
      <p:sp>
        <p:nvSpPr>
          <p:cNvPr id="5" name="Rectangle 4"/>
          <p:cNvSpPr/>
          <p:nvPr/>
        </p:nvSpPr>
        <p:spPr>
          <a:xfrm>
            <a:off x="5583547" y="1297377"/>
            <a:ext cx="6096000" cy="584775"/>
          </a:xfrm>
          <a:prstGeom prst="rect">
            <a:avLst/>
          </a:prstGeom>
        </p:spPr>
        <p:txBody>
          <a:bodyPr>
            <a:spAutoFit/>
          </a:bodyPr>
          <a:lstStyle/>
          <a:p>
            <a:pPr algn="just"/>
            <a:r>
              <a:rPr lang="pt-BR" sz="3200" kern="100" smtClean="0">
                <a:latin typeface="Times New Roman" panose="02020603050405020304" pitchFamily="18" charset="0"/>
                <a:ea typeface="SimSun" panose="02010600030101010101" pitchFamily="2" charset="-122"/>
              </a:rPr>
              <a:t>-</a:t>
            </a:r>
            <a:endParaRPr lang="en-US" sz="3200" kern="100">
              <a:latin typeface="Times New Roman" panose="02020603050405020304" pitchFamily="18" charset="0"/>
              <a:ea typeface="SimSun" panose="02010600030101010101" pitchFamily="2" charset="-122"/>
            </a:endParaRPr>
          </a:p>
        </p:txBody>
      </p:sp>
      <p:pic>
        <p:nvPicPr>
          <p:cNvPr id="7" name="Picture 6"/>
          <p:cNvPicPr>
            <a:picLocks noChangeAspect="1"/>
          </p:cNvPicPr>
          <p:nvPr/>
        </p:nvPicPr>
        <p:blipFill>
          <a:blip r:embed="rId2"/>
          <a:stretch>
            <a:fillRect/>
          </a:stretch>
        </p:blipFill>
        <p:spPr>
          <a:xfrm>
            <a:off x="87846" y="753918"/>
            <a:ext cx="2336700" cy="1826140"/>
          </a:xfrm>
          <a:prstGeom prst="rect">
            <a:avLst/>
          </a:prstGeom>
        </p:spPr>
      </p:pic>
      <p:pic>
        <p:nvPicPr>
          <p:cNvPr id="8" name="Picture 7"/>
          <p:cNvPicPr>
            <a:picLocks noChangeAspect="1"/>
          </p:cNvPicPr>
          <p:nvPr/>
        </p:nvPicPr>
        <p:blipFill>
          <a:blip r:embed="rId3"/>
          <a:stretch>
            <a:fillRect/>
          </a:stretch>
        </p:blipFill>
        <p:spPr>
          <a:xfrm>
            <a:off x="7121848" y="5042492"/>
            <a:ext cx="2308349" cy="1611933"/>
          </a:xfrm>
          <a:prstGeom prst="rect">
            <a:avLst/>
          </a:prstGeom>
        </p:spPr>
      </p:pic>
      <p:pic>
        <p:nvPicPr>
          <p:cNvPr id="9" name="Picture 8"/>
          <p:cNvPicPr>
            <a:picLocks noChangeAspect="1"/>
          </p:cNvPicPr>
          <p:nvPr/>
        </p:nvPicPr>
        <p:blipFill>
          <a:blip r:embed="rId4"/>
          <a:stretch>
            <a:fillRect/>
          </a:stretch>
        </p:blipFill>
        <p:spPr>
          <a:xfrm>
            <a:off x="0" y="4405907"/>
            <a:ext cx="2375738" cy="2182451"/>
          </a:xfrm>
          <a:prstGeom prst="rect">
            <a:avLst/>
          </a:prstGeom>
        </p:spPr>
      </p:pic>
      <p:sp>
        <p:nvSpPr>
          <p:cNvPr id="2" name="Rounded Rectangle 1"/>
          <p:cNvSpPr/>
          <p:nvPr/>
        </p:nvSpPr>
        <p:spPr>
          <a:xfrm>
            <a:off x="12900" y="2985591"/>
            <a:ext cx="2230582" cy="91440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800" b="1" smtClean="0">
                <a:latin typeface="Times New Roman" panose="02020603050405020304" pitchFamily="18" charset="0"/>
                <a:cs typeface="Times New Roman" panose="02020603050405020304" pitchFamily="18" charset="0"/>
              </a:rPr>
              <a:t>Mối thâm thù</a:t>
            </a:r>
            <a:endParaRPr lang="en-US" sz="2800" b="1">
              <a:latin typeface="Times New Roman" panose="02020603050405020304" pitchFamily="18" charset="0"/>
              <a:cs typeface="Times New Roman" panose="02020603050405020304" pitchFamily="18" charset="0"/>
            </a:endParaRPr>
          </a:p>
        </p:txBody>
      </p:sp>
      <p:sp>
        <p:nvSpPr>
          <p:cNvPr id="13" name="Rounded Rectangle 12"/>
          <p:cNvSpPr/>
          <p:nvPr/>
        </p:nvSpPr>
        <p:spPr>
          <a:xfrm>
            <a:off x="2714537" y="921585"/>
            <a:ext cx="4074190" cy="1502959"/>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vi-VN" sz="2800" b="1">
                <a:latin typeface="Times New Roman" panose="02020603050405020304" pitchFamily="18" charset="0"/>
                <a:cs typeface="Times New Roman" panose="02020603050405020304" pitchFamily="18" charset="0"/>
              </a:rPr>
              <a:t>Hằng năm, TT dâng nước đánh ST để cướp lại Mị Nương </a:t>
            </a:r>
          </a:p>
        </p:txBody>
      </p:sp>
      <p:sp>
        <p:nvSpPr>
          <p:cNvPr id="14" name="Rounded Rectangle 13"/>
          <p:cNvSpPr/>
          <p:nvPr/>
        </p:nvSpPr>
        <p:spPr>
          <a:xfrm>
            <a:off x="2650624" y="3757058"/>
            <a:ext cx="4138103" cy="168430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800" b="1">
                <a:latin typeface="Times New Roman" panose="02020603050405020304" pitchFamily="18" charset="0"/>
                <a:cs typeface="Times New Roman" panose="02020603050405020304" pitchFamily="18" charset="0"/>
              </a:rPr>
              <a:t>Nhưng không năm nào TT thắng đành rút quân về.</a:t>
            </a:r>
          </a:p>
        </p:txBody>
      </p:sp>
      <p:sp>
        <p:nvSpPr>
          <p:cNvPr id="15" name="Rounded Rectangle 14"/>
          <p:cNvSpPr/>
          <p:nvPr/>
        </p:nvSpPr>
        <p:spPr>
          <a:xfrm>
            <a:off x="8029375" y="1761677"/>
            <a:ext cx="3650172" cy="3137295"/>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vi-VN" sz="2800" b="1">
                <a:latin typeface="Times New Roman" panose="02020603050405020304" pitchFamily="18" charset="0"/>
                <a:cs typeface="Times New Roman" panose="02020603050405020304" pitchFamily="18" charset="0"/>
              </a:rPr>
              <a:t>=&gt; Đây chính là lời giải thích cho hiện tượng lũ lụt hằng năm ở vùng núi Tản Viên thuộc lưu vực sông Đà và sông Hồng</a:t>
            </a:r>
          </a:p>
        </p:txBody>
      </p:sp>
      <p:cxnSp>
        <p:nvCxnSpPr>
          <p:cNvPr id="17" name="Straight Arrow Connector 16"/>
          <p:cNvCxnSpPr/>
          <p:nvPr/>
        </p:nvCxnSpPr>
        <p:spPr>
          <a:xfrm flipV="1">
            <a:off x="2243482" y="2444961"/>
            <a:ext cx="733092" cy="773175"/>
          </a:xfrm>
          <a:prstGeom prst="straightConnector1">
            <a:avLst/>
          </a:prstGeom>
          <a:ln w="76200">
            <a:prstDash val="lgDashDot"/>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255415" y="3250290"/>
            <a:ext cx="354613" cy="1072847"/>
          </a:xfrm>
          <a:prstGeom prst="straightConnector1">
            <a:avLst/>
          </a:prstGeom>
          <a:ln w="76200">
            <a:prstDash val="lgDashDot"/>
            <a:tailEnd type="triangle"/>
          </a:ln>
        </p:spPr>
        <p:style>
          <a:lnRef idx="1">
            <a:schemeClr val="accent1"/>
          </a:lnRef>
          <a:fillRef idx="0">
            <a:schemeClr val="accent1"/>
          </a:fillRef>
          <a:effectRef idx="0">
            <a:schemeClr val="accent1"/>
          </a:effectRef>
          <a:fontRef idx="minor">
            <a:schemeClr val="tx1"/>
          </a:fontRef>
        </p:style>
      </p:cxnSp>
      <p:sp>
        <p:nvSpPr>
          <p:cNvPr id="26" name="Right Brace 25"/>
          <p:cNvSpPr/>
          <p:nvPr/>
        </p:nvSpPr>
        <p:spPr>
          <a:xfrm>
            <a:off x="7014805" y="1297377"/>
            <a:ext cx="1195634" cy="3601595"/>
          </a:xfrm>
          <a:prstGeom prst="rightBrace">
            <a:avLst>
              <a:gd name="adj1" fmla="val 0"/>
              <a:gd name="adj2" fmla="val 53904"/>
            </a:avLst>
          </a:prstGeom>
          <a:ln w="571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81169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par>
                                <p:cTn id="39" presetID="16" presetClass="entr" presetSubtype="21"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par>
                                <p:cTn id="42" presetID="16" presetClass="entr" presetSubtype="21"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inVertical)">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down)">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down)">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animBg="1"/>
      <p:bldP spid="13" grpId="0" animBg="1"/>
      <p:bldP spid="14" grpId="0" animBg="1"/>
      <p:bldP spid="15" grpId="0" animBg="1"/>
      <p:bldP spid="2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45796" y="192376"/>
            <a:ext cx="10394192" cy="584775"/>
          </a:xfrm>
          <a:prstGeom prst="rect">
            <a:avLst/>
          </a:prstGeom>
        </p:spPr>
        <p:txBody>
          <a:bodyPr wrap="none">
            <a:spAutoFit/>
          </a:bodyPr>
          <a:lstStyle/>
          <a:p>
            <a:r>
              <a:rPr lang="fr-FR" sz="3200" b="1" kern="100">
                <a:latin typeface="Times New Roman" panose="02020603050405020304" pitchFamily="18" charset="0"/>
                <a:ea typeface="SimSun" panose="02010600030101010101" pitchFamily="2" charset="-122"/>
              </a:rPr>
              <a:t>3. Mối quan hệ giữa truyền thuyết và hiện tượng thời </a:t>
            </a:r>
            <a:r>
              <a:rPr lang="fr-FR" sz="3200" b="1" kern="100" smtClean="0">
                <a:latin typeface="Times New Roman" panose="02020603050405020304" pitchFamily="18" charset="0"/>
                <a:ea typeface="SimSun" panose="02010600030101010101" pitchFamily="2" charset="-122"/>
              </a:rPr>
              <a:t>tiết </a:t>
            </a:r>
            <a:endParaRPr lang="en-US" sz="3200"/>
          </a:p>
        </p:txBody>
      </p:sp>
      <p:pic>
        <p:nvPicPr>
          <p:cNvPr id="7" name="Picture 6"/>
          <p:cNvPicPr>
            <a:picLocks noChangeAspect="1"/>
          </p:cNvPicPr>
          <p:nvPr/>
        </p:nvPicPr>
        <p:blipFill>
          <a:blip r:embed="rId2"/>
          <a:stretch>
            <a:fillRect/>
          </a:stretch>
        </p:blipFill>
        <p:spPr>
          <a:xfrm>
            <a:off x="8887623" y="777151"/>
            <a:ext cx="3199066" cy="2500082"/>
          </a:xfrm>
          <a:prstGeom prst="rect">
            <a:avLst/>
          </a:prstGeom>
        </p:spPr>
      </p:pic>
      <p:pic>
        <p:nvPicPr>
          <p:cNvPr id="8" name="Picture 7"/>
          <p:cNvPicPr>
            <a:picLocks noChangeAspect="1"/>
          </p:cNvPicPr>
          <p:nvPr/>
        </p:nvPicPr>
        <p:blipFill>
          <a:blip r:embed="rId3"/>
          <a:stretch>
            <a:fillRect/>
          </a:stretch>
        </p:blipFill>
        <p:spPr>
          <a:xfrm>
            <a:off x="8545060" y="2985591"/>
            <a:ext cx="3134487" cy="2250739"/>
          </a:xfrm>
          <a:prstGeom prst="rect">
            <a:avLst/>
          </a:prstGeom>
        </p:spPr>
      </p:pic>
      <p:pic>
        <p:nvPicPr>
          <p:cNvPr id="9" name="Picture 8"/>
          <p:cNvPicPr>
            <a:picLocks noChangeAspect="1"/>
          </p:cNvPicPr>
          <p:nvPr/>
        </p:nvPicPr>
        <p:blipFill>
          <a:blip r:embed="rId4"/>
          <a:stretch>
            <a:fillRect/>
          </a:stretch>
        </p:blipFill>
        <p:spPr>
          <a:xfrm>
            <a:off x="6394580" y="4017531"/>
            <a:ext cx="4445690" cy="2875465"/>
          </a:xfrm>
          <a:prstGeom prst="rect">
            <a:avLst/>
          </a:prstGeom>
        </p:spPr>
      </p:pic>
      <p:sp>
        <p:nvSpPr>
          <p:cNvPr id="10" name="Cloud Callout 9"/>
          <p:cNvSpPr/>
          <p:nvPr/>
        </p:nvSpPr>
        <p:spPr>
          <a:xfrm>
            <a:off x="1095927" y="849921"/>
            <a:ext cx="8768019" cy="3764932"/>
          </a:xfrm>
          <a:prstGeom prst="cloudCallout">
            <a:avLst>
              <a:gd name="adj1" fmla="val -53184"/>
              <a:gd name="adj2" fmla="val 57456"/>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Có ý kiến cho rằng chi tiết: “Hằng năm Thuỷ Tinh làm mưa gió, bão lụt dâng nước đánh Sơn Tinh” không cần thiết vì nó thể hiện sự cố chấp của Thủy Tinh. Em có đồng tình với ý kiến đó không? Vì sao?</a:t>
            </a:r>
            <a:endParaRPr lang="en-US" sz="2800">
              <a:latin typeface="Times New Roman" panose="02020603050405020304" pitchFamily="18" charset="0"/>
              <a:cs typeface="Times New Roman" panose="02020603050405020304" pitchFamily="18" charset="0"/>
            </a:endParaRPr>
          </a:p>
        </p:txBody>
      </p:sp>
      <p:sp>
        <p:nvSpPr>
          <p:cNvPr id="11" name="Cloud Callout 10"/>
          <p:cNvSpPr/>
          <p:nvPr/>
        </p:nvSpPr>
        <p:spPr>
          <a:xfrm>
            <a:off x="448119" y="755256"/>
            <a:ext cx="9178041" cy="5043954"/>
          </a:xfrm>
          <a:prstGeom prst="cloudCallout">
            <a:avLst>
              <a:gd name="adj1" fmla="val 41498"/>
              <a:gd name="adj2" fmla="val 60053"/>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Có ý kiến cho rằng chi tiết: Trong truyền thuyết, hiện tượng lũ lụt hằng năm là do Thủy Tinh đánh ghen với Sơn Tinh mà ra. Theo em, trên thực tế hiện tượng lũ lụt hiện nay do đâu mà ra? Có ý kiến cho rằng lũ lụt ngày càng tàn khốc vì sự nổi giận của “Mẹ thiên nhiên”. Em có đồng ý với ý kiến này không? Vì sao</a:t>
            </a:r>
            <a:r>
              <a:rPr lang="vi-VN" sz="4000" i="1">
                <a:latin typeface="Times New Roman" panose="02020603050405020304" pitchFamily="18" charset="0"/>
                <a:cs typeface="Times New Roman" panose="02020603050405020304" pitchFamily="18" charset="0"/>
              </a:rPr>
              <a:t>?</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711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0" grpId="1"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4738" y="86165"/>
            <a:ext cx="4931158" cy="1015663"/>
          </a:xfrm>
          <a:prstGeom prst="rect">
            <a:avLst/>
          </a:prstGeom>
        </p:spPr>
        <p:txBody>
          <a:bodyPr wrap="none">
            <a:spAutoFit/>
          </a:bodyPr>
          <a:lstStyle/>
          <a:p>
            <a:pPr algn="just">
              <a:lnSpc>
                <a:spcPct val="150000"/>
              </a:lnSpc>
            </a:pPr>
            <a:r>
              <a:rPr lang="fr-FR" sz="4000" b="1" kern="100">
                <a:latin typeface="Times New Roman" panose="02020603050405020304" pitchFamily="18" charset="0"/>
                <a:ea typeface="SimSun" panose="02010600030101010101" pitchFamily="2" charset="-122"/>
              </a:rPr>
              <a:t>4. Chủ đề của </a:t>
            </a:r>
            <a:r>
              <a:rPr lang="fr-FR" sz="4000" b="1" kern="100" smtClean="0">
                <a:latin typeface="Times New Roman" panose="02020603050405020304" pitchFamily="18" charset="0"/>
                <a:ea typeface="SimSun" panose="02010600030101010101" pitchFamily="2" charset="-122"/>
              </a:rPr>
              <a:t>truyện</a:t>
            </a:r>
            <a:endParaRPr lang="en-US" sz="4000" kern="100">
              <a:effectLst/>
              <a:latin typeface="Times New Roman" panose="02020603050405020304" pitchFamily="18" charset="0"/>
              <a:ea typeface="SimSun" panose="02010600030101010101" pitchFamily="2" charset="-122"/>
            </a:endParaRPr>
          </a:p>
        </p:txBody>
      </p:sp>
      <p:sp>
        <p:nvSpPr>
          <p:cNvPr id="3" name="Cloud Callout 2"/>
          <p:cNvSpPr/>
          <p:nvPr/>
        </p:nvSpPr>
        <p:spPr>
          <a:xfrm>
            <a:off x="5286500" y="1248776"/>
            <a:ext cx="6223234" cy="4058683"/>
          </a:xfrm>
          <a:prstGeom prst="cloudCallout">
            <a:avLst>
              <a:gd name="adj1" fmla="val -64773"/>
              <a:gd name="adj2" fmla="val 63226"/>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ST, TT có phải là nhân vật có thật không? Các tác giả dân gian xây dựng nhân vật Sơn Tinh, Thủy Tinh nhằm biểu trưng cho đối tượng nào?</a:t>
            </a:r>
            <a:endParaRPr lang="en-US" sz="4000">
              <a:latin typeface="Times New Roman" panose="02020603050405020304" pitchFamily="18" charset="0"/>
              <a:cs typeface="Times New Roman" panose="02020603050405020304" pitchFamily="18" charset="0"/>
            </a:endParaRPr>
          </a:p>
        </p:txBody>
      </p:sp>
      <p:sp>
        <p:nvSpPr>
          <p:cNvPr id="5" name="Rounded Rectangle 4"/>
          <p:cNvSpPr/>
          <p:nvPr/>
        </p:nvSpPr>
        <p:spPr>
          <a:xfrm>
            <a:off x="4254795" y="4544290"/>
            <a:ext cx="3511668" cy="1526339"/>
          </a:xfrm>
          <a:prstGeom prst="roundRect">
            <a:avLst/>
          </a:prstGeom>
          <a:solidFill>
            <a:srgbClr val="5CBE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00">
                <a:solidFill>
                  <a:schemeClr val="bg1"/>
                </a:solidFill>
                <a:latin typeface="Times New Roman" panose="02020603050405020304" pitchFamily="18" charset="0"/>
                <a:ea typeface="SimSun" panose="02010600030101010101" pitchFamily="2" charset="-122"/>
              </a:rPr>
              <a:t>D</a:t>
            </a:r>
            <a:r>
              <a:rPr lang="vi-VN" sz="3200" kern="100" smtClean="0">
                <a:solidFill>
                  <a:schemeClr val="bg1"/>
                </a:solidFill>
                <a:latin typeface="Times New Roman" panose="02020603050405020304" pitchFamily="18" charset="0"/>
                <a:ea typeface="SimSun" panose="02010600030101010101" pitchFamily="2" charset="-122"/>
              </a:rPr>
              <a:t>o </a:t>
            </a:r>
            <a:r>
              <a:rPr lang="vi-VN" sz="3200" kern="100">
                <a:solidFill>
                  <a:schemeClr val="bg1"/>
                </a:solidFill>
                <a:latin typeface="Times New Roman" panose="02020603050405020304" pitchFamily="18" charset="0"/>
                <a:ea typeface="SimSun" panose="02010600030101010101" pitchFamily="2" charset="-122"/>
              </a:rPr>
              <a:t>người xưa tưởng tượng ra.</a:t>
            </a:r>
            <a:endParaRPr lang="en-US">
              <a:solidFill>
                <a:schemeClr val="bg1"/>
              </a:solidFill>
            </a:endParaRPr>
          </a:p>
        </p:txBody>
      </p:sp>
      <p:sp>
        <p:nvSpPr>
          <p:cNvPr id="7" name="Rounded Rectangle 6"/>
          <p:cNvSpPr/>
          <p:nvPr/>
        </p:nvSpPr>
        <p:spPr>
          <a:xfrm>
            <a:off x="4254795" y="1101828"/>
            <a:ext cx="3511668" cy="152633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00" smtClean="0">
                <a:solidFill>
                  <a:schemeClr val="bg1"/>
                </a:solidFill>
                <a:latin typeface="Times New Roman" panose="02020603050405020304" pitchFamily="18" charset="0"/>
                <a:ea typeface="SimSun" panose="02010600030101010101" pitchFamily="2" charset="-122"/>
              </a:rPr>
              <a:t>L</a:t>
            </a:r>
            <a:r>
              <a:rPr lang="vi-VN" sz="3200" kern="100" smtClean="0">
                <a:solidFill>
                  <a:schemeClr val="bg1"/>
                </a:solidFill>
                <a:latin typeface="Times New Roman" panose="02020603050405020304" pitchFamily="18" charset="0"/>
                <a:ea typeface="SimSun" panose="02010600030101010101" pitchFamily="2" charset="-122"/>
              </a:rPr>
              <a:t>à </a:t>
            </a:r>
            <a:r>
              <a:rPr lang="vi-VN" sz="3200" kern="100">
                <a:solidFill>
                  <a:schemeClr val="bg1"/>
                </a:solidFill>
                <a:latin typeface="Times New Roman" panose="02020603050405020304" pitchFamily="18" charset="0"/>
                <a:ea typeface="SimSun" panose="02010600030101010101" pitchFamily="2" charset="-122"/>
              </a:rPr>
              <a:t>những nhân vật hư cấu hoang </a:t>
            </a:r>
            <a:r>
              <a:rPr lang="vi-VN" sz="3200" kern="100" smtClean="0">
                <a:solidFill>
                  <a:schemeClr val="bg1"/>
                </a:solidFill>
                <a:latin typeface="Times New Roman" panose="02020603050405020304" pitchFamily="18" charset="0"/>
                <a:ea typeface="SimSun" panose="02010600030101010101" pitchFamily="2" charset="-122"/>
              </a:rPr>
              <a:t>đường</a:t>
            </a:r>
            <a:r>
              <a:rPr lang="en-US" sz="3200" kern="100" smtClean="0">
                <a:solidFill>
                  <a:schemeClr val="bg1"/>
                </a:solidFill>
                <a:latin typeface="Times New Roman" panose="02020603050405020304" pitchFamily="18" charset="0"/>
                <a:ea typeface="SimSun" panose="02010600030101010101" pitchFamily="2" charset="-122"/>
              </a:rPr>
              <a:t>, kì ảo.</a:t>
            </a:r>
            <a:endParaRPr lang="en-US">
              <a:solidFill>
                <a:schemeClr val="bg1"/>
              </a:solidFill>
            </a:endParaRPr>
          </a:p>
        </p:txBody>
      </p:sp>
      <p:cxnSp>
        <p:nvCxnSpPr>
          <p:cNvPr id="9" name="Straight Arrow Connector 8"/>
          <p:cNvCxnSpPr/>
          <p:nvPr/>
        </p:nvCxnSpPr>
        <p:spPr>
          <a:xfrm flipV="1">
            <a:off x="2632364" y="2313709"/>
            <a:ext cx="1622431" cy="928254"/>
          </a:xfrm>
          <a:prstGeom prst="straightConnector1">
            <a:avLst/>
          </a:prstGeom>
          <a:ln w="762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490126" y="3241963"/>
            <a:ext cx="1764668" cy="1759527"/>
          </a:xfrm>
          <a:prstGeom prst="straightConnector1">
            <a:avLst/>
          </a:prstGeom>
          <a:ln w="76200">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0" y="2628167"/>
            <a:ext cx="2796374" cy="1336965"/>
          </a:xfrm>
          <a:prstGeom prst="roundRect">
            <a:avLst/>
          </a:prstGeom>
          <a:solidFill>
            <a:srgbClr val="FF83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kern="100">
                <a:solidFill>
                  <a:schemeClr val="bg1"/>
                </a:solidFill>
                <a:latin typeface="Times New Roman" panose="02020603050405020304" pitchFamily="18" charset="0"/>
                <a:ea typeface="SimSun" panose="02010600030101010101" pitchFamily="2" charset="-122"/>
              </a:rPr>
              <a:t>Sơn Thủy, Thủy Tinh</a:t>
            </a:r>
            <a:endParaRPr lang="en-US">
              <a:solidFill>
                <a:schemeClr val="bg1"/>
              </a:solidFill>
            </a:endParaRPr>
          </a:p>
        </p:txBody>
      </p:sp>
    </p:spTree>
    <p:extLst>
      <p:ext uri="{BB962C8B-B14F-4D97-AF65-F5344CB8AC3E}">
        <p14:creationId xmlns:p14="http://schemas.microsoft.com/office/powerpoint/2010/main" val="384676446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5" grpId="0" animBg="1"/>
      <p:bldP spid="7" grpId="0" animBg="1"/>
      <p:bldP spid="1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4738" y="86165"/>
            <a:ext cx="4931158" cy="1015663"/>
          </a:xfrm>
          <a:prstGeom prst="rect">
            <a:avLst/>
          </a:prstGeom>
        </p:spPr>
        <p:txBody>
          <a:bodyPr wrap="none">
            <a:spAutoFit/>
          </a:bodyPr>
          <a:lstStyle/>
          <a:p>
            <a:pPr algn="just">
              <a:lnSpc>
                <a:spcPct val="150000"/>
              </a:lnSpc>
            </a:pPr>
            <a:r>
              <a:rPr lang="fr-FR" sz="4000" b="1" kern="100">
                <a:latin typeface="Times New Roman" panose="02020603050405020304" pitchFamily="18" charset="0"/>
                <a:ea typeface="SimSun" panose="02010600030101010101" pitchFamily="2" charset="-122"/>
              </a:rPr>
              <a:t>4. Chủ đề của </a:t>
            </a:r>
            <a:r>
              <a:rPr lang="fr-FR" sz="4000" b="1" kern="100" smtClean="0">
                <a:latin typeface="Times New Roman" panose="02020603050405020304" pitchFamily="18" charset="0"/>
                <a:ea typeface="SimSun" panose="02010600030101010101" pitchFamily="2" charset="-122"/>
              </a:rPr>
              <a:t>truyện</a:t>
            </a:r>
            <a:endParaRPr lang="en-US" sz="4000" kern="100">
              <a:effectLst/>
              <a:latin typeface="Times New Roman" panose="02020603050405020304" pitchFamily="18" charset="0"/>
              <a:ea typeface="SimSun" panose="02010600030101010101" pitchFamily="2" charset="-122"/>
            </a:endParaRPr>
          </a:p>
        </p:txBody>
      </p:sp>
      <p:sp>
        <p:nvSpPr>
          <p:cNvPr id="3" name="Cloud Callout 2"/>
          <p:cNvSpPr/>
          <p:nvPr/>
        </p:nvSpPr>
        <p:spPr>
          <a:xfrm>
            <a:off x="4602606" y="1697181"/>
            <a:ext cx="5073025" cy="2267951"/>
          </a:xfrm>
          <a:prstGeom prst="cloudCallout">
            <a:avLst>
              <a:gd name="adj1" fmla="val -64773"/>
              <a:gd name="adj2" fmla="val 63226"/>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Nếu như kết thúc truyện là TT thắng ST thì có được không ? Vì sao?</a:t>
            </a:r>
          </a:p>
        </p:txBody>
      </p:sp>
      <p:sp>
        <p:nvSpPr>
          <p:cNvPr id="5" name="Rounded Rectangle 4"/>
          <p:cNvSpPr/>
          <p:nvPr/>
        </p:nvSpPr>
        <p:spPr>
          <a:xfrm>
            <a:off x="4254794" y="3965132"/>
            <a:ext cx="6482478" cy="2015051"/>
          </a:xfrm>
          <a:prstGeom prst="roundRect">
            <a:avLst/>
          </a:prstGeom>
          <a:solidFill>
            <a:srgbClr val="5CBE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kern="100">
                <a:solidFill>
                  <a:schemeClr val="bg1"/>
                </a:solidFill>
                <a:latin typeface="Times New Roman" panose="02020603050405020304" pitchFamily="18" charset="0"/>
                <a:ea typeface="SimSun" panose="02010600030101010101" pitchFamily="2" charset="-122"/>
              </a:rPr>
              <a:t>Sơn Tinh: biểu trưng cho đất, núi, là sức mạnh của, khả năng, mơ ước của nhân dân được hình tượng </a:t>
            </a:r>
            <a:r>
              <a:rPr lang="vi-VN" sz="3200" kern="100" smtClean="0">
                <a:solidFill>
                  <a:schemeClr val="bg1"/>
                </a:solidFill>
                <a:latin typeface="Times New Roman" panose="02020603050405020304" pitchFamily="18" charset="0"/>
                <a:ea typeface="SimSun" panose="02010600030101010101" pitchFamily="2" charset="-122"/>
              </a:rPr>
              <a:t>hóa.</a:t>
            </a:r>
            <a:endParaRPr lang="en-US">
              <a:solidFill>
                <a:schemeClr val="bg1"/>
              </a:solidFill>
            </a:endParaRPr>
          </a:p>
        </p:txBody>
      </p:sp>
      <p:sp>
        <p:nvSpPr>
          <p:cNvPr id="7" name="Rounded Rectangle 6"/>
          <p:cNvSpPr/>
          <p:nvPr/>
        </p:nvSpPr>
        <p:spPr>
          <a:xfrm>
            <a:off x="4254795" y="1101828"/>
            <a:ext cx="6233096" cy="152633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kern="100">
                <a:solidFill>
                  <a:schemeClr val="bg1"/>
                </a:solidFill>
                <a:latin typeface="Times New Roman" panose="02020603050405020304" pitchFamily="18" charset="0"/>
                <a:ea typeface="SimSun" panose="02010600030101010101" pitchFamily="2" charset="-122"/>
              </a:rPr>
              <a:t>Thủy Tinh: biểu trưng cho sức mạnh của nước, là hiện tượng lũ lụt được hình tượng hóa.</a:t>
            </a:r>
          </a:p>
        </p:txBody>
      </p:sp>
      <p:cxnSp>
        <p:nvCxnSpPr>
          <p:cNvPr id="9" name="Straight Arrow Connector 8"/>
          <p:cNvCxnSpPr/>
          <p:nvPr/>
        </p:nvCxnSpPr>
        <p:spPr>
          <a:xfrm flipV="1">
            <a:off x="2632364" y="2313709"/>
            <a:ext cx="1622431" cy="928254"/>
          </a:xfrm>
          <a:prstGeom prst="straightConnector1">
            <a:avLst/>
          </a:prstGeom>
          <a:ln w="762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490126" y="3241963"/>
            <a:ext cx="1764668" cy="1759527"/>
          </a:xfrm>
          <a:prstGeom prst="straightConnector1">
            <a:avLst/>
          </a:prstGeom>
          <a:ln w="76200">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0" y="2628167"/>
            <a:ext cx="2796374" cy="1336965"/>
          </a:xfrm>
          <a:prstGeom prst="roundRect">
            <a:avLst/>
          </a:prstGeom>
          <a:solidFill>
            <a:srgbClr val="FF83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kern="100">
                <a:solidFill>
                  <a:schemeClr val="bg1"/>
                </a:solidFill>
                <a:latin typeface="Times New Roman" panose="02020603050405020304" pitchFamily="18" charset="0"/>
                <a:ea typeface="SimSun" panose="02010600030101010101" pitchFamily="2" charset="-122"/>
              </a:rPr>
              <a:t>Ý nghĩa biểu trưng của nhân vật</a:t>
            </a:r>
            <a:endParaRPr lang="en-US">
              <a:solidFill>
                <a:schemeClr val="bg1"/>
              </a:solidFill>
            </a:endParaRPr>
          </a:p>
        </p:txBody>
      </p:sp>
    </p:spTree>
    <p:extLst>
      <p:ext uri="{BB962C8B-B14F-4D97-AF65-F5344CB8AC3E}">
        <p14:creationId xmlns:p14="http://schemas.microsoft.com/office/powerpoint/2010/main" val="88388613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5" grpId="0" animBg="1"/>
      <p:bldP spid="7" grpId="0" animBg="1"/>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4738" y="86165"/>
            <a:ext cx="4931158" cy="1015663"/>
          </a:xfrm>
          <a:prstGeom prst="rect">
            <a:avLst/>
          </a:prstGeom>
        </p:spPr>
        <p:txBody>
          <a:bodyPr wrap="none">
            <a:spAutoFit/>
          </a:bodyPr>
          <a:lstStyle/>
          <a:p>
            <a:pPr algn="just">
              <a:lnSpc>
                <a:spcPct val="150000"/>
              </a:lnSpc>
            </a:pPr>
            <a:r>
              <a:rPr lang="fr-FR" sz="4000" b="1" kern="100">
                <a:latin typeface="Times New Roman" panose="02020603050405020304" pitchFamily="18" charset="0"/>
                <a:ea typeface="SimSun" panose="02010600030101010101" pitchFamily="2" charset="-122"/>
              </a:rPr>
              <a:t>4. Chủ đề của </a:t>
            </a:r>
            <a:r>
              <a:rPr lang="fr-FR" sz="4000" b="1" kern="100" smtClean="0">
                <a:latin typeface="Times New Roman" panose="02020603050405020304" pitchFamily="18" charset="0"/>
                <a:ea typeface="SimSun" panose="02010600030101010101" pitchFamily="2" charset="-122"/>
              </a:rPr>
              <a:t>truyện</a:t>
            </a:r>
            <a:endParaRPr lang="en-US" sz="4000" kern="100">
              <a:effectLst/>
              <a:latin typeface="Times New Roman" panose="02020603050405020304" pitchFamily="18" charset="0"/>
              <a:ea typeface="SimSun" panose="02010600030101010101" pitchFamily="2" charset="-122"/>
            </a:endParaRPr>
          </a:p>
        </p:txBody>
      </p:sp>
      <p:sp>
        <p:nvSpPr>
          <p:cNvPr id="3" name="Cloud Callout 2"/>
          <p:cNvSpPr/>
          <p:nvPr/>
        </p:nvSpPr>
        <p:spPr>
          <a:xfrm>
            <a:off x="4350645" y="1494191"/>
            <a:ext cx="5073025" cy="2267951"/>
          </a:xfrm>
          <a:prstGeom prst="cloudCallout">
            <a:avLst>
              <a:gd name="adj1" fmla="val -64773"/>
              <a:gd name="adj2" fmla="val 63226"/>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Chủ đề của truyện ST, TT là gì?</a:t>
            </a:r>
          </a:p>
        </p:txBody>
      </p:sp>
      <p:sp>
        <p:nvSpPr>
          <p:cNvPr id="5" name="Rounded Rectangle 4"/>
          <p:cNvSpPr/>
          <p:nvPr/>
        </p:nvSpPr>
        <p:spPr>
          <a:xfrm>
            <a:off x="4254794" y="3965132"/>
            <a:ext cx="6482478" cy="2015051"/>
          </a:xfrm>
          <a:prstGeom prst="roundRect">
            <a:avLst/>
          </a:prstGeom>
          <a:solidFill>
            <a:srgbClr val="5CBE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kern="100" smtClean="0">
              <a:solidFill>
                <a:schemeClr val="bg1"/>
              </a:solidFill>
              <a:latin typeface="Times New Roman" panose="02020603050405020304" pitchFamily="18" charset="0"/>
              <a:ea typeface="SimSun" panose="02010600030101010101" pitchFamily="2" charset="-122"/>
            </a:endParaRPr>
          </a:p>
          <a:p>
            <a:pPr algn="ctr"/>
            <a:r>
              <a:rPr lang="en-US" sz="3200" kern="100" smtClean="0">
                <a:solidFill>
                  <a:schemeClr val="bg1"/>
                </a:solidFill>
                <a:latin typeface="Times New Roman" panose="02020603050405020304" pitchFamily="18" charset="0"/>
                <a:ea typeface="SimSun" panose="02010600030101010101" pitchFamily="2" charset="-122"/>
              </a:rPr>
              <a:t>V</a:t>
            </a:r>
            <a:r>
              <a:rPr lang="vi-VN" sz="3200" kern="100" smtClean="0">
                <a:solidFill>
                  <a:schemeClr val="bg1"/>
                </a:solidFill>
                <a:latin typeface="Times New Roman" panose="02020603050405020304" pitchFamily="18" charset="0"/>
                <a:ea typeface="SimSun" panose="02010600030101010101" pitchFamily="2" charset="-122"/>
              </a:rPr>
              <a:t>à </a:t>
            </a:r>
            <a:r>
              <a:rPr lang="vi-VN" sz="3200" kern="100">
                <a:solidFill>
                  <a:schemeClr val="bg1"/>
                </a:solidFill>
                <a:latin typeface="Times New Roman" panose="02020603050405020304" pitchFamily="18" charset="0"/>
                <a:ea typeface="SimSun" panose="02010600030101010101" pitchFamily="2" charset="-122"/>
              </a:rPr>
              <a:t>mơ ước chế ngự thiên tai để phát triển trồng trọt, chăn nôi, ổn định cuộc sống và xây dựng đất nước.</a:t>
            </a:r>
          </a:p>
          <a:p>
            <a:pPr algn="ctr"/>
            <a:r>
              <a:rPr lang="vi-VN" sz="3200" kern="100" smtClean="0">
                <a:solidFill>
                  <a:schemeClr val="bg1"/>
                </a:solidFill>
                <a:latin typeface="Times New Roman" panose="02020603050405020304" pitchFamily="18" charset="0"/>
                <a:ea typeface="SimSun" panose="02010600030101010101" pitchFamily="2" charset="-122"/>
              </a:rPr>
              <a:t>.</a:t>
            </a:r>
            <a:endParaRPr lang="en-US">
              <a:solidFill>
                <a:schemeClr val="bg1"/>
              </a:solidFill>
            </a:endParaRPr>
          </a:p>
        </p:txBody>
      </p:sp>
      <p:sp>
        <p:nvSpPr>
          <p:cNvPr id="7" name="Rounded Rectangle 6"/>
          <p:cNvSpPr/>
          <p:nvPr/>
        </p:nvSpPr>
        <p:spPr>
          <a:xfrm>
            <a:off x="4254795" y="1101828"/>
            <a:ext cx="6233096" cy="152633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kern="100">
                <a:solidFill>
                  <a:schemeClr val="bg1"/>
                </a:solidFill>
                <a:latin typeface="Times New Roman" panose="02020603050405020304" pitchFamily="18" charset="0"/>
                <a:ea typeface="SimSun" panose="02010600030101010101" pitchFamily="2" charset="-122"/>
              </a:rPr>
              <a:t>Ca ngợi, đề cao và tôn vinh sức mạnh, chiến công của người Việt cổ trong công cuộc chống bão lụt.</a:t>
            </a:r>
          </a:p>
        </p:txBody>
      </p:sp>
      <p:cxnSp>
        <p:nvCxnSpPr>
          <p:cNvPr id="9" name="Straight Arrow Connector 8"/>
          <p:cNvCxnSpPr/>
          <p:nvPr/>
        </p:nvCxnSpPr>
        <p:spPr>
          <a:xfrm flipV="1">
            <a:off x="2632364" y="2313709"/>
            <a:ext cx="1622431" cy="928254"/>
          </a:xfrm>
          <a:prstGeom prst="straightConnector1">
            <a:avLst/>
          </a:prstGeom>
          <a:ln w="762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490126" y="3241963"/>
            <a:ext cx="1764668" cy="1759527"/>
          </a:xfrm>
          <a:prstGeom prst="straightConnector1">
            <a:avLst/>
          </a:prstGeom>
          <a:ln w="76200">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0" y="2628167"/>
            <a:ext cx="2796374" cy="1336965"/>
          </a:xfrm>
          <a:prstGeom prst="roundRect">
            <a:avLst/>
          </a:prstGeom>
          <a:solidFill>
            <a:srgbClr val="FF83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kern="100">
                <a:solidFill>
                  <a:schemeClr val="bg1"/>
                </a:solidFill>
                <a:latin typeface="Times New Roman" panose="02020603050405020304" pitchFamily="18" charset="0"/>
                <a:ea typeface="SimSun" panose="02010600030101010101" pitchFamily="2" charset="-122"/>
              </a:rPr>
              <a:t>Chủ đề của truyện</a:t>
            </a:r>
            <a:endParaRPr lang="en-US">
              <a:solidFill>
                <a:schemeClr val="bg1"/>
              </a:solidFill>
            </a:endParaRPr>
          </a:p>
        </p:txBody>
      </p:sp>
    </p:spTree>
    <p:extLst>
      <p:ext uri="{BB962C8B-B14F-4D97-AF65-F5344CB8AC3E}">
        <p14:creationId xmlns:p14="http://schemas.microsoft.com/office/powerpoint/2010/main" val="154023557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5" grpId="0" animBg="1"/>
      <p:bldP spid="7" grpId="0" animBg="1"/>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2820" y="348165"/>
            <a:ext cx="4103792" cy="3430607"/>
          </a:xfrm>
          <a:prstGeom prst="rect">
            <a:avLst/>
          </a:prstGeom>
        </p:spPr>
      </p:pic>
      <p:pic>
        <p:nvPicPr>
          <p:cNvPr id="3" name="Picture 2"/>
          <p:cNvPicPr>
            <a:picLocks noChangeAspect="1"/>
          </p:cNvPicPr>
          <p:nvPr/>
        </p:nvPicPr>
        <p:blipFill>
          <a:blip r:embed="rId3"/>
          <a:stretch>
            <a:fillRect/>
          </a:stretch>
        </p:blipFill>
        <p:spPr>
          <a:xfrm>
            <a:off x="1439172" y="3385149"/>
            <a:ext cx="4115666" cy="3261447"/>
          </a:xfrm>
          <a:prstGeom prst="rect">
            <a:avLst/>
          </a:prstGeom>
        </p:spPr>
      </p:pic>
      <p:pic>
        <p:nvPicPr>
          <p:cNvPr id="6" name="Picture 5"/>
          <p:cNvPicPr>
            <a:picLocks noChangeAspect="1"/>
          </p:cNvPicPr>
          <p:nvPr/>
        </p:nvPicPr>
        <p:blipFill>
          <a:blip r:embed="rId4"/>
          <a:stretch>
            <a:fillRect/>
          </a:stretch>
        </p:blipFill>
        <p:spPr>
          <a:xfrm>
            <a:off x="5872627" y="168262"/>
            <a:ext cx="4939577" cy="3089844"/>
          </a:xfrm>
          <a:prstGeom prst="rect">
            <a:avLst/>
          </a:prstGeom>
        </p:spPr>
      </p:pic>
      <p:pic>
        <p:nvPicPr>
          <p:cNvPr id="7" name="Picture 6"/>
          <p:cNvPicPr>
            <a:picLocks noChangeAspect="1"/>
          </p:cNvPicPr>
          <p:nvPr/>
        </p:nvPicPr>
        <p:blipFill>
          <a:blip r:embed="rId5"/>
          <a:stretch>
            <a:fillRect/>
          </a:stretch>
        </p:blipFill>
        <p:spPr>
          <a:xfrm>
            <a:off x="6477712" y="3099265"/>
            <a:ext cx="5237572" cy="3375130"/>
          </a:xfrm>
          <a:prstGeom prst="rect">
            <a:avLst/>
          </a:prstGeom>
        </p:spPr>
      </p:pic>
      <p:sp>
        <p:nvSpPr>
          <p:cNvPr id="8" name="Cloud Callout 7"/>
          <p:cNvSpPr/>
          <p:nvPr/>
        </p:nvSpPr>
        <p:spPr>
          <a:xfrm>
            <a:off x="3770800" y="842137"/>
            <a:ext cx="5640779" cy="3664240"/>
          </a:xfrm>
          <a:prstGeom prst="cloudCallout">
            <a:avLst>
              <a:gd name="adj1" fmla="val -65041"/>
              <a:gd name="adj2" fmla="val 63721"/>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Bằng trải nghiệm của mình, hãy chỉ ra những thiệt hại do bão lũ gây ra để hiểu hơn vì sao người Việt từ xưa đến nay lại luôn khao khát chế ngự thiên tai?</a:t>
            </a:r>
          </a:p>
        </p:txBody>
      </p:sp>
      <p:sp>
        <p:nvSpPr>
          <p:cNvPr id="10" name="Cloud Callout 9"/>
          <p:cNvSpPr/>
          <p:nvPr/>
        </p:nvSpPr>
        <p:spPr>
          <a:xfrm>
            <a:off x="3745682" y="895867"/>
            <a:ext cx="7315200" cy="3617889"/>
          </a:xfrm>
          <a:prstGeom prst="cloudCallout">
            <a:avLst>
              <a:gd name="adj1" fmla="val -65041"/>
              <a:gd name="adj2" fmla="val 63721"/>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Thiệt hại tính mạng, nhà cửa bị nhấn chìm, cuốn trôi, hoa màu bị ngập lụt, cầu cống, đê điều bị tàn phá, dẫn đến sạt lở (13 chiến sĩ đã hi sinh ở thủy điện Rào Trăng 3 do mưa lũ, sạt lở)</a:t>
            </a:r>
          </a:p>
        </p:txBody>
      </p:sp>
    </p:spTree>
    <p:extLst>
      <p:ext uri="{BB962C8B-B14F-4D97-AF65-F5344CB8AC3E}">
        <p14:creationId xmlns:p14="http://schemas.microsoft.com/office/powerpoint/2010/main" val="124745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2"/>
          <a:stretch>
            <a:fillRect/>
          </a:stretch>
        </p:blipFill>
        <p:spPr>
          <a:xfrm>
            <a:off x="3534" y="2241"/>
            <a:ext cx="12188465" cy="6855206"/>
          </a:xfrm>
          <a:prstGeom prst="rect">
            <a:avLst/>
          </a:prstGeom>
        </p:spPr>
      </p:pic>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4">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5">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6">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7">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8">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9">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0">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1">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
        <p:nvSpPr>
          <p:cNvPr id="2" name="Rectangle 1"/>
          <p:cNvSpPr/>
          <p:nvPr/>
        </p:nvSpPr>
        <p:spPr>
          <a:xfrm>
            <a:off x="4729377" y="2060038"/>
            <a:ext cx="4800481" cy="161582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00" cap="none" spc="0" normalizeH="0" baseline="0" noProof="0" smtClean="0">
                <a:ln>
                  <a:noFill/>
                </a:ln>
                <a:solidFill>
                  <a:srgbClr val="0070C0"/>
                </a:solidFill>
                <a:effectLst/>
                <a:uLnTx/>
                <a:uFillTx/>
                <a:latin typeface="Times New Roman" panose="02020603050405020304" pitchFamily="18" charset="0"/>
                <a:ea typeface="SimSun" panose="02010600030101010101" pitchFamily="2" charset="-122"/>
                <a:cs typeface="+mn-cs"/>
              </a:rPr>
              <a:t>III. Tổng</a:t>
            </a:r>
            <a:r>
              <a:rPr kumimoji="0" lang="en-US" sz="6600" b="1" i="0" u="none" strike="noStrike" kern="100" cap="none" spc="0" normalizeH="0" noProof="0" smtClean="0">
                <a:ln>
                  <a:noFill/>
                </a:ln>
                <a:solidFill>
                  <a:srgbClr val="0070C0"/>
                </a:solidFill>
                <a:effectLst/>
                <a:uLnTx/>
                <a:uFillTx/>
                <a:latin typeface="Times New Roman" panose="02020603050405020304" pitchFamily="18" charset="0"/>
                <a:ea typeface="SimSun" panose="02010600030101010101" pitchFamily="2" charset="-122"/>
                <a:cs typeface="+mn-cs"/>
              </a:rPr>
              <a:t> kết</a:t>
            </a:r>
            <a:endParaRPr kumimoji="0" lang="en-US" sz="6600" b="0" i="0" u="none" strike="noStrike" kern="100" cap="none" spc="0" normalizeH="0" baseline="0" noProof="0">
              <a:ln>
                <a:noFill/>
              </a:ln>
              <a:solidFill>
                <a:srgbClr val="0070C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2632224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6088" y="213756"/>
            <a:ext cx="8007927" cy="523220"/>
          </a:xfrm>
          <a:prstGeom prst="rect">
            <a:avLst/>
          </a:prstGeom>
        </p:spPr>
        <p:txBody>
          <a:bodyPr wrap="square">
            <a:spAutoFit/>
          </a:bodyPr>
          <a:lstStyle/>
          <a:p>
            <a:r>
              <a:rPr lang="nl-NL" sz="2800" b="1" kern="100">
                <a:latin typeface="Times New Roman" panose="02020603050405020304" pitchFamily="18" charset="0"/>
                <a:ea typeface="SimSun" panose="02010600030101010101" pitchFamily="2" charset="-122"/>
              </a:rPr>
              <a:t>1. Nội dung – Ý nghĩa</a:t>
            </a:r>
            <a:r>
              <a:rPr lang="nl-NL" sz="2800" b="1" kern="100" smtClean="0">
                <a:latin typeface="Times New Roman" panose="02020603050405020304" pitchFamily="18" charset="0"/>
                <a:ea typeface="SimSun" panose="02010600030101010101" pitchFamily="2" charset="-122"/>
              </a:rPr>
              <a:t>:</a:t>
            </a:r>
            <a:endParaRPr lang="en-US" sz="2800" kern="100">
              <a:latin typeface="Times New Roman" panose="02020603050405020304" pitchFamily="18" charset="0"/>
              <a:ea typeface="SimSun" panose="02010600030101010101" pitchFamily="2" charset="-122"/>
            </a:endParaRPr>
          </a:p>
        </p:txBody>
      </p:sp>
      <p:sp>
        <p:nvSpPr>
          <p:cNvPr id="3" name="Rectangle 2"/>
          <p:cNvSpPr/>
          <p:nvPr/>
        </p:nvSpPr>
        <p:spPr>
          <a:xfrm>
            <a:off x="1575459" y="3937853"/>
            <a:ext cx="6096000" cy="523220"/>
          </a:xfrm>
          <a:prstGeom prst="rect">
            <a:avLst/>
          </a:prstGeom>
        </p:spPr>
        <p:txBody>
          <a:bodyPr>
            <a:spAutoFit/>
          </a:bodyPr>
          <a:lstStyle/>
          <a:p>
            <a:pPr lvl="0" algn="just"/>
            <a:r>
              <a:rPr lang="fr-FR" sz="2800" b="1" kern="100" smtClean="0">
                <a:solidFill>
                  <a:srgbClr val="000000"/>
                </a:solidFill>
                <a:latin typeface="Times New Roman" panose="02020603050405020304" pitchFamily="18" charset="0"/>
                <a:ea typeface="SimSun" panose="02010600030101010101" pitchFamily="2" charset="-122"/>
              </a:rPr>
              <a:t>2. </a:t>
            </a:r>
            <a:r>
              <a:rPr lang="fr-FR" sz="2800" b="1" kern="100">
                <a:solidFill>
                  <a:srgbClr val="000000"/>
                </a:solidFill>
                <a:latin typeface="Times New Roman" panose="02020603050405020304" pitchFamily="18" charset="0"/>
                <a:ea typeface="SimSun" panose="02010600030101010101" pitchFamily="2" charset="-122"/>
              </a:rPr>
              <a:t>Nghệ </a:t>
            </a:r>
            <a:r>
              <a:rPr lang="fr-FR" sz="2800" b="1" kern="100" smtClean="0">
                <a:solidFill>
                  <a:srgbClr val="000000"/>
                </a:solidFill>
                <a:latin typeface="Times New Roman" panose="02020603050405020304" pitchFamily="18" charset="0"/>
                <a:ea typeface="SimSun" panose="02010600030101010101" pitchFamily="2" charset="-122"/>
              </a:rPr>
              <a:t>thuật</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4" name="Rectangle 3"/>
          <p:cNvSpPr/>
          <p:nvPr/>
        </p:nvSpPr>
        <p:spPr>
          <a:xfrm>
            <a:off x="1575459" y="736976"/>
            <a:ext cx="6096000" cy="1815882"/>
          </a:xfrm>
          <a:prstGeom prst="rect">
            <a:avLst/>
          </a:prstGeom>
        </p:spPr>
        <p:txBody>
          <a:bodyPr>
            <a:spAutoFit/>
          </a:bodyPr>
          <a:lstStyle/>
          <a:p>
            <a:pPr lvl="0" algn="just"/>
            <a:r>
              <a:rPr lang="en-US" sz="2800" kern="100">
                <a:solidFill>
                  <a:srgbClr val="000000"/>
                </a:solidFill>
                <a:latin typeface="Times New Roman" panose="02020603050405020304" pitchFamily="18" charset="0"/>
                <a:ea typeface="SimSun" panose="02010600030101010101" pitchFamily="2" charset="-122"/>
              </a:rPr>
              <a:t>* </a:t>
            </a:r>
            <a:r>
              <a:rPr lang="en-US" sz="2800" i="1" kern="100">
                <a:solidFill>
                  <a:srgbClr val="000000"/>
                </a:solidFill>
                <a:latin typeface="Times New Roman" panose="02020603050405020304" pitchFamily="18" charset="0"/>
                <a:ea typeface="SimSun" panose="02010600030101010101" pitchFamily="2" charset="-122"/>
              </a:rPr>
              <a:t>Nội dung</a:t>
            </a:r>
            <a:r>
              <a:rPr lang="en-US" sz="2800" kern="100">
                <a:solidFill>
                  <a:srgbClr val="000000"/>
                </a:solidFill>
                <a:latin typeface="Times New Roman" panose="02020603050405020304" pitchFamily="18" charset="0"/>
                <a:ea typeface="SimSun" panose="02010600030101010101" pitchFamily="2" charset="-122"/>
              </a:rPr>
              <a:t>: Truyện giải thích hiện tượng mưa bão lũ lụt xảy ra hàng năm ở đồng bằng Bắc Bộ thuở các vua Hùng dựng nước</a:t>
            </a:r>
            <a:r>
              <a:rPr lang="en-US" sz="2800" kern="100" smtClean="0">
                <a:solidFill>
                  <a:srgbClr val="000000"/>
                </a:solidFill>
                <a:latin typeface="Times New Roman" panose="02020603050405020304" pitchFamily="18" charset="0"/>
                <a:ea typeface="SimSun" panose="02010600030101010101" pitchFamily="2" charset="-122"/>
              </a:rPr>
              <a:t>.</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5" name="Rectangle 4"/>
          <p:cNvSpPr/>
          <p:nvPr/>
        </p:nvSpPr>
        <p:spPr>
          <a:xfrm>
            <a:off x="1575459" y="2552858"/>
            <a:ext cx="6096000" cy="1384995"/>
          </a:xfrm>
          <a:prstGeom prst="rect">
            <a:avLst/>
          </a:prstGeom>
        </p:spPr>
        <p:txBody>
          <a:bodyPr>
            <a:spAutoFit/>
          </a:bodyPr>
          <a:lstStyle/>
          <a:p>
            <a:pPr lvl="0" algn="just"/>
            <a:r>
              <a:rPr lang="en-US" sz="2800" kern="100">
                <a:solidFill>
                  <a:srgbClr val="000000"/>
                </a:solidFill>
                <a:latin typeface="Times New Roman" panose="02020603050405020304" pitchFamily="18" charset="0"/>
                <a:ea typeface="SimSun" panose="02010600030101010101" pitchFamily="2" charset="-122"/>
              </a:rPr>
              <a:t>* </a:t>
            </a:r>
            <a:r>
              <a:rPr lang="en-US" sz="2800" i="1" kern="100">
                <a:solidFill>
                  <a:srgbClr val="000000"/>
                </a:solidFill>
                <a:latin typeface="Times New Roman" panose="02020603050405020304" pitchFamily="18" charset="0"/>
                <a:ea typeface="SimSun" panose="02010600030101010101" pitchFamily="2" charset="-122"/>
              </a:rPr>
              <a:t>Ý nghĩa</a:t>
            </a:r>
            <a:r>
              <a:rPr lang="en-US" sz="2800" kern="100">
                <a:solidFill>
                  <a:srgbClr val="000000"/>
                </a:solidFill>
                <a:latin typeface="Times New Roman" panose="02020603050405020304" pitchFamily="18" charset="0"/>
                <a:ea typeface="SimSun" panose="02010600030101010101" pitchFamily="2" charset="-122"/>
              </a:rPr>
              <a:t>: Thể hiện sức mạnh và ước mơ chế ngự thiên tai bảo vệ cuộc sống của người Việt cổ. </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6" name="Rectangle 5"/>
          <p:cNvSpPr/>
          <p:nvPr/>
        </p:nvSpPr>
        <p:spPr>
          <a:xfrm>
            <a:off x="1575459" y="4368740"/>
            <a:ext cx="6096000" cy="1384995"/>
          </a:xfrm>
          <a:prstGeom prst="rect">
            <a:avLst/>
          </a:prstGeom>
        </p:spPr>
        <p:txBody>
          <a:bodyPr>
            <a:spAutoFit/>
          </a:bodyPr>
          <a:lstStyle/>
          <a:p>
            <a:pPr lvl="0" algn="just"/>
            <a:r>
              <a:rPr lang="en-US" sz="2800" kern="100">
                <a:solidFill>
                  <a:srgbClr val="000000"/>
                </a:solidFill>
                <a:latin typeface="Times New Roman" panose="02020603050405020304" pitchFamily="18" charset="0"/>
                <a:ea typeface="SimSun" panose="02010600030101010101" pitchFamily="2" charset="-122"/>
              </a:rPr>
              <a:t>- Xây dựng hình tượng nhân vật mang dáng dấp thần linh với nhiều chi tiết tưởng tượng kì ảo có tính khái quát cao</a:t>
            </a:r>
            <a:r>
              <a:rPr lang="en-US" sz="2800" kern="100" smtClean="0">
                <a:solidFill>
                  <a:srgbClr val="000000"/>
                </a:solidFill>
                <a:latin typeface="Times New Roman" panose="02020603050405020304" pitchFamily="18" charset="0"/>
                <a:ea typeface="SimSun" panose="02010600030101010101" pitchFamily="2" charset="-122"/>
              </a:rPr>
              <a:t>.</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7" name="Rectangle 6"/>
          <p:cNvSpPr/>
          <p:nvPr/>
        </p:nvSpPr>
        <p:spPr>
          <a:xfrm>
            <a:off x="1575459" y="5661402"/>
            <a:ext cx="5484194" cy="523220"/>
          </a:xfrm>
          <a:prstGeom prst="rect">
            <a:avLst/>
          </a:prstGeom>
        </p:spPr>
        <p:txBody>
          <a:bodyPr wrap="none">
            <a:spAutoFit/>
          </a:bodyPr>
          <a:lstStyle/>
          <a:p>
            <a:pPr lvl="0"/>
            <a:r>
              <a:rPr lang="en-US" sz="2800" kern="100">
                <a:solidFill>
                  <a:srgbClr val="000000"/>
                </a:solidFill>
                <a:latin typeface="Times New Roman" panose="02020603050405020304" pitchFamily="18" charset="0"/>
                <a:ea typeface="SimSun" panose="02010600030101010101" pitchFamily="2" charset="-122"/>
              </a:rPr>
              <a:t>- Cách kể chuyện hấp dẫn sinh động.</a:t>
            </a:r>
            <a:endParaRPr lang="en-US" sz="2800">
              <a:solidFill>
                <a:prstClr val="black"/>
              </a:solidFill>
            </a:endParaRPr>
          </a:p>
        </p:txBody>
      </p:sp>
      <p:pic>
        <p:nvPicPr>
          <p:cNvPr id="8" name="Picture 7"/>
          <p:cNvPicPr>
            <a:picLocks noChangeAspect="1"/>
          </p:cNvPicPr>
          <p:nvPr/>
        </p:nvPicPr>
        <p:blipFill>
          <a:blip r:embed="rId2"/>
          <a:stretch>
            <a:fillRect/>
          </a:stretch>
        </p:blipFill>
        <p:spPr>
          <a:xfrm>
            <a:off x="7882757" y="736976"/>
            <a:ext cx="3923774" cy="5238441"/>
          </a:xfrm>
          <a:prstGeom prst="rect">
            <a:avLst/>
          </a:prstGeom>
        </p:spPr>
      </p:pic>
    </p:spTree>
    <p:extLst>
      <p:ext uri="{BB962C8B-B14F-4D97-AF65-F5344CB8AC3E}">
        <p14:creationId xmlns:p14="http://schemas.microsoft.com/office/powerpoint/2010/main" val="236529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ân Nam (Trung Quốc) xảy ra động đất mạnh 4,5 độ richter - Báo Khánh Hòa  điện tử"/>
          <p:cNvPicPr/>
          <p:nvPr/>
        </p:nvPicPr>
        <p:blipFill>
          <a:blip r:embed="rId2">
            <a:extLst>
              <a:ext uri="{28A0092B-C50C-407E-A947-70E740481C1C}">
                <a14:useLocalDpi xmlns:a14="http://schemas.microsoft.com/office/drawing/2010/main" val="0"/>
              </a:ext>
            </a:extLst>
          </a:blip>
          <a:srcRect/>
          <a:stretch>
            <a:fillRect/>
          </a:stretch>
        </p:blipFill>
        <p:spPr bwMode="auto">
          <a:xfrm>
            <a:off x="2257817" y="1127342"/>
            <a:ext cx="7817023" cy="48162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Rounded Rectangle 5"/>
          <p:cNvSpPr/>
          <p:nvPr/>
        </p:nvSpPr>
        <p:spPr>
          <a:xfrm>
            <a:off x="2336105" y="118997"/>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Hình 2. Đây là hiện tượng nào?</a:t>
            </a:r>
            <a:endParaRPr lang="en-US" sz="4000">
              <a:latin typeface="Times New Roman" panose="02020603050405020304" pitchFamily="18" charset="0"/>
              <a:cs typeface="Times New Roman" panose="02020603050405020304" pitchFamily="18" charset="0"/>
            </a:endParaRPr>
          </a:p>
        </p:txBody>
      </p:sp>
      <p:sp>
        <p:nvSpPr>
          <p:cNvPr id="7" name="Rounded Rectangle 6"/>
          <p:cNvSpPr/>
          <p:nvPr/>
        </p:nvSpPr>
        <p:spPr>
          <a:xfrm>
            <a:off x="2367420" y="5943600"/>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Động đất.</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277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3"/>
          <a:stretch>
            <a:fillRect/>
          </a:stretch>
        </p:blipFill>
        <p:spPr>
          <a:xfrm>
            <a:off x="3534" y="2241"/>
            <a:ext cx="12188465" cy="6855206"/>
          </a:xfrm>
          <a:prstGeom prst="rect">
            <a:avLst/>
          </a:prstGeom>
        </p:spPr>
      </p:pic>
      <p:sp>
        <p:nvSpPr>
          <p:cNvPr id="24" name="椭圆 23">
            <a:extLst>
              <a:ext uri="{FF2B5EF4-FFF2-40B4-BE49-F238E27FC236}">
                <a16:creationId xmlns:a16="http://schemas.microsoft.com/office/drawing/2014/main" id="{98FC77FE-7D43-4831-9E5E-76FA6B7C2DFD}"/>
              </a:ext>
            </a:extLst>
          </p:cNvPr>
          <p:cNvSpPr/>
          <p:nvPr>
            <p:custDataLst>
              <p:tags r:id="rId1"/>
            </p:custDataLst>
          </p:nvPr>
        </p:nvSpPr>
        <p:spPr>
          <a:xfrm>
            <a:off x="3724695" y="1185726"/>
            <a:ext cx="7630699" cy="3572298"/>
          </a:xfrm>
          <a:prstGeom prst="ellipse">
            <a:avLst/>
          </a:prstGeom>
          <a:solidFill>
            <a:srgbClr val="3C9E3E"/>
          </a:solidFill>
          <a:ln w="44450">
            <a:solidFill>
              <a:srgbClr val="FF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LUYỆN</a:t>
            </a:r>
            <a:r>
              <a:rPr kumimoji="0" lang="en-US" altLang="zh-CN" sz="6600" b="0" i="0" u="none" strike="noStrike" kern="1200" cap="none" spc="0" normalizeH="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 TẬP</a:t>
            </a:r>
            <a:endParaRPr kumimoji="0" lang="zh-CN" altLang="en-US" sz="6600" b="0" i="0" u="none" strike="noStrike" kern="1200" cap="none" spc="0" normalizeH="0" baseline="0" noProof="0" dirty="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endParaRPr>
          </a:p>
        </p:txBody>
      </p:sp>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4">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5">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6">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7">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8">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9">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10">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1">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2">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Tree>
    <p:extLst>
      <p:ext uri="{BB962C8B-B14F-4D97-AF65-F5344CB8AC3E}">
        <p14:creationId xmlns:p14="http://schemas.microsoft.com/office/powerpoint/2010/main" val="2715463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500"/>
                            </p:stCondLst>
                            <p:childTnLst>
                              <p:par>
                                <p:cTn id="21" presetID="53" presetClass="entr" presetSubtype="16"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750" fill="hold"/>
                                        <p:tgtEl>
                                          <p:spTgt spid="24"/>
                                        </p:tgtEl>
                                        <p:attrNameLst>
                                          <p:attrName>ppt_w</p:attrName>
                                        </p:attrNameLst>
                                      </p:cBhvr>
                                      <p:tavLst>
                                        <p:tav tm="0">
                                          <p:val>
                                            <p:fltVal val="0"/>
                                          </p:val>
                                        </p:tav>
                                        <p:tav tm="100000">
                                          <p:val>
                                            <p:strVal val="#ppt_w"/>
                                          </p:val>
                                        </p:tav>
                                      </p:tavLst>
                                    </p:anim>
                                    <p:anim calcmode="lin" valueType="num">
                                      <p:cBhvr>
                                        <p:cTn id="24" dur="750" fill="hold"/>
                                        <p:tgtEl>
                                          <p:spTgt spid="24"/>
                                        </p:tgtEl>
                                        <p:attrNameLst>
                                          <p:attrName>ppt_h</p:attrName>
                                        </p:attrNameLst>
                                      </p:cBhvr>
                                      <p:tavLst>
                                        <p:tav tm="0">
                                          <p:val>
                                            <p:fltVal val="0"/>
                                          </p:val>
                                        </p:tav>
                                        <p:tav tm="100000">
                                          <p:val>
                                            <p:strVal val="#ppt_h"/>
                                          </p:val>
                                        </p:tav>
                                      </p:tavLst>
                                    </p:anim>
                                    <p:animEffect transition="in" filter="fade">
                                      <p:cBhvr>
                                        <p:cTn id="25"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6307466" y="167187"/>
            <a:ext cx="5884534" cy="2409760"/>
          </a:xfrm>
          <a:prstGeom prst="cloudCallout">
            <a:avLst>
              <a:gd name="adj1" fmla="val -65041"/>
              <a:gd name="adj2" fmla="val 63721"/>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Thử tượng tưởng em là Thuỷ Tinh và nêu suy nghĩ, cảm xúc nhân vật sau khi bị thua cuộc</a:t>
            </a:r>
            <a:r>
              <a:rPr lang="vi-VN" sz="2800" i="1" smtClean="0">
                <a:latin typeface="Times New Roman" panose="02020603050405020304" pitchFamily="18" charset="0"/>
                <a:cs typeface="Times New Roman" panose="02020603050405020304" pitchFamily="18" charset="0"/>
              </a:rPr>
              <a:t>.</a:t>
            </a:r>
            <a:endParaRPr lang="vi-VN" sz="2800" i="1">
              <a:latin typeface="Times New Roman" panose="02020603050405020304" pitchFamily="18" charset="0"/>
              <a:cs typeface="Times New Roman" panose="02020603050405020304" pitchFamily="18" charset="0"/>
            </a:endParaRPr>
          </a:p>
        </p:txBody>
      </p:sp>
      <p:sp>
        <p:nvSpPr>
          <p:cNvPr id="3" name="Rectangle 2"/>
          <p:cNvSpPr/>
          <p:nvPr/>
        </p:nvSpPr>
        <p:spPr>
          <a:xfrm>
            <a:off x="712519" y="1074455"/>
            <a:ext cx="7164778" cy="5047536"/>
          </a:xfrm>
          <a:prstGeom prst="rect">
            <a:avLst/>
          </a:prstGeom>
        </p:spPr>
        <p:txBody>
          <a:bodyPr wrap="square">
            <a:spAutoFit/>
          </a:bodyPr>
          <a:lstStyle/>
          <a:p>
            <a:pPr algn="just"/>
            <a:r>
              <a:rPr lang="en-US" sz="2800" i="1" kern="100" smtClean="0">
                <a:latin typeface="Times New Roman" panose="02020603050405020304" pitchFamily="18" charset="0"/>
                <a:ea typeface="SimSun" panose="02010600030101010101" pitchFamily="2" charset="-122"/>
              </a:rPr>
              <a:t>	Ta </a:t>
            </a:r>
            <a:r>
              <a:rPr lang="en-US" sz="2800" i="1" kern="100">
                <a:latin typeface="Times New Roman" panose="02020603050405020304" pitchFamily="18" charset="0"/>
                <a:ea typeface="SimSun" panose="02010600030101010101" pitchFamily="2" charset="-122"/>
              </a:rPr>
              <a:t>không phục kết quả này, Mị Nương đáng lẽ ra phải là vợ của ta mới đúng. Ta có điểm gì không bằng Sơn Tinh chứ? Tại sao vua Hùng lại đối xử bất công với ta như thế? Phải chi người yêu cầu bạch tuộc chín màu, tôm chín đầu, cua chín càng thì ta đã đến sớm hơn Sơn Tinh rồi. Ta phải đòi lại công bằng cho chính mình. Cả phần đời còn lại này ta sẽ dành để trả thù các người, những người đã cướp đi những thứ xứng đáng thuộc về ta. </a:t>
            </a:r>
            <a:endParaRPr lang="en-US" sz="2800" kern="100">
              <a:latin typeface="Times New Roman" panose="02020603050405020304" pitchFamily="18" charset="0"/>
              <a:ea typeface="SimSun" panose="02010600030101010101" pitchFamily="2" charset="-122"/>
            </a:endParaRPr>
          </a:p>
          <a:p>
            <a:pPr algn="just">
              <a:lnSpc>
                <a:spcPct val="150000"/>
              </a:lnSpc>
            </a:pPr>
            <a:r>
              <a:rPr lang="en-US" sz="2800" i="1" kern="100">
                <a:latin typeface="Times New Roman" panose="02020603050405020304" pitchFamily="18" charset="0"/>
                <a:ea typeface="SimSun" panose="02010600030101010101" pitchFamily="2" charset="-122"/>
              </a:rPr>
              <a:t> </a:t>
            </a:r>
            <a:endParaRPr lang="en-US" sz="2800" kern="100">
              <a:effectLst/>
              <a:latin typeface="Times New Roman" panose="02020603050405020304" pitchFamily="18" charset="0"/>
              <a:ea typeface="SimSun" panose="02010600030101010101" pitchFamily="2" charset="-122"/>
            </a:endParaRPr>
          </a:p>
        </p:txBody>
      </p:sp>
      <p:pic>
        <p:nvPicPr>
          <p:cNvPr id="4" name="Picture 3"/>
          <p:cNvPicPr>
            <a:picLocks noChangeAspect="1"/>
          </p:cNvPicPr>
          <p:nvPr/>
        </p:nvPicPr>
        <p:blipFill>
          <a:blip r:embed="rId2"/>
          <a:stretch>
            <a:fillRect/>
          </a:stretch>
        </p:blipFill>
        <p:spPr>
          <a:xfrm>
            <a:off x="8350099" y="621571"/>
            <a:ext cx="3590772" cy="2976652"/>
          </a:xfrm>
          <a:prstGeom prst="rect">
            <a:avLst/>
          </a:prstGeom>
        </p:spPr>
      </p:pic>
      <p:pic>
        <p:nvPicPr>
          <p:cNvPr id="5" name="Picture 4"/>
          <p:cNvPicPr>
            <a:picLocks noChangeAspect="1"/>
          </p:cNvPicPr>
          <p:nvPr/>
        </p:nvPicPr>
        <p:blipFill>
          <a:blip r:embed="rId3"/>
          <a:stretch>
            <a:fillRect/>
          </a:stretch>
        </p:blipFill>
        <p:spPr>
          <a:xfrm>
            <a:off x="8350099" y="4244592"/>
            <a:ext cx="3536746" cy="2461008"/>
          </a:xfrm>
          <a:prstGeom prst="rect">
            <a:avLst/>
          </a:prstGeom>
        </p:spPr>
      </p:pic>
    </p:spTree>
    <p:extLst>
      <p:ext uri="{BB962C8B-B14F-4D97-AF65-F5344CB8AC3E}">
        <p14:creationId xmlns:p14="http://schemas.microsoft.com/office/powerpoint/2010/main" val="291041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3"/>
          <a:stretch>
            <a:fillRect/>
          </a:stretch>
        </p:blipFill>
        <p:spPr>
          <a:xfrm>
            <a:off x="3534" y="2241"/>
            <a:ext cx="12188465" cy="6855206"/>
          </a:xfrm>
          <a:prstGeom prst="rect">
            <a:avLst/>
          </a:prstGeom>
        </p:spPr>
      </p:pic>
      <p:sp>
        <p:nvSpPr>
          <p:cNvPr id="24" name="椭圆 23">
            <a:extLst>
              <a:ext uri="{FF2B5EF4-FFF2-40B4-BE49-F238E27FC236}">
                <a16:creationId xmlns:a16="http://schemas.microsoft.com/office/drawing/2014/main" id="{98FC77FE-7D43-4831-9E5E-76FA6B7C2DFD}"/>
              </a:ext>
            </a:extLst>
          </p:cNvPr>
          <p:cNvSpPr/>
          <p:nvPr>
            <p:custDataLst>
              <p:tags r:id="rId1"/>
            </p:custDataLst>
          </p:nvPr>
        </p:nvSpPr>
        <p:spPr>
          <a:xfrm>
            <a:off x="2982351" y="1185726"/>
            <a:ext cx="8373043" cy="3572298"/>
          </a:xfrm>
          <a:prstGeom prst="ellipse">
            <a:avLst/>
          </a:prstGeom>
          <a:solidFill>
            <a:srgbClr val="3C9E3E"/>
          </a:solidFill>
          <a:ln w="44450">
            <a:solidFill>
              <a:srgbClr val="FF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HÃY</a:t>
            </a:r>
            <a:r>
              <a:rPr kumimoji="0" lang="en-US" altLang="zh-CN" sz="6600" b="0" i="0" u="none" strike="noStrike" kern="1200" cap="none" spc="0" normalizeH="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 ĐẾN VỚI </a:t>
            </a:r>
            <a:r>
              <a:rPr kumimoji="0" lang="en-US" altLang="zh-CN" sz="6600" b="0" i="0" u="none" strike="noStrike" kern="1200" cap="none" spc="0" normalizeH="0" baseline="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VÒNG</a:t>
            </a:r>
            <a:r>
              <a:rPr kumimoji="0" lang="en-US" altLang="zh-CN" sz="6600" b="0" i="0" u="none" strike="noStrike" kern="1200" cap="none" spc="0" normalizeH="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 QUAY VĂN HỌC</a:t>
            </a:r>
            <a:endParaRPr kumimoji="0" lang="zh-CN" altLang="en-US" sz="6600" b="0" i="0" u="none" strike="noStrike" kern="1200" cap="none" spc="0" normalizeH="0" baseline="0" noProof="0" dirty="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endParaRPr>
          </a:p>
        </p:txBody>
      </p:sp>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4">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5">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6">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7">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8">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9">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10">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1">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2">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Tree>
    <p:extLst>
      <p:ext uri="{BB962C8B-B14F-4D97-AF65-F5344CB8AC3E}">
        <p14:creationId xmlns:p14="http://schemas.microsoft.com/office/powerpoint/2010/main" val="2952639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500"/>
                            </p:stCondLst>
                            <p:childTnLst>
                              <p:par>
                                <p:cTn id="21" presetID="53" presetClass="entr" presetSubtype="16"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750" fill="hold"/>
                                        <p:tgtEl>
                                          <p:spTgt spid="24"/>
                                        </p:tgtEl>
                                        <p:attrNameLst>
                                          <p:attrName>ppt_w</p:attrName>
                                        </p:attrNameLst>
                                      </p:cBhvr>
                                      <p:tavLst>
                                        <p:tav tm="0">
                                          <p:val>
                                            <p:fltVal val="0"/>
                                          </p:val>
                                        </p:tav>
                                        <p:tav tm="100000">
                                          <p:val>
                                            <p:strVal val="#ppt_w"/>
                                          </p:val>
                                        </p:tav>
                                      </p:tavLst>
                                    </p:anim>
                                    <p:anim calcmode="lin" valueType="num">
                                      <p:cBhvr>
                                        <p:cTn id="24" dur="750" fill="hold"/>
                                        <p:tgtEl>
                                          <p:spTgt spid="24"/>
                                        </p:tgtEl>
                                        <p:attrNameLst>
                                          <p:attrName>ppt_h</p:attrName>
                                        </p:attrNameLst>
                                      </p:cBhvr>
                                      <p:tavLst>
                                        <p:tav tm="0">
                                          <p:val>
                                            <p:fltVal val="0"/>
                                          </p:val>
                                        </p:tav>
                                        <p:tav tm="100000">
                                          <p:val>
                                            <p:strVal val="#ppt_h"/>
                                          </p:val>
                                        </p:tav>
                                      </p:tavLst>
                                    </p:anim>
                                    <p:animEffect transition="in" filter="fade">
                                      <p:cBhvr>
                                        <p:cTn id="25"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478508"/>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2356480"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3854396"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rId12" action="ppaction://hlinksldjump"/>
          </p:cNvPr>
          <p:cNvSpPr/>
          <p:nvPr/>
        </p:nvSpPr>
        <p:spPr>
          <a:xfrm>
            <a:off x="859321"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a:hlinkClick r:id="rId13" action="ppaction://hlinksldjump"/>
          </p:cNvPr>
          <p:cNvSpPr/>
          <p:nvPr/>
        </p:nvSpPr>
        <p:spPr>
          <a:xfrm>
            <a:off x="2357238"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 name="Rounded Rectangle 39">
            <a:hlinkClick r:id="rId14" action="ppaction://hlinksldjump"/>
          </p:cNvPr>
          <p:cNvSpPr/>
          <p:nvPr/>
        </p:nvSpPr>
        <p:spPr>
          <a:xfrm>
            <a:off x="3855154"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VĂN</a:t>
            </a:r>
            <a:r>
              <a:rPr kumimoji="0" lang="en-US" sz="6000" b="1" i="0" u="none" strike="noStrike" kern="1200" cap="none" spc="0" normalizeH="0" noProof="0"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HỌC</a:t>
            </a:r>
            <a:endPar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5247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7" restart="whenNotActive" fill="hold" evtFilter="cancelBubble" nodeType="interactiveSeq">
                <p:stCondLst>
                  <p:cond evt="onClick" delay="0">
                    <p:tgtEl>
                      <p:spTgt spid="39"/>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9"/>
                                        </p:tgtEl>
                                        <p:attrNameLst>
                                          <p:attrName>fillcolor</p:attrName>
                                        </p:attrNameLst>
                                      </p:cBhvr>
                                      <p:to>
                                        <a:srgbClr val="000000"/>
                                      </p:to>
                                    </p:animClr>
                                    <p:set>
                                      <p:cBhvr>
                                        <p:cTn id="212" dur="500" fill="hold"/>
                                        <p:tgtEl>
                                          <p:spTgt spid="39"/>
                                        </p:tgtEl>
                                        <p:attrNameLst>
                                          <p:attrName>fill.type</p:attrName>
                                        </p:attrNameLst>
                                      </p:cBhvr>
                                      <p:to>
                                        <p:strVal val="solid"/>
                                      </p:to>
                                    </p:set>
                                    <p:set>
                                      <p:cBhvr>
                                        <p:cTn id="21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214" restart="whenNotActive" fill="hold" evtFilter="cancelBubble" nodeType="interactiveSeq">
                <p:stCondLst>
                  <p:cond evt="onClick" delay="0">
                    <p:tgtEl>
                      <p:spTgt spid="40"/>
                    </p:tgtEl>
                  </p:cond>
                </p:stCondLst>
                <p:endSync evt="end" delay="0">
                  <p:rtn val="all"/>
                </p:endSync>
                <p:childTnLst>
                  <p:par>
                    <p:cTn id="215" fill="hold">
                      <p:stCondLst>
                        <p:cond delay="0"/>
                      </p:stCondLst>
                      <p:childTnLst>
                        <p:par>
                          <p:cTn id="216" fill="hold">
                            <p:stCondLst>
                              <p:cond delay="0"/>
                            </p:stCondLst>
                            <p:childTnLst>
                              <p:par>
                                <p:cTn id="217" presetID="1" presetClass="emph" presetSubtype="2" fill="hold" nodeType="clickEffect">
                                  <p:stCondLst>
                                    <p:cond delay="0"/>
                                  </p:stCondLst>
                                  <p:childTnLst>
                                    <p:animClr clrSpc="rgb" dir="cw">
                                      <p:cBhvr>
                                        <p:cTn id="218" dur="500" fill="hold"/>
                                        <p:tgtEl>
                                          <p:spTgt spid="40"/>
                                        </p:tgtEl>
                                        <p:attrNameLst>
                                          <p:attrName>fillcolor</p:attrName>
                                        </p:attrNameLst>
                                      </p:cBhvr>
                                      <p:to>
                                        <a:srgbClr val="000000"/>
                                      </p:to>
                                    </p:animClr>
                                    <p:set>
                                      <p:cBhvr>
                                        <p:cTn id="219" dur="500" fill="hold"/>
                                        <p:tgtEl>
                                          <p:spTgt spid="40"/>
                                        </p:tgtEl>
                                        <p:attrNameLst>
                                          <p:attrName>fill.type</p:attrName>
                                        </p:attrNameLst>
                                      </p:cBhvr>
                                      <p:to>
                                        <p:strVal val="solid"/>
                                      </p:to>
                                    </p:set>
                                    <p:set>
                                      <p:cBhvr>
                                        <p:cTn id="220"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audio>
              <p:cMediaNode vol="80000">
                <p:cTn id="221"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a:solidFill>
                  <a:prstClr val="black"/>
                </a:solidFill>
                <a:latin typeface="Times New Roman" panose="02020603050405020304" pitchFamily="18" charset="0"/>
                <a:cs typeface="Times New Roman" panose="02020603050405020304" pitchFamily="18" charset="0"/>
              </a:rPr>
              <a:t>Câu 1. Truyện Sơn Tinh, Thủy Tinh bao gồm những nhân vật nào?</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Sơn Tinh, Thủy Tinh, Mị Nương, Vua Hùng.</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Sơn Tinh, Thủy Tinh, Mị </a:t>
            </a:r>
            <a:r>
              <a:rPr lang="vi-VN" sz="3200" smtClean="0">
                <a:solidFill>
                  <a:prstClr val="black"/>
                </a:solidFill>
                <a:latin typeface="Times New Roman" panose="02020603050405020304" pitchFamily="18" charset="0"/>
                <a:cs typeface="Times New Roman" panose="02020603050405020304" pitchFamily="18" charset="0"/>
              </a:rPr>
              <a:t>Nương</a:t>
            </a:r>
            <a:r>
              <a:rPr lang="en-US" sz="3200" smtClean="0">
                <a:solidFill>
                  <a:prstClr val="black"/>
                </a:solidFill>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Sơn Tinh, Thủy Tinh.</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Sơn Tinh, Thũy Tinh, Vua Hùng.</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57" name="Cloud 56">
            <a:hlinkClick r:id="rId15"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0171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53654" y="91625"/>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smtClean="0">
                <a:solidFill>
                  <a:prstClr val="black"/>
                </a:solidFill>
                <a:latin typeface="Times New Roman" panose="02020603050405020304" pitchFamily="18" charset="0"/>
                <a:cs typeface="Times New Roman" panose="02020603050405020304" pitchFamily="18" charset="0"/>
              </a:rPr>
              <a:t>Câu </a:t>
            </a:r>
            <a:r>
              <a:rPr lang="vi-VN" sz="4000">
                <a:solidFill>
                  <a:prstClr val="black"/>
                </a:solidFill>
                <a:latin typeface="Times New Roman" panose="02020603050405020304" pitchFamily="18" charset="0"/>
                <a:cs typeface="Times New Roman" panose="02020603050405020304" pitchFamily="18" charset="0"/>
              </a:rPr>
              <a:t>2. Câu nào dưới đây không nói về công chúa Mị Nương?</a:t>
            </a:r>
            <a:endParaRPr lang="vi-VN" sz="40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Là người đẹp như hoa.</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Có nhiều phép thuật tinh thông, từng giúp nhân dân diệt trừ yêu ma.</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3125208"/>
            <a:ext cx="4906798" cy="17769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Là người có tính nết rất hiền dịu.</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3125208"/>
            <a:ext cx="4906798" cy="18057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Là con gái của Hùng Vương thứ mười tám, được vua cha hết mực yêu thương và muốn kén chồng xứng đáng cho nàng.</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64225" y="3133097"/>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15" action="ppaction://hlinksldjump"/>
          </p:cNvPr>
          <p:cNvSpPr/>
          <p:nvPr/>
        </p:nvSpPr>
        <p:spPr>
          <a:xfrm>
            <a:off x="4716733" y="5251406"/>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574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53654" y="37481"/>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a:solidFill>
                  <a:prstClr val="black"/>
                </a:solidFill>
                <a:latin typeface="Times New Roman" panose="02020603050405020304" pitchFamily="18" charset="0"/>
                <a:cs typeface="Times New Roman" panose="02020603050405020304" pitchFamily="18" charset="0"/>
              </a:rPr>
              <a:t>Câu 3. Điều nào dưới đây trong truyện Sơn Tinh, Thủy Tinh nói về nhân vật Sơn Tinh?</a:t>
            </a:r>
            <a:endParaRPr lang="vi-VN" sz="40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6216559" y="277150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kern="0">
                <a:solidFill>
                  <a:schemeClr val="tx1"/>
                </a:solidFill>
                <a:latin typeface="Times New Roman" panose="02020603050405020304" pitchFamily="18" charset="0"/>
                <a:ea typeface="Times New Roman" panose="02020603050405020304" pitchFamily="18" charset="0"/>
              </a:rPr>
              <a:t>D. Cả A, B và C đều đúng</a:t>
            </a:r>
            <a:r>
              <a:rPr lang="en-US" sz="3200" b="1" kern="0">
                <a:latin typeface="Times New Roman" panose="02020603050405020304" pitchFamily="18" charset="0"/>
                <a:ea typeface="Times New Roman" panose="02020603050405020304" pitchFamily="18" charset="0"/>
              </a:rPr>
              <a:t>.</a:t>
            </a:r>
            <a:endParaRPr lang="en-US" sz="2800" kern="100">
              <a:effectLst/>
              <a:latin typeface="Times New Roman" panose="02020603050405020304" pitchFamily="18" charset="0"/>
              <a:ea typeface="SimSun" panose="02010600030101010101" pitchFamily="2" charset="-122"/>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mj-lt"/>
              </a:rPr>
              <a:t>B</a:t>
            </a:r>
            <a:r>
              <a:rPr kumimoji="0" lang="vi-VN" sz="3200" b="0" i="0" u="none" strike="noStrike" kern="1200" cap="none" spc="0" normalizeH="0" baseline="0" noProof="0">
                <a:ln>
                  <a:noFill/>
                </a:ln>
                <a:solidFill>
                  <a:prstClr val="black"/>
                </a:solidFill>
                <a:effectLst/>
                <a:uLnTx/>
                <a:uFillTx/>
                <a:latin typeface="+mj-lt"/>
              </a:rPr>
              <a:t>. </a:t>
            </a:r>
            <a:r>
              <a:rPr lang="vi-VN" sz="3200">
                <a:solidFill>
                  <a:prstClr val="black"/>
                </a:solidFill>
                <a:latin typeface="+mj-lt"/>
              </a:rPr>
              <a:t>Có nhiều phép lạ.</a:t>
            </a:r>
            <a:endParaRPr kumimoji="0" lang="vi-VN" sz="3200" b="0" i="0" u="none" strike="noStrike" kern="1200" cap="none" spc="0" normalizeH="0" baseline="0" noProof="0" dirty="0">
              <a:ln>
                <a:noFill/>
              </a:ln>
              <a:solidFill>
                <a:prstClr val="black"/>
              </a:solidFill>
              <a:effectLst/>
              <a:uLnTx/>
              <a:uFillTx/>
              <a:latin typeface="+mj-lt"/>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Là Thần Núi.</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1110220" y="1939892"/>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A</a:t>
            </a:r>
            <a:r>
              <a:rPr lang="vi-VN" sz="3200">
                <a:solidFill>
                  <a:prstClr val="black"/>
                </a:solidFill>
                <a:latin typeface="Times New Roman" panose="02020603050405020304" pitchFamily="18" charset="0"/>
                <a:cs typeface="Times New Roman" panose="02020603050405020304" pitchFamily="18" charset="0"/>
              </a:rPr>
              <a:t>. Ở núi Tản Viên, có sức khỏe phi thường.</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192473" y="2971906"/>
            <a:ext cx="885137"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12276" y="1985344"/>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7" name="Cloud 16">
            <a:hlinkClick r:id="rId15"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652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b="1" kern="0">
                <a:solidFill>
                  <a:schemeClr val="tx1"/>
                </a:solidFill>
                <a:latin typeface="Times New Roman" panose="02020603050405020304" pitchFamily="18" charset="0"/>
                <a:ea typeface="Times New Roman" panose="02020603050405020304" pitchFamily="18" charset="0"/>
              </a:rPr>
              <a:t>Câu 4.</a:t>
            </a:r>
            <a:r>
              <a:rPr lang="en-US" sz="3200" kern="0">
                <a:solidFill>
                  <a:schemeClr val="tx1"/>
                </a:solidFill>
                <a:latin typeface="Times New Roman" panose="02020603050405020304" pitchFamily="18" charset="0"/>
                <a:ea typeface="Times New Roman" panose="02020603050405020304" pitchFamily="18" charset="0"/>
              </a:rPr>
              <a:t> Trong truyện Sơn Tinh, Thủy Tinh, nhân vật Thủy Tinh có tài gì?</a:t>
            </a:r>
            <a:endParaRPr lang="en-US" sz="2800" kern="100">
              <a:solidFill>
                <a:schemeClr val="tx1"/>
              </a:solidFill>
              <a:effectLst/>
              <a:latin typeface="Times New Roman" panose="02020603050405020304" pitchFamily="18" charset="0"/>
              <a:ea typeface="SimSun" panose="02010600030101010101" pitchFamily="2" charset="-122"/>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A</a:t>
            </a:r>
            <a:r>
              <a:rPr kumimoji="0" lang="vi-VN" sz="32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 </a:t>
            </a:r>
            <a:r>
              <a:rPr lang="en-US" sz="3200" ker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Diệt trừ yêu ma quỷ </a:t>
            </a:r>
            <a:r>
              <a:rPr lang="en-US" sz="3200" kern="0">
                <a:latin typeface="Times New Roman" panose="02020603050405020304" pitchFamily="18" charset="0"/>
                <a:ea typeface="Times New Roman" panose="02020603050405020304" pitchFamily="18" charset="0"/>
                <a:cs typeface="Times New Roman" panose="02020603050405020304" pitchFamily="18" charset="0"/>
              </a:rPr>
              <a:t>quái</a:t>
            </a:r>
            <a:r>
              <a:rPr lang="en-US" sz="3200" kern="0">
                <a:latin typeface="Times New Roman" panose="02020603050405020304" pitchFamily="18" charset="0"/>
                <a:ea typeface="Times New Roman" panose="02020603050405020304" pitchFamily="18" charset="0"/>
              </a:rPr>
              <a:t>.</a:t>
            </a:r>
            <a:endParaRPr lang="en-US" sz="2800" kern="100">
              <a:effectLst/>
              <a:latin typeface="Times New Roman" panose="02020603050405020304" pitchFamily="18" charset="0"/>
              <a:ea typeface="SimSun" panose="02010600030101010101" pitchFamily="2" charset="-122"/>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Dời non lấp bể.</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Gọi gió gió đến, hô mưa mưa về</a:t>
            </a:r>
            <a:r>
              <a:rPr lang="vi-VN" sz="3200" smtClean="0">
                <a:solidFill>
                  <a:prstClr val="black"/>
                </a:solidFill>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mj-lt"/>
              </a:rPr>
              <a:t>D</a:t>
            </a:r>
            <a:r>
              <a:rPr kumimoji="0" lang="vi-VN" sz="3200" b="0" i="0" u="none" strike="noStrike" kern="1200" cap="none" spc="0" normalizeH="0" baseline="0" noProof="0">
                <a:ln>
                  <a:noFill/>
                </a:ln>
                <a:solidFill>
                  <a:prstClr val="black"/>
                </a:solidFill>
                <a:effectLst/>
                <a:uLnTx/>
                <a:uFillTx/>
                <a:latin typeface="+mj-lt"/>
              </a:rPr>
              <a:t>. </a:t>
            </a:r>
            <a:r>
              <a:rPr lang="vi-VN" sz="3200">
                <a:solidFill>
                  <a:prstClr val="black"/>
                </a:solidFill>
                <a:latin typeface="+mj-lt"/>
              </a:rPr>
              <a:t>Biến hóa khôn lường.</a:t>
            </a:r>
            <a:endParaRPr kumimoji="0" lang="vi-VN" sz="3200" b="0" i="0" u="none" strike="noStrike" kern="1200" cap="none" spc="0" normalizeH="0" baseline="0" noProof="0" dirty="0">
              <a:ln>
                <a:noFill/>
              </a:ln>
              <a:solidFill>
                <a:prstClr val="black"/>
              </a:solidFill>
              <a:effectLst/>
              <a:uLnTx/>
              <a:uFillTx/>
              <a:latin typeface="+mj-lt"/>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12482" y="2902112"/>
            <a:ext cx="804536"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887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3200" b="1" kern="0">
                <a:solidFill>
                  <a:prstClr val="black"/>
                </a:solidFill>
                <a:latin typeface="Times New Roman" panose="02020603050405020304" pitchFamily="18" charset="0"/>
                <a:ea typeface="Times New Roman" panose="02020603050405020304" pitchFamily="18" charset="0"/>
              </a:rPr>
              <a:t>Câu 5. </a:t>
            </a:r>
            <a:r>
              <a:rPr lang="vi-VN" sz="3200" kern="0">
                <a:solidFill>
                  <a:prstClr val="black"/>
                </a:solidFill>
                <a:latin typeface="Times New Roman" panose="02020603050405020304" pitchFamily="18" charset="0"/>
                <a:ea typeface="Times New Roman" panose="02020603050405020304" pitchFamily="18" charset="0"/>
              </a:rPr>
              <a:t>Trong truyện Sơn Tinh, Thủy Tinh, vua Hùng đã chọn cách nào để kén chồng cho Mị Nương?</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26" name="Rectangle 25"/>
          <p:cNvSpPr/>
          <p:nvPr/>
        </p:nvSpPr>
        <p:spPr>
          <a:xfrm>
            <a:off x="1110219" y="1949346"/>
            <a:ext cx="5020395" cy="113523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Tổ chức thi tài võ nghệ, ai đánh thắng đối thủ thì sẽ cưới Mị Nương.</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4"/>
            <a:ext cx="4906798" cy="113104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800" b="0" i="0" u="none" strike="noStrike" kern="1200" cap="none" spc="0" normalizeH="0" baseline="0" noProof="0" dirty="0">
                <a:ln>
                  <a:noFill/>
                </a:ln>
                <a:solidFill>
                  <a:prstClr val="black"/>
                </a:solidFill>
                <a:effectLst/>
                <a:uLnTx/>
                <a:uFillTx/>
                <a:latin typeface="+mj-lt"/>
              </a:rPr>
              <a:t>B</a:t>
            </a:r>
            <a:r>
              <a:rPr kumimoji="0" lang="vi-VN" sz="2800" b="0" i="0" u="none" strike="noStrike" kern="1200" cap="none" spc="0" normalizeH="0" baseline="0" noProof="0">
                <a:ln>
                  <a:noFill/>
                </a:ln>
                <a:solidFill>
                  <a:prstClr val="black"/>
                </a:solidFill>
                <a:effectLst/>
                <a:uLnTx/>
                <a:uFillTx/>
                <a:latin typeface="+mj-lt"/>
              </a:rPr>
              <a:t>. </a:t>
            </a:r>
            <a:r>
              <a:rPr lang="vi-VN" sz="2800">
                <a:solidFill>
                  <a:prstClr val="black"/>
                </a:solidFill>
                <a:latin typeface="+mj-lt"/>
              </a:rPr>
              <a:t>Quy định ngày giờ đem lễ vật kì lạ đến, ai đến trước sẽ được cưới Mị Nương.</a:t>
            </a:r>
            <a:endParaRPr kumimoji="0" lang="vi-VN" sz="2800" b="0" i="0" u="none" strike="noStrike" kern="1200" cap="none" spc="0" normalizeH="0" baseline="0" noProof="0" dirty="0">
              <a:ln>
                <a:noFill/>
              </a:ln>
              <a:solidFill>
                <a:prstClr val="black"/>
              </a:solidFill>
              <a:effectLst/>
              <a:uLnTx/>
              <a:uFillTx/>
              <a:latin typeface="+mj-lt"/>
            </a:endParaRPr>
          </a:p>
        </p:txBody>
      </p:sp>
      <p:sp>
        <p:nvSpPr>
          <p:cNvPr id="43" name="Rectangle 42"/>
          <p:cNvSpPr/>
          <p:nvPr/>
        </p:nvSpPr>
        <p:spPr>
          <a:xfrm>
            <a:off x="1110220" y="3397206"/>
            <a:ext cx="4906798" cy="111864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Ai dâng lên những thứ ngon vật lạ làm vua Hùng hài lòng thì cưới được Mị Nương.</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3414805"/>
            <a:ext cx="4906798" cy="110936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Ai bắt được quả cầu vàng do Mị Nương tung xuống thì sẽ cưới nàng làm vợ.</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69281" y="3453923"/>
            <a:ext cx="804536"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57901" y="3366397"/>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15"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736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3200" b="1" kern="0">
                <a:solidFill>
                  <a:prstClr val="black"/>
                </a:solidFill>
                <a:latin typeface="Times New Roman" panose="02020603050405020304" pitchFamily="18" charset="0"/>
                <a:ea typeface="Times New Roman" panose="02020603050405020304" pitchFamily="18" charset="0"/>
              </a:rPr>
              <a:t>Câu </a:t>
            </a:r>
            <a:r>
              <a:rPr lang="en-US" sz="3200" b="1" kern="0" smtClean="0">
                <a:solidFill>
                  <a:prstClr val="black"/>
                </a:solidFill>
                <a:latin typeface="Times New Roman" panose="02020603050405020304" pitchFamily="18" charset="0"/>
                <a:ea typeface="Times New Roman" panose="02020603050405020304" pitchFamily="18" charset="0"/>
              </a:rPr>
              <a:t>6</a:t>
            </a:r>
            <a:r>
              <a:rPr lang="vi-VN" sz="3200" b="1" kern="0" smtClean="0">
                <a:solidFill>
                  <a:prstClr val="black"/>
                </a:solidFill>
                <a:latin typeface="Times New Roman" panose="02020603050405020304" pitchFamily="18" charset="0"/>
                <a:ea typeface="Times New Roman" panose="02020603050405020304" pitchFamily="18" charset="0"/>
              </a:rPr>
              <a:t>. </a:t>
            </a:r>
            <a:r>
              <a:rPr lang="vi-VN" sz="3200" kern="0">
                <a:solidFill>
                  <a:prstClr val="black"/>
                </a:solidFill>
                <a:latin typeface="Times New Roman" panose="02020603050405020304" pitchFamily="18" charset="0"/>
                <a:ea typeface="Times New Roman" panose="02020603050405020304" pitchFamily="18" charset="0"/>
              </a:rPr>
              <a:t>Vua Hùng đã thách cưới Mị Nương bằng những lễ vật gì?</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26" name="Rectangle 25"/>
          <p:cNvSpPr/>
          <p:nvPr/>
        </p:nvSpPr>
        <p:spPr>
          <a:xfrm>
            <a:off x="1110220" y="1949346"/>
            <a:ext cx="4906798" cy="119878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Một trăm ván cơm nếp, một trăm nệp bánh chưng.</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4"/>
            <a:ext cx="4906798" cy="12246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Voi chín ngà, gà chín cựa, ngựa chín hồng mao, mỗi thứ một đôi.</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041624" y="3475443"/>
            <a:ext cx="4906798" cy="13677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Chín ngà voi, chín cựa gà, chín ngựa hồng mao.</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3474224"/>
            <a:ext cx="4906798" cy="136894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400" b="0" i="0" u="none" strike="noStrike" kern="1200" cap="none" spc="0" normalizeH="0" baseline="0" noProof="0" dirty="0">
                <a:ln>
                  <a:noFill/>
                </a:ln>
                <a:solidFill>
                  <a:prstClr val="black"/>
                </a:solidFill>
                <a:effectLst/>
                <a:uLnTx/>
                <a:uFillTx/>
                <a:latin typeface="+mj-lt"/>
              </a:rPr>
              <a:t>D</a:t>
            </a:r>
            <a:r>
              <a:rPr kumimoji="0" lang="vi-VN" sz="2400" b="0" i="0" u="none" strike="noStrike" kern="1200" cap="none" spc="0" normalizeH="0" baseline="0" noProof="0">
                <a:ln>
                  <a:noFill/>
                </a:ln>
                <a:solidFill>
                  <a:prstClr val="black"/>
                </a:solidFill>
                <a:effectLst/>
                <a:uLnTx/>
                <a:uFillTx/>
                <a:latin typeface="+mj-lt"/>
              </a:rPr>
              <a:t>. </a:t>
            </a:r>
            <a:r>
              <a:rPr lang="vi-VN" sz="2400">
                <a:solidFill>
                  <a:prstClr val="black"/>
                </a:solidFill>
                <a:latin typeface="+mj-lt"/>
              </a:rPr>
              <a:t>Một trăm ván cơm nếp, một trăm nệp bánh chưng, voi chín ngà, gà chín cựa, ngựa chín hồng mao, mỗi thứ một đôi.</a:t>
            </a:r>
            <a:endParaRPr kumimoji="0" lang="vi-VN" sz="2400" b="0" i="0" u="none" strike="noStrike" kern="1200" cap="none" spc="0" normalizeH="0" baseline="0" noProof="0" dirty="0">
              <a:ln>
                <a:noFill/>
              </a:ln>
              <a:solidFill>
                <a:prstClr val="black"/>
              </a:solidFill>
              <a:effectLst/>
              <a:uLnTx/>
              <a:uFillTx/>
              <a:latin typeface="+mj-lt"/>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19949" y="3872226"/>
            <a:ext cx="732404" cy="64362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87455" y="4144768"/>
            <a:ext cx="804742" cy="643793"/>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rId14" action="ppaction://hlinksldjump"/>
          </p:cNvPr>
          <p:cNvSpPr/>
          <p:nvPr/>
        </p:nvSpPr>
        <p:spPr>
          <a:xfrm>
            <a:off x="4434551" y="5356558"/>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9269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36105" y="118997"/>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Hình 3. Đây là hiện tượng nào?</a:t>
            </a:r>
            <a:endParaRPr lang="en-US" sz="4000">
              <a:latin typeface="Times New Roman" panose="02020603050405020304" pitchFamily="18" charset="0"/>
              <a:cs typeface="Times New Roman" panose="02020603050405020304" pitchFamily="18" charset="0"/>
            </a:endParaRPr>
          </a:p>
        </p:txBody>
      </p:sp>
      <p:sp>
        <p:nvSpPr>
          <p:cNvPr id="7" name="Rounded Rectangle 6"/>
          <p:cNvSpPr/>
          <p:nvPr/>
        </p:nvSpPr>
        <p:spPr>
          <a:xfrm>
            <a:off x="2367420" y="5943600"/>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Hạn hán.</a:t>
            </a:r>
            <a:endParaRPr lang="en-US" sz="400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2367419" y="1033396"/>
            <a:ext cx="7629133" cy="4910203"/>
          </a:xfrm>
          <a:prstGeom prst="rect">
            <a:avLst/>
          </a:prstGeom>
        </p:spPr>
      </p:pic>
    </p:spTree>
    <p:extLst>
      <p:ext uri="{BB962C8B-B14F-4D97-AF65-F5344CB8AC3E}">
        <p14:creationId xmlns:p14="http://schemas.microsoft.com/office/powerpoint/2010/main" val="429220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a:solidFill>
                  <a:prstClr val="black"/>
                </a:solidFill>
                <a:latin typeface="Times New Roman" panose="02020603050405020304" pitchFamily="18" charset="0"/>
                <a:cs typeface="Times New Roman" panose="02020603050405020304" pitchFamily="18" charset="0"/>
              </a:rPr>
              <a:t>Câu 7.</a:t>
            </a:r>
            <a:r>
              <a:rPr lang="vi-VN" sz="3200">
                <a:solidFill>
                  <a:prstClr val="black"/>
                </a:solidFill>
                <a:latin typeface="Times New Roman" panose="02020603050405020304" pitchFamily="18" charset="0"/>
                <a:cs typeface="Times New Roman" panose="02020603050405020304" pitchFamily="18" charset="0"/>
              </a:rPr>
              <a:t> Chi tiết nào sau đây trong truyện Sơn Tỉnh, Thủy Tinh không mang yếu tố tưởng tượng kì ảo?</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Sơn Tinh có tài dời non lấp biển.</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Hằng năm ở nước ta thường xuyên có những trận lũ lớn.</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Thủy Tinh có tài hô mưa gọi gió, làm nên lũ lụt.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Sơn Tinh và Thủy Tinh đánh nhau ròng rã mấy tháng trời.</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15"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5397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smtClean="0">
                <a:solidFill>
                  <a:prstClr val="black"/>
                </a:solidFill>
                <a:latin typeface="Times New Roman" panose="02020603050405020304" pitchFamily="18" charset="0"/>
                <a:cs typeface="Times New Roman" panose="02020603050405020304" pitchFamily="18" charset="0"/>
              </a:rPr>
              <a:t>Câu</a:t>
            </a:r>
            <a:r>
              <a:rPr lang="en-US" sz="3200" b="1" smtClean="0">
                <a:solidFill>
                  <a:prstClr val="black"/>
                </a:solidFill>
                <a:latin typeface="Times New Roman" panose="02020603050405020304" pitchFamily="18" charset="0"/>
                <a:cs typeface="Times New Roman" panose="02020603050405020304" pitchFamily="18" charset="0"/>
              </a:rPr>
              <a:t> 8</a:t>
            </a:r>
            <a:r>
              <a:rPr lang="vi-VN" sz="3200" b="1" smtClean="0">
                <a:solidFill>
                  <a:prstClr val="black"/>
                </a:solidFill>
                <a:latin typeface="Times New Roman" panose="02020603050405020304" pitchFamily="18" charset="0"/>
                <a:cs typeface="Times New Roman" panose="02020603050405020304" pitchFamily="18" charset="0"/>
              </a:rPr>
              <a:t>.</a:t>
            </a:r>
            <a:r>
              <a:rPr lang="vi-VN" sz="3200">
                <a:solidFill>
                  <a:prstClr val="black"/>
                </a:solidFill>
                <a:latin typeface="Times New Roman" panose="02020603050405020304" pitchFamily="18" charset="0"/>
                <a:cs typeface="Times New Roman" panose="02020603050405020304" pitchFamily="18" charset="0"/>
              </a:rPr>
              <a:t> Thủy Tinh có thái độ như thế nào khi không cưới được Mị Nương?</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vi-VN"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000">
                <a:solidFill>
                  <a:prstClr val="black"/>
                </a:solidFill>
                <a:latin typeface="Times New Roman" panose="02020603050405020304" pitchFamily="18" charset="0"/>
                <a:cs typeface="Times New Roman" panose="02020603050405020304" pitchFamily="18" charset="0"/>
              </a:rPr>
              <a:t>Vô cùng tức giận, đem quân đuổi theo đánh Sơn Tinh để cướp lại Mị Nương.</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000">
                <a:solidFill>
                  <a:prstClr val="black"/>
                </a:solidFill>
                <a:latin typeface="Times New Roman" panose="02020603050405020304" pitchFamily="18" charset="0"/>
                <a:cs typeface="Times New Roman" panose="02020603050405020304" pitchFamily="18" charset="0"/>
              </a:rPr>
              <a:t>Chấp nhận thất bại và chúc mừng Sơn Tinh.</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000">
                <a:solidFill>
                  <a:prstClr val="black"/>
                </a:solidFill>
                <a:latin typeface="Times New Roman" panose="02020603050405020304" pitchFamily="18" charset="0"/>
                <a:cs typeface="Times New Roman" panose="02020603050405020304" pitchFamily="18" charset="0"/>
              </a:rPr>
              <a:t>Buồn rầu và thất vọng.</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vi-VN"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000">
                <a:solidFill>
                  <a:prstClr val="black"/>
                </a:solidFill>
                <a:latin typeface="Times New Roman" panose="02020603050405020304" pitchFamily="18" charset="0"/>
                <a:cs typeface="Times New Roman" panose="02020603050405020304" pitchFamily="18" charset="0"/>
              </a:rPr>
              <a:t>Vô cùng tức giận và buộc vua Hùng phải hủy bỏ hôn ước giữa Sơn Tinh và Mị Nương.</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7" name="Cloud 16">
            <a:hlinkClick r:id="rId15"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55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a:solidFill>
                  <a:prstClr val="black"/>
                </a:solidFill>
                <a:latin typeface="Times New Roman" panose="02020603050405020304" pitchFamily="18" charset="0"/>
                <a:cs typeface="Times New Roman" panose="02020603050405020304" pitchFamily="18" charset="0"/>
              </a:rPr>
              <a:t>Câu</a:t>
            </a:r>
            <a:r>
              <a:rPr lang="en-US" sz="3200" b="1">
                <a:solidFill>
                  <a:prstClr val="black"/>
                </a:solidFill>
                <a:latin typeface="Times New Roman" panose="02020603050405020304" pitchFamily="18" charset="0"/>
                <a:cs typeface="Times New Roman" panose="02020603050405020304" pitchFamily="18" charset="0"/>
              </a:rPr>
              <a:t> </a:t>
            </a:r>
            <a:r>
              <a:rPr lang="en-US" sz="3200" b="1" smtClean="0">
                <a:solidFill>
                  <a:prstClr val="black"/>
                </a:solidFill>
                <a:latin typeface="Times New Roman" panose="02020603050405020304" pitchFamily="18" charset="0"/>
                <a:cs typeface="Times New Roman" panose="02020603050405020304" pitchFamily="18" charset="0"/>
              </a:rPr>
              <a:t>9</a:t>
            </a:r>
            <a:r>
              <a:rPr lang="vi-VN" sz="3200" b="1" smtClean="0">
                <a:solidFill>
                  <a:prstClr val="black"/>
                </a:solidFill>
                <a:latin typeface="Times New Roman" panose="02020603050405020304" pitchFamily="18" charset="0"/>
                <a:cs typeface="Times New Roman" panose="02020603050405020304" pitchFamily="18" charset="0"/>
              </a:rPr>
              <a:t>.</a:t>
            </a:r>
            <a:r>
              <a:rPr lang="vi-VN" sz="3200">
                <a:solidFill>
                  <a:prstClr val="black"/>
                </a:solidFill>
                <a:latin typeface="Times New Roman" panose="02020603050405020304" pitchFamily="18" charset="0"/>
                <a:cs typeface="Times New Roman" panose="02020603050405020304" pitchFamily="18" charset="0"/>
              </a:rPr>
              <a:t> Ý nghĩa của truyện Sơn Tinh, Thủy Tinh là gì?</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mj-lt"/>
              </a:rPr>
              <a:t>A</a:t>
            </a:r>
            <a:r>
              <a:rPr kumimoji="0" lang="vi-VN" sz="2800" b="0" i="0" u="none" strike="noStrike" kern="1200" cap="none" spc="0" normalizeH="0" baseline="0" noProof="0">
                <a:ln>
                  <a:noFill/>
                </a:ln>
                <a:solidFill>
                  <a:prstClr val="black"/>
                </a:solidFill>
                <a:effectLst/>
                <a:uLnTx/>
                <a:uFillTx/>
                <a:latin typeface="+mj-lt"/>
              </a:rPr>
              <a:t>. </a:t>
            </a:r>
            <a:r>
              <a:rPr lang="vi-VN" sz="2800">
                <a:solidFill>
                  <a:prstClr val="black"/>
                </a:solidFill>
                <a:latin typeface="+mj-lt"/>
              </a:rPr>
              <a:t>Giải thích hiện tượng lũ lụt ở nước ta hằng năm.</a:t>
            </a:r>
            <a:endParaRPr kumimoji="0" lang="vi-VN" sz="2800" b="0" i="0" u="none" strike="noStrike" kern="1200" cap="none" spc="0" normalizeH="0" baseline="0" noProof="0" dirty="0">
              <a:ln>
                <a:noFill/>
              </a:ln>
              <a:solidFill>
                <a:prstClr val="black"/>
              </a:solidFill>
              <a:effectLst/>
              <a:uLnTx/>
              <a:uFillTx/>
              <a:latin typeface="+mj-lt"/>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Thể hiện ước nguyện của con người trong việc chế ngự thiên nhiên.</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6130615" y="3040170"/>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Cả A, B và C đều đúng</a:t>
            </a:r>
            <a:r>
              <a:rPr lang="vi-VN" sz="3200">
                <a:solidFill>
                  <a:prstClr val="black"/>
                </a:solidFill>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1110220" y="301598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4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24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Ca ngợi công lao dựng nước của các vua Hùng.</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73770" y="3036337"/>
            <a:ext cx="804536"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02722" y="3049227"/>
            <a:ext cx="804742" cy="707197"/>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437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3"/>
          <a:stretch>
            <a:fillRect/>
          </a:stretch>
        </p:blipFill>
        <p:spPr>
          <a:xfrm>
            <a:off x="3534" y="2241"/>
            <a:ext cx="12188465" cy="6855206"/>
          </a:xfrm>
          <a:prstGeom prst="rect">
            <a:avLst/>
          </a:prstGeom>
        </p:spPr>
      </p:pic>
      <p:sp>
        <p:nvSpPr>
          <p:cNvPr id="24" name="椭圆 23">
            <a:extLst>
              <a:ext uri="{FF2B5EF4-FFF2-40B4-BE49-F238E27FC236}">
                <a16:creationId xmlns:a16="http://schemas.microsoft.com/office/drawing/2014/main" id="{98FC77FE-7D43-4831-9E5E-76FA6B7C2DFD}"/>
              </a:ext>
            </a:extLst>
          </p:cNvPr>
          <p:cNvSpPr/>
          <p:nvPr>
            <p:custDataLst>
              <p:tags r:id="rId1"/>
            </p:custDataLst>
          </p:nvPr>
        </p:nvSpPr>
        <p:spPr>
          <a:xfrm>
            <a:off x="4526208" y="1869608"/>
            <a:ext cx="5110528" cy="2036864"/>
          </a:xfrm>
          <a:prstGeom prst="ellipse">
            <a:avLst/>
          </a:prstGeom>
          <a:solidFill>
            <a:srgbClr val="3C9E3E"/>
          </a:solidFill>
          <a:ln w="44450">
            <a:solidFill>
              <a:srgbClr val="FF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600" smtClean="0">
                <a:solidFill>
                  <a:srgbClr val="FFFFFF"/>
                </a:solidFill>
                <a:latin typeface="Times New Roman" panose="02020603050405020304" pitchFamily="18" charset="0"/>
                <a:ea typeface="汉仪跳跳体简" panose="00020600040101010101" pitchFamily="18" charset="-122"/>
                <a:cs typeface="Times New Roman" panose="02020603050405020304" pitchFamily="18" charset="0"/>
              </a:rPr>
              <a:t>VẬN DỤNG</a:t>
            </a:r>
            <a:endParaRPr kumimoji="0" lang="en-US" altLang="zh-CN" sz="6600" b="0" i="0" u="none" strike="noStrike" kern="1200" cap="none" spc="0" normalizeH="0" baseline="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endParaRPr>
          </a:p>
        </p:txBody>
      </p:sp>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4">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5">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6">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7">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8">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9">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10">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1">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2">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Tree>
    <p:extLst>
      <p:ext uri="{BB962C8B-B14F-4D97-AF65-F5344CB8AC3E}">
        <p14:creationId xmlns:p14="http://schemas.microsoft.com/office/powerpoint/2010/main" val="3973621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500"/>
                            </p:stCondLst>
                            <p:childTnLst>
                              <p:par>
                                <p:cTn id="21" presetID="53" presetClass="entr" presetSubtype="16"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750" fill="hold"/>
                                        <p:tgtEl>
                                          <p:spTgt spid="24"/>
                                        </p:tgtEl>
                                        <p:attrNameLst>
                                          <p:attrName>ppt_w</p:attrName>
                                        </p:attrNameLst>
                                      </p:cBhvr>
                                      <p:tavLst>
                                        <p:tav tm="0">
                                          <p:val>
                                            <p:fltVal val="0"/>
                                          </p:val>
                                        </p:tav>
                                        <p:tav tm="100000">
                                          <p:val>
                                            <p:strVal val="#ppt_w"/>
                                          </p:val>
                                        </p:tav>
                                      </p:tavLst>
                                    </p:anim>
                                    <p:anim calcmode="lin" valueType="num">
                                      <p:cBhvr>
                                        <p:cTn id="24" dur="750" fill="hold"/>
                                        <p:tgtEl>
                                          <p:spTgt spid="24"/>
                                        </p:tgtEl>
                                        <p:attrNameLst>
                                          <p:attrName>ppt_h</p:attrName>
                                        </p:attrNameLst>
                                      </p:cBhvr>
                                      <p:tavLst>
                                        <p:tav tm="0">
                                          <p:val>
                                            <p:fltVal val="0"/>
                                          </p:val>
                                        </p:tav>
                                        <p:tav tm="100000">
                                          <p:val>
                                            <p:strVal val="#ppt_h"/>
                                          </p:val>
                                        </p:tav>
                                      </p:tavLst>
                                    </p:anim>
                                    <p:animEffect transition="in" filter="fade">
                                      <p:cBhvr>
                                        <p:cTn id="25"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67543" y="0"/>
            <a:ext cx="9880269" cy="6555641"/>
          </a:xfrm>
          <a:prstGeom prst="rect">
            <a:avLst/>
          </a:prstGeom>
        </p:spPr>
        <p:txBody>
          <a:bodyPr wrap="square">
            <a:spAutoFit/>
          </a:bodyPr>
          <a:lstStyle/>
          <a:p>
            <a:pPr algn="just">
              <a:lnSpc>
                <a:spcPct val="150000"/>
              </a:lnSpc>
            </a:pPr>
            <a:r>
              <a:rPr lang="en-US" sz="2800" i="1" kern="100">
                <a:solidFill>
                  <a:srgbClr val="000000"/>
                </a:solidFill>
                <a:latin typeface="Times New Roman" panose="02020603050405020304" pitchFamily="18" charset="0"/>
                <a:ea typeface="SimSun" panose="02010600030101010101" pitchFamily="2" charset="-122"/>
              </a:rPr>
              <a:t>Đây là tưởng tượng của nhà thơ Nguyễn Nhược Pháp về hình ảnh Sơn Tinh, Thủy Tinh:</a:t>
            </a:r>
            <a:endParaRPr lang="en-US" sz="2800" kern="100">
              <a:latin typeface="Times New Roman" panose="02020603050405020304" pitchFamily="18" charset="0"/>
              <a:ea typeface="SimSun" panose="02010600030101010101" pitchFamily="2" charset="-122"/>
            </a:endParaRPr>
          </a:p>
          <a:p>
            <a:pPr algn="just">
              <a:lnSpc>
                <a:spcPct val="150000"/>
              </a:lnSpc>
            </a:pPr>
            <a:r>
              <a:rPr lang="en-US" sz="2800" i="1" kern="100">
                <a:solidFill>
                  <a:srgbClr val="000000"/>
                </a:solidFill>
                <a:latin typeface="Times New Roman" panose="02020603050405020304" pitchFamily="18" charset="0"/>
                <a:ea typeface="SimSun" panose="02010600030101010101" pitchFamily="2" charset="-122"/>
              </a:rPr>
              <a:t>Sơn Tinh có một mắt ở trán</a:t>
            </a:r>
            <a:endParaRPr lang="en-US" sz="2800" kern="100">
              <a:latin typeface="Times New Roman" panose="02020603050405020304" pitchFamily="18" charset="0"/>
              <a:ea typeface="SimSun" panose="02010600030101010101" pitchFamily="2" charset="-122"/>
            </a:endParaRPr>
          </a:p>
          <a:p>
            <a:pPr algn="just">
              <a:lnSpc>
                <a:spcPct val="150000"/>
              </a:lnSpc>
            </a:pPr>
            <a:r>
              <a:rPr lang="en-US" sz="2800" i="1" kern="100">
                <a:solidFill>
                  <a:srgbClr val="000000"/>
                </a:solidFill>
                <a:latin typeface="Times New Roman" panose="02020603050405020304" pitchFamily="18" charset="0"/>
                <a:ea typeface="SimSun" panose="02010600030101010101" pitchFamily="2" charset="-122"/>
              </a:rPr>
              <a:t>Thủy tinh râu ria quăn xanh rì</a:t>
            </a:r>
            <a:endParaRPr lang="en-US" sz="2800" kern="100">
              <a:latin typeface="Times New Roman" panose="02020603050405020304" pitchFamily="18" charset="0"/>
              <a:ea typeface="SimSun" panose="02010600030101010101" pitchFamily="2" charset="-122"/>
            </a:endParaRPr>
          </a:p>
          <a:p>
            <a:pPr algn="just">
              <a:lnSpc>
                <a:spcPct val="150000"/>
              </a:lnSpc>
            </a:pPr>
            <a:r>
              <a:rPr lang="en-US" sz="2800" i="1" kern="100">
                <a:solidFill>
                  <a:srgbClr val="000000"/>
                </a:solidFill>
                <a:latin typeface="Times New Roman" panose="02020603050405020304" pitchFamily="18" charset="0"/>
                <a:ea typeface="SimSun" panose="02010600030101010101" pitchFamily="2" charset="-122"/>
              </a:rPr>
              <a:t>Một thần phi bạch hổ trên cạn</a:t>
            </a:r>
            <a:endParaRPr lang="en-US" sz="2800" kern="100">
              <a:latin typeface="Times New Roman" panose="02020603050405020304" pitchFamily="18" charset="0"/>
              <a:ea typeface="SimSun" panose="02010600030101010101" pitchFamily="2" charset="-122"/>
            </a:endParaRPr>
          </a:p>
          <a:p>
            <a:pPr algn="just">
              <a:lnSpc>
                <a:spcPct val="150000"/>
              </a:lnSpc>
            </a:pPr>
            <a:r>
              <a:rPr lang="en-US" sz="2800" i="1" kern="100">
                <a:solidFill>
                  <a:srgbClr val="000000"/>
                </a:solidFill>
                <a:latin typeface="Times New Roman" panose="02020603050405020304" pitchFamily="18" charset="0"/>
                <a:ea typeface="SimSun" panose="02010600030101010101" pitchFamily="2" charset="-122"/>
              </a:rPr>
              <a:t>Một thần cưỡi lưng rồng uy nghi</a:t>
            </a:r>
            <a:endParaRPr lang="en-US" sz="2800" kern="100">
              <a:latin typeface="Times New Roman" panose="02020603050405020304" pitchFamily="18" charset="0"/>
              <a:ea typeface="SimSun" panose="02010600030101010101" pitchFamily="2" charset="-122"/>
            </a:endParaRPr>
          </a:p>
          <a:p>
            <a:pPr algn="just">
              <a:lnSpc>
                <a:spcPct val="150000"/>
              </a:lnSpc>
            </a:pPr>
            <a:r>
              <a:rPr lang="en-US" sz="2800" i="1" kern="100">
                <a:solidFill>
                  <a:srgbClr val="000000"/>
                </a:solidFill>
                <a:latin typeface="Times New Roman" panose="02020603050405020304" pitchFamily="18" charset="0"/>
                <a:ea typeface="SimSun" panose="02010600030101010101" pitchFamily="2" charset="-122"/>
              </a:rPr>
              <a:t>Điều này cho thấy, từ những thông tin về nhân vật trong câu chuyện, mỗi chúng ta có thể tưởng tượng ra ngoài hình của nhân vật Sơn Tinh, Thủy Tinh theo cách riêng. Hãy ghi lại tưởng tượng của em bằng một đoạn văn (khoảng 5-7 câu)</a:t>
            </a:r>
            <a:endParaRPr lang="en-US" sz="28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33128728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01091" y="384344"/>
            <a:ext cx="3198421" cy="523220"/>
          </a:xfrm>
          <a:prstGeom prst="rect">
            <a:avLst/>
          </a:prstGeom>
        </p:spPr>
        <p:txBody>
          <a:bodyPr wrap="square">
            <a:spAutoFit/>
          </a:bodyPr>
          <a:lstStyle/>
          <a:p>
            <a:pPr algn="just"/>
            <a:r>
              <a:rPr lang="en-US" sz="2800" b="1" kern="100" smtClean="0">
                <a:latin typeface="Times New Roman" panose="02020603050405020304" pitchFamily="18" charset="0"/>
                <a:ea typeface="SimSun" panose="02010600030101010101" pitchFamily="2" charset="-122"/>
              </a:rPr>
              <a:t>* Về hình thức:</a:t>
            </a:r>
            <a:endParaRPr lang="en-US" sz="2800" b="1"/>
          </a:p>
        </p:txBody>
      </p:sp>
      <p:sp>
        <p:nvSpPr>
          <p:cNvPr id="3" name="Rectangle 2"/>
          <p:cNvSpPr/>
          <p:nvPr/>
        </p:nvSpPr>
        <p:spPr>
          <a:xfrm>
            <a:off x="1907968" y="907564"/>
            <a:ext cx="5252853" cy="523220"/>
          </a:xfrm>
          <a:prstGeom prst="rect">
            <a:avLst/>
          </a:prstGeom>
        </p:spPr>
        <p:txBody>
          <a:bodyPr wrap="square">
            <a:spAutoFit/>
          </a:bodyPr>
          <a:lstStyle/>
          <a:p>
            <a:pPr algn="just"/>
            <a:r>
              <a:rPr lang="en-US" sz="2800" kern="100" smtClean="0">
                <a:latin typeface="Times New Roman" panose="02020603050405020304" pitchFamily="18" charset="0"/>
                <a:ea typeface="SimSun" panose="02010600030101010101" pitchFamily="2" charset="-122"/>
              </a:rPr>
              <a:t>- Đảm bảo số câu theo quy định. </a:t>
            </a:r>
            <a:endParaRPr lang="en-US" sz="2800"/>
          </a:p>
        </p:txBody>
      </p:sp>
      <p:sp>
        <p:nvSpPr>
          <p:cNvPr id="5" name="Rectangle 4"/>
          <p:cNvSpPr/>
          <p:nvPr/>
        </p:nvSpPr>
        <p:spPr>
          <a:xfrm>
            <a:off x="1907967" y="1430784"/>
            <a:ext cx="6582890" cy="523220"/>
          </a:xfrm>
          <a:prstGeom prst="rect">
            <a:avLst/>
          </a:prstGeom>
        </p:spPr>
        <p:txBody>
          <a:bodyPr wrap="square">
            <a:spAutoFit/>
          </a:bodyPr>
          <a:lstStyle/>
          <a:p>
            <a:pPr algn="just"/>
            <a:r>
              <a:rPr lang="en-US" sz="2800" kern="100" smtClean="0">
                <a:latin typeface="Times New Roman" panose="02020603050405020304" pitchFamily="18" charset="0"/>
                <a:ea typeface="SimSun" panose="02010600030101010101" pitchFamily="2" charset="-122"/>
              </a:rPr>
              <a:t>- Đảm bảo chính tả, quy tắc ngữ pháp. </a:t>
            </a:r>
            <a:endParaRPr lang="en-US" sz="2800"/>
          </a:p>
        </p:txBody>
      </p:sp>
      <p:sp>
        <p:nvSpPr>
          <p:cNvPr id="6" name="Rectangle 5"/>
          <p:cNvSpPr/>
          <p:nvPr/>
        </p:nvSpPr>
        <p:spPr>
          <a:xfrm>
            <a:off x="2014845" y="1972330"/>
            <a:ext cx="5252853" cy="523220"/>
          </a:xfrm>
          <a:prstGeom prst="rect">
            <a:avLst/>
          </a:prstGeom>
        </p:spPr>
        <p:txBody>
          <a:bodyPr wrap="square">
            <a:spAutoFit/>
          </a:bodyPr>
          <a:lstStyle/>
          <a:p>
            <a:pPr algn="just"/>
            <a:r>
              <a:rPr lang="en-US" sz="2800" kern="100" smtClean="0">
                <a:latin typeface="Times New Roman" panose="02020603050405020304" pitchFamily="18" charset="0"/>
                <a:ea typeface="SimSun" panose="02010600030101010101" pitchFamily="2" charset="-122"/>
              </a:rPr>
              <a:t>- Diễn đạt trong sáng, phù hợp. </a:t>
            </a:r>
            <a:endParaRPr lang="en-US" sz="2800"/>
          </a:p>
        </p:txBody>
      </p:sp>
      <p:sp>
        <p:nvSpPr>
          <p:cNvPr id="7" name="Rectangle 6"/>
          <p:cNvSpPr/>
          <p:nvPr/>
        </p:nvSpPr>
        <p:spPr>
          <a:xfrm>
            <a:off x="2014845" y="2513876"/>
            <a:ext cx="3198421" cy="523220"/>
          </a:xfrm>
          <a:prstGeom prst="rect">
            <a:avLst/>
          </a:prstGeom>
        </p:spPr>
        <p:txBody>
          <a:bodyPr wrap="square">
            <a:spAutoFit/>
          </a:bodyPr>
          <a:lstStyle/>
          <a:p>
            <a:pPr algn="just"/>
            <a:r>
              <a:rPr lang="en-US" sz="2800" b="1" kern="100" smtClean="0">
                <a:latin typeface="Times New Roman" panose="02020603050405020304" pitchFamily="18" charset="0"/>
                <a:ea typeface="SimSun" panose="02010600030101010101" pitchFamily="2" charset="-122"/>
              </a:rPr>
              <a:t>* Về nội dung:</a:t>
            </a:r>
            <a:endParaRPr lang="en-US" sz="2800" b="1"/>
          </a:p>
        </p:txBody>
      </p:sp>
      <p:sp>
        <p:nvSpPr>
          <p:cNvPr id="8" name="Rectangle 7"/>
          <p:cNvSpPr/>
          <p:nvPr/>
        </p:nvSpPr>
        <p:spPr>
          <a:xfrm>
            <a:off x="2014844" y="3467983"/>
            <a:ext cx="5252853" cy="523220"/>
          </a:xfrm>
          <a:prstGeom prst="rect">
            <a:avLst/>
          </a:prstGeom>
        </p:spPr>
        <p:txBody>
          <a:bodyPr wrap="square">
            <a:spAutoFit/>
          </a:bodyPr>
          <a:lstStyle/>
          <a:p>
            <a:pPr algn="just"/>
            <a:r>
              <a:rPr lang="en-US" sz="2800" kern="100" smtClean="0">
                <a:latin typeface="Times New Roman" panose="02020603050405020304" pitchFamily="18" charset="0"/>
                <a:ea typeface="SimSun" panose="02010600030101010101" pitchFamily="2" charset="-122"/>
              </a:rPr>
              <a:t>- Dẫn dắt để viết phần mở đoạn. </a:t>
            </a:r>
            <a:endParaRPr lang="en-US" sz="2800"/>
          </a:p>
        </p:txBody>
      </p:sp>
      <p:sp>
        <p:nvSpPr>
          <p:cNvPr id="9" name="Rectangle 8"/>
          <p:cNvSpPr/>
          <p:nvPr/>
        </p:nvSpPr>
        <p:spPr>
          <a:xfrm>
            <a:off x="4425536" y="2513876"/>
            <a:ext cx="7057903" cy="954107"/>
          </a:xfrm>
          <a:prstGeom prst="rect">
            <a:avLst/>
          </a:prstGeom>
        </p:spPr>
        <p:txBody>
          <a:bodyPr wrap="square">
            <a:spAutoFit/>
          </a:bodyPr>
          <a:lstStyle/>
          <a:p>
            <a:pPr algn="just"/>
            <a:r>
              <a:rPr lang="vi-VN" sz="2800" kern="100">
                <a:latin typeface="Times New Roman" panose="02020603050405020304" pitchFamily="18" charset="0"/>
                <a:ea typeface="SimSun" panose="02010600030101010101" pitchFamily="2" charset="-122"/>
              </a:rPr>
              <a:t>ghi lại tưởng tượng của </a:t>
            </a:r>
            <a:r>
              <a:rPr lang="vi-VN" sz="2800" kern="100" smtClean="0">
                <a:latin typeface="Times New Roman" panose="02020603050405020304" pitchFamily="18" charset="0"/>
                <a:ea typeface="SimSun" panose="02010600030101010101" pitchFamily="2" charset="-122"/>
              </a:rPr>
              <a:t>em</a:t>
            </a:r>
            <a:r>
              <a:rPr lang="en-US" sz="2800" kern="100" smtClean="0">
                <a:latin typeface="Times New Roman" panose="02020603050405020304" pitchFamily="18" charset="0"/>
                <a:ea typeface="SimSun" panose="02010600030101010101" pitchFamily="2" charset="-122"/>
              </a:rPr>
              <a:t> về hai nhân vật Sơn Tinh, Thủy Tinh.</a:t>
            </a:r>
            <a:endParaRPr lang="en-US" sz="2800"/>
          </a:p>
        </p:txBody>
      </p:sp>
      <p:sp>
        <p:nvSpPr>
          <p:cNvPr id="10" name="Rectangle 9"/>
          <p:cNvSpPr/>
          <p:nvPr/>
        </p:nvSpPr>
        <p:spPr>
          <a:xfrm>
            <a:off x="2014843" y="4027855"/>
            <a:ext cx="6476014" cy="954107"/>
          </a:xfrm>
          <a:prstGeom prst="rect">
            <a:avLst/>
          </a:prstGeom>
        </p:spPr>
        <p:txBody>
          <a:bodyPr wrap="square">
            <a:spAutoFit/>
          </a:bodyPr>
          <a:lstStyle/>
          <a:p>
            <a:pPr algn="just"/>
            <a:r>
              <a:rPr lang="en-US" sz="2800" kern="100" smtClean="0">
                <a:latin typeface="Times New Roman" panose="02020603050405020304" pitchFamily="18" charset="0"/>
                <a:ea typeface="SimSun" panose="02010600030101010101" pitchFamily="2" charset="-122"/>
              </a:rPr>
              <a:t>- Miêu tả các đặc điểm về ngoại hình và tài năng của nhân vật Sơn Tinh, Thủy Tinh. </a:t>
            </a:r>
            <a:endParaRPr lang="en-US" sz="2800"/>
          </a:p>
        </p:txBody>
      </p:sp>
      <p:sp>
        <p:nvSpPr>
          <p:cNvPr id="11" name="Rectangle 10"/>
          <p:cNvSpPr/>
          <p:nvPr/>
        </p:nvSpPr>
        <p:spPr>
          <a:xfrm>
            <a:off x="2014843" y="5000288"/>
            <a:ext cx="6476014" cy="954107"/>
          </a:xfrm>
          <a:prstGeom prst="rect">
            <a:avLst/>
          </a:prstGeom>
        </p:spPr>
        <p:txBody>
          <a:bodyPr wrap="square">
            <a:spAutoFit/>
          </a:bodyPr>
          <a:lstStyle/>
          <a:p>
            <a:pPr marL="457200" indent="-457200" algn="just">
              <a:buFontTx/>
              <a:buChar char="-"/>
            </a:pPr>
            <a:r>
              <a:rPr lang="en-US" sz="2800" kern="100" smtClean="0">
                <a:latin typeface="Times New Roman" panose="02020603050405020304" pitchFamily="18" charset="0"/>
                <a:ea typeface="SimSun" panose="02010600030101010101" pitchFamily="2" charset="-122"/>
              </a:rPr>
              <a:t>Khẳng đinh tài năng của hai vị thần, ấn tượng cuả bản thân. </a:t>
            </a:r>
            <a:endParaRPr lang="en-US" sz="2800"/>
          </a:p>
        </p:txBody>
      </p:sp>
    </p:spTree>
    <p:extLst>
      <p:ext uri="{BB962C8B-B14F-4D97-AF65-F5344CB8AC3E}">
        <p14:creationId xmlns:p14="http://schemas.microsoft.com/office/powerpoint/2010/main" val="193552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1">
                                            <p:txEl>
                                              <p:pRg st="0" end="0"/>
                                            </p:txEl>
                                          </p:spTgt>
                                        </p:tgtEl>
                                        <p:attrNameLst>
                                          <p:attrName>style.visibility</p:attrName>
                                        </p:attrNameLst>
                                      </p:cBhvr>
                                      <p:to>
                                        <p:strVal val="visible"/>
                                      </p:to>
                                    </p:set>
                                    <p:animEffect transition="in" filter="barn(inVertical)">
                                      <p:cBhvr>
                                        <p:cTn id="4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P spid="9" grpId="0"/>
      <p:bldP spid="1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01091" y="384344"/>
            <a:ext cx="6096000" cy="5693866"/>
          </a:xfrm>
          <a:prstGeom prst="rect">
            <a:avLst/>
          </a:prstGeom>
        </p:spPr>
        <p:txBody>
          <a:bodyPr>
            <a:spAutoFit/>
          </a:bodyPr>
          <a:lstStyle/>
          <a:p>
            <a:pPr algn="just"/>
            <a:r>
              <a:rPr lang="en-US" sz="2800" kern="100" smtClean="0">
                <a:latin typeface="Times New Roman" panose="02020603050405020304" pitchFamily="18" charset="0"/>
                <a:ea typeface="SimSun" panose="02010600030101010101" pitchFamily="2" charset="-122"/>
              </a:rPr>
              <a:t>	Khi </a:t>
            </a:r>
            <a:r>
              <a:rPr lang="en-US" sz="2800" kern="100">
                <a:latin typeface="Times New Roman" panose="02020603050405020304" pitchFamily="18" charset="0"/>
                <a:ea typeface="SimSun" panose="02010600030101010101" pitchFamily="2" charset="-122"/>
              </a:rPr>
              <a:t>đọc truyền thuyết Sơn Tinh, Thủy Tinh, mỗi người đều có tưởng tượng riêng về ngoại hình của Sơn Tinh và Thủy Tinh. Trong trí tưởng tượng của em, Sơn Tinh là một vị thần có khuôn mặt khôi ngô, cơ thể vạm vỡ và cường tráng. Không chỉ vậy, ở vị thần này còn toát ra khí thế phi thường. Sơn Tinh có thể dời núi, lấp biển. Tài năng của Thủy Tinh cũng không thua kém. Thần có thể hô mưa gọi gió. Nhưng khuôn mặt lại toát lên vẻ hung ác, không mấy thiện cảm. Hai vị thần đều vô cùng tài năng.</a:t>
            </a:r>
            <a:endParaRPr lang="en-US" sz="2800"/>
          </a:p>
        </p:txBody>
      </p:sp>
      <p:pic>
        <p:nvPicPr>
          <p:cNvPr id="3" name="Picture 2"/>
          <p:cNvPicPr>
            <a:picLocks noChangeAspect="1"/>
          </p:cNvPicPr>
          <p:nvPr/>
        </p:nvPicPr>
        <p:blipFill>
          <a:blip r:embed="rId2"/>
          <a:stretch>
            <a:fillRect/>
          </a:stretch>
        </p:blipFill>
        <p:spPr>
          <a:xfrm>
            <a:off x="8205973" y="384344"/>
            <a:ext cx="3608076" cy="2952622"/>
          </a:xfrm>
          <a:prstGeom prst="rect">
            <a:avLst/>
          </a:prstGeom>
        </p:spPr>
      </p:pic>
      <p:pic>
        <p:nvPicPr>
          <p:cNvPr id="4" name="Picture 3"/>
          <p:cNvPicPr>
            <a:picLocks noChangeAspect="1"/>
          </p:cNvPicPr>
          <p:nvPr/>
        </p:nvPicPr>
        <p:blipFill>
          <a:blip r:embed="rId2"/>
          <a:stretch>
            <a:fillRect/>
          </a:stretch>
        </p:blipFill>
        <p:spPr>
          <a:xfrm>
            <a:off x="8205973" y="3460052"/>
            <a:ext cx="3608076" cy="2952622"/>
          </a:xfrm>
          <a:prstGeom prst="rect">
            <a:avLst/>
          </a:prstGeom>
        </p:spPr>
      </p:pic>
    </p:spTree>
    <p:extLst>
      <p:ext uri="{BB962C8B-B14F-4D97-AF65-F5344CB8AC3E}">
        <p14:creationId xmlns:p14="http://schemas.microsoft.com/office/powerpoint/2010/main" val="123981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3"/>
          <a:stretch>
            <a:fillRect/>
          </a:stretch>
        </p:blipFill>
        <p:spPr>
          <a:xfrm>
            <a:off x="3534" y="2241"/>
            <a:ext cx="12188465" cy="6855206"/>
          </a:xfrm>
          <a:prstGeom prst="rect">
            <a:avLst/>
          </a:prstGeom>
        </p:spPr>
      </p:pic>
      <p:sp>
        <p:nvSpPr>
          <p:cNvPr id="24" name="椭圆 23">
            <a:extLst>
              <a:ext uri="{FF2B5EF4-FFF2-40B4-BE49-F238E27FC236}">
                <a16:creationId xmlns:a16="http://schemas.microsoft.com/office/drawing/2014/main" id="{98FC77FE-7D43-4831-9E5E-76FA6B7C2DFD}"/>
              </a:ext>
            </a:extLst>
          </p:cNvPr>
          <p:cNvSpPr/>
          <p:nvPr>
            <p:custDataLst>
              <p:tags r:id="rId1"/>
            </p:custDataLst>
          </p:nvPr>
        </p:nvSpPr>
        <p:spPr>
          <a:xfrm>
            <a:off x="3943349" y="1297955"/>
            <a:ext cx="6926448" cy="2931547"/>
          </a:xfrm>
          <a:prstGeom prst="ellipse">
            <a:avLst/>
          </a:prstGeom>
          <a:solidFill>
            <a:srgbClr val="3C9E3E"/>
          </a:solidFill>
          <a:ln w="44450">
            <a:solidFill>
              <a:srgbClr val="FF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HƯỚNG</a:t>
            </a:r>
            <a:r>
              <a:rPr kumimoji="0" lang="en-US" altLang="zh-CN" sz="6600" b="0" i="0" u="none" strike="noStrike" kern="1200" cap="none" spc="0" normalizeH="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 DẪN TỰ HỌC</a:t>
            </a:r>
            <a:endParaRPr kumimoji="0" lang="en-US" altLang="zh-CN" sz="6600" b="0" i="0" u="none" strike="noStrike" kern="1200" cap="none" spc="0" normalizeH="0" baseline="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endParaRPr>
          </a:p>
        </p:txBody>
      </p:sp>
      <p:grpSp>
        <p:nvGrpSpPr>
          <p:cNvPr id="34" name="组合 33">
            <a:extLst>
              <a:ext uri="{FF2B5EF4-FFF2-40B4-BE49-F238E27FC236}">
                <a16:creationId xmlns:a16="http://schemas.microsoft.com/office/drawing/2014/main" id="{99D4E5F1-0703-448D-A11A-5441804D3D39}"/>
              </a:ext>
            </a:extLst>
          </p:cNvPr>
          <p:cNvGrpSpPr/>
          <p:nvPr/>
        </p:nvGrpSpPr>
        <p:grpSpPr>
          <a:xfrm>
            <a:off x="-1" y="403"/>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4">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5">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6">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7">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8">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9">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10">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1">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2">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Tree>
    <p:extLst>
      <p:ext uri="{BB962C8B-B14F-4D97-AF65-F5344CB8AC3E}">
        <p14:creationId xmlns:p14="http://schemas.microsoft.com/office/powerpoint/2010/main" val="1461821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500"/>
                            </p:stCondLst>
                            <p:childTnLst>
                              <p:par>
                                <p:cTn id="21" presetID="53" presetClass="entr" presetSubtype="16"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750" fill="hold"/>
                                        <p:tgtEl>
                                          <p:spTgt spid="24"/>
                                        </p:tgtEl>
                                        <p:attrNameLst>
                                          <p:attrName>ppt_w</p:attrName>
                                        </p:attrNameLst>
                                      </p:cBhvr>
                                      <p:tavLst>
                                        <p:tav tm="0">
                                          <p:val>
                                            <p:fltVal val="0"/>
                                          </p:val>
                                        </p:tav>
                                        <p:tav tm="100000">
                                          <p:val>
                                            <p:strVal val="#ppt_w"/>
                                          </p:val>
                                        </p:tav>
                                      </p:tavLst>
                                    </p:anim>
                                    <p:anim calcmode="lin" valueType="num">
                                      <p:cBhvr>
                                        <p:cTn id="24" dur="750" fill="hold"/>
                                        <p:tgtEl>
                                          <p:spTgt spid="24"/>
                                        </p:tgtEl>
                                        <p:attrNameLst>
                                          <p:attrName>ppt_h</p:attrName>
                                        </p:attrNameLst>
                                      </p:cBhvr>
                                      <p:tavLst>
                                        <p:tav tm="0">
                                          <p:val>
                                            <p:fltVal val="0"/>
                                          </p:val>
                                        </p:tav>
                                        <p:tav tm="100000">
                                          <p:val>
                                            <p:strVal val="#ppt_h"/>
                                          </p:val>
                                        </p:tav>
                                      </p:tavLst>
                                    </p:anim>
                                    <p:animEffect transition="in" filter="fade">
                                      <p:cBhvr>
                                        <p:cTn id="25"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BBF5DBD-3E0B-4B80-992B-6C2BCE7312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545" y="4413156"/>
            <a:ext cx="1857883" cy="1857883"/>
          </a:xfrm>
          <a:prstGeom prst="rect">
            <a:avLst/>
          </a:prstGeom>
        </p:spPr>
      </p:pic>
      <p:pic>
        <p:nvPicPr>
          <p:cNvPr id="8" name="图片 7">
            <a:extLst>
              <a:ext uri="{FF2B5EF4-FFF2-40B4-BE49-F238E27FC236}">
                <a16:creationId xmlns:a16="http://schemas.microsoft.com/office/drawing/2014/main" id="{519560DB-340C-40D2-A469-AB6311533C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4912" y="215925"/>
            <a:ext cx="3099530" cy="2214711"/>
          </a:xfrm>
          <a:prstGeom prst="rect">
            <a:avLst/>
          </a:prstGeom>
        </p:spPr>
      </p:pic>
      <p:sp>
        <p:nvSpPr>
          <p:cNvPr id="5" name="Rectangle 4"/>
          <p:cNvSpPr/>
          <p:nvPr/>
        </p:nvSpPr>
        <p:spPr>
          <a:xfrm>
            <a:off x="1805050" y="167793"/>
            <a:ext cx="4667003" cy="523220"/>
          </a:xfrm>
          <a:prstGeom prst="rect">
            <a:avLst/>
          </a:prstGeom>
        </p:spPr>
        <p:txBody>
          <a:bodyPr wrap="square">
            <a:spAutoFit/>
          </a:bodyPr>
          <a:lstStyle/>
          <a:p>
            <a:pPr algn="just"/>
            <a:r>
              <a:rPr lang="en-US" sz="2800" b="1" kern="100" smtClean="0">
                <a:latin typeface="Times New Roman" panose="02020603050405020304" pitchFamily="18" charset="0"/>
                <a:ea typeface="SimSun" panose="02010600030101010101" pitchFamily="2" charset="-122"/>
              </a:rPr>
              <a:t>* Bài cũ:                     </a:t>
            </a:r>
            <a:endParaRPr lang="en-US" sz="2800" b="1"/>
          </a:p>
        </p:txBody>
      </p:sp>
      <p:sp>
        <p:nvSpPr>
          <p:cNvPr id="7" name="Rectangle 6"/>
          <p:cNvSpPr/>
          <p:nvPr/>
        </p:nvSpPr>
        <p:spPr>
          <a:xfrm>
            <a:off x="1947554" y="691013"/>
            <a:ext cx="4667003" cy="954107"/>
          </a:xfrm>
          <a:prstGeom prst="rect">
            <a:avLst/>
          </a:prstGeom>
        </p:spPr>
        <p:txBody>
          <a:bodyPr wrap="square">
            <a:spAutoFit/>
          </a:bodyPr>
          <a:lstStyle/>
          <a:p>
            <a:pPr algn="just"/>
            <a:r>
              <a:rPr lang="en-US" sz="2800" kern="100" smtClean="0">
                <a:latin typeface="Times New Roman" panose="02020603050405020304" pitchFamily="18" charset="0"/>
                <a:ea typeface="SimSun" panose="02010600030101010101" pitchFamily="2" charset="-122"/>
              </a:rPr>
              <a:t>- Khái quát bài học bằng sơ đồ tư duy.</a:t>
            </a:r>
            <a:endParaRPr lang="en-US" sz="2800"/>
          </a:p>
        </p:txBody>
      </p:sp>
      <p:sp>
        <p:nvSpPr>
          <p:cNvPr id="9" name="Rectangle 8"/>
          <p:cNvSpPr/>
          <p:nvPr/>
        </p:nvSpPr>
        <p:spPr>
          <a:xfrm>
            <a:off x="2030681" y="1795418"/>
            <a:ext cx="4667003" cy="1384995"/>
          </a:xfrm>
          <a:prstGeom prst="rect">
            <a:avLst/>
          </a:prstGeom>
        </p:spPr>
        <p:txBody>
          <a:bodyPr wrap="square">
            <a:spAutoFit/>
          </a:bodyPr>
          <a:lstStyle/>
          <a:p>
            <a:pPr algn="just"/>
            <a:r>
              <a:rPr lang="en-US" sz="2800" kern="100" smtClean="0">
                <a:latin typeface="Times New Roman" panose="02020603050405020304" pitchFamily="18" charset="0"/>
                <a:ea typeface="SimSun" panose="02010600030101010101" pitchFamily="2" charset="-122"/>
              </a:rPr>
              <a:t>- Sưu tầm các thể loại khác viết về hai nhân vật chính của tác phẩm..      </a:t>
            </a:r>
            <a:endParaRPr lang="en-US" sz="2800"/>
          </a:p>
        </p:txBody>
      </p:sp>
      <p:sp>
        <p:nvSpPr>
          <p:cNvPr id="11" name="Rectangle 10"/>
          <p:cNvSpPr/>
          <p:nvPr/>
        </p:nvSpPr>
        <p:spPr>
          <a:xfrm>
            <a:off x="2030681" y="3118406"/>
            <a:ext cx="4667003" cy="523220"/>
          </a:xfrm>
          <a:prstGeom prst="rect">
            <a:avLst/>
          </a:prstGeom>
        </p:spPr>
        <p:txBody>
          <a:bodyPr wrap="square">
            <a:spAutoFit/>
          </a:bodyPr>
          <a:lstStyle/>
          <a:p>
            <a:pPr algn="just"/>
            <a:r>
              <a:rPr lang="en-US" sz="2800" b="1" kern="100" smtClean="0">
                <a:latin typeface="Times New Roman" panose="02020603050405020304" pitchFamily="18" charset="0"/>
                <a:ea typeface="SimSun" panose="02010600030101010101" pitchFamily="2" charset="-122"/>
              </a:rPr>
              <a:t>* Bài mới: </a:t>
            </a:r>
            <a:endParaRPr lang="en-US" sz="2800" b="1"/>
          </a:p>
        </p:txBody>
      </p:sp>
      <p:sp>
        <p:nvSpPr>
          <p:cNvPr id="12" name="Rectangle 11"/>
          <p:cNvSpPr/>
          <p:nvPr/>
        </p:nvSpPr>
        <p:spPr>
          <a:xfrm>
            <a:off x="2107871" y="3690333"/>
            <a:ext cx="4667003" cy="954107"/>
          </a:xfrm>
          <a:prstGeom prst="rect">
            <a:avLst/>
          </a:prstGeom>
        </p:spPr>
        <p:txBody>
          <a:bodyPr wrap="square">
            <a:spAutoFit/>
          </a:bodyPr>
          <a:lstStyle/>
          <a:p>
            <a:pPr algn="just"/>
            <a:r>
              <a:rPr lang="en-US" sz="2800" kern="100" smtClean="0">
                <a:latin typeface="Times New Roman" panose="02020603050405020304" pitchFamily="18" charset="0"/>
                <a:ea typeface="SimSun" panose="02010600030101010101" pitchFamily="2" charset="-122"/>
              </a:rPr>
              <a:t>- Soạn bài: Thực hành Tiếng Việt.</a:t>
            </a:r>
            <a:endParaRPr lang="en-US" sz="2800"/>
          </a:p>
        </p:txBody>
      </p:sp>
      <p:pic>
        <p:nvPicPr>
          <p:cNvPr id="13" name="图片 7">
            <a:extLst>
              <a:ext uri="{FF2B5EF4-FFF2-40B4-BE49-F238E27FC236}">
                <a16:creationId xmlns:a16="http://schemas.microsoft.com/office/drawing/2014/main" id="{519560DB-340C-40D2-A469-AB6311533C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2086" y="2529161"/>
            <a:ext cx="3099530" cy="2214711"/>
          </a:xfrm>
          <a:prstGeom prst="rect">
            <a:avLst/>
          </a:prstGeom>
        </p:spPr>
      </p:pic>
      <p:pic>
        <p:nvPicPr>
          <p:cNvPr id="14" name="图片 7">
            <a:extLst>
              <a:ext uri="{FF2B5EF4-FFF2-40B4-BE49-F238E27FC236}">
                <a16:creationId xmlns:a16="http://schemas.microsoft.com/office/drawing/2014/main" id="{519560DB-340C-40D2-A469-AB6311533C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4792" y="4234741"/>
            <a:ext cx="3099530" cy="2214711"/>
          </a:xfrm>
          <a:prstGeom prst="rect">
            <a:avLst/>
          </a:prstGeom>
        </p:spPr>
      </p:pic>
    </p:spTree>
    <p:extLst>
      <p:ext uri="{BB962C8B-B14F-4D97-AF65-F5344CB8AC3E}">
        <p14:creationId xmlns:p14="http://schemas.microsoft.com/office/powerpoint/2010/main" val="4201688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2"/>
          <a:stretch>
            <a:fillRect/>
          </a:stretch>
        </p:blipFill>
        <p:spPr>
          <a:xfrm>
            <a:off x="3534" y="2241"/>
            <a:ext cx="12188465" cy="6855206"/>
          </a:xfrm>
          <a:prstGeom prst="rect">
            <a:avLst/>
          </a:prstGeom>
        </p:spPr>
      </p:pic>
      <p:grpSp>
        <p:nvGrpSpPr>
          <p:cNvPr id="3" name="组合 2">
            <a:extLst>
              <a:ext uri="{FF2B5EF4-FFF2-40B4-BE49-F238E27FC236}">
                <a16:creationId xmlns:a16="http://schemas.microsoft.com/office/drawing/2014/main" id="{1BD7F9C1-599C-45D4-93ED-332851CCDB2A}"/>
              </a:ext>
            </a:extLst>
          </p:cNvPr>
          <p:cNvGrpSpPr/>
          <p:nvPr/>
        </p:nvGrpSpPr>
        <p:grpSpPr>
          <a:xfrm>
            <a:off x="0" y="0"/>
            <a:ext cx="12192000" cy="6879773"/>
            <a:chOff x="0" y="0"/>
            <a:chExt cx="12192000" cy="6879773"/>
          </a:xfrm>
        </p:grpSpPr>
        <p:pic>
          <p:nvPicPr>
            <p:cNvPr id="6" name="图片 5">
              <a:extLst>
                <a:ext uri="{FF2B5EF4-FFF2-40B4-BE49-F238E27FC236}">
                  <a16:creationId xmlns:a16="http://schemas.microsoft.com/office/drawing/2014/main" id="{3E7F9242-B7E0-4760-B2B4-5BF1EF5DA859}"/>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2" name="组合 1">
              <a:extLst>
                <a:ext uri="{FF2B5EF4-FFF2-40B4-BE49-F238E27FC236}">
                  <a16:creationId xmlns:a16="http://schemas.microsoft.com/office/drawing/2014/main" id="{B2CCE061-6AAB-4167-BB44-E5A48430A963}"/>
                </a:ext>
              </a:extLst>
            </p:cNvPr>
            <p:cNvGrpSpPr/>
            <p:nvPr/>
          </p:nvGrpSpPr>
          <p:grpSpPr>
            <a:xfrm>
              <a:off x="0" y="3949700"/>
              <a:ext cx="12192000" cy="2930073"/>
              <a:chOff x="0" y="3949700"/>
              <a:chExt cx="12192000" cy="2930073"/>
            </a:xfrm>
          </p:grpSpPr>
          <p:pic>
            <p:nvPicPr>
              <p:cNvPr id="8" name="图片 7">
                <a:extLst>
                  <a:ext uri="{FF2B5EF4-FFF2-40B4-BE49-F238E27FC236}">
                    <a16:creationId xmlns:a16="http://schemas.microsoft.com/office/drawing/2014/main" id="{CEE1DAD6-DC2C-4903-A770-7403CEB57582}"/>
                  </a:ext>
                </a:extLst>
              </p:cNvPr>
              <p:cNvPicPr>
                <a:picLocks noChangeAspect="1"/>
              </p:cNvPicPr>
              <p:nvPr/>
            </p:nvPicPr>
            <p:blipFill rotWithShape="1">
              <a:blip r:embed="rId4">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10" name="图片 9">
                <a:extLst>
                  <a:ext uri="{FF2B5EF4-FFF2-40B4-BE49-F238E27FC236}">
                    <a16:creationId xmlns:a16="http://schemas.microsoft.com/office/drawing/2014/main" id="{9CD30F9D-C4FF-49E0-8B1C-C9685EE2136C}"/>
                  </a:ext>
                </a:extLst>
              </p:cNvPr>
              <p:cNvPicPr>
                <a:picLocks noChangeAspect="1"/>
              </p:cNvPicPr>
              <p:nvPr/>
            </p:nvPicPr>
            <p:blipFill rotWithShape="1">
              <a:blip r:embed="rId5">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12" name="图片 11">
                <a:extLst>
                  <a:ext uri="{FF2B5EF4-FFF2-40B4-BE49-F238E27FC236}">
                    <a16:creationId xmlns:a16="http://schemas.microsoft.com/office/drawing/2014/main" id="{1BED36B0-EF44-4131-B98E-75E6C72DDFA2}"/>
                  </a:ext>
                </a:extLst>
              </p:cNvPr>
              <p:cNvPicPr>
                <a:picLocks noChangeAspect="1"/>
              </p:cNvPicPr>
              <p:nvPr/>
            </p:nvPicPr>
            <p:blipFill rotWithShape="1">
              <a:blip r:embed="rId6">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14" name="图片 13">
                <a:extLst>
                  <a:ext uri="{FF2B5EF4-FFF2-40B4-BE49-F238E27FC236}">
                    <a16:creationId xmlns:a16="http://schemas.microsoft.com/office/drawing/2014/main" id="{F641FCD4-0FA7-4296-AE9F-5589F4FF48FB}"/>
                  </a:ext>
                </a:extLst>
              </p:cNvPr>
              <p:cNvPicPr>
                <a:picLocks noChangeAspect="1"/>
              </p:cNvPicPr>
              <p:nvPr/>
            </p:nvPicPr>
            <p:blipFill rotWithShape="1">
              <a:blip r:embed="rId7">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24" name="图片 23">
                <a:extLst>
                  <a:ext uri="{FF2B5EF4-FFF2-40B4-BE49-F238E27FC236}">
                    <a16:creationId xmlns:a16="http://schemas.microsoft.com/office/drawing/2014/main" id="{3EBAD6B0-D83B-4BCB-B075-4C5F8F63AFA8}"/>
                  </a:ext>
                </a:extLst>
              </p:cNvPr>
              <p:cNvPicPr>
                <a:picLocks noChangeAspect="1"/>
              </p:cNvPicPr>
              <p:nvPr/>
            </p:nvPicPr>
            <p:blipFill rotWithShape="1">
              <a:blip r:embed="rId8">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sp>
        <p:nvSpPr>
          <p:cNvPr id="29" name="文本框 28">
            <a:extLst>
              <a:ext uri="{FF2B5EF4-FFF2-40B4-BE49-F238E27FC236}">
                <a16:creationId xmlns:a16="http://schemas.microsoft.com/office/drawing/2014/main" id="{CF3EE027-57F8-4774-9D77-23F9FBC999EE}"/>
              </a:ext>
            </a:extLst>
          </p:cNvPr>
          <p:cNvSpPr txBox="1"/>
          <p:nvPr/>
        </p:nvSpPr>
        <p:spPr>
          <a:xfrm rot="314442">
            <a:off x="4515927" y="1811022"/>
            <a:ext cx="4957685" cy="2800767"/>
          </a:xfrm>
          <a:prstGeom prst="rect">
            <a:avLst/>
          </a:prstGeom>
          <a:noFill/>
        </p:spPr>
        <p:txBody>
          <a:bodyPr wrap="square" rtlCol="0">
            <a:spAutoFit/>
          </a:bodyPr>
          <a:lstStyle/>
          <a:p>
            <a:pPr algn="ctr"/>
            <a:r>
              <a:rPr lang="en-US" altLang="zh-CN" sz="8800" smtClean="0">
                <a:solidFill>
                  <a:srgbClr val="2F5CAB"/>
                </a:solidFill>
                <a:effectLst>
                  <a:outerShdw blurRad="25400" dist="25400" dir="2700000" algn="tl"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rPr>
              <a:t>HẸN GẶP LẠI</a:t>
            </a:r>
            <a:r>
              <a:rPr lang="zh-CN" altLang="en-US" sz="8800" smtClean="0">
                <a:solidFill>
                  <a:srgbClr val="2F5CAB"/>
                </a:solidFill>
                <a:effectLst>
                  <a:outerShdw blurRad="25400" dist="25400" dir="2700000" algn="tl"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rPr>
              <a:t>！</a:t>
            </a:r>
            <a:endParaRPr lang="zh-CN" altLang="en-US" sz="8800" dirty="0">
              <a:solidFill>
                <a:srgbClr val="2F5CAB"/>
              </a:solidFill>
              <a:effectLst>
                <a:outerShdw blurRad="25400" dist="25400" dir="2700000" algn="tl"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endParaRPr>
          </a:p>
        </p:txBody>
      </p:sp>
      <p:pic>
        <p:nvPicPr>
          <p:cNvPr id="22" name="图片 21">
            <a:extLst>
              <a:ext uri="{FF2B5EF4-FFF2-40B4-BE49-F238E27FC236}">
                <a16:creationId xmlns:a16="http://schemas.microsoft.com/office/drawing/2014/main" id="{41C90DF7-F4DA-4E91-9A1B-E97D725394E2}"/>
              </a:ext>
            </a:extLst>
          </p:cNvPr>
          <p:cNvPicPr>
            <a:picLocks noChangeAspect="1"/>
          </p:cNvPicPr>
          <p:nvPr/>
        </p:nvPicPr>
        <p:blipFill rotWithShape="1">
          <a:blip r:embed="rId9">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16" name="图片 15">
            <a:extLst>
              <a:ext uri="{FF2B5EF4-FFF2-40B4-BE49-F238E27FC236}">
                <a16:creationId xmlns:a16="http://schemas.microsoft.com/office/drawing/2014/main" id="{7C7D283F-86C7-4153-B833-BA62BE65A28E}"/>
              </a:ext>
            </a:extLst>
          </p:cNvPr>
          <p:cNvPicPr>
            <a:picLocks noChangeAspect="1"/>
          </p:cNvPicPr>
          <p:nvPr/>
        </p:nvPicPr>
        <p:blipFill rotWithShape="1">
          <a:blip r:embed="rId10">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18" name="图片 17">
            <a:extLst>
              <a:ext uri="{FF2B5EF4-FFF2-40B4-BE49-F238E27FC236}">
                <a16:creationId xmlns:a16="http://schemas.microsoft.com/office/drawing/2014/main" id="{96386982-3387-4642-B4FF-51C594238589}"/>
              </a:ext>
            </a:extLst>
          </p:cNvPr>
          <p:cNvPicPr>
            <a:picLocks noChangeAspect="1"/>
          </p:cNvPicPr>
          <p:nvPr/>
        </p:nvPicPr>
        <p:blipFill rotWithShape="1">
          <a:blip r:embed="rId11">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Tree>
    <p:extLst>
      <p:ext uri="{BB962C8B-B14F-4D97-AF65-F5344CB8AC3E}">
        <p14:creationId xmlns:p14="http://schemas.microsoft.com/office/powerpoint/2010/main" val="931246041"/>
      </p:ext>
    </p:extLst>
  </p:cSld>
  <p:clrMapOvr>
    <a:masterClrMapping/>
  </p:clrMapOvr>
  <mc:AlternateContent xmlns:mc="http://schemas.openxmlformats.org/markup-compatibility/2006" xmlns:p14="http://schemas.microsoft.com/office/powerpoint/2010/main">
    <mc:Choice Requires="p14">
      <p:transition spd="slow" p14:dur="1250" advTm="9000">
        <p14:flip dir="r"/>
      </p:transition>
    </mc:Choice>
    <mc:Fallback xmlns="">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36105" y="118997"/>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Hình 4. Đây là hiện tượng nào?</a:t>
            </a:r>
            <a:endParaRPr lang="en-US" sz="4000">
              <a:latin typeface="Times New Roman" panose="02020603050405020304" pitchFamily="18" charset="0"/>
              <a:cs typeface="Times New Roman" panose="02020603050405020304" pitchFamily="18" charset="0"/>
            </a:endParaRPr>
          </a:p>
        </p:txBody>
      </p:sp>
      <p:sp>
        <p:nvSpPr>
          <p:cNvPr id="7" name="Rounded Rectangle 6"/>
          <p:cNvSpPr/>
          <p:nvPr/>
        </p:nvSpPr>
        <p:spPr>
          <a:xfrm>
            <a:off x="2367420" y="5943600"/>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Núi lửa.</a:t>
            </a:r>
            <a:endParaRPr lang="en-US" sz="400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336105" y="1155526"/>
            <a:ext cx="7629133" cy="46659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21716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36105" y="118997"/>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Hình 5. Đây là hiện tượng nào?</a:t>
            </a:r>
            <a:endParaRPr lang="en-US" sz="400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2473029" y="1136812"/>
            <a:ext cx="7334850" cy="48067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Rounded Rectangle 7"/>
          <p:cNvSpPr/>
          <p:nvPr/>
        </p:nvSpPr>
        <p:spPr>
          <a:xfrm>
            <a:off x="2336105" y="5830865"/>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Lũ lụt.</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155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36105" y="118997"/>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Hình 6. Đây là hiện tượng nào?</a:t>
            </a:r>
            <a:endParaRPr lang="en-US" sz="400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475520" y="1033397"/>
            <a:ext cx="7357412" cy="47974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Rounded Rectangle 6"/>
          <p:cNvSpPr/>
          <p:nvPr/>
        </p:nvSpPr>
        <p:spPr>
          <a:xfrm>
            <a:off x="2336105" y="5743183"/>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Cháy rừng.</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413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null,&quot;Name&quot;:&quot;正常&quot;,&quot;HeaderHeight&quot;:15.0,&quot;FooterHeight&quot;:9.0,&quot;SideMargin&quot;:5.5,&quot;TopMargin&quot;:0.0,&quot;BottomMargin&quot;:0.0,&quot;IntervalMargin&quot;:1.5,&quot;SettingType&quot;:&quot;System&quot;}"/>
</p:tagLst>
</file>

<file path=ppt/tags/tag2.xml><?xml version="1.0" encoding="utf-8"?>
<p:tagLst xmlns:a="http://schemas.openxmlformats.org/drawingml/2006/main" xmlns:r="http://schemas.openxmlformats.org/officeDocument/2006/relationships" xmlns:p="http://schemas.openxmlformats.org/presentationml/2006/main">
  <p:tag name="POCKET_APPLY_TIME" val="2019年3月25日"/>
  <p:tag name="POCKET_APPLY_TYPE" val="Slide"/>
</p:tagLst>
</file>

<file path=ppt/tags/tag3.xml><?xml version="1.0" encoding="utf-8"?>
<p:tagLst xmlns:a="http://schemas.openxmlformats.org/drawingml/2006/main" xmlns:r="http://schemas.openxmlformats.org/officeDocument/2006/relationships" xmlns:p="http://schemas.openxmlformats.org/presentationml/2006/main">
  <p:tag name="POCKET_APPLY_TIME" val="2019年3月25日"/>
  <p:tag name="POCKET_APPLY_TYPE" val="Slide"/>
</p:tagLst>
</file>

<file path=ppt/tags/tag4.xml><?xml version="1.0" encoding="utf-8"?>
<p:tagLst xmlns:a="http://schemas.openxmlformats.org/drawingml/2006/main" xmlns:r="http://schemas.openxmlformats.org/officeDocument/2006/relationships" xmlns:p="http://schemas.openxmlformats.org/presentationml/2006/main">
  <p:tag name="POCKET_APPLY_TIME" val="2019年3月25日"/>
  <p:tag name="POCKET_APPLY_TYPE" val="Slide"/>
</p:tagLst>
</file>

<file path=ppt/tags/tag5.xml><?xml version="1.0" encoding="utf-8"?>
<p:tagLst xmlns:a="http://schemas.openxmlformats.org/drawingml/2006/main" xmlns:r="http://schemas.openxmlformats.org/officeDocument/2006/relationships" xmlns:p="http://schemas.openxmlformats.org/presentationml/2006/main">
  <p:tag name="POCKET_APPLY_TIME" val="2019年3月25日"/>
  <p:tag name="POCKET_APPLY_TYPE" val="Slide"/>
</p:tagLst>
</file>

<file path=ppt/tags/tag6.xml><?xml version="1.0" encoding="utf-8"?>
<p:tagLst xmlns:a="http://schemas.openxmlformats.org/drawingml/2006/main" xmlns:r="http://schemas.openxmlformats.org/officeDocument/2006/relationships" xmlns:p="http://schemas.openxmlformats.org/presentationml/2006/main">
  <p:tag name="POCKET_APPLY_TIME" val="2019年3月25日"/>
  <p:tag name="POCKET_APPLY_TYPE" val="Slide"/>
</p:tagLst>
</file>

<file path=ppt/tags/tag7.xml><?xml version="1.0" encoding="utf-8"?>
<p:tagLst xmlns:a="http://schemas.openxmlformats.org/drawingml/2006/main" xmlns:r="http://schemas.openxmlformats.org/officeDocument/2006/relationships" xmlns:p="http://schemas.openxmlformats.org/presentationml/2006/main">
  <p:tag name="POCKET_APPLY_TIME" val="2019年3月25日"/>
  <p:tag name="POCKET_APPLY_TYPE" val="Slide"/>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trường học 2</Template>
  <TotalTime>830</TotalTime>
  <Words>3208</Words>
  <Application>Microsoft Office PowerPoint</Application>
  <PresentationFormat>Widescreen</PresentationFormat>
  <Paragraphs>349</Paragraphs>
  <Slides>69</Slides>
  <Notes>0</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69</vt:i4>
      </vt:variant>
    </vt:vector>
  </HeadingPairs>
  <TitlesOfParts>
    <vt:vector size="81" baseType="lpstr">
      <vt:lpstr>SimSun</vt:lpstr>
      <vt:lpstr>Arial</vt:lpstr>
      <vt:lpstr>Calibri</vt:lpstr>
      <vt:lpstr>Calibri Light</vt:lpstr>
      <vt:lpstr>等线</vt:lpstr>
      <vt:lpstr>等线 Light</vt:lpstr>
      <vt:lpstr>Tahoma</vt:lpstr>
      <vt:lpstr>Times New Roman</vt:lpstr>
      <vt:lpstr>汉仪跳跳体简</vt:lpstr>
      <vt:lpstr>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https://www.ypppt.com/</dc:subject>
  <dc:creator>DELL</dc:creator>
  <cp:lastModifiedBy>Admin</cp:lastModifiedBy>
  <cp:revision>96</cp:revision>
  <dcterms:created xsi:type="dcterms:W3CDTF">2021-11-18T13:35:57Z</dcterms:created>
  <dcterms:modified xsi:type="dcterms:W3CDTF">2022-09-06T07:42:41Z</dcterms:modified>
</cp:coreProperties>
</file>