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8"/>
  </p:notesMasterIdLst>
  <p:sldIdLst>
    <p:sldId id="256" r:id="rId3"/>
    <p:sldId id="257" r:id="rId4"/>
    <p:sldId id="271" r:id="rId5"/>
    <p:sldId id="272" r:id="rId6"/>
    <p:sldId id="273" r:id="rId7"/>
    <p:sldId id="259" r:id="rId8"/>
    <p:sldId id="274" r:id="rId9"/>
    <p:sldId id="277" r:id="rId10"/>
    <p:sldId id="298" r:id="rId11"/>
    <p:sldId id="275" r:id="rId12"/>
    <p:sldId id="278" r:id="rId13"/>
    <p:sldId id="281" r:id="rId14"/>
    <p:sldId id="283" r:id="rId15"/>
    <p:sldId id="285" r:id="rId16"/>
    <p:sldId id="286" r:id="rId17"/>
    <p:sldId id="287" r:id="rId18"/>
    <p:sldId id="288" r:id="rId19"/>
    <p:sldId id="289" r:id="rId20"/>
    <p:sldId id="290" r:id="rId21"/>
    <p:sldId id="261" r:id="rId22"/>
    <p:sldId id="291" r:id="rId23"/>
    <p:sldId id="292" r:id="rId24"/>
    <p:sldId id="293" r:id="rId25"/>
    <p:sldId id="294" r:id="rId26"/>
    <p:sldId id="299" r:id="rId27"/>
  </p:sldIdLst>
  <p:sldSz cx="12192000" cy="6858000"/>
  <p:notesSz cx="6858000" cy="9144000"/>
  <p:custDataLst>
    <p:tags r:id="rId2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969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75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F0FFB-9A88-4702-A777-3941DCFD5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8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536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42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789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695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06613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207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5905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5450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0108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6405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2730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85295CC-B15A-037B-D03E-13DB3F8478E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22B9AB-36A5-7876-0D00-49801311E97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3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5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3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cong-nghe-4/1/394/7/" TargetMode="Externa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10" Type="http://schemas.openxmlformats.org/officeDocument/2006/relationships/image" Target="../media/image66.svg"/><Relationship Id="rId4" Type="http://schemas.openxmlformats.org/officeDocument/2006/relationships/image" Target="../media/image33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hyperlink" Target="https://hoc10.vn/doc-sach/cong-nghe-4/1/394/5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2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0.png"/><Relationship Id="rId5" Type="http://schemas.openxmlformats.org/officeDocument/2006/relationships/tags" Target="../tags/tag13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tags" Target="../tags/tag12.xml"/><Relationship Id="rId9" Type="http://schemas.openxmlformats.org/officeDocument/2006/relationships/image" Target="../media/image13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306151" y="3429000"/>
            <a:ext cx="9579697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nghệ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194802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6600" y="1563638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49821" y="6036435"/>
            <a:ext cx="322471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vi-VN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hương liệu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1178" y="6072620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nl-NL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thực phẩm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1021" y="3026313"/>
            <a:ext cx="4165600" cy="2802213"/>
          </a:xfrm>
          <a:prstGeom prst="roundRect">
            <a:avLst>
              <a:gd name="adj" fmla="val 715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9400" y="3026313"/>
            <a:ext cx="4110915" cy="2802213"/>
          </a:xfrm>
          <a:prstGeom prst="roundRect">
            <a:avLst>
              <a:gd name="adj" fmla="val 533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276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194802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6600" y="1542617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89269" y="6034128"/>
            <a:ext cx="406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vi-VN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đẹp cảnh quan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26469" y="6110292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</a:pPr>
            <a:r>
              <a:rPr lang="nl-NL" sz="2400" kern="1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Làm sạch không khí</a:t>
            </a:r>
            <a:endParaRPr lang="en-US" sz="2400" kern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269" y="3043171"/>
            <a:ext cx="4165600" cy="2813263"/>
          </a:xfrm>
          <a:prstGeom prst="roundRect">
            <a:avLst>
              <a:gd name="adj" fmla="val 718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9344" y="3053006"/>
            <a:ext cx="4140325" cy="2885065"/>
          </a:xfrm>
          <a:prstGeom prst="roundRect">
            <a:avLst>
              <a:gd name="adj" fmla="val 1138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981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24329" y="2007555"/>
            <a:ext cx="6322589" cy="4521200"/>
            <a:chOff x="1577408" y="2187673"/>
            <a:chExt cx="13852767" cy="6815773"/>
          </a:xfrm>
        </p:grpSpPr>
        <p:sp>
          <p:nvSpPr>
            <p:cNvPr id="21" name="Google Shape;204;p9"/>
            <p:cNvSpPr/>
            <p:nvPr/>
          </p:nvSpPr>
          <p:spPr>
            <a:xfrm>
              <a:off x="1577408" y="2187673"/>
              <a:ext cx="13852767" cy="6815773"/>
            </a:xfrm>
            <a:prstGeom prst="roundRect">
              <a:avLst>
                <a:gd name="adj" fmla="val 11266"/>
              </a:avLst>
            </a:prstGeom>
            <a:noFill/>
            <a:ln w="57150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Google Shape;205;p9"/>
            <p:cNvSpPr txBox="1"/>
            <p:nvPr/>
          </p:nvSpPr>
          <p:spPr>
            <a:xfrm>
              <a:off x="1952377" y="2626123"/>
              <a:ext cx="12959923" cy="5938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Hoa, cây cảnh có nhiều lợi ích: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sạch không khí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T</a:t>
              </a:r>
              <a:r>
                <a:rPr lang="vi-VN" sz="2400" dirty="0">
                  <a:latin typeface="+mn-lt"/>
                  <a:ea typeface="+mn-ea"/>
                </a:rPr>
                <a:t>rang trí cảnh quan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hương liệu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L</a:t>
              </a:r>
              <a:r>
                <a:rPr lang="vi-VN" sz="2400" dirty="0">
                  <a:latin typeface="+mn-lt"/>
                  <a:ea typeface="+mn-ea"/>
                </a:rPr>
                <a:t>àm thực phẩm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latin typeface="+mn-lt"/>
                  <a:ea typeface="+mn-ea"/>
                </a:rPr>
                <a:t>T</a:t>
              </a:r>
              <a:r>
                <a:rPr lang="vi-VN" sz="2400" dirty="0">
                  <a:latin typeface="+mn-lt"/>
                  <a:ea typeface="+mn-ea"/>
                </a:rPr>
                <a:t>hể hiện tình cảm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Tx/>
                <a:buChar char="-"/>
              </a:pPr>
              <a:r>
                <a:rPr lang="vi-VN" sz="2400" dirty="0">
                  <a:latin typeface="+mn-lt"/>
                  <a:ea typeface="+mn-ea"/>
                </a:rPr>
                <a:t>...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1354456"/>
            <a:ext cx="3898471" cy="519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angle 26"/>
          <p:cNvSpPr/>
          <p:nvPr/>
        </p:nvSpPr>
        <p:spPr>
          <a:xfrm>
            <a:off x="5029842" y="969366"/>
            <a:ext cx="2132315" cy="617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14285"/>
              </a:lnSpc>
              <a:buSzPts val="7000"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UTM Avo" panose="02040603050506020204" pitchFamily="18" charset="0"/>
                <a:ea typeface="+mn-ea"/>
              </a:rPr>
              <a:t>KẾT LUẬN</a:t>
            </a:r>
            <a:endParaRPr lang="en-US" sz="3200" b="1" dirty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053298">
            <a:off x="11646037" y="685791"/>
            <a:ext cx="417544" cy="105343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727428" flipH="1">
            <a:off x="4609059" y="6000429"/>
            <a:ext cx="513297" cy="1161783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600" y="6028506"/>
            <a:ext cx="789411" cy="796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5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34737" y="1593593"/>
            <a:ext cx="1112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về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vai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trò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trang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trí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quan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hoa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BAA441-990B-E8F4-ECD6-34B989D57800}"/>
              </a:ext>
            </a:extLst>
          </p:cNvPr>
          <p:cNvGrpSpPr/>
          <p:nvPr/>
        </p:nvGrpSpPr>
        <p:grpSpPr>
          <a:xfrm>
            <a:off x="515854" y="2191765"/>
            <a:ext cx="5042569" cy="4246441"/>
            <a:chOff x="1181377" y="2457969"/>
            <a:chExt cx="7563853" cy="6369661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1377" y="2457969"/>
              <a:ext cx="7563853" cy="5076054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212664-040A-9514-FFB8-45A733443AD5}"/>
                </a:ext>
              </a:extLst>
            </p:cNvPr>
            <p:cNvSpPr txBox="1"/>
            <p:nvPr/>
          </p:nvSpPr>
          <p:spPr>
            <a:xfrm>
              <a:off x="1617482" y="7975858"/>
              <a:ext cx="6895041" cy="8517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Hoa trang trí tiệc sinh nhật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D79387-867C-1D85-9308-67459B767EDD}"/>
              </a:ext>
            </a:extLst>
          </p:cNvPr>
          <p:cNvGrpSpPr/>
          <p:nvPr/>
        </p:nvGrpSpPr>
        <p:grpSpPr>
          <a:xfrm>
            <a:off x="5848453" y="2191765"/>
            <a:ext cx="5933201" cy="4592157"/>
            <a:chOff x="8990951" y="1881572"/>
            <a:chExt cx="8899801" cy="6888236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90951" y="1881572"/>
              <a:ext cx="8899801" cy="5035803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01B88D-3CA5-EBA5-59E5-F8098FC340A3}"/>
                </a:ext>
              </a:extLst>
            </p:cNvPr>
            <p:cNvSpPr txBox="1"/>
            <p:nvPr/>
          </p:nvSpPr>
          <p:spPr>
            <a:xfrm>
              <a:off x="10168638" y="7087039"/>
              <a:ext cx="6456948" cy="168276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vi-VN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Cây cảnh trong thiết kế cảnh quan sân vườn</a:t>
              </a:r>
              <a:endParaRPr lang="en-US" sz="24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53408">
            <a:off x="291742" y="5749602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53408">
            <a:off x="11644132" y="1007087"/>
            <a:ext cx="459398" cy="457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277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2799" y="1836629"/>
            <a:ext cx="9733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hoa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cảnh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khác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khả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năng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sạch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không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khí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80" y="2568920"/>
            <a:ext cx="2745791" cy="274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1212432" y="5613540"/>
            <a:ext cx="2827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cọ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lá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tre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737" y="2575467"/>
            <a:ext cx="2710053" cy="273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6666977" y="5541617"/>
            <a:ext cx="2359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chi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952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17B21A-820C-51F2-8C4D-CC700E94E365}"/>
              </a:ext>
            </a:extLst>
          </p:cNvPr>
          <p:cNvSpPr/>
          <p:nvPr/>
        </p:nvSpPr>
        <p:spPr>
          <a:xfrm>
            <a:off x="5780444" y="3321269"/>
            <a:ext cx="5549708" cy="30900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Google Shape;179;p7"/>
          <p:cNvSpPr/>
          <p:nvPr/>
        </p:nvSpPr>
        <p:spPr>
          <a:xfrm>
            <a:off x="407510" y="2101460"/>
            <a:ext cx="11376980" cy="908265"/>
          </a:xfrm>
          <a:prstGeom prst="wedgeRoundRectCallout">
            <a:avLst>
              <a:gd name="adj1" fmla="val -22767"/>
              <a:gd name="adj2" fmla="val -46337"/>
              <a:gd name="adj3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Vào các ngày </a:t>
            </a:r>
            <a:r>
              <a:rPr lang="en-US" sz="2400" dirty="0">
                <a:latin typeface="+mn-lt"/>
                <a:ea typeface="Calibri"/>
                <a:cs typeface="Arial" panose="020B0604020202020204" pitchFamily="34" charset="0"/>
                <a:sym typeface="Calibri"/>
              </a:rPr>
              <a:t>L</a:t>
            </a: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ễ, </a:t>
            </a:r>
            <a:r>
              <a:rPr lang="en-US" sz="2400" dirty="0">
                <a:latin typeface="+mn-lt"/>
                <a:ea typeface="Calibri"/>
                <a:cs typeface="Arial" panose="020B0604020202020204" pitchFamily="34" charset="0"/>
                <a:sym typeface="Calibri"/>
              </a:rPr>
              <a:t>T</a:t>
            </a: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ết, hoa và cây cảnh thường được dùng để làm gì?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974" y="723154"/>
            <a:ext cx="5827940" cy="12893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39396" y="1534635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thảo </a:t>
            </a:r>
            <a:r>
              <a:rPr lang="nl-NL" sz="2400" b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luận: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444" y="1582741"/>
            <a:ext cx="812871" cy="43488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563575" y="3459586"/>
            <a:ext cx="2232727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Trang trí lễ hội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82974" y="4486338"/>
            <a:ext cx="408098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Trang trí không gian nhà ở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93315" y="5448824"/>
            <a:ext cx="6096000" cy="567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 đẹp cảnh quan</a:t>
            </a:r>
            <a:endParaRPr lang="en-US" sz="24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04" y="3096936"/>
            <a:ext cx="3978718" cy="3620205"/>
          </a:xfrm>
          <a:prstGeom prst="roundRect">
            <a:avLst>
              <a:gd name="adj" fmla="val 614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071" y="3677750"/>
            <a:ext cx="353599" cy="353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080" y="4704652"/>
            <a:ext cx="353599" cy="349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301" y="5637387"/>
            <a:ext cx="353599" cy="353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755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/>
      <p:bldP spid="41" grpId="0"/>
      <p:bldP spid="42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875763" y="512862"/>
            <a:ext cx="3827857" cy="1933915"/>
            <a:chOff x="6793754" y="4495787"/>
            <a:chExt cx="5398245" cy="32033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3754" y="4495787"/>
              <a:ext cx="5398245" cy="32033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222280" y="4864536"/>
              <a:ext cx="4516135" cy="1957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lnSpc>
                  <a:spcPct val="150000"/>
                </a:lnSpc>
                <a:buClrTx/>
              </a:pP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Trò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endParaRPr lang="en-US" sz="2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algn="ctr" defTabSz="609630">
                <a:lnSpc>
                  <a:spcPct val="150000"/>
                </a:lnSpc>
                <a:buClrTx/>
              </a:pP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“Ai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nhanh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lang="en-US" sz="2800" b="1" kern="1200" dirty="0">
                  <a:solidFill>
                    <a:srgbClr val="1F497D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35505" y="1405970"/>
            <a:ext cx="7268887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Cùng bạn tìm đúng lợi ích của hoa, cây cảnh dựa vào thông tin gợi ý dưới đây: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"/>
          <p:cNvSpPr txBox="1"/>
          <p:nvPr/>
        </p:nvSpPr>
        <p:spPr>
          <a:xfrm>
            <a:off x="2569396" y="1080337"/>
            <a:ext cx="633064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2D56CFB-D1CC-DD65-6C9E-E862BA685032}"/>
              </a:ext>
            </a:extLst>
          </p:cNvPr>
          <p:cNvGrpSpPr/>
          <p:nvPr/>
        </p:nvGrpSpPr>
        <p:grpSpPr>
          <a:xfrm>
            <a:off x="582754" y="2505644"/>
            <a:ext cx="4704694" cy="1036320"/>
            <a:chOff x="1066497" y="3403116"/>
            <a:chExt cx="7057041" cy="1554480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511BC53-82A2-C2E1-2306-06E9DE4C4E21}"/>
                </a:ext>
              </a:extLst>
            </p:cNvPr>
            <p:cNvSpPr/>
            <p:nvPr/>
          </p:nvSpPr>
          <p:spPr>
            <a:xfrm>
              <a:off x="1951338" y="3600874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BE6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lễ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hội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6250DFA-C706-DB80-8347-45114326B09B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CE529F5B-E400-DA09-4C4A-CA3DE68F2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9E234C-2070-1BC3-4F14-E03163CF6177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A0E4CC-E81C-890C-8BE5-07E65743E83B}"/>
              </a:ext>
            </a:extLst>
          </p:cNvPr>
          <p:cNvGrpSpPr/>
          <p:nvPr/>
        </p:nvGrpSpPr>
        <p:grpSpPr>
          <a:xfrm>
            <a:off x="582754" y="3595624"/>
            <a:ext cx="4704694" cy="1036320"/>
            <a:chOff x="1066497" y="3403116"/>
            <a:chExt cx="7057041" cy="155448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72A0A2BF-097C-F245-F421-9A951602E949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14A5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hương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liệu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114DF1B-1C5A-23E1-F598-A5A2BC19A213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19BCCB80-D354-35ED-1535-4293763A4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9A287FA-D089-1FB8-4D30-E7BE9339E6C5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47D2E2C-E237-E480-803B-90D43BDEFDAA}"/>
              </a:ext>
            </a:extLst>
          </p:cNvPr>
          <p:cNvGrpSpPr/>
          <p:nvPr/>
        </p:nvGrpSpPr>
        <p:grpSpPr>
          <a:xfrm>
            <a:off x="582754" y="4689397"/>
            <a:ext cx="4704694" cy="1036320"/>
            <a:chOff x="1066497" y="3403116"/>
            <a:chExt cx="7057041" cy="1554480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C39C015-ACDD-3307-DA75-4C8BCA65BFFA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C31ADE2-33CB-4D6B-9F15-0DD51116E69F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CF9F9F3A-862C-DD4A-46F2-AF644A12A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B174128-B86B-DAC6-09BA-13A823046376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0D29CBC-8069-51CF-AD19-6C0C33292523}"/>
              </a:ext>
            </a:extLst>
          </p:cNvPr>
          <p:cNvGrpSpPr/>
          <p:nvPr/>
        </p:nvGrpSpPr>
        <p:grpSpPr>
          <a:xfrm>
            <a:off x="613934" y="5689000"/>
            <a:ext cx="4704694" cy="1036320"/>
            <a:chOff x="1066497" y="3403116"/>
            <a:chExt cx="7057041" cy="1554480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EA6F420F-0096-AF12-AD62-276198FAE6C7}"/>
                </a:ext>
              </a:extLst>
            </p:cNvPr>
            <p:cNvSpPr/>
            <p:nvPr/>
          </p:nvSpPr>
          <p:spPr>
            <a:xfrm>
              <a:off x="1951338" y="3557425"/>
              <a:ext cx="6172200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85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sạch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khí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756A0DB-6861-DE29-09A3-83796F521561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FF191BA0-F0F9-EDF5-9003-BB0B8FC63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8A1D736-C989-6E10-8F77-081097F707B7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F07720-C8B1-A03C-9F40-EBF3044B7549}"/>
              </a:ext>
            </a:extLst>
          </p:cNvPr>
          <p:cNvGrpSpPr/>
          <p:nvPr/>
        </p:nvGrpSpPr>
        <p:grpSpPr>
          <a:xfrm>
            <a:off x="5826954" y="2294827"/>
            <a:ext cx="5876666" cy="1036320"/>
            <a:chOff x="1066497" y="3403116"/>
            <a:chExt cx="8814999" cy="1554480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B044B938-ED41-9759-CB5D-F67BED9F7008}"/>
                </a:ext>
              </a:extLst>
            </p:cNvPr>
            <p:cNvSpPr/>
            <p:nvPr/>
          </p:nvSpPr>
          <p:spPr>
            <a:xfrm>
              <a:off x="1951337" y="3600874"/>
              <a:ext cx="7930159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E7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đình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90DC230-8D67-DFA1-FE2B-AB86D59B2A58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A4FBF6E4-D06E-E0EF-B1B5-003833267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9F1B723-2B49-0BBE-68E0-BEDFCE90621A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E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EFDF097-F8A4-D45B-4A63-57E2435B2557}"/>
              </a:ext>
            </a:extLst>
          </p:cNvPr>
          <p:cNvGrpSpPr/>
          <p:nvPr/>
        </p:nvGrpSpPr>
        <p:grpSpPr>
          <a:xfrm>
            <a:off x="5826954" y="3384807"/>
            <a:ext cx="5876666" cy="1036320"/>
            <a:chOff x="1066497" y="3403116"/>
            <a:chExt cx="8814999" cy="1554480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8864D0C2-A39A-EDA7-9EEE-01EEB19B1F77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CCC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A7784BD-8B58-5592-10CB-494E10EF99A1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2E22ABC-43AF-4D97-AD5C-272CA1DBB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7160479-5937-C974-074A-A4E8422A5718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C50A0CC-A4D1-A38E-8416-5D32AD043571}"/>
              </a:ext>
            </a:extLst>
          </p:cNvPr>
          <p:cNvGrpSpPr/>
          <p:nvPr/>
        </p:nvGrpSpPr>
        <p:grpSpPr>
          <a:xfrm>
            <a:off x="5826954" y="4478580"/>
            <a:ext cx="5876666" cy="1036320"/>
            <a:chOff x="1066497" y="3403116"/>
            <a:chExt cx="8814999" cy="1554480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C675A4A6-E245-C6FC-69A1-10B0B0C57A8D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D66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đẹp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cảnh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6386884-C16A-8292-D590-209908D369BF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F3FE1447-9BE4-6CB5-ED69-AB4CA4491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FDCC31-5B88-246A-C9DD-3B8F70B19271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D2558D8-0647-185E-B2AA-393BCAAD1767}"/>
              </a:ext>
            </a:extLst>
          </p:cNvPr>
          <p:cNvGrpSpPr/>
          <p:nvPr/>
        </p:nvGrpSpPr>
        <p:grpSpPr>
          <a:xfrm>
            <a:off x="5826954" y="5594007"/>
            <a:ext cx="5876666" cy="1036320"/>
            <a:chOff x="1066497" y="3403116"/>
            <a:chExt cx="8814999" cy="1554480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521ECA17-73AA-D55E-336B-9083277FF153}"/>
                </a:ext>
              </a:extLst>
            </p:cNvPr>
            <p:cNvSpPr/>
            <p:nvPr/>
          </p:nvSpPr>
          <p:spPr>
            <a:xfrm>
              <a:off x="1951338" y="3557425"/>
              <a:ext cx="7930158" cy="118872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C8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kern="1200" dirty="0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endParaRPr lang="en-US" sz="2400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92DB946D-E053-66DF-BFF6-DAE3C4EEC24B}"/>
                </a:ext>
              </a:extLst>
            </p:cNvPr>
            <p:cNvGrpSpPr/>
            <p:nvPr/>
          </p:nvGrpSpPr>
          <p:grpSpPr>
            <a:xfrm>
              <a:off x="1066497" y="3403116"/>
              <a:ext cx="1641863" cy="1554480"/>
              <a:chOff x="1066497" y="3403116"/>
              <a:chExt cx="1641863" cy="1554480"/>
            </a:xfrm>
          </p:grpSpPr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D61470FF-F43A-1A1E-ADC2-E19DB5297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6497" y="3403116"/>
                <a:ext cx="1641863" cy="1554480"/>
              </a:xfrm>
              <a:prstGeom prst="rect">
                <a:avLst/>
              </a:prstGeom>
            </p:spPr>
          </p:pic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AFF91822-F2F0-B787-8218-9F09F8CE5E4E}"/>
                  </a:ext>
                </a:extLst>
              </p:cNvPr>
              <p:cNvSpPr txBox="1"/>
              <p:nvPr/>
            </p:nvSpPr>
            <p:spPr>
              <a:xfrm>
                <a:off x="1323233" y="3756443"/>
                <a:ext cx="1128393" cy="692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09630">
                  <a:buClrTx/>
                </a:pPr>
                <a:r>
                  <a:rPr lang="nl-NL" sz="24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I</a:t>
                </a:r>
                <a:endParaRPr lang="en-US" sz="24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37" name="Picture 3">
            <a:extLst>
              <a:ext uri="{FF2B5EF4-FFF2-40B4-BE49-F238E27FC236}">
                <a16:creationId xmlns:a16="http://schemas.microsoft.com/office/drawing/2014/main" id="{EEA586EF-832D-F7FA-BB1E-17141CFB54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92761" y="2551229"/>
            <a:ext cx="945524" cy="878734"/>
          </a:xfrm>
          <a:prstGeom prst="rect">
            <a:avLst/>
          </a:prstGeom>
        </p:spPr>
      </p:pic>
      <p:pic>
        <p:nvPicPr>
          <p:cNvPr id="138" name="Picture 3">
            <a:extLst>
              <a:ext uri="{FF2B5EF4-FFF2-40B4-BE49-F238E27FC236}">
                <a16:creationId xmlns:a16="http://schemas.microsoft.com/office/drawing/2014/main" id="{E7060C64-D9E6-63ED-4066-74C3ED2CF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92761" y="3609681"/>
            <a:ext cx="945524" cy="878734"/>
          </a:xfrm>
          <a:prstGeom prst="rect">
            <a:avLst/>
          </a:prstGeom>
        </p:spPr>
      </p:pic>
      <p:pic>
        <p:nvPicPr>
          <p:cNvPr id="139" name="Picture 3">
            <a:extLst>
              <a:ext uri="{FF2B5EF4-FFF2-40B4-BE49-F238E27FC236}">
                <a16:creationId xmlns:a16="http://schemas.microsoft.com/office/drawing/2014/main" id="{375E9182-77CF-7F8E-3D78-C020F068E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89194" y="5745969"/>
            <a:ext cx="945524" cy="878734"/>
          </a:xfrm>
          <a:prstGeom prst="rect">
            <a:avLst/>
          </a:prstGeom>
        </p:spPr>
      </p:pic>
      <p:pic>
        <p:nvPicPr>
          <p:cNvPr id="140" name="Picture 3">
            <a:extLst>
              <a:ext uri="{FF2B5EF4-FFF2-40B4-BE49-F238E27FC236}">
                <a16:creationId xmlns:a16="http://schemas.microsoft.com/office/drawing/2014/main" id="{BD5548CB-666F-2468-3D50-044385D359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50292" y="3401426"/>
            <a:ext cx="945524" cy="878734"/>
          </a:xfrm>
          <a:prstGeom prst="rect">
            <a:avLst/>
          </a:prstGeom>
        </p:spPr>
      </p:pic>
      <p:pic>
        <p:nvPicPr>
          <p:cNvPr id="141" name="Picture 3">
            <a:extLst>
              <a:ext uri="{FF2B5EF4-FFF2-40B4-BE49-F238E27FC236}">
                <a16:creationId xmlns:a16="http://schemas.microsoft.com/office/drawing/2014/main" id="{64A10C64-B9DF-74C4-C174-27F74B8A87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31025" y="4499446"/>
            <a:ext cx="945524" cy="878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412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67246" y="1741006"/>
            <a:ext cx="8978035" cy="3606800"/>
            <a:chOff x="3085503" y="3128211"/>
            <a:chExt cx="13347326" cy="4407455"/>
          </a:xfrm>
        </p:grpSpPr>
        <p:sp>
          <p:nvSpPr>
            <p:cNvPr id="18" name="Google Shape;204;p9"/>
            <p:cNvSpPr/>
            <p:nvPr/>
          </p:nvSpPr>
          <p:spPr>
            <a:xfrm>
              <a:off x="3085503" y="3128211"/>
              <a:ext cx="13347326" cy="440745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6A9221"/>
              </a:solidFill>
              <a:prstDash val="sysDash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  <a:ea typeface="Arial"/>
                <a:cs typeface="Arial"/>
              </a:endParaRPr>
            </a:p>
          </p:txBody>
        </p:sp>
        <p:sp>
          <p:nvSpPr>
            <p:cNvPr id="19" name="Google Shape;204;p9"/>
            <p:cNvSpPr/>
            <p:nvPr/>
          </p:nvSpPr>
          <p:spPr>
            <a:xfrm>
              <a:off x="3316046" y="3252365"/>
              <a:ext cx="12914356" cy="415914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33380" y="4395975"/>
              <a:ext cx="12479686" cy="15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nl-NL" sz="2800" b="1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2. KHƠI GỢI SỰ HỨNG THÚ VỚI VIỆC TRỒNG, CHĂM SÓC VÀ BẢO VỀ HOA, CÂY CẢNH</a:t>
              </a:r>
              <a:endPara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2771">
            <a:off x="9373078" y="379630"/>
            <a:ext cx="1280897" cy="1130391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53408">
            <a:off x="1282430" y="3493968"/>
            <a:ext cx="969633" cy="964786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53408">
            <a:off x="11401436" y="244580"/>
            <a:ext cx="630241" cy="62709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510">
            <a:off x="8648379" y="5197726"/>
            <a:ext cx="1106001" cy="30016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072326">
            <a:off x="3069179" y="5691456"/>
            <a:ext cx="984185" cy="1017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09269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762977" y="577245"/>
            <a:ext cx="858047" cy="9494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8775" y="1448441"/>
            <a:ext cx="10210800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b="1" i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ảnh 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- 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tr.7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918" y="2312808"/>
            <a:ext cx="3843340" cy="418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58775" y="2460485"/>
            <a:ext cx="6096000" cy="112838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vi-VN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hãy mô tả hành động của các bạn trong hình dưới đây. </a:t>
            </a:r>
            <a:endParaRPr lang="en-US" sz="2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179;p7">
            <a:extLst>
              <a:ext uri="{FF2B5EF4-FFF2-40B4-BE49-F238E27FC236}">
                <a16:creationId xmlns:a16="http://schemas.microsoft.com/office/drawing/2014/main" id="{ECEE9141-571E-5B6B-5B57-F192A08C24F4}"/>
              </a:ext>
            </a:extLst>
          </p:cNvPr>
          <p:cNvSpPr/>
          <p:nvPr/>
        </p:nvSpPr>
        <p:spPr>
          <a:xfrm>
            <a:off x="429767" y="4053261"/>
            <a:ext cx="6639806" cy="2339644"/>
          </a:xfrm>
          <a:prstGeom prst="roundRect">
            <a:avLst>
              <a:gd name="adj" fmla="val 5445"/>
            </a:avLst>
          </a:prstGeom>
          <a:solidFill>
            <a:schemeClr val="bg1"/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b="1" i="1" kern="1200" dirty="0" err="1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Trả</a:t>
            </a:r>
            <a:r>
              <a:rPr lang="en-US" sz="2400" b="1" i="1" kern="1200" dirty="0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b="1" i="1" kern="1200" dirty="0" err="1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lời</a:t>
            </a:r>
            <a:r>
              <a:rPr lang="en-US" sz="2400" b="1" i="1" kern="1200" dirty="0">
                <a:solidFill>
                  <a:sysClr val="windowText" lastClr="000000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</a:p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>
                <a:solidFill>
                  <a:prstClr val="black"/>
                </a:solidFill>
                <a:latin typeface="+mn-lt"/>
                <a:ea typeface="Calibri"/>
                <a:cs typeface="Calibri"/>
                <a:sym typeface="Calibri"/>
              </a:rPr>
              <a:t>     </a:t>
            </a:r>
            <a:r>
              <a:rPr lang="vi-VN" sz="2400" kern="1200" dirty="0">
                <a:solidFill>
                  <a:prstClr val="black"/>
                </a:solidFill>
                <a:latin typeface="+mn-lt"/>
                <a:ea typeface="Calibri"/>
                <a:cs typeface="Calibri"/>
                <a:sym typeface="Calibri"/>
              </a:rPr>
              <a:t>Các bạn trong hình đang tưới cây, nhặt lá héo, bón phân cho cây.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928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A3AF4F-B6CA-7A12-D73F-27A10BB49904}"/>
              </a:ext>
            </a:extLst>
          </p:cNvPr>
          <p:cNvSpPr/>
          <p:nvPr/>
        </p:nvSpPr>
        <p:spPr>
          <a:xfrm>
            <a:off x="5770179" y="3726669"/>
            <a:ext cx="5346771" cy="28843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79;p7"/>
          <p:cNvSpPr/>
          <p:nvPr/>
        </p:nvSpPr>
        <p:spPr>
          <a:xfrm>
            <a:off x="1145463" y="2137894"/>
            <a:ext cx="9573830" cy="1244947"/>
          </a:xfrm>
          <a:prstGeom prst="wedgeRoundRectCallout">
            <a:avLst>
              <a:gd name="adj1" fmla="val -22767"/>
              <a:gd name="adj2" fmla="val -46337"/>
              <a:gd name="adj3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Để hoa và cây cảnh mang lại nhiều lợi ích cho cuộc sống, em cần làm gì?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662" y="682057"/>
            <a:ext cx="5827940" cy="128936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45463" y="1545369"/>
            <a:ext cx="3658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  <a:defRPr/>
            </a:pPr>
            <a:r>
              <a:rPr lang="nl-NL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thảo </a:t>
            </a:r>
            <a:r>
              <a:rPr lang="nl-NL" sz="2400" b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luận: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1617" y="2936185"/>
            <a:ext cx="812871" cy="43488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932378" y="3726669"/>
            <a:ext cx="4747603" cy="567848"/>
            <a:chOff x="8199747" y="4812260"/>
            <a:chExt cx="7121405" cy="851772"/>
          </a:xfrm>
        </p:grpSpPr>
        <p:pic>
          <p:nvPicPr>
            <p:cNvPr id="40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5102762"/>
              <a:ext cx="530362" cy="529699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9125897" y="4812260"/>
              <a:ext cx="6195255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 bẻ cành cây, hái lá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2378" y="4572936"/>
            <a:ext cx="4291516" cy="567848"/>
            <a:chOff x="8199747" y="6026903"/>
            <a:chExt cx="6437275" cy="851772"/>
          </a:xfrm>
        </p:grpSpPr>
        <p:sp>
          <p:nvSpPr>
            <p:cNvPr id="42" name="Rectangle 41"/>
            <p:cNvSpPr/>
            <p:nvPr/>
          </p:nvSpPr>
          <p:spPr>
            <a:xfrm>
              <a:off x="9298539" y="6026903"/>
              <a:ext cx="5338483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vi-VN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Tưới cây thường xuyên</a:t>
              </a:r>
            </a:p>
          </p:txBody>
        </p:sp>
        <p:pic>
          <p:nvPicPr>
            <p:cNvPr id="43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6309514"/>
              <a:ext cx="530362" cy="529699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952280" y="5385735"/>
            <a:ext cx="6725502" cy="1147494"/>
            <a:chOff x="8199747" y="7355258"/>
            <a:chExt cx="10088253" cy="1721242"/>
          </a:xfrm>
        </p:grpSpPr>
        <p:sp>
          <p:nvSpPr>
            <p:cNvPr id="39" name="Rectangle 38"/>
            <p:cNvSpPr/>
            <p:nvPr/>
          </p:nvSpPr>
          <p:spPr>
            <a:xfrm>
              <a:off x="9144000" y="7355258"/>
              <a:ext cx="9144000" cy="17212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Không để cây bị sâu bệnh</a:t>
              </a:r>
            </a:p>
            <a:p>
              <a:pPr algn="just" defTabSz="609630">
                <a:lnSpc>
                  <a:spcPct val="150000"/>
                </a:lnSpc>
                <a:spcBef>
                  <a:spcPts val="67"/>
                </a:spcBef>
                <a:spcAft>
                  <a:spcPts val="67"/>
                </a:spcAft>
                <a:buClrTx/>
              </a:pPr>
              <a:r>
                <a:rPr lang="nl-NL" sz="2400" kern="1200" dirty="0"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....</a:t>
              </a:r>
            </a:p>
          </p:txBody>
        </p:sp>
        <p:pic>
          <p:nvPicPr>
            <p:cNvPr id="44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9747" y="7688340"/>
              <a:ext cx="530362" cy="529699"/>
            </a:xfrm>
            <a:prstGeom prst="rect">
              <a:avLst/>
            </a:prstGeom>
          </p:spPr>
        </p:pic>
      </p:grpSp>
      <p:pic>
        <p:nvPicPr>
          <p:cNvPr id="2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5050" y="3775463"/>
            <a:ext cx="4456785" cy="2974904"/>
          </a:xfrm>
          <a:prstGeom prst="roundRect">
            <a:avLst>
              <a:gd name="adj" fmla="val 9837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528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6C5B671B-7435-92C8-AED1-86EFED3AE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003" y="30662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1132200" y="6056119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602177" y="1530661"/>
            <a:ext cx="459398" cy="4571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13738" y="1537093"/>
            <a:ext cx="3651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>
              <a:buClrTx/>
              <a:defRPr/>
            </a:pPr>
            <a:r>
              <a:rPr lang="nl-NL" sz="24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vận </a:t>
            </a:r>
            <a:r>
              <a:rPr lang="nl-NL" sz="2400" b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dụng:</a:t>
            </a:r>
            <a:endParaRPr lang="en-US" sz="24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Google Shape;179;p7"/>
          <p:cNvSpPr/>
          <p:nvPr/>
        </p:nvSpPr>
        <p:spPr>
          <a:xfrm>
            <a:off x="580620" y="2151288"/>
            <a:ext cx="10535371" cy="1261716"/>
          </a:xfrm>
          <a:prstGeom prst="wedgeRoundRectCallout">
            <a:avLst>
              <a:gd name="adj1" fmla="val -24022"/>
              <a:gd name="adj2" fmla="val 74237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2400" dirty="0">
                <a:latin typeface="+mn-lt"/>
                <a:ea typeface="Calibri"/>
                <a:cs typeface="Calibri"/>
                <a:sym typeface="Calibri"/>
              </a:rPr>
              <a:t>Chia sẻ với các bạn về lợi ích của hoa, cây cảnh ở gia đình, trường học của 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1ADBA9-758D-7256-2A30-A8985CCB3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317" y="3444996"/>
            <a:ext cx="5827940" cy="1289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175BE-4F53-05E3-CB97-95C442E98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595" y="4734363"/>
            <a:ext cx="2679718" cy="1709759"/>
          </a:xfrm>
          <a:prstGeom prst="rect">
            <a:avLst/>
          </a:prstGeom>
        </p:spPr>
      </p:pic>
      <p:pic>
        <p:nvPicPr>
          <p:cNvPr id="20" name="Picture 2" descr="8 Cây trồng trong lớp học thanh lọc không khí, 6 Ý tưởng trang trí sáng tạo">
            <a:extLst>
              <a:ext uri="{FF2B5EF4-FFF2-40B4-BE49-F238E27FC236}">
                <a16:creationId xmlns:a16="http://schemas.microsoft.com/office/drawing/2014/main" id="{9FDC7254-A4AF-EC70-BE30-7E94B3BD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8" y="3752899"/>
            <a:ext cx="4552335" cy="303488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779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483012" y="5640847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1036726" y="1382707"/>
            <a:ext cx="459398" cy="457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1533" y="1546324"/>
            <a:ext cx="986128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ea typeface="+mn-ea"/>
              </a:rPr>
              <a:t>M</a:t>
            </a:r>
            <a:r>
              <a:rPr lang="vi-VN" sz="2400" dirty="0">
                <a:latin typeface="+mn-lt"/>
                <a:ea typeface="+mn-ea"/>
              </a:rPr>
              <a:t>ột số loại hoa, cây cảnh có khả năng làm sạch không khí có thể trồng trong khuôn viên trường học: </a:t>
            </a:r>
            <a:endParaRPr lang="en-US" sz="2400" dirty="0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2249" y="6039464"/>
            <a:ext cx="28272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ngũ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gia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bì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41477" y="6039464"/>
            <a:ext cx="214409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lan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084" y="2911512"/>
            <a:ext cx="2655615" cy="285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417" y="2913785"/>
            <a:ext cx="2655615" cy="285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26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483012" y="5640847"/>
            <a:ext cx="459398" cy="457101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1309994" y="972804"/>
            <a:ext cx="459398" cy="457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5358" y="1540156"/>
            <a:ext cx="9861283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M</a:t>
            </a:r>
            <a:r>
              <a:rPr lang="vi-VN" sz="2400" dirty="0">
                <a:latin typeface="+mn-lt"/>
                <a:ea typeface="+mn-ea"/>
              </a:rPr>
              <a:t>ột số loại hoa, cây cảnh có khả năng làm sạch không khí có thể trồng trong khuôn viên trường học: </a:t>
            </a:r>
            <a:endParaRPr lang="en-US" sz="2400" dirty="0"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3172" y="6143800"/>
            <a:ext cx="28272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Cây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hồng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môn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3546" y="6156980"/>
            <a:ext cx="235528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dirty="0" err="1">
                <a:latin typeface="UTM Avo" panose="02040603050506020204" pitchFamily="18" charset="0"/>
                <a:ea typeface="+mn-ea"/>
              </a:rPr>
              <a:t>Câu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trầu</a:t>
            </a:r>
            <a:r>
              <a:rPr lang="en-US" sz="2400" dirty="0">
                <a:latin typeface="UTM Avo" panose="02040603050506020204" pitchFamily="18" charset="0"/>
                <a:ea typeface="+mn-ea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+mn-ea"/>
              </a:rPr>
              <a:t>bà</a:t>
            </a:r>
            <a:endParaRPr lang="en-US" sz="2400" dirty="0">
              <a:latin typeface="UTM Avo" panose="02040603050506020204" pitchFamily="18" charset="0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9534" y="2851450"/>
            <a:ext cx="2827258" cy="30550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932" y="2851450"/>
            <a:ext cx="2574039" cy="30992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98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23654" y="2607511"/>
            <a:ext cx="7551946" cy="3658106"/>
            <a:chOff x="1351476" y="1896186"/>
            <a:chExt cx="14355698" cy="6604442"/>
          </a:xfrm>
        </p:grpSpPr>
        <p:sp>
          <p:nvSpPr>
            <p:cNvPr id="21" name="Google Shape;204;p9"/>
            <p:cNvSpPr/>
            <p:nvPr/>
          </p:nvSpPr>
          <p:spPr>
            <a:xfrm>
              <a:off x="1351476" y="1896186"/>
              <a:ext cx="14355698" cy="6604442"/>
            </a:xfrm>
            <a:prstGeom prst="roundRect">
              <a:avLst>
                <a:gd name="adj" fmla="val 11266"/>
              </a:avLst>
            </a:prstGeom>
            <a:noFill/>
            <a:ln w="57150" cap="flat" cmpd="sng">
              <a:solidFill>
                <a:srgbClr val="00B05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4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22" name="Google Shape;205;p9"/>
            <p:cNvSpPr txBox="1"/>
            <p:nvPr/>
          </p:nvSpPr>
          <p:spPr>
            <a:xfrm>
              <a:off x="1563040" y="2597143"/>
              <a:ext cx="13649340" cy="5112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Hoa, cây cảnh có nhiều lợi ích: làm sạch không khí, trang trí cảnh quan, làm hương liệu, làm thực phẩm, thể hiện tình cảm,… </a:t>
              </a:r>
              <a:endParaRPr lang="en-US" sz="2400" dirty="0">
                <a:latin typeface="+mn-lt"/>
                <a:ea typeface="+mn-ea"/>
              </a:endParaRPr>
            </a:p>
            <a:p>
              <a:pPr marL="501252" indent="-381019" algn="just" defTabSz="60963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400" dirty="0">
                  <a:latin typeface="+mn-lt"/>
                  <a:ea typeface="+mn-ea"/>
                </a:rPr>
                <a:t>Do đó, em hãy tích cực trồng, chăm sóc và bảo vệ hoa, cây cảnh. 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891011" y="1877258"/>
            <a:ext cx="1645001" cy="47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14285"/>
              </a:lnSpc>
              <a:buSzPts val="7000"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+mn-ea"/>
              </a:rPr>
              <a:t>KẾT LUẬN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7428" flipH="1">
            <a:off x="4609059" y="6000429"/>
            <a:ext cx="513297" cy="1161783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600" y="6028506"/>
            <a:ext cx="789411" cy="796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454701" y="696587"/>
            <a:ext cx="3618445" cy="299124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875885">
            <a:off x="11465668" y="5858166"/>
            <a:ext cx="744393" cy="449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732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40"/>
          <p:cNvSpPr txBox="1"/>
          <p:nvPr/>
        </p:nvSpPr>
        <p:spPr>
          <a:xfrm>
            <a:off x="4047792" y="650769"/>
            <a:ext cx="2822053" cy="160854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buClrTx/>
            </a:pPr>
            <a:endParaRPr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019" y="5359400"/>
            <a:ext cx="1541884" cy="12380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DFB5747-1571-4CA3-051A-97DB3ACA59E7}"/>
              </a:ext>
            </a:extLst>
          </p:cNvPr>
          <p:cNvGrpSpPr/>
          <p:nvPr/>
        </p:nvGrpSpPr>
        <p:grpSpPr>
          <a:xfrm>
            <a:off x="249137" y="2422149"/>
            <a:ext cx="3611555" cy="2485697"/>
            <a:chOff x="425656" y="3507398"/>
            <a:chExt cx="5417332" cy="3728545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22" name="Google Shape;434;p20"/>
            <p:cNvGrpSpPr/>
            <p:nvPr/>
          </p:nvGrpSpPr>
          <p:grpSpPr>
            <a:xfrm>
              <a:off x="425656" y="3507398"/>
              <a:ext cx="5417332" cy="3728545"/>
              <a:chOff x="-3810" y="0"/>
              <a:chExt cx="3189543" cy="3100688"/>
            </a:xfrm>
            <a:grpFill/>
          </p:grpSpPr>
          <p:sp>
            <p:nvSpPr>
              <p:cNvPr id="24" name="Google Shape;435;p20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Google Shape;436;p20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23" name="Google Shape;437;p20"/>
            <p:cNvSpPr/>
            <p:nvPr/>
          </p:nvSpPr>
          <p:spPr>
            <a:xfrm>
              <a:off x="466646" y="3950874"/>
              <a:ext cx="5318374" cy="258528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en-US" sz="2400" dirty="0" err="1">
                  <a:latin typeface="+mn-lt"/>
                  <a:ea typeface="+mn-ea"/>
                </a:rPr>
                <a:t>Đọc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lại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bài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  <a:r>
                <a:rPr lang="en-US" sz="2400" dirty="0" err="1">
                  <a:latin typeface="+mn-lt"/>
                  <a:ea typeface="+mn-ea"/>
                </a:rPr>
                <a:t>học</a:t>
              </a:r>
              <a:r>
                <a:rPr lang="en-US" sz="2400" dirty="0">
                  <a:latin typeface="+mn-lt"/>
                  <a:ea typeface="+mn-ea"/>
                </a:rPr>
                <a:t> </a:t>
              </a:r>
            </a:p>
            <a:p>
              <a:pPr algn="ctr" defTabSz="609630">
                <a:lnSpc>
                  <a:spcPct val="150000"/>
                </a:lnSpc>
                <a:buSzPts val="4000"/>
              </a:pPr>
              <a:r>
                <a:rPr lang="en-US" sz="2400" b="1" i="1" dirty="0" err="1">
                  <a:latin typeface="+mn-lt"/>
                  <a:ea typeface="+mn-ea"/>
                </a:rPr>
                <a:t>Lợi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ích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của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hoa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và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cây</a:t>
              </a:r>
              <a:r>
                <a:rPr lang="en-US" sz="2400" b="1" i="1" dirty="0">
                  <a:latin typeface="+mn-lt"/>
                  <a:ea typeface="+mn-ea"/>
                </a:rPr>
                <a:t> </a:t>
              </a:r>
              <a:r>
                <a:rPr lang="en-US" sz="2400" b="1" i="1" dirty="0" err="1">
                  <a:latin typeface="+mn-lt"/>
                  <a:ea typeface="+mn-ea"/>
                </a:rPr>
                <a:t>cảnh</a:t>
              </a:r>
              <a:r>
                <a:rPr lang="en-US" sz="2400" b="1" i="1" dirty="0">
                  <a:latin typeface="+mn-lt"/>
                  <a:ea typeface="+mn-ea"/>
                </a:rPr>
                <a:t>. </a:t>
              </a:r>
              <a:endParaRPr sz="2400" b="1" i="1" dirty="0">
                <a:latin typeface="+mn-lt"/>
                <a:ea typeface="+mn-ea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C5EE7C-15E9-E6AF-BA63-F19E80408CA6}"/>
              </a:ext>
            </a:extLst>
          </p:cNvPr>
          <p:cNvGrpSpPr/>
          <p:nvPr/>
        </p:nvGrpSpPr>
        <p:grpSpPr>
          <a:xfrm>
            <a:off x="4047792" y="2437200"/>
            <a:ext cx="3653538" cy="2462500"/>
            <a:chOff x="6232981" y="3529973"/>
            <a:chExt cx="5480307" cy="3693752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27" name="Google Shape;441;p20"/>
            <p:cNvGrpSpPr/>
            <p:nvPr/>
          </p:nvGrpSpPr>
          <p:grpSpPr>
            <a:xfrm>
              <a:off x="6232981" y="3529973"/>
              <a:ext cx="5480307" cy="3693752"/>
              <a:chOff x="-3810" y="-1"/>
              <a:chExt cx="3189543" cy="3657863"/>
            </a:xfrm>
            <a:grpFill/>
          </p:grpSpPr>
          <p:sp>
            <p:nvSpPr>
              <p:cNvPr id="29" name="Google Shape;442;p20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Google Shape;443;p20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28" name="Google Shape;444;p20"/>
            <p:cNvSpPr/>
            <p:nvPr/>
          </p:nvSpPr>
          <p:spPr>
            <a:xfrm>
              <a:off x="6563236" y="3677044"/>
              <a:ext cx="5018685" cy="341628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dirty="0">
                  <a:latin typeface="+mn-lt"/>
                  <a:ea typeface="+mn-ea"/>
                </a:rPr>
                <a:t>Trồng, chăm sóc và bảo vệ hoa, cây cảnh tại nhà, địa phương nơi em ở.</a:t>
              </a:r>
              <a:endParaRPr sz="2400" dirty="0">
                <a:latin typeface="+mn-lt"/>
                <a:ea typeface="+mn-ea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B3C9821-108D-B091-7FAF-AAF9CEDE1010}"/>
              </a:ext>
            </a:extLst>
          </p:cNvPr>
          <p:cNvGrpSpPr/>
          <p:nvPr/>
        </p:nvGrpSpPr>
        <p:grpSpPr>
          <a:xfrm>
            <a:off x="8026400" y="2395428"/>
            <a:ext cx="3857045" cy="2488182"/>
            <a:chOff x="12091550" y="3467316"/>
            <a:chExt cx="5785567" cy="3732273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" name="Google Shape;448;p20"/>
            <p:cNvGrpSpPr/>
            <p:nvPr/>
          </p:nvGrpSpPr>
          <p:grpSpPr>
            <a:xfrm>
              <a:off x="12091550" y="3467316"/>
              <a:ext cx="5785567" cy="3732273"/>
              <a:chOff x="-97430" y="0"/>
              <a:chExt cx="3397101" cy="3444242"/>
            </a:xfrm>
            <a:grpFill/>
          </p:grpSpPr>
          <p:sp>
            <p:nvSpPr>
              <p:cNvPr id="34" name="Google Shape;449;p20"/>
              <p:cNvSpPr/>
              <p:nvPr/>
            </p:nvSpPr>
            <p:spPr>
              <a:xfrm>
                <a:off x="-97430" y="16510"/>
                <a:ext cx="3397101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 extrusionOk="0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/>
              <a:lstStyle/>
              <a:p>
                <a:pPr defTabSz="609630">
                  <a:buClrTx/>
                </a:pP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Google Shape;450;p20"/>
              <p:cNvSpPr/>
              <p:nvPr/>
            </p:nvSpPr>
            <p:spPr>
              <a:xfrm>
                <a:off x="-97429" y="0"/>
                <a:ext cx="3397100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 extrusionOk="0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rgbClr val="ACCC5B"/>
                </a:solidFill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630">
                  <a:defRPr/>
                </a:pPr>
                <a:endParaRPr sz="24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33" name="Google Shape;451;p20"/>
            <p:cNvSpPr/>
            <p:nvPr/>
          </p:nvSpPr>
          <p:spPr>
            <a:xfrm>
              <a:off x="12598131" y="3874675"/>
              <a:ext cx="4827418" cy="258528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dirty="0">
                  <a:latin typeface="+mn-lt"/>
                  <a:ea typeface="+mn-ea"/>
                </a:rPr>
                <a:t>Đọc trước </a:t>
              </a:r>
              <a:endParaRPr lang="en-US" sz="2400" dirty="0">
                <a:latin typeface="+mn-lt"/>
                <a:ea typeface="+mn-ea"/>
              </a:endParaRPr>
            </a:p>
            <a:p>
              <a:pPr algn="ctr" defTabSz="609630">
                <a:lnSpc>
                  <a:spcPct val="150000"/>
                </a:lnSpc>
                <a:buSzPts val="4000"/>
              </a:pPr>
              <a:r>
                <a:rPr lang="vi-VN" sz="2400" b="1" i="1" dirty="0">
                  <a:latin typeface="+mn-lt"/>
                  <a:ea typeface="+mn-ea"/>
                </a:rPr>
                <a:t>Bài 2 – Một số loại hoa phổ biến</a:t>
              </a:r>
              <a:r>
                <a:rPr lang="en-US" sz="2400" b="1" i="1" dirty="0">
                  <a:latin typeface="+mn-lt"/>
                  <a:ea typeface="+mn-ea"/>
                </a:rPr>
                <a:t>.</a:t>
              </a:r>
              <a:endParaRPr sz="2400" b="1" i="1" dirty="0">
                <a:latin typeface="+mn-lt"/>
                <a:ea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1251">
            <a:off x="10901436" y="5881565"/>
            <a:ext cx="1022651" cy="10570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06937">
            <a:off x="473309" y="5999340"/>
            <a:ext cx="771851" cy="79777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59234" y="1547633"/>
            <a:ext cx="10989465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ClrTx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được bố mẹ cho đi chợ hoa ngày Tết. Em thích loại hoa, cây cảnh nào? Vì sao?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236" y="2914252"/>
            <a:ext cx="7056834" cy="3410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065074" flipH="1">
            <a:off x="11416921" y="65710"/>
            <a:ext cx="665259" cy="8611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9922" y="2469947"/>
            <a:ext cx="3992555" cy="25170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19575" y="1750269"/>
            <a:ext cx="5854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ClrTx/>
              <a:buFont typeface="Arial" panose="020B0604020202020204" pitchFamily="34" charset="0"/>
              <a:buChar char="•"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loài hoa, cây cảnh ngày Tết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8428" y="2469947"/>
            <a:ext cx="4021460" cy="251706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4965" y="535940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Đào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51800" y="535940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Mai</a:t>
            </a: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81251">
            <a:off x="11249487" y="6142531"/>
            <a:ext cx="759315" cy="784822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06937">
            <a:off x="223675" y="6011177"/>
            <a:ext cx="771851" cy="797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08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065074" flipH="1">
            <a:off x="11416921" y="65710"/>
            <a:ext cx="665259" cy="861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745" y="1660110"/>
            <a:ext cx="5854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19" indent="-381019" defTabSz="609630">
              <a:buClrTx/>
              <a:buFont typeface="Arial" panose="020B0604020202020204" pitchFamily="34" charset="0"/>
              <a:buChar char="•"/>
              <a:defRPr/>
            </a:pPr>
            <a:r>
              <a:rPr lang="nl-NL" sz="2400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 số loài hoa, cây cảnh ngày Tết</a:t>
            </a:r>
            <a:endParaRPr lang="en-US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7957" y="5405540"/>
            <a:ext cx="294368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9600" y="5351282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630">
              <a:buClrTx/>
              <a:defRPr/>
            </a:pP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kern="1200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quất</a:t>
            </a:r>
            <a:endParaRPr lang="en-US" sz="2400" kern="1200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81251">
            <a:off x="11249487" y="6142531"/>
            <a:ext cx="759315" cy="784822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06937">
            <a:off x="223675" y="6011177"/>
            <a:ext cx="771851" cy="797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648" y="2413866"/>
            <a:ext cx="4286299" cy="27068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230" y="2424063"/>
            <a:ext cx="4203122" cy="269668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239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82107640-31A4-6C2B-7CC7-8DA4EDD86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05066" y="1846474"/>
            <a:ext cx="7552853" cy="2907831"/>
            <a:chOff x="3689684" y="3128211"/>
            <a:chExt cx="11228559" cy="3553325"/>
          </a:xfrm>
        </p:grpSpPr>
        <p:sp>
          <p:nvSpPr>
            <p:cNvPr id="18" name="Google Shape;204;p9"/>
            <p:cNvSpPr/>
            <p:nvPr/>
          </p:nvSpPr>
          <p:spPr>
            <a:xfrm>
              <a:off x="3689684" y="3128211"/>
              <a:ext cx="11228559" cy="3553325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6A9221"/>
              </a:solidFill>
              <a:prstDash val="sysDash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  <a:ea typeface="Arial"/>
                <a:cs typeface="Arial"/>
              </a:endParaRPr>
            </a:p>
          </p:txBody>
        </p:sp>
        <p:sp>
          <p:nvSpPr>
            <p:cNvPr id="19" name="Google Shape;204;p9"/>
            <p:cNvSpPr/>
            <p:nvPr/>
          </p:nvSpPr>
          <p:spPr>
            <a:xfrm>
              <a:off x="3914274" y="3345360"/>
              <a:ext cx="10796337" cy="311960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just" defTabSz="609630">
                <a:defRPr/>
              </a:pPr>
              <a:endParaRPr sz="2800" dirty="0">
                <a:solidFill>
                  <a:srgbClr val="FFFF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75173" y="4047205"/>
              <a:ext cx="9994232" cy="1589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nl-NL" sz="2800" b="1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1. TÌM HIỂU VỀ LỢI ÍCH CỦA HOA, CÂY CẢNH</a:t>
              </a:r>
              <a:endPara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2046416" y="3209771"/>
            <a:ext cx="630241" cy="62709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80510">
            <a:off x="8383774" y="5000731"/>
            <a:ext cx="1106001" cy="300161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072326">
            <a:off x="3069179" y="5691456"/>
            <a:ext cx="984185" cy="1017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200" y="1388729"/>
            <a:ext cx="1711092" cy="1690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9372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35000" y="1475729"/>
            <a:ext cx="1103884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hãy 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82659" y="2737913"/>
            <a:ext cx="2733040" cy="1833136"/>
          </a:xfrm>
          <a:prstGeom prst="roundRect">
            <a:avLst>
              <a:gd name="adj" fmla="val 449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34940" y="2755605"/>
            <a:ext cx="2792307" cy="1833136"/>
          </a:xfrm>
          <a:prstGeom prst="roundRect">
            <a:avLst>
              <a:gd name="adj" fmla="val 913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95BA-0A57-7A1C-B2B0-0D298AE785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46487" y="2737913"/>
            <a:ext cx="2699277" cy="1815813"/>
          </a:xfrm>
          <a:prstGeom prst="roundRect">
            <a:avLst>
              <a:gd name="adj" fmla="val 613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CC587-24C4-019F-CAF2-00EE57C66A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06366" y="4765236"/>
            <a:ext cx="2733040" cy="1862982"/>
          </a:xfrm>
          <a:prstGeom prst="roundRect">
            <a:avLst>
              <a:gd name="adj" fmla="val 9822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8BAA5-ED41-9082-4DF4-12ACA45E957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879482" y="4756890"/>
            <a:ext cx="2791557" cy="1885295"/>
          </a:xfrm>
          <a:prstGeom prst="roundRect">
            <a:avLst>
              <a:gd name="adj" fmla="val 7085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BA35D-009D-A36F-6806-424DF656DA1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746488" y="4756034"/>
            <a:ext cx="2699277" cy="1880913"/>
          </a:xfrm>
          <a:prstGeom prst="roundRect">
            <a:avLst>
              <a:gd name="adj" fmla="val 5933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921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6600" y="1582543"/>
            <a:ext cx="10718800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defRPr/>
            </a:pPr>
            <a:r>
              <a:rPr lang="nl-NL" sz="2400" b="1" i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phá: </a:t>
            </a:r>
            <a:r>
              <a:rPr lang="en-US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 sát Hình 1 - 6 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tr.5 – 6</a:t>
            </a:r>
            <a:r>
              <a:rPr lang="nl-NL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vi-VN" sz="2400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và trả lời câu hỏi: 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sát hình dưới đây và nêu lợi ích của hoa, cây cảnh</a:t>
            </a:r>
            <a:r>
              <a:rPr lang="en-US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ysClr val="windowText" lastClr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598" y="2905035"/>
            <a:ext cx="4165600" cy="279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18"/>
          <p:cNvSpPr/>
          <p:nvPr/>
        </p:nvSpPr>
        <p:spPr>
          <a:xfrm>
            <a:off x="1481599" y="5945289"/>
            <a:ext cx="36575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  <a:defRPr/>
            </a:pPr>
            <a:r>
              <a:rPr lang="nl-NL" sz="2400" kern="1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 hiện tình cảm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106" y="2975980"/>
            <a:ext cx="4192587" cy="275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/>
          <p:cNvSpPr/>
          <p:nvPr/>
        </p:nvSpPr>
        <p:spPr>
          <a:xfrm>
            <a:off x="6558106" y="5945289"/>
            <a:ext cx="401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630">
              <a:buClrTx/>
              <a:defRPr/>
            </a:pPr>
            <a:r>
              <a:rPr lang="nl-NL" sz="2400" kern="12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 đẹp cảnh quan </a:t>
            </a:r>
            <a:endParaRPr lang="en-US" sz="2400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09727">
            <a:off x="-203214" y="5328322"/>
            <a:ext cx="748716" cy="558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666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C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</TotalTime>
  <Words>780</Words>
  <Application>Microsoft Office PowerPoint</Application>
  <PresentationFormat>Widescreen</PresentationFormat>
  <Paragraphs>91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ngoc nhu</cp:lastModifiedBy>
  <cp:revision>18</cp:revision>
  <dcterms:modified xsi:type="dcterms:W3CDTF">2026-02-26T00:52:58Z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