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98" r:id="rId2"/>
    <p:sldId id="412" r:id="rId3"/>
    <p:sldId id="413" r:id="rId4"/>
    <p:sldId id="416" r:id="rId5"/>
    <p:sldId id="417" r:id="rId6"/>
    <p:sldId id="418" r:id="rId7"/>
    <p:sldId id="407" r:id="rId8"/>
    <p:sldId id="419" r:id="rId9"/>
    <p:sldId id="421" r:id="rId10"/>
    <p:sldId id="364" r:id="rId11"/>
    <p:sldId id="422" r:id="rId12"/>
    <p:sldId id="423" r:id="rId13"/>
    <p:sldId id="424" r:id="rId14"/>
    <p:sldId id="425" r:id="rId15"/>
    <p:sldId id="409" r:id="rId16"/>
    <p:sldId id="430" r:id="rId17"/>
    <p:sldId id="366" r:id="rId18"/>
    <p:sldId id="367" r:id="rId19"/>
    <p:sldId id="432" r:id="rId20"/>
    <p:sldId id="426" r:id="rId21"/>
    <p:sldId id="428" r:id="rId22"/>
    <p:sldId id="431" r:id="rId23"/>
  </p:sldIdLst>
  <p:sldSz cx="9144000" cy="6858000" type="screen4x3"/>
  <p:notesSz cx="6858000" cy="9144000"/>
  <p:custDataLst>
    <p:tags r:id="rId2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99FF66"/>
    <a:srgbClr val="FF0066"/>
    <a:srgbClr val="0000FF"/>
    <a:srgbClr val="FFFF99"/>
    <a:srgbClr val="ABE9FF"/>
    <a:srgbClr val="CC0000"/>
    <a:srgbClr val="660033"/>
    <a:srgbClr val="FF66CC"/>
    <a:srgbClr val="DAF4A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10" autoAdjust="0"/>
    <p:restoredTop sz="94660"/>
  </p:normalViewPr>
  <p:slideViewPr>
    <p:cSldViewPr>
      <p:cViewPr>
        <p:scale>
          <a:sx n="100" d="100"/>
          <a:sy n="100" d="100"/>
        </p:scale>
        <p:origin x="-492" y="8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1F56AC8-D603-49F8-9D32-1609859D7BA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 xmlns:a16="http://schemas.microsoft.com/office/drawing/2014/main" id="{E7E2C66C-FA64-4B84-A4F2-4D2C4491B79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8955A7E-6068-42A4-8744-43F0BA2A8C36}" type="datetimeFigureOut">
              <a:rPr lang="en-US"/>
              <a:pPr>
                <a:defRPr/>
              </a:pPr>
              <a:t>11/15/2022</a:t>
            </a:fld>
            <a:endParaRPr lang="en-US"/>
          </a:p>
        </p:txBody>
      </p:sp>
      <p:sp>
        <p:nvSpPr>
          <p:cNvPr id="4" name="Slide Image Placeholder 3">
            <a:extLst>
              <a:ext uri="{FF2B5EF4-FFF2-40B4-BE49-F238E27FC236}">
                <a16:creationId xmlns="" xmlns:a16="http://schemas.microsoft.com/office/drawing/2014/main" id="{75ABD283-D212-4614-9BC6-FAD86B52D7C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89145399-B292-4BAF-BBE7-948605CB931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A150C7B1-F931-461B-9FB5-0F157F77477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0591912B-AE2A-48AA-99DC-C30C9006A94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0A938C2-6EB4-4831-96E4-EF0DC08DB0BC}" type="slidenum">
              <a:rPr lang="en-US" altLang="en-US"/>
              <a:pPr/>
              <a:t>‹#›</a:t>
            </a:fld>
            <a:endParaRPr lang="en-US" altLang="en-US"/>
          </a:p>
        </p:txBody>
      </p:sp>
    </p:spTree>
    <p:extLst>
      <p:ext uri="{BB962C8B-B14F-4D97-AF65-F5344CB8AC3E}">
        <p14:creationId xmlns="" xmlns:p14="http://schemas.microsoft.com/office/powerpoint/2010/main" val="12393837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1BCB0D1-FF85-40CE-A856-D96E2F9D1801}" type="slidenum">
              <a:rPr lang="en-US" altLang="en-US">
                <a:latin typeface="Arial" charset="0"/>
              </a:rPr>
              <a:pPr>
                <a:spcBef>
                  <a:spcPct val="0"/>
                </a:spcBef>
              </a:pPr>
              <a:t>7</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80A938C2-6EB4-4831-96E4-EF0DC08DB0BC}" type="slidenum">
              <a:rPr lang="en-US" altLang="en-US" smtClean="0"/>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B5F70EAB-04BB-4DC5-A1E3-C3DEB35140B4}" type="slidenum">
              <a:rPr lang="en-US" altLang="en-US"/>
              <a:pPr/>
              <a:t>‹#›</a:t>
            </a:fld>
            <a:endParaRPr lang="en-US" altLang="en-US"/>
          </a:p>
        </p:txBody>
      </p:sp>
    </p:spTree>
    <p:extLst>
      <p:ext uri="{BB962C8B-B14F-4D97-AF65-F5344CB8AC3E}">
        <p14:creationId xmlns="" xmlns:p14="http://schemas.microsoft.com/office/powerpoint/2010/main" val="2122477573"/>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32677ACE-B53A-4441-B9A5-B2DD0BEFA51B}" type="slidenum">
              <a:rPr lang="en-US" altLang="en-US"/>
              <a:pPr/>
              <a:t>‹#›</a:t>
            </a:fld>
            <a:endParaRPr lang="en-US" altLang="en-US"/>
          </a:p>
        </p:txBody>
      </p:sp>
    </p:spTree>
    <p:extLst>
      <p:ext uri="{BB962C8B-B14F-4D97-AF65-F5344CB8AC3E}">
        <p14:creationId xmlns="" xmlns:p14="http://schemas.microsoft.com/office/powerpoint/2010/main" val="150367021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CA6BE4D2-79FC-45AC-9061-D2E35D8D9C46}" type="slidenum">
              <a:rPr lang="en-US" altLang="en-US"/>
              <a:pPr/>
              <a:t>‹#›</a:t>
            </a:fld>
            <a:endParaRPr lang="en-US" altLang="en-US"/>
          </a:p>
        </p:txBody>
      </p:sp>
    </p:spTree>
    <p:extLst>
      <p:ext uri="{BB962C8B-B14F-4D97-AF65-F5344CB8AC3E}">
        <p14:creationId xmlns="" xmlns:p14="http://schemas.microsoft.com/office/powerpoint/2010/main" val="147190595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BDF87741-B46B-471D-A400-F332BE742769}" type="slidenum">
              <a:rPr lang="en-US" altLang="en-US"/>
              <a:pPr/>
              <a:t>‹#›</a:t>
            </a:fld>
            <a:endParaRPr lang="en-US" altLang="en-US"/>
          </a:p>
        </p:txBody>
      </p:sp>
    </p:spTree>
    <p:extLst>
      <p:ext uri="{BB962C8B-B14F-4D97-AF65-F5344CB8AC3E}">
        <p14:creationId xmlns="" xmlns:p14="http://schemas.microsoft.com/office/powerpoint/2010/main" val="318289114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7422DF6C-3135-445A-BF5A-25945B79A44E}" type="slidenum">
              <a:rPr lang="en-US" altLang="en-US"/>
              <a:pPr/>
              <a:t>‹#›</a:t>
            </a:fld>
            <a:endParaRPr lang="en-US" altLang="en-US"/>
          </a:p>
        </p:txBody>
      </p:sp>
    </p:spTree>
    <p:extLst>
      <p:ext uri="{BB962C8B-B14F-4D97-AF65-F5344CB8AC3E}">
        <p14:creationId xmlns="" xmlns:p14="http://schemas.microsoft.com/office/powerpoint/2010/main" val="274423465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95265D4A-0105-49A0-8804-F8C8B3956357}" type="slidenum">
              <a:rPr lang="en-US" altLang="en-US"/>
              <a:pPr/>
              <a:t>‹#›</a:t>
            </a:fld>
            <a:endParaRPr lang="en-US" altLang="en-US"/>
          </a:p>
        </p:txBody>
      </p:sp>
    </p:spTree>
    <p:extLst>
      <p:ext uri="{BB962C8B-B14F-4D97-AF65-F5344CB8AC3E}">
        <p14:creationId xmlns="" xmlns:p14="http://schemas.microsoft.com/office/powerpoint/2010/main" val="394980290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E44435A4-B152-4936-AD45-1B5BD0CCCF70}" type="slidenum">
              <a:rPr lang="en-US" altLang="en-US"/>
              <a:pPr/>
              <a:t>‹#›</a:t>
            </a:fld>
            <a:endParaRPr lang="en-US" altLang="en-US"/>
          </a:p>
        </p:txBody>
      </p:sp>
    </p:spTree>
    <p:extLst>
      <p:ext uri="{BB962C8B-B14F-4D97-AF65-F5344CB8AC3E}">
        <p14:creationId xmlns="" xmlns:p14="http://schemas.microsoft.com/office/powerpoint/2010/main" val="3335518376"/>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F573001F-61C8-4B46-A393-29840A27315C}" type="slidenum">
              <a:rPr lang="en-US" altLang="en-US"/>
              <a:pPr/>
              <a:t>‹#›</a:t>
            </a:fld>
            <a:endParaRPr lang="en-US" altLang="en-US"/>
          </a:p>
        </p:txBody>
      </p:sp>
    </p:spTree>
    <p:extLst>
      <p:ext uri="{BB962C8B-B14F-4D97-AF65-F5344CB8AC3E}">
        <p14:creationId xmlns="" xmlns:p14="http://schemas.microsoft.com/office/powerpoint/2010/main" val="2318912174"/>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E3EDE0F5-C151-45CD-8C47-66E75DFA3035}" type="slidenum">
              <a:rPr lang="en-US" altLang="en-US"/>
              <a:pPr/>
              <a:t>‹#›</a:t>
            </a:fld>
            <a:endParaRPr lang="en-US" altLang="en-US"/>
          </a:p>
        </p:txBody>
      </p:sp>
    </p:spTree>
    <p:extLst>
      <p:ext uri="{BB962C8B-B14F-4D97-AF65-F5344CB8AC3E}">
        <p14:creationId xmlns="" xmlns:p14="http://schemas.microsoft.com/office/powerpoint/2010/main" val="2629333922"/>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9913CF3A-C575-439D-970B-D55F0A5F18A0}" type="slidenum">
              <a:rPr lang="en-US" altLang="en-US"/>
              <a:pPr/>
              <a:t>‹#›</a:t>
            </a:fld>
            <a:endParaRPr lang="en-US" altLang="en-US"/>
          </a:p>
        </p:txBody>
      </p:sp>
    </p:spTree>
    <p:extLst>
      <p:ext uri="{BB962C8B-B14F-4D97-AF65-F5344CB8AC3E}">
        <p14:creationId xmlns="" xmlns:p14="http://schemas.microsoft.com/office/powerpoint/2010/main" val="187059308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0E800DE3-8FA3-4538-B902-38447FB6F0C7}" type="slidenum">
              <a:rPr lang="en-US" altLang="en-US"/>
              <a:pPr/>
              <a:t>‹#›</a:t>
            </a:fld>
            <a:endParaRPr lang="en-US" altLang="en-US"/>
          </a:p>
        </p:txBody>
      </p:sp>
    </p:spTree>
    <p:extLst>
      <p:ext uri="{BB962C8B-B14F-4D97-AF65-F5344CB8AC3E}">
        <p14:creationId xmlns="" xmlns:p14="http://schemas.microsoft.com/office/powerpoint/2010/main" val="2445586320"/>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 xmlns:a16="http://schemas.microsoft.com/office/drawing/2014/main" id="{1D97818A-4312-466E-A839-6816D585ED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 xmlns:a16="http://schemas.microsoft.com/office/drawing/2014/main" id="{B2EE739A-DF85-46F0-8574-9194A0907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12"/>
          </p:nvPr>
        </p:nvSpPr>
        <p:spPr>
          <a:ln/>
        </p:spPr>
        <p:txBody>
          <a:bodyPr/>
          <a:lstStyle>
            <a:lvl1pPr>
              <a:defRPr/>
            </a:lvl1pPr>
          </a:lstStyle>
          <a:p>
            <a:fld id="{7FA458C5-6C25-48FD-B476-4D8801FAA0F2}" type="slidenum">
              <a:rPr lang="en-US" altLang="en-US"/>
              <a:pPr/>
              <a:t>‹#›</a:t>
            </a:fld>
            <a:endParaRPr lang="en-US" altLang="en-US"/>
          </a:p>
        </p:txBody>
      </p:sp>
    </p:spTree>
    <p:extLst>
      <p:ext uri="{BB962C8B-B14F-4D97-AF65-F5344CB8AC3E}">
        <p14:creationId xmlns="" xmlns:p14="http://schemas.microsoft.com/office/powerpoint/2010/main" val="776311178"/>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 xmlns:a16="http://schemas.microsoft.com/office/drawing/2014/main" id="{1D97818A-4312-466E-A839-6816D585EDE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 xmlns:a16="http://schemas.microsoft.com/office/drawing/2014/main" id="{B2EE739A-DF85-46F0-8574-9194A09072AD}"/>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 xmlns:a16="http://schemas.microsoft.com/office/drawing/2014/main" id="{351F0A61-E1D9-4AE1-88B5-CA2FC4D5C89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ECCD8E1-2F1C-4F57-9239-94E771A2885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lickers.com/seteditor/6368d3924b4b59001294fe6b" TargetMode="Externa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357430"/>
            <a:ext cx="7072362" cy="1743602"/>
          </a:xfrm>
          <a:extLst/>
        </p:spPr>
        <p:txBody>
          <a:bodyPr spcFirstLastPara="1">
            <a:prstTxWarp prst="textArchUp">
              <a:avLst>
                <a:gd name="adj" fmla="val 10829470"/>
              </a:avLst>
            </a:prstTxWarp>
            <a:noAutofit/>
          </a:bodyPr>
          <a:lstStyle/>
          <a:p>
            <a:pPr>
              <a:defRPr/>
            </a:pPr>
            <a:r>
              <a:rPr lang="en-US" sz="2400" b="1" dirty="0" smtClean="0">
                <a:ln>
                  <a:solidFill>
                    <a:srgbClr val="C00000"/>
                  </a:solidFill>
                </a:ln>
                <a:solidFill>
                  <a:srgbClr val="FF0000"/>
                </a:solidFill>
                <a:latin typeface="Times New Roman" panose="02020603050405020304" pitchFamily="18" charset="0"/>
                <a:cs typeface="Times New Roman" panose="02020603050405020304" pitchFamily="18" charset="0"/>
              </a:rPr>
              <a:t>CUỘC THI THIẾT KẾ BÀI GIẢNG ĐIỆN TỬ VÀ  THIẾT KẾ GIÁO ÁN ĐIỆN TỬ</a:t>
            </a:r>
            <a:br>
              <a:rPr lang="en-US" sz="2400" b="1" dirty="0" smtClean="0">
                <a:ln>
                  <a:solidFill>
                    <a:srgbClr val="C00000"/>
                  </a:solidFill>
                </a:ln>
                <a:solidFill>
                  <a:srgbClr val="FF0000"/>
                </a:solidFill>
                <a:latin typeface="Times New Roman" panose="02020603050405020304" pitchFamily="18" charset="0"/>
                <a:cs typeface="Times New Roman" panose="02020603050405020304" pitchFamily="18" charset="0"/>
              </a:rPr>
            </a:br>
            <a:r>
              <a:rPr lang="en-US" sz="2400" b="1" dirty="0" smtClean="0">
                <a:ln>
                  <a:solidFill>
                    <a:srgbClr val="C00000"/>
                  </a:solidFill>
                </a:ln>
                <a:solidFill>
                  <a:srgbClr val="FF0000"/>
                </a:solidFill>
                <a:latin typeface="Times New Roman" panose="02020603050405020304" pitchFamily="18" charset="0"/>
                <a:cs typeface="Times New Roman" panose="02020603050405020304" pitchFamily="18" charset="0"/>
              </a:rPr>
              <a:t>CHO GIÁO VIÊN CẤP TIỂU HỌC</a:t>
            </a:r>
            <a:br>
              <a:rPr lang="en-US" sz="2400" b="1" dirty="0" smtClean="0">
                <a:ln>
                  <a:solidFill>
                    <a:srgbClr val="C00000"/>
                  </a:solidFill>
                </a:ln>
                <a:solidFill>
                  <a:srgbClr val="FF0000"/>
                </a:solidFill>
                <a:latin typeface="Times New Roman" panose="02020603050405020304" pitchFamily="18" charset="0"/>
                <a:cs typeface="Times New Roman" panose="02020603050405020304" pitchFamily="18" charset="0"/>
              </a:rPr>
            </a:br>
            <a:r>
              <a:rPr lang="en-US" sz="2400" b="1" dirty="0" smtClean="0">
                <a:ln>
                  <a:solidFill>
                    <a:srgbClr val="C00000"/>
                  </a:solidFill>
                </a:ln>
                <a:solidFill>
                  <a:srgbClr val="FF0000"/>
                </a:solidFill>
                <a:latin typeface="Times New Roman" panose="02020603050405020304" pitchFamily="18" charset="0"/>
                <a:cs typeface="Times New Roman" panose="02020603050405020304" pitchFamily="18" charset="0"/>
              </a:rPr>
              <a:t>NĂM HỌC 2022 - 2023</a:t>
            </a:r>
            <a:endParaRPr lang="vi-VN" sz="2400" b="1" dirty="0">
              <a:ln>
                <a:solidFill>
                  <a:srgbClr val="C00000"/>
                </a:solidFill>
              </a:ln>
              <a:solidFill>
                <a:srgbClr val="FF0000"/>
              </a:solidFill>
              <a:latin typeface="Times New Roman" panose="02020603050405020304" pitchFamily="18" charset="0"/>
              <a:cs typeface="Times New Roman" panose="02020603050405020304" pitchFamily="18" charset="0"/>
            </a:endParaRPr>
          </a:p>
        </p:txBody>
      </p:sp>
      <p:pic>
        <p:nvPicPr>
          <p:cNvPr id="123907" name="Picture 3" descr="chrysanthemum 1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61660" y="588963"/>
            <a:ext cx="1143000"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910" name="Picture 10" descr="WhitecornerFlow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09273" y="142876"/>
            <a:ext cx="1582340" cy="174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913" name="Picture 8" descr="animal-14[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7435077">
            <a:off x="1450865" y="681065"/>
            <a:ext cx="962025" cy="573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914" name="Picture 8" descr="animal-14[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2082791">
            <a:off x="6862763" y="725489"/>
            <a:ext cx="962025"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2438399" y="111193"/>
            <a:ext cx="4905375" cy="369332"/>
          </a:xfrm>
          <a:prstGeom prst="rect">
            <a:avLst/>
          </a:prstGeom>
        </p:spPr>
        <p:txBody>
          <a:bodyPr>
            <a:spAutoFit/>
          </a:bodyPr>
          <a:lstStyle/>
          <a:p>
            <a:pPr>
              <a:defRPr/>
            </a:pPr>
            <a:r>
              <a:rPr lang="vi-VN" b="1" spc="100" dirty="0">
                <a:ln w="18000">
                  <a:solidFill>
                    <a:srgbClr val="FF0000"/>
                  </a:solidFill>
                  <a:prstDash val="solid"/>
                </a:ln>
                <a:solidFill>
                  <a:srgbClr val="FF0000">
                    <a:alpha val="5700"/>
                  </a:srgbClr>
                </a:solidFill>
                <a:effectLst>
                  <a:outerShdw blurRad="25000" dist="20000" dir="16020000" algn="tl">
                    <a:schemeClr val="accent1">
                      <a:satMod val="200000"/>
                      <a:shade val="1000"/>
                      <a:alpha val="60000"/>
                    </a:schemeClr>
                  </a:outerShdw>
                </a:effectLst>
                <a:latin typeface="Times New Roman" panose="02020603050405020304" pitchFamily="18" charset="0"/>
                <a:cs typeface="Times New Roman" panose="02020603050405020304" pitchFamily="18" charset="0"/>
              </a:rPr>
              <a:t>SỞ GIÁO DỤC VÀ ĐÀO TẠO LÀO CAI</a:t>
            </a:r>
            <a:endParaRPr lang="en-US" b="1" spc="100" dirty="0">
              <a:ln w="18000">
                <a:solidFill>
                  <a:srgbClr val="FF0000"/>
                </a:solidFill>
                <a:prstDash val="solid"/>
              </a:ln>
              <a:solidFill>
                <a:srgbClr val="FF0000">
                  <a:alpha val="5700"/>
                </a:srgbClr>
              </a:solidFill>
              <a:effectLst>
                <a:outerShdw blurRad="25000" dist="20000" dir="16020000" algn="tl">
                  <a:schemeClr val="accent1">
                    <a:satMod val="200000"/>
                    <a:shade val="1000"/>
                    <a:alpha val="60000"/>
                  </a:schemeClr>
                </a:outerShdw>
              </a:effectLst>
              <a:latin typeface="Times New Roman" panose="02020603050405020304" pitchFamily="18" charset="0"/>
              <a:cs typeface="Times New Roman" panose="02020603050405020304" pitchFamily="18" charset="0"/>
            </a:endParaRPr>
          </a:p>
        </p:txBody>
      </p:sp>
      <p:sp>
        <p:nvSpPr>
          <p:cNvPr id="123916" name="Rectangle 5"/>
          <p:cNvSpPr>
            <a:spLocks noChangeArrowheads="1"/>
          </p:cNvSpPr>
          <p:nvPr/>
        </p:nvSpPr>
        <p:spPr bwMode="auto">
          <a:xfrm>
            <a:off x="914400" y="2857501"/>
            <a:ext cx="7218760" cy="3108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800" b="1" dirty="0">
                <a:solidFill>
                  <a:schemeClr val="accent2"/>
                </a:solidFill>
                <a:latin typeface="Times New Roman" pitchFamily="18" charset="0"/>
                <a:cs typeface="Times New Roman" pitchFamily="18" charset="0"/>
              </a:rPr>
              <a:t>Tên bài giảng</a:t>
            </a:r>
            <a:r>
              <a:rPr lang="en-US" altLang="en-US" sz="2800" b="1" dirty="0">
                <a:solidFill>
                  <a:schemeClr val="accent2"/>
                </a:solidFill>
                <a:latin typeface="Times New Roman" pitchFamily="18" charset="0"/>
                <a:cs typeface="Times New Roman" pitchFamily="18" charset="0"/>
              </a:rPr>
              <a:t>: </a:t>
            </a:r>
            <a:r>
              <a:rPr lang="en-US" altLang="en-US" sz="2800" dirty="0" err="1" smtClean="0">
                <a:solidFill>
                  <a:schemeClr val="accent2"/>
                </a:solidFill>
                <a:latin typeface="Times New Roman" pitchFamily="18" charset="0"/>
                <a:cs typeface="Times New Roman" pitchFamily="18" charset="0"/>
              </a:rPr>
              <a:t>Đôi</a:t>
            </a:r>
            <a:r>
              <a:rPr lang="en-US" altLang="en-US" sz="2800" dirty="0" smtClean="0">
                <a:solidFill>
                  <a:schemeClr val="accent2"/>
                </a:solidFill>
                <a:latin typeface="Times New Roman" pitchFamily="18" charset="0"/>
                <a:cs typeface="Times New Roman" pitchFamily="18" charset="0"/>
              </a:rPr>
              <a:t> </a:t>
            </a:r>
            <a:r>
              <a:rPr lang="en-US" altLang="en-US" sz="2800" dirty="0" err="1" smtClean="0">
                <a:solidFill>
                  <a:schemeClr val="accent2"/>
                </a:solidFill>
                <a:latin typeface="Times New Roman" pitchFamily="18" charset="0"/>
                <a:cs typeface="Times New Roman" pitchFamily="18" charset="0"/>
              </a:rPr>
              <a:t>giày</a:t>
            </a:r>
            <a:r>
              <a:rPr lang="en-US" altLang="en-US" sz="2800" dirty="0" smtClean="0">
                <a:solidFill>
                  <a:schemeClr val="accent2"/>
                </a:solidFill>
                <a:latin typeface="Times New Roman" pitchFamily="18" charset="0"/>
                <a:cs typeface="Times New Roman" pitchFamily="18" charset="0"/>
              </a:rPr>
              <a:t> </a:t>
            </a:r>
            <a:r>
              <a:rPr lang="en-US" altLang="en-US" sz="2800" dirty="0" err="1" smtClean="0">
                <a:solidFill>
                  <a:schemeClr val="accent2"/>
                </a:solidFill>
                <a:latin typeface="Times New Roman" pitchFamily="18" charset="0"/>
                <a:cs typeface="Times New Roman" pitchFamily="18" charset="0"/>
              </a:rPr>
              <a:t>ba</a:t>
            </a:r>
            <a:r>
              <a:rPr lang="en-US" altLang="en-US" sz="2800" dirty="0" smtClean="0">
                <a:solidFill>
                  <a:schemeClr val="accent2"/>
                </a:solidFill>
                <a:latin typeface="Times New Roman" pitchFamily="18" charset="0"/>
                <a:cs typeface="Times New Roman" pitchFamily="18" charset="0"/>
              </a:rPr>
              <a:t> ta </a:t>
            </a:r>
            <a:r>
              <a:rPr lang="en-US" altLang="en-US" sz="2800" dirty="0" err="1" smtClean="0">
                <a:solidFill>
                  <a:schemeClr val="accent2"/>
                </a:solidFill>
                <a:latin typeface="Times New Roman" pitchFamily="18" charset="0"/>
                <a:cs typeface="Times New Roman" pitchFamily="18" charset="0"/>
              </a:rPr>
              <a:t>màu</a:t>
            </a:r>
            <a:r>
              <a:rPr lang="en-US" altLang="en-US" sz="2800" dirty="0" smtClean="0">
                <a:solidFill>
                  <a:schemeClr val="accent2"/>
                </a:solidFill>
                <a:latin typeface="Times New Roman" pitchFamily="18" charset="0"/>
                <a:cs typeface="Times New Roman" pitchFamily="18" charset="0"/>
              </a:rPr>
              <a:t> </a:t>
            </a:r>
            <a:r>
              <a:rPr lang="en-US" altLang="en-US" sz="2800" dirty="0" err="1" smtClean="0">
                <a:solidFill>
                  <a:schemeClr val="accent2"/>
                </a:solidFill>
                <a:latin typeface="Times New Roman" pitchFamily="18" charset="0"/>
                <a:cs typeface="Times New Roman" pitchFamily="18" charset="0"/>
              </a:rPr>
              <a:t>xanh</a:t>
            </a:r>
            <a:endParaRPr lang="en-US" altLang="en-US" sz="2800" dirty="0">
              <a:solidFill>
                <a:schemeClr val="accent2"/>
              </a:solidFill>
              <a:latin typeface="Times New Roman" pitchFamily="18" charset="0"/>
              <a:cs typeface="Times New Roman" pitchFamily="18" charset="0"/>
            </a:endParaRPr>
          </a:p>
          <a:p>
            <a:r>
              <a:rPr lang="vi-VN" altLang="en-US" sz="2800" b="1" dirty="0">
                <a:solidFill>
                  <a:schemeClr val="accent2"/>
                </a:solidFill>
                <a:latin typeface="Times New Roman" pitchFamily="18" charset="0"/>
                <a:cs typeface="Times New Roman" pitchFamily="18" charset="0"/>
              </a:rPr>
              <a:t>Môn</a:t>
            </a:r>
            <a:r>
              <a:rPr lang="vi-VN" altLang="en-US" sz="2800" dirty="0">
                <a:solidFill>
                  <a:schemeClr val="accent2"/>
                </a:solidFill>
                <a:latin typeface="Times New Roman" pitchFamily="18" charset="0"/>
                <a:cs typeface="Times New Roman" pitchFamily="18" charset="0"/>
              </a:rPr>
              <a:t>:</a:t>
            </a:r>
            <a:r>
              <a:rPr lang="en-US" altLang="en-US" sz="2800" dirty="0" err="1" smtClean="0">
                <a:solidFill>
                  <a:schemeClr val="accent2"/>
                </a:solidFill>
                <a:latin typeface="Times New Roman" pitchFamily="18" charset="0"/>
                <a:cs typeface="Times New Roman" pitchFamily="18" charset="0"/>
              </a:rPr>
              <a:t>Tập</a:t>
            </a:r>
            <a:r>
              <a:rPr lang="en-US" altLang="en-US" sz="2800" dirty="0" smtClean="0">
                <a:solidFill>
                  <a:schemeClr val="accent2"/>
                </a:solidFill>
                <a:latin typeface="Times New Roman" pitchFamily="18" charset="0"/>
                <a:cs typeface="Times New Roman" pitchFamily="18" charset="0"/>
              </a:rPr>
              <a:t> </a:t>
            </a:r>
            <a:r>
              <a:rPr lang="en-US" altLang="en-US" sz="2800" dirty="0" err="1" smtClean="0">
                <a:solidFill>
                  <a:schemeClr val="accent2"/>
                </a:solidFill>
                <a:latin typeface="Times New Roman" pitchFamily="18" charset="0"/>
                <a:cs typeface="Times New Roman" pitchFamily="18" charset="0"/>
              </a:rPr>
              <a:t>đọc</a:t>
            </a:r>
            <a:endParaRPr lang="en-US" altLang="en-US" sz="2800" dirty="0">
              <a:solidFill>
                <a:schemeClr val="accent2"/>
              </a:solidFill>
              <a:latin typeface="Times New Roman" pitchFamily="18" charset="0"/>
              <a:cs typeface="Times New Roman" pitchFamily="18" charset="0"/>
            </a:endParaRPr>
          </a:p>
          <a:p>
            <a:r>
              <a:rPr lang="vi-VN" altLang="en-US" sz="2800" b="1" dirty="0">
                <a:solidFill>
                  <a:schemeClr val="accent2"/>
                </a:solidFill>
                <a:latin typeface="Times New Roman" pitchFamily="18" charset="0"/>
                <a:cs typeface="Times New Roman" pitchFamily="18" charset="0"/>
              </a:rPr>
              <a:t>Lớp</a:t>
            </a:r>
            <a:r>
              <a:rPr lang="en-US" altLang="en-US" sz="2800" b="1" dirty="0">
                <a:solidFill>
                  <a:schemeClr val="accent2"/>
                </a:solidFill>
                <a:latin typeface="Times New Roman" pitchFamily="18" charset="0"/>
                <a:cs typeface="Times New Roman" pitchFamily="18" charset="0"/>
              </a:rPr>
              <a:t>: </a:t>
            </a:r>
            <a:r>
              <a:rPr lang="en-US" altLang="en-US" sz="2800" dirty="0" smtClean="0">
                <a:solidFill>
                  <a:schemeClr val="accent2"/>
                </a:solidFill>
                <a:latin typeface="Times New Roman" pitchFamily="18" charset="0"/>
                <a:cs typeface="Times New Roman" pitchFamily="18" charset="0"/>
              </a:rPr>
              <a:t>4A </a:t>
            </a:r>
            <a:r>
              <a:rPr lang="en-US" altLang="en-US" sz="2800" b="1" dirty="0" smtClean="0">
                <a:solidFill>
                  <a:schemeClr val="accent2"/>
                </a:solidFill>
                <a:latin typeface="Times New Roman" pitchFamily="18" charset="0"/>
                <a:cs typeface="Times New Roman" pitchFamily="18" charset="0"/>
              </a:rPr>
              <a:t>     </a:t>
            </a:r>
          </a:p>
          <a:p>
            <a:r>
              <a:rPr lang="vi-VN" altLang="en-US" sz="2800" b="1" dirty="0" smtClean="0">
                <a:solidFill>
                  <a:schemeClr val="accent2"/>
                </a:solidFill>
                <a:latin typeface="Times New Roman" pitchFamily="18" charset="0"/>
                <a:cs typeface="Times New Roman" pitchFamily="18" charset="0"/>
              </a:rPr>
              <a:t>Họ </a:t>
            </a:r>
            <a:r>
              <a:rPr lang="vi-VN" altLang="en-US" sz="2800" b="1" dirty="0">
                <a:solidFill>
                  <a:schemeClr val="accent2"/>
                </a:solidFill>
                <a:latin typeface="Times New Roman" pitchFamily="18" charset="0"/>
                <a:cs typeface="Times New Roman" pitchFamily="18" charset="0"/>
              </a:rPr>
              <a:t>và tên giáo viên:</a:t>
            </a:r>
            <a:r>
              <a:rPr lang="en-US" altLang="en-US" sz="2800" b="1" dirty="0">
                <a:solidFill>
                  <a:schemeClr val="accent2"/>
                </a:solidFill>
                <a:latin typeface="Times New Roman" pitchFamily="18" charset="0"/>
                <a:cs typeface="Times New Roman" pitchFamily="18" charset="0"/>
              </a:rPr>
              <a:t> </a:t>
            </a:r>
            <a:r>
              <a:rPr lang="en-US" altLang="en-US" sz="2800" dirty="0" err="1" smtClean="0">
                <a:solidFill>
                  <a:schemeClr val="accent2"/>
                </a:solidFill>
                <a:latin typeface="Times New Roman" pitchFamily="18" charset="0"/>
                <a:cs typeface="Times New Roman" pitchFamily="18" charset="0"/>
              </a:rPr>
              <a:t>Giàng</a:t>
            </a:r>
            <a:r>
              <a:rPr lang="en-US" altLang="en-US" sz="2800" dirty="0" smtClean="0">
                <a:solidFill>
                  <a:schemeClr val="accent2"/>
                </a:solidFill>
                <a:latin typeface="Times New Roman" pitchFamily="18" charset="0"/>
                <a:cs typeface="Times New Roman" pitchFamily="18" charset="0"/>
              </a:rPr>
              <a:t> </a:t>
            </a:r>
            <a:r>
              <a:rPr lang="en-US" altLang="en-US" sz="2800" dirty="0" err="1" smtClean="0">
                <a:solidFill>
                  <a:schemeClr val="accent2"/>
                </a:solidFill>
                <a:latin typeface="Times New Roman" pitchFamily="18" charset="0"/>
                <a:cs typeface="Times New Roman" pitchFamily="18" charset="0"/>
              </a:rPr>
              <a:t>Thị</a:t>
            </a:r>
            <a:r>
              <a:rPr lang="en-US" altLang="en-US" sz="2800" dirty="0" smtClean="0">
                <a:solidFill>
                  <a:schemeClr val="accent2"/>
                </a:solidFill>
                <a:latin typeface="Times New Roman" pitchFamily="18" charset="0"/>
                <a:cs typeface="Times New Roman" pitchFamily="18" charset="0"/>
              </a:rPr>
              <a:t> </a:t>
            </a:r>
            <a:r>
              <a:rPr lang="en-US" altLang="en-US" sz="2800" dirty="0" err="1" smtClean="0">
                <a:solidFill>
                  <a:schemeClr val="accent2"/>
                </a:solidFill>
                <a:latin typeface="Times New Roman" pitchFamily="18" charset="0"/>
                <a:cs typeface="Times New Roman" pitchFamily="18" charset="0"/>
              </a:rPr>
              <a:t>Sú</a:t>
            </a:r>
            <a:endParaRPr lang="en-US" altLang="en-US" sz="2800" dirty="0">
              <a:solidFill>
                <a:schemeClr val="accent2"/>
              </a:solidFill>
              <a:latin typeface="Times New Roman" pitchFamily="18" charset="0"/>
              <a:cs typeface="Times New Roman" pitchFamily="18" charset="0"/>
            </a:endParaRPr>
          </a:p>
          <a:p>
            <a:r>
              <a:rPr lang="vi-VN" altLang="en-US" sz="2800" b="1" dirty="0">
                <a:solidFill>
                  <a:schemeClr val="accent2"/>
                </a:solidFill>
                <a:latin typeface="Times New Roman" pitchFamily="18" charset="0"/>
                <a:cs typeface="Times New Roman" pitchFamily="18" charset="0"/>
              </a:rPr>
              <a:t>Email</a:t>
            </a:r>
            <a:r>
              <a:rPr lang="vi-VN" altLang="en-US" sz="2800" dirty="0">
                <a:solidFill>
                  <a:schemeClr val="accent2"/>
                </a:solidFill>
                <a:latin typeface="Times New Roman" pitchFamily="18" charset="0"/>
                <a:cs typeface="Times New Roman" pitchFamily="18" charset="0"/>
              </a:rPr>
              <a:t>:</a:t>
            </a:r>
            <a:r>
              <a:rPr lang="en-US" altLang="en-US" sz="2800" dirty="0">
                <a:solidFill>
                  <a:schemeClr val="accent2"/>
                </a:solidFill>
                <a:latin typeface="Times New Roman" pitchFamily="18" charset="0"/>
                <a:cs typeface="Times New Roman" pitchFamily="18" charset="0"/>
              </a:rPr>
              <a:t> </a:t>
            </a:r>
            <a:r>
              <a:rPr lang="en-US" altLang="en-US" sz="2800" dirty="0" smtClean="0">
                <a:solidFill>
                  <a:schemeClr val="accent2"/>
                </a:solidFill>
                <a:latin typeface="Times New Roman" pitchFamily="18" charset="0"/>
                <a:cs typeface="Times New Roman" pitchFamily="18" charset="0"/>
              </a:rPr>
              <a:t>giangthisu91@gmail.com</a:t>
            </a:r>
            <a:endParaRPr lang="en-US" altLang="en-US" sz="2800" dirty="0">
              <a:solidFill>
                <a:schemeClr val="accent2"/>
              </a:solidFill>
              <a:latin typeface="Times New Roman" pitchFamily="18" charset="0"/>
              <a:cs typeface="Times New Roman" pitchFamily="18" charset="0"/>
            </a:endParaRPr>
          </a:p>
          <a:p>
            <a:r>
              <a:rPr lang="vi-VN" altLang="en-US" sz="2800" b="1" dirty="0">
                <a:solidFill>
                  <a:schemeClr val="accent2"/>
                </a:solidFill>
                <a:latin typeface="Times New Roman" pitchFamily="18" charset="0"/>
                <a:cs typeface="Times New Roman" pitchFamily="18" charset="0"/>
              </a:rPr>
              <a:t>Trường:</a:t>
            </a:r>
            <a:r>
              <a:rPr lang="en-US" altLang="en-US" sz="2800" b="1"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Trường</a:t>
            </a:r>
            <a:r>
              <a:rPr lang="en-US" altLang="en-US" sz="2800" dirty="0">
                <a:solidFill>
                  <a:schemeClr val="accent2"/>
                </a:solidFill>
                <a:latin typeface="Times New Roman" pitchFamily="18" charset="0"/>
                <a:cs typeface="Times New Roman" pitchFamily="18" charset="0"/>
              </a:rPr>
              <a:t> PTDTBT TH </a:t>
            </a:r>
            <a:r>
              <a:rPr lang="en-US" altLang="en-US" sz="2800" dirty="0" err="1">
                <a:solidFill>
                  <a:schemeClr val="accent2"/>
                </a:solidFill>
                <a:latin typeface="Times New Roman" pitchFamily="18" charset="0"/>
                <a:cs typeface="Times New Roman" pitchFamily="18" charset="0"/>
              </a:rPr>
              <a:t>số</a:t>
            </a:r>
            <a:r>
              <a:rPr lang="en-US" altLang="en-US" sz="2800" dirty="0">
                <a:solidFill>
                  <a:schemeClr val="accent2"/>
                </a:solidFill>
                <a:latin typeface="Times New Roman" pitchFamily="18" charset="0"/>
                <a:cs typeface="Times New Roman" pitchFamily="18" charset="0"/>
              </a:rPr>
              <a:t> 1 </a:t>
            </a:r>
            <a:r>
              <a:rPr lang="en-US" altLang="en-US" sz="2800" dirty="0" err="1">
                <a:solidFill>
                  <a:schemeClr val="accent2"/>
                </a:solidFill>
                <a:latin typeface="Times New Roman" pitchFamily="18" charset="0"/>
                <a:cs typeface="Times New Roman" pitchFamily="18" charset="0"/>
              </a:rPr>
              <a:t>Sán</a:t>
            </a:r>
            <a:r>
              <a:rPr lang="en-US" altLang="en-US" sz="2800" dirty="0">
                <a:solidFill>
                  <a:schemeClr val="accent2"/>
                </a:solidFill>
                <a:latin typeface="Times New Roman" pitchFamily="18" charset="0"/>
                <a:cs typeface="Times New Roman" pitchFamily="18" charset="0"/>
              </a:rPr>
              <a:t> </a:t>
            </a:r>
            <a:r>
              <a:rPr lang="en-US" altLang="en-US" sz="2800" dirty="0" err="1">
                <a:solidFill>
                  <a:schemeClr val="accent2"/>
                </a:solidFill>
                <a:latin typeface="Times New Roman" pitchFamily="18" charset="0"/>
                <a:cs typeface="Times New Roman" pitchFamily="18" charset="0"/>
              </a:rPr>
              <a:t>Chải</a:t>
            </a:r>
            <a:endParaRPr lang="en-US" altLang="en-US" sz="2800" dirty="0">
              <a:solidFill>
                <a:schemeClr val="accent2"/>
              </a:solidFill>
              <a:latin typeface="Times New Roman" pitchFamily="18" charset="0"/>
              <a:cs typeface="Times New Roman" pitchFamily="18" charset="0"/>
            </a:endParaRPr>
          </a:p>
          <a:p>
            <a:r>
              <a:rPr lang="vi-VN" altLang="en-US" sz="2800" b="1" dirty="0" smtClean="0">
                <a:solidFill>
                  <a:schemeClr val="accent2"/>
                </a:solidFill>
                <a:latin typeface="Times New Roman" pitchFamily="18" charset="0"/>
                <a:cs typeface="Times New Roman" pitchFamily="18" charset="0"/>
              </a:rPr>
              <a:t>Huyệ</a:t>
            </a:r>
            <a:r>
              <a:rPr lang="en-US" altLang="en-US" sz="2800" b="1" dirty="0" smtClean="0">
                <a:solidFill>
                  <a:schemeClr val="accent2"/>
                </a:solidFill>
                <a:latin typeface="Times New Roman" pitchFamily="18" charset="0"/>
                <a:cs typeface="Times New Roman" pitchFamily="18" charset="0"/>
              </a:rPr>
              <a:t>n: </a:t>
            </a:r>
            <a:r>
              <a:rPr lang="en-US" altLang="en-US" sz="2800" dirty="0" smtClean="0">
                <a:solidFill>
                  <a:schemeClr val="accent2"/>
                </a:solidFill>
                <a:latin typeface="Times New Roman" pitchFamily="18" charset="0"/>
                <a:cs typeface="Times New Roman" pitchFamily="18" charset="0"/>
              </a:rPr>
              <a:t>Si </a:t>
            </a:r>
            <a:r>
              <a:rPr lang="en-US" altLang="en-US" sz="2800" dirty="0">
                <a:solidFill>
                  <a:schemeClr val="accent2"/>
                </a:solidFill>
                <a:latin typeface="Times New Roman" pitchFamily="18" charset="0"/>
                <a:cs typeface="Times New Roman" pitchFamily="18" charset="0"/>
              </a:rPr>
              <a:t>Ma Cai/ Lào Cai</a:t>
            </a:r>
          </a:p>
        </p:txBody>
      </p:sp>
      <p:pic>
        <p:nvPicPr>
          <p:cNvPr id="9" name="图片 33"/>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5594918"/>
            <a:ext cx="9144000" cy="1263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descr="1-5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rot="515597">
            <a:off x="1510084" y="5628597"/>
            <a:ext cx="2781604" cy="1510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4486732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9155" y="-71462"/>
            <a:ext cx="7953845" cy="954107"/>
          </a:xfrm>
          <a:prstGeom prst="rect">
            <a:avLst/>
          </a:prstGeom>
          <a:noFill/>
        </p:spPr>
        <p:txBody>
          <a:bodyPr wrap="square" rtlCol="0">
            <a:spAutoFit/>
          </a:bodyPr>
          <a:lstStyle/>
          <a:p>
            <a:pPr algn="ctr"/>
            <a:r>
              <a:rPr lang="vi-VN" sz="2800" b="1" dirty="0" err="1">
                <a:latin typeface="Times New Roman" panose="02020603050405020304" pitchFamily="18" charset="0"/>
                <a:cs typeface="Times New Roman" panose="02020603050405020304" pitchFamily="18" charset="0"/>
              </a:rPr>
              <a:t>Tập</a:t>
            </a:r>
            <a:r>
              <a:rPr lang="vi-VN" sz="2800" b="1" dirty="0">
                <a:latin typeface="Times New Roman" panose="02020603050405020304" pitchFamily="18" charset="0"/>
                <a:cs typeface="Times New Roman" panose="02020603050405020304" pitchFamily="18" charset="0"/>
              </a:rPr>
              <a:t> đọc</a:t>
            </a:r>
            <a:endParaRPr lang="vi-VN" b="1"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p>
        </p:txBody>
      </p:sp>
      <p:sp>
        <p:nvSpPr>
          <p:cNvPr id="6" name="TextBox 5"/>
          <p:cNvSpPr txBox="1"/>
          <p:nvPr/>
        </p:nvSpPr>
        <p:spPr>
          <a:xfrm>
            <a:off x="0" y="928670"/>
            <a:ext cx="8929718" cy="5478423"/>
          </a:xfrm>
          <a:prstGeom prst="rect">
            <a:avLst/>
          </a:prstGeom>
          <a:noFill/>
        </p:spPr>
        <p:txBody>
          <a:bodyPr wrap="square" rtlCol="0">
            <a:spAutoFit/>
          </a:bodyPr>
          <a:lstStyle/>
          <a:p>
            <a:pPr indent="273050" algn="just"/>
            <a:r>
              <a:rPr lang="vi-VN" sz="2200" dirty="0">
                <a:solidFill>
                  <a:srgbClr val="7030A0"/>
                </a:solidFill>
                <a:latin typeface="Times New Roman" panose="02020603050405020304" pitchFamily="18" charset="0"/>
                <a:cs typeface="Times New Roman" panose="02020603050405020304" pitchFamily="18" charset="0"/>
              </a:rPr>
              <a:t>Ngày 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nhìn thèm muốn của các bạn tôi...</a:t>
            </a:r>
          </a:p>
          <a:p>
            <a:pPr indent="273050" algn="just"/>
            <a:r>
              <a:rPr lang="vi-VN" sz="2200" dirty="0">
                <a:solidFill>
                  <a:srgbClr val="7030A0"/>
                </a:solidFill>
                <a:latin typeface="Times New Roman" panose="02020603050405020304" pitchFamily="18" charset="0"/>
                <a:cs typeface="Times New Roman" panose="02020603050405020304" pitchFamily="18" charset="0"/>
              </a:rPr>
              <a:t>Sau này làm công tác Đội ở một phường, có lần tôi phải vận động Lái, một cậu bé lang thang, đi học. Tôi đã theo Lái trên khắp các đường phố. Một lần, tôi bắt gặp cậu ngẩn ngơ nhìn theo đôi giày ba ta màu xanh của một cậu bé đang dạo chơi. Hóa ra trẻ con thời nào cũng giống nhau. Tôi quyết định chọn đôi giày ba ta màu xanh để thưởng cho Lái trong buổi đầu cậu đến lớp. Hôm nhận giày, tay Lái run run, môi cậu mấp máy, mắt hết nhìn đôi giày, lại nhìn xuống đôi bàn chân mình đang ngọ nguậy dưới đất. Lúc ra khỏi lớp, Lái cột hai chiếc giày vào nhau, đeo vào cổ, nhảy tưng </a:t>
            </a:r>
            <a:r>
              <a:rPr lang="vi-VN" sz="2200" dirty="0" smtClean="0">
                <a:solidFill>
                  <a:srgbClr val="7030A0"/>
                </a:solidFill>
                <a:latin typeface="Times New Roman" panose="02020603050405020304" pitchFamily="18" charset="0"/>
                <a:cs typeface="Times New Roman" panose="02020603050405020304" pitchFamily="18" charset="0"/>
              </a:rPr>
              <a:t>tưng.</a:t>
            </a:r>
          </a:p>
          <a:p>
            <a:pPr indent="273050" algn="just"/>
            <a:r>
              <a:rPr lang="vi-VN" sz="2000" dirty="0" smtClean="0">
                <a:solidFill>
                  <a:srgbClr val="7030A0"/>
                </a:solidFill>
                <a:latin typeface="Times New Roman" panose="02020603050405020304" pitchFamily="18" charset="0"/>
                <a:cs typeface="Times New Roman" panose="02020603050405020304" pitchFamily="18" charset="0"/>
              </a:rPr>
              <a:t>                                                                               Theo </a:t>
            </a:r>
            <a:r>
              <a:rPr lang="vi-VN" sz="2000" b="1" dirty="0">
                <a:solidFill>
                  <a:srgbClr val="7030A0"/>
                </a:solidFill>
                <a:latin typeface="Times New Roman" panose="02020603050405020304" pitchFamily="18" charset="0"/>
                <a:cs typeface="Times New Roman" panose="02020603050405020304" pitchFamily="18" charset="0"/>
              </a:rPr>
              <a:t>HÀNG CHỨC NGUYÊN</a:t>
            </a:r>
          </a:p>
        </p:txBody>
      </p:sp>
      <p:pic>
        <p:nvPicPr>
          <p:cNvPr id="8" name="图片 3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143644"/>
            <a:ext cx="9144000" cy="714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4408625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claptop\Desktop\ppt s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1285851" y="260315"/>
            <a:ext cx="6215107" cy="954107"/>
          </a:xfrm>
          <a:prstGeom prst="rect">
            <a:avLst/>
          </a:prstGeom>
          <a:noFill/>
        </p:spPr>
        <p:txBody>
          <a:bodyPr wrap="square" rtlCol="0">
            <a:spAutoFit/>
          </a:bodyPr>
          <a:lstStyle/>
          <a:p>
            <a:pPr algn="ctr"/>
            <a:r>
              <a:rPr lang="vi-VN" sz="2800" b="1" dirty="0" smtClean="0">
                <a:latin typeface="Times New Roman" panose="02020603050405020304" pitchFamily="18" charset="0"/>
                <a:cs typeface="Times New Roman" panose="02020603050405020304" pitchFamily="18" charset="0"/>
              </a:rPr>
              <a:t>Tập </a:t>
            </a:r>
            <a:r>
              <a:rPr lang="vi-VN" sz="2800" b="1" dirty="0">
                <a:latin typeface="Times New Roman" panose="02020603050405020304" pitchFamily="18" charset="0"/>
                <a:cs typeface="Times New Roman" panose="02020603050405020304" pitchFamily="18" charset="0"/>
              </a:rPr>
              <a:t>đọc</a:t>
            </a:r>
            <a:endParaRPr lang="vi-VN" b="1"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p>
        </p:txBody>
      </p:sp>
      <p:sp>
        <p:nvSpPr>
          <p:cNvPr id="7" name="TextBox 6"/>
          <p:cNvSpPr txBox="1"/>
          <p:nvPr/>
        </p:nvSpPr>
        <p:spPr>
          <a:xfrm>
            <a:off x="1000099" y="1198891"/>
            <a:ext cx="7072363" cy="1015663"/>
          </a:xfrm>
          <a:prstGeom prst="rect">
            <a:avLst/>
          </a:prstGeom>
          <a:noFill/>
        </p:spPr>
        <p:txBody>
          <a:bodyPr wrap="square" rtlCol="0">
            <a:spAutoFit/>
          </a:bodyPr>
          <a:lstStyle/>
          <a:p>
            <a:r>
              <a:rPr lang="vi-VN" sz="2000" dirty="0" smtClean="0">
                <a:latin typeface="Times New Roman" panose="02020603050405020304" pitchFamily="18" charset="0"/>
                <a:cs typeface="Times New Roman" panose="02020603050405020304" pitchFamily="18" charset="0"/>
              </a:rPr>
              <a:t>                Gồm </a:t>
            </a:r>
            <a:r>
              <a:rPr lang="vi-VN" sz="2000" b="1" dirty="0">
                <a:solidFill>
                  <a:srgbClr val="FF0000"/>
                </a:solidFill>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 đoạn:</a:t>
            </a:r>
          </a:p>
          <a:p>
            <a:r>
              <a:rPr lang="vi-VN" sz="2000"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Đoạn 1</a:t>
            </a:r>
            <a:r>
              <a:rPr lang="vi-VN" sz="2000" dirty="0">
                <a:latin typeface="Times New Roman" panose="02020603050405020304" pitchFamily="18" charset="0"/>
                <a:cs typeface="Times New Roman" panose="02020603050405020304" pitchFamily="18" charset="0"/>
              </a:rPr>
              <a:t>: « Ngày còn bé.......cái nhìn thèm muốn của các bạn tôi</a:t>
            </a:r>
            <a:r>
              <a:rPr lang="vi-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a:p>
            <a:r>
              <a:rPr lang="vi-VN" sz="2000" dirty="0">
                <a:latin typeface="Times New Roman" panose="02020603050405020304" pitchFamily="18" charset="0"/>
                <a:cs typeface="Times New Roman" panose="02020603050405020304" pitchFamily="18" charset="0"/>
              </a:rPr>
              <a:t>+</a:t>
            </a:r>
            <a:r>
              <a:rPr lang="vi-VN" sz="2000" b="1" dirty="0">
                <a:latin typeface="Times New Roman" panose="02020603050405020304" pitchFamily="18" charset="0"/>
                <a:cs typeface="Times New Roman" panose="02020603050405020304" pitchFamily="18" charset="0"/>
              </a:rPr>
              <a:t>Đoạn 2</a:t>
            </a:r>
            <a:r>
              <a:rPr lang="vi-VN" sz="2000" dirty="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Sau </a:t>
            </a:r>
            <a:r>
              <a:rPr lang="vi-VN" sz="2000" dirty="0">
                <a:latin typeface="Times New Roman" panose="02020603050405020304" pitchFamily="18" charset="0"/>
                <a:cs typeface="Times New Roman" panose="02020603050405020304" pitchFamily="18" charset="0"/>
              </a:rPr>
              <a:t>này được làm công tác Đội..........nhảy tưng tưng</a:t>
            </a:r>
            <a:r>
              <a:rPr lang="vi-VN" sz="2000" dirty="0" smtClean="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42910" y="2363924"/>
            <a:ext cx="8284084"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Một số từ phát âm khó hoặc dễ lẫn: hàng khuy, run run, ngọ nguậy, nhảy tưng tưng</a:t>
            </a:r>
          </a:p>
          <a:p>
            <a:endParaRPr lang="vi-VN"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14348" y="3714752"/>
            <a:ext cx="8153400" cy="1631216"/>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Vận động</a:t>
            </a:r>
            <a:r>
              <a:rPr lang="en-US" sz="2000" dirty="0" smtClean="0">
                <a:latin typeface="Times New Roman" panose="02020603050405020304" pitchFamily="18" charset="0"/>
                <a:cs typeface="Times New Roman" panose="02020603050405020304" pitchFamily="18" charset="0"/>
              </a:rPr>
              <a:t>: Tuyên truyền, giải thích, động viên để người khác tự nguyện làm một việc nào đó.</a:t>
            </a:r>
          </a:p>
          <a:p>
            <a:r>
              <a:rPr lang="en-US" sz="2000" b="1" dirty="0" err="1" smtClean="0">
                <a:latin typeface="Times New Roman" panose="02020603050405020304" pitchFamily="18" charset="0"/>
                <a:cs typeface="Times New Roman" panose="02020603050405020304" pitchFamily="18" charset="0"/>
              </a:rPr>
              <a:t>Cột</a:t>
            </a:r>
            <a:r>
              <a:rPr lang="en-US" sz="2000" b="1"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buộc</a:t>
            </a:r>
            <a:endParaRPr lang="en-US" sz="2000" dirty="0" smtClean="0">
              <a:latin typeface="Times New Roman" panose="02020603050405020304" pitchFamily="18" charset="0"/>
              <a:cs typeface="Times New Roman" panose="02020603050405020304" pitchFamily="18" charset="0"/>
            </a:endParaRPr>
          </a:p>
          <a:p>
            <a:r>
              <a:rPr lang="en-US" sz="2000" b="1" dirty="0" err="1" smtClean="0">
                <a:latin typeface="Times New Roman" panose="02020603050405020304" pitchFamily="18" charset="0"/>
                <a:cs typeface="Times New Roman" panose="02020603050405020304" pitchFamily="18" charset="0"/>
              </a:rPr>
              <a:t>Phường</a:t>
            </a:r>
            <a:r>
              <a:rPr lang="en-US" sz="2000" b="1" dirty="0" smtClean="0">
                <a:latin typeface="Times New Roman" panose="02020603050405020304" pitchFamily="18" charset="0"/>
                <a:cs typeface="Times New Roman" panose="02020603050405020304" pitchFamily="18" charset="0"/>
              </a:rPr>
              <a:t>: </a:t>
            </a:r>
            <a:r>
              <a:rPr lang="vi-VN" sz="2000" dirty="0" smtClean="0">
                <a:latin typeface="Times New Roman" panose="02020603050405020304" pitchFamily="18" charset="0"/>
                <a:cs typeface="Times New Roman" panose="02020603050405020304" pitchFamily="18" charset="0"/>
              </a:rPr>
              <a:t>là </a:t>
            </a:r>
            <a:r>
              <a:rPr lang="vi-VN" sz="2000" dirty="0">
                <a:latin typeface="Times New Roman" panose="02020603050405020304" pitchFamily="18" charset="0"/>
                <a:cs typeface="Times New Roman" panose="02020603050405020304" pitchFamily="18" charset="0"/>
              </a:rPr>
              <a:t>một đơn vị hành chính </a:t>
            </a:r>
            <a:r>
              <a:rPr lang="vi-VN" sz="2000" dirty="0" smtClean="0">
                <a:latin typeface="Times New Roman" panose="02020603050405020304" pitchFamily="18" charset="0"/>
                <a:cs typeface="Times New Roman" panose="02020603050405020304" pitchFamily="18" charset="0"/>
              </a:rPr>
              <a:t>cùng </a:t>
            </a:r>
            <a:r>
              <a:rPr lang="vi-VN" sz="2000" dirty="0">
                <a:latin typeface="Times New Roman" panose="02020603050405020304" pitchFamily="18" charset="0"/>
                <a:cs typeface="Times New Roman" panose="02020603050405020304" pitchFamily="18" charset="0"/>
              </a:rPr>
              <a:t>cấp với </a:t>
            </a:r>
            <a:r>
              <a:rPr lang="en-US" sz="2000" dirty="0" smtClean="0">
                <a:latin typeface="Times New Roman" panose="02020603050405020304" pitchFamily="18" charset="0"/>
                <a:cs typeface="Times New Roman" panose="02020603050405020304" pitchFamily="18" charset="0"/>
              </a:rPr>
              <a:t>X</a:t>
            </a:r>
            <a:r>
              <a:rPr lang="vi-VN" sz="2000" dirty="0" smtClean="0">
                <a:latin typeface="Times New Roman" panose="02020603050405020304" pitchFamily="18" charset="0"/>
                <a:cs typeface="Times New Roman" panose="02020603050405020304" pitchFamily="18" charset="0"/>
              </a:rPr>
              <a:t>ã </a:t>
            </a:r>
            <a:r>
              <a:rPr lang="vi-VN" sz="2000" dirty="0">
                <a:latin typeface="Times New Roman" panose="02020603050405020304" pitchFamily="18" charset="0"/>
                <a:cs typeface="Times New Roman" panose="02020603050405020304" pitchFamily="18" charset="0"/>
              </a:rPr>
              <a:t>và </a:t>
            </a:r>
            <a:r>
              <a:rPr lang="en-US" sz="2000" dirty="0" smtClean="0">
                <a:latin typeface="Times New Roman" panose="02020603050405020304" pitchFamily="18" charset="0"/>
                <a:cs typeface="Times New Roman" panose="02020603050405020304" pitchFamily="18" charset="0"/>
              </a:rPr>
              <a:t>T</a:t>
            </a:r>
            <a:r>
              <a:rPr lang="vi-VN" sz="2000" dirty="0" smtClean="0">
                <a:latin typeface="Times New Roman" panose="02020603050405020304" pitchFamily="18" charset="0"/>
                <a:cs typeface="Times New Roman" panose="02020603050405020304" pitchFamily="18" charset="0"/>
              </a:rPr>
              <a:t>hị trấn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chính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nội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hị</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hay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Thành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phố</a:t>
            </a:r>
            <a:r>
              <a:rPr lang="en-US" sz="2000" dirty="0" smtClean="0">
                <a:latin typeface="Times New Roman" panose="02020603050405020304" pitchFamily="18" charset="0"/>
                <a:cs typeface="Times New Roman" panose="02020603050405020304" pitchFamily="18" charset="0"/>
              </a:rPr>
              <a:t>. </a:t>
            </a:r>
          </a:p>
        </p:txBody>
      </p:sp>
      <p:pic>
        <p:nvPicPr>
          <p:cNvPr id="10" name="Picture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43438" y="2857496"/>
            <a:ext cx="857255" cy="786901"/>
          </a:xfrm>
          <a:prstGeom prst="rect">
            <a:avLst/>
          </a:prstGeom>
        </p:spPr>
      </p:pic>
      <p:sp>
        <p:nvSpPr>
          <p:cNvPr id="11" name="文本框 6"/>
          <p:cNvSpPr>
            <a:spLocks noChangeArrowheads="1"/>
          </p:cNvSpPr>
          <p:nvPr/>
        </p:nvSpPr>
        <p:spPr bwMode="auto">
          <a:xfrm>
            <a:off x="5786446" y="2928934"/>
            <a:ext cx="1357322" cy="284671"/>
          </a:xfrm>
          <a:prstGeom prst="rect">
            <a:avLst/>
          </a:prstGeom>
          <a:noFill/>
          <a:ln>
            <a:noFill/>
          </a:ln>
        </p:spPr>
        <p:txBody>
          <a:bodyPr wrap="square" lIns="68560" tIns="34279" rIns="68560" bIns="34279">
            <a:spAutoFit/>
          </a:bodyPr>
          <a:lstStyle/>
          <a:p>
            <a:pPr defTabSz="967649" fontAlgn="auto">
              <a:spcBef>
                <a:spcPts val="0"/>
              </a:spcBef>
              <a:spcAft>
                <a:spcPts val="0"/>
              </a:spcAft>
              <a:defRPr/>
            </a:pPr>
            <a:r>
              <a:rPr lang="en-US" altLang="zh-CN" sz="1400" b="1" dirty="0" err="1">
                <a:latin typeface="Times New Roman" pitchFamily="18" charset="0"/>
                <a:ea typeface="微软雅黑" pitchFamily="34" charset="-122"/>
                <a:cs typeface="Times New Roman" pitchFamily="18" charset="0"/>
                <a:sym typeface="微软雅黑" pitchFamily="34" charset="-122"/>
              </a:rPr>
              <a:t>hàng</a:t>
            </a:r>
            <a:r>
              <a:rPr lang="en-US" altLang="zh-CN" sz="1400" b="1" dirty="0">
                <a:latin typeface="Times New Roman" pitchFamily="18" charset="0"/>
                <a:ea typeface="微软雅黑" pitchFamily="34" charset="-122"/>
                <a:cs typeface="Times New Roman" pitchFamily="18" charset="0"/>
                <a:sym typeface="微软雅黑" pitchFamily="34" charset="-122"/>
              </a:rPr>
              <a:t> </a:t>
            </a:r>
            <a:r>
              <a:rPr lang="en-US" altLang="zh-CN" sz="1400" b="1" dirty="0" err="1">
                <a:latin typeface="Times New Roman" pitchFamily="18" charset="0"/>
                <a:ea typeface="微软雅黑" pitchFamily="34" charset="-122"/>
                <a:cs typeface="Times New Roman" pitchFamily="18" charset="0"/>
                <a:sym typeface="微软雅黑" pitchFamily="34" charset="-122"/>
              </a:rPr>
              <a:t>khuy</a:t>
            </a:r>
            <a:r>
              <a:rPr lang="en-US" altLang="zh-CN" sz="1400" b="1" dirty="0">
                <a:latin typeface="Times New Roman" pitchFamily="18" charset="0"/>
                <a:ea typeface="微软雅黑" pitchFamily="34" charset="-122"/>
                <a:cs typeface="Times New Roman" pitchFamily="18" charset="0"/>
                <a:sym typeface="微软雅黑" pitchFamily="34" charset="-122"/>
              </a:rPr>
              <a:t> </a:t>
            </a:r>
            <a:r>
              <a:rPr lang="en-US" altLang="zh-CN" sz="1400" b="1" dirty="0" err="1">
                <a:latin typeface="Times New Roman" pitchFamily="18" charset="0"/>
                <a:ea typeface="微软雅黑" pitchFamily="34" charset="-122"/>
                <a:cs typeface="Times New Roman" pitchFamily="18" charset="0"/>
                <a:sym typeface="微软雅黑" pitchFamily="34" charset="-122"/>
              </a:rPr>
              <a:t>dập</a:t>
            </a:r>
            <a:endParaRPr lang="zh-CN" altLang="en-US" sz="1400" b="1" dirty="0">
              <a:latin typeface="Times New Roman" pitchFamily="18" charset="0"/>
              <a:ea typeface="微软雅黑" pitchFamily="34" charset="-122"/>
              <a:cs typeface="Times New Roman" pitchFamily="18" charset="0"/>
              <a:sym typeface="微软雅黑" pitchFamily="34" charset="-122"/>
            </a:endParaRPr>
          </a:p>
        </p:txBody>
      </p:sp>
      <p:cxnSp>
        <p:nvCxnSpPr>
          <p:cNvPr id="12" name="Straight Connector 11"/>
          <p:cNvCxnSpPr/>
          <p:nvPr/>
        </p:nvCxnSpPr>
        <p:spPr>
          <a:xfrm rot="10800000" flipV="1">
            <a:off x="5286380" y="3071810"/>
            <a:ext cx="500066" cy="214314"/>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文本框 6"/>
          <p:cNvSpPr>
            <a:spLocks noChangeArrowheads="1"/>
          </p:cNvSpPr>
          <p:nvPr/>
        </p:nvSpPr>
        <p:spPr bwMode="auto">
          <a:xfrm>
            <a:off x="3786182" y="2786058"/>
            <a:ext cx="714379" cy="284671"/>
          </a:xfrm>
          <a:prstGeom prst="rect">
            <a:avLst/>
          </a:prstGeom>
          <a:noFill/>
          <a:ln>
            <a:noFill/>
          </a:ln>
        </p:spPr>
        <p:txBody>
          <a:bodyPr wrap="square" lIns="68560" tIns="34279" rIns="68560" bIns="34279">
            <a:spAutoFit/>
          </a:bodyPr>
          <a:lstStyle/>
          <a:p>
            <a:pPr defTabSz="967649" fontAlgn="auto">
              <a:spcBef>
                <a:spcPts val="0"/>
              </a:spcBef>
              <a:spcAft>
                <a:spcPts val="0"/>
              </a:spcAft>
              <a:defRPr/>
            </a:pPr>
            <a:r>
              <a:rPr lang="en-US" altLang="zh-CN" sz="1400" b="1" dirty="0" err="1">
                <a:latin typeface="Times New Roman" pitchFamily="18" charset="0"/>
                <a:ea typeface="微软雅黑" pitchFamily="34" charset="-122"/>
                <a:cs typeface="Times New Roman" pitchFamily="18" charset="0"/>
                <a:sym typeface="微软雅黑" pitchFamily="34" charset="-122"/>
              </a:rPr>
              <a:t>cổ</a:t>
            </a:r>
            <a:r>
              <a:rPr lang="en-US" altLang="zh-CN" sz="1400" b="1" dirty="0">
                <a:latin typeface="Times New Roman" pitchFamily="18" charset="0"/>
                <a:ea typeface="微软雅黑" pitchFamily="34" charset="-122"/>
                <a:cs typeface="Times New Roman" pitchFamily="18" charset="0"/>
                <a:sym typeface="微软雅黑" pitchFamily="34" charset="-122"/>
              </a:rPr>
              <a:t> </a:t>
            </a:r>
            <a:r>
              <a:rPr lang="en-US" altLang="zh-CN" sz="1400" b="1" dirty="0" err="1">
                <a:latin typeface="Times New Roman" pitchFamily="18" charset="0"/>
                <a:ea typeface="微软雅黑" pitchFamily="34" charset="-122"/>
                <a:cs typeface="Times New Roman" pitchFamily="18" charset="0"/>
                <a:sym typeface="微软雅黑" pitchFamily="34" charset="-122"/>
              </a:rPr>
              <a:t>giày</a:t>
            </a:r>
            <a:endParaRPr lang="zh-CN" altLang="en-US" sz="1400" b="1" dirty="0">
              <a:latin typeface="Times New Roman" pitchFamily="18" charset="0"/>
              <a:ea typeface="微软雅黑" pitchFamily="34" charset="-122"/>
              <a:cs typeface="Times New Roman" pitchFamily="18" charset="0"/>
              <a:sym typeface="微软雅黑" pitchFamily="34" charset="-122"/>
            </a:endParaRPr>
          </a:p>
        </p:txBody>
      </p:sp>
      <p:cxnSp>
        <p:nvCxnSpPr>
          <p:cNvPr id="16" name="Straight Connector 15"/>
          <p:cNvCxnSpPr/>
          <p:nvPr/>
        </p:nvCxnSpPr>
        <p:spPr>
          <a:xfrm rot="10800000">
            <a:off x="4429124" y="2928934"/>
            <a:ext cx="357190" cy="1588"/>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文本框 6"/>
          <p:cNvSpPr>
            <a:spLocks noChangeArrowheads="1"/>
          </p:cNvSpPr>
          <p:nvPr/>
        </p:nvSpPr>
        <p:spPr bwMode="auto">
          <a:xfrm>
            <a:off x="5857884" y="3357562"/>
            <a:ext cx="1071570" cy="284671"/>
          </a:xfrm>
          <a:prstGeom prst="rect">
            <a:avLst/>
          </a:prstGeom>
          <a:noFill/>
          <a:ln>
            <a:noFill/>
          </a:ln>
        </p:spPr>
        <p:txBody>
          <a:bodyPr wrap="square" lIns="68560" tIns="34279" rIns="68560" bIns="34279">
            <a:spAutoFit/>
          </a:bodyPr>
          <a:lstStyle/>
          <a:p>
            <a:pPr defTabSz="967649" fontAlgn="auto">
              <a:spcBef>
                <a:spcPts val="0"/>
              </a:spcBef>
              <a:spcAft>
                <a:spcPts val="0"/>
              </a:spcAft>
              <a:defRPr/>
            </a:pPr>
            <a:r>
              <a:rPr lang="en-US" altLang="zh-CN" sz="1400" b="1" dirty="0" err="1">
                <a:latin typeface="Times New Roman" pitchFamily="18" charset="0"/>
                <a:ea typeface="微软雅黑" pitchFamily="34" charset="-122"/>
                <a:cs typeface="Times New Roman" pitchFamily="18" charset="0"/>
                <a:sym typeface="微软雅黑" pitchFamily="34" charset="-122"/>
              </a:rPr>
              <a:t>vải</a:t>
            </a:r>
            <a:r>
              <a:rPr lang="en-US" altLang="zh-CN" sz="1400" b="1" dirty="0">
                <a:latin typeface="Times New Roman" pitchFamily="18" charset="0"/>
                <a:ea typeface="微软雅黑" pitchFamily="34" charset="-122"/>
                <a:cs typeface="Times New Roman" pitchFamily="18" charset="0"/>
                <a:sym typeface="微软雅黑" pitchFamily="34" charset="-122"/>
              </a:rPr>
              <a:t> </a:t>
            </a:r>
            <a:r>
              <a:rPr lang="en-US" altLang="zh-CN" sz="1400" b="1" dirty="0" err="1">
                <a:latin typeface="Times New Roman" pitchFamily="18" charset="0"/>
                <a:ea typeface="微软雅黑" pitchFamily="34" charset="-122"/>
                <a:cs typeface="Times New Roman" pitchFamily="18" charset="0"/>
                <a:sym typeface="微软雅黑" pitchFamily="34" charset="-122"/>
              </a:rPr>
              <a:t>cứng</a:t>
            </a:r>
            <a:endParaRPr lang="zh-CN" altLang="en-US" sz="1400" b="1" dirty="0">
              <a:latin typeface="Times New Roman" pitchFamily="18" charset="0"/>
              <a:ea typeface="微软雅黑" pitchFamily="34" charset="-122"/>
              <a:cs typeface="Times New Roman" pitchFamily="18" charset="0"/>
              <a:sym typeface="微软雅黑" pitchFamily="34" charset="-122"/>
            </a:endParaRPr>
          </a:p>
        </p:txBody>
      </p:sp>
      <p:cxnSp>
        <p:nvCxnSpPr>
          <p:cNvPr id="22" name="Straight Connector 21"/>
          <p:cNvCxnSpPr/>
          <p:nvPr/>
        </p:nvCxnSpPr>
        <p:spPr>
          <a:xfrm rot="10800000">
            <a:off x="5286380" y="3500438"/>
            <a:ext cx="571504" cy="1588"/>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57224" y="3071810"/>
            <a:ext cx="2977097"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Ba ta</a:t>
            </a:r>
            <a:r>
              <a:rPr lang="en-US" dirty="0" smtClean="0">
                <a:latin typeface="Times New Roman" panose="02020603050405020304" pitchFamily="18" charset="0"/>
                <a:cs typeface="Times New Roman" panose="02020603050405020304" pitchFamily="18" charset="0"/>
              </a:rPr>
              <a:t>: Giày vải cứng, cổ thấp.</a:t>
            </a:r>
            <a:endParaRPr lang="vi-VN"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diamond(in)">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5" grpId="0"/>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claptop\Desktop\ppt s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649668" y="474629"/>
            <a:ext cx="7953845" cy="954107"/>
          </a:xfrm>
          <a:prstGeom prst="rect">
            <a:avLst/>
          </a:prstGeom>
          <a:noFill/>
        </p:spPr>
        <p:txBody>
          <a:bodyPr wrap="square" rtlCol="0">
            <a:spAutoFit/>
          </a:bodyPr>
          <a:lstStyle/>
          <a:p>
            <a:pPr algn="ctr"/>
            <a:r>
              <a:rPr lang="vi-VN" sz="2800" b="1" dirty="0" err="1">
                <a:latin typeface="Times New Roman" panose="02020603050405020304" pitchFamily="18" charset="0"/>
                <a:cs typeface="Times New Roman" panose="02020603050405020304" pitchFamily="18" charset="0"/>
              </a:rPr>
              <a:t>Tập</a:t>
            </a:r>
            <a:r>
              <a:rPr lang="vi-VN" sz="2800" b="1" dirty="0">
                <a:latin typeface="Times New Roman" panose="02020603050405020304" pitchFamily="18" charset="0"/>
                <a:cs typeface="Times New Roman" panose="02020603050405020304" pitchFamily="18" charset="0"/>
              </a:rPr>
              <a:t> đọc</a:t>
            </a:r>
            <a:endParaRPr lang="vi-VN" b="1"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p>
        </p:txBody>
      </p:sp>
      <p:sp>
        <p:nvSpPr>
          <p:cNvPr id="7" name="TextBox 6"/>
          <p:cNvSpPr txBox="1"/>
          <p:nvPr/>
        </p:nvSpPr>
        <p:spPr>
          <a:xfrm>
            <a:off x="714348" y="1828800"/>
            <a:ext cx="7643866" cy="3139321"/>
          </a:xfrm>
          <a:prstGeom prst="rect">
            <a:avLst/>
          </a:prstGeom>
          <a:noFill/>
        </p:spPr>
        <p:txBody>
          <a:bodyPr wrap="square" rtlCol="0">
            <a:spAutoFit/>
          </a:bodyPr>
          <a:lstStyle/>
          <a:p>
            <a:pPr indent="273050" algn="just"/>
            <a:r>
              <a:rPr lang="vi-VN" sz="2200" dirty="0" smtClean="0">
                <a:solidFill>
                  <a:srgbClr val="7030A0"/>
                </a:solidFill>
                <a:latin typeface="Times New Roman" panose="02020603050405020304" pitchFamily="18" charset="0"/>
                <a:cs typeface="Times New Roman" panose="02020603050405020304" pitchFamily="18" charset="0"/>
              </a:rPr>
              <a:t>Đoạn 1</a:t>
            </a:r>
          </a:p>
          <a:p>
            <a:pPr indent="273050" algn="just"/>
            <a:r>
              <a:rPr lang="vi-VN" sz="2200" dirty="0" smtClean="0">
                <a:solidFill>
                  <a:srgbClr val="7030A0"/>
                </a:solidFill>
                <a:latin typeface="Times New Roman" panose="02020603050405020304" pitchFamily="18" charset="0"/>
                <a:cs typeface="Times New Roman" panose="02020603050405020304" pitchFamily="18" charset="0"/>
              </a:rPr>
              <a:t>Ngày </a:t>
            </a:r>
            <a:r>
              <a:rPr lang="vi-VN" sz="2200" dirty="0">
                <a:solidFill>
                  <a:srgbClr val="7030A0"/>
                </a:solidFill>
                <a:latin typeface="Times New Roman" panose="02020603050405020304" pitchFamily="18" charset="0"/>
                <a:cs typeface="Times New Roman" panose="02020603050405020304" pitchFamily="18" charset="0"/>
              </a:rPr>
              <a:t>còn bé, có lần tôi đã thấy anh họ tôi đi đôi giày ba ta màu xanh nước biển. Chao ôi! Đôi giày mới đẹp làm sao! Cổ giày ôm sát chân. Thân giày làm bằng vải cứng, dáng thon thả, màu vải như màu da trời những ngày thu. Phần thân giày gần sát cổ có hai hàng khuy dập và luồn một sợi dây trắng nhỏ vắt ngang. Tôi tưởng tượng nếu mang nó vào chắc bước đi sẽ nhẹ và nhanh hơn, tôi sẽ chạy trên những con đường đất mịn trong làng trước cái </a:t>
            </a:r>
            <a:r>
              <a:rPr lang="vi-VN" sz="2200" dirty="0" smtClean="0">
                <a:solidFill>
                  <a:srgbClr val="7030A0"/>
                </a:solidFill>
                <a:latin typeface="Times New Roman" panose="02020603050405020304" pitchFamily="18" charset="0"/>
                <a:cs typeface="Times New Roman" panose="02020603050405020304" pitchFamily="18" charset="0"/>
              </a:rPr>
              <a:t>          nhìn </a:t>
            </a:r>
            <a:r>
              <a:rPr lang="vi-VN" sz="2200" dirty="0">
                <a:solidFill>
                  <a:srgbClr val="7030A0"/>
                </a:solidFill>
                <a:latin typeface="Times New Roman" panose="02020603050405020304" pitchFamily="18" charset="0"/>
                <a:cs typeface="Times New Roman" panose="02020603050405020304" pitchFamily="18" charset="0"/>
              </a:rPr>
              <a:t>thèm muốn của các bạn tôi</a:t>
            </a:r>
            <a:r>
              <a:rPr lang="vi-VN" sz="2200" dirty="0" smtClean="0">
                <a:solidFill>
                  <a:srgbClr val="7030A0"/>
                </a:solidFill>
                <a:latin typeface="Times New Roman" panose="02020603050405020304" pitchFamily="18" charset="0"/>
                <a:cs typeface="Times New Roman" panose="02020603050405020304" pitchFamily="18" charset="0"/>
              </a:rPr>
              <a:t>...</a:t>
            </a:r>
            <a:endParaRPr lang="vi-VN" sz="22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claptop\Desktop\ppt s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itle 1"/>
          <p:cNvSpPr>
            <a:spLocks noGrp="1"/>
          </p:cNvSpPr>
          <p:nvPr>
            <p:ph type="title"/>
          </p:nvPr>
        </p:nvSpPr>
        <p:spPr>
          <a:xfrm>
            <a:off x="2500298" y="1000108"/>
            <a:ext cx="3929090" cy="357190"/>
          </a:xfrm>
          <a:solidFill>
            <a:schemeClr val="bg1"/>
          </a:solidFill>
        </p:spPr>
        <p:txBody>
          <a:bodyPr/>
          <a:lstStyle/>
          <a:p>
            <a:r>
              <a:rPr lang="en-US" sz="2000" b="1" dirty="0" err="1" smtClean="0">
                <a:solidFill>
                  <a:srgbClr val="FF0000"/>
                </a:solidFill>
                <a:latin typeface="Times New Roman" panose="02020603050405020304" pitchFamily="18" charset="0"/>
                <a:cs typeface="Times New Roman" panose="02020603050405020304" pitchFamily="18" charset="0"/>
              </a:rPr>
              <a:t>Nhân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vật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tôi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trong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đoạn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văn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là</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ai</a:t>
            </a:r>
            <a:r>
              <a:rPr lang="en-US" sz="2000" b="1" dirty="0" smtClean="0">
                <a:solidFill>
                  <a:srgbClr val="FF0000"/>
                </a:solidFill>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1643042" y="1466840"/>
            <a:ext cx="5143536" cy="533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kern="0" dirty="0" err="1" smtClean="0">
                <a:solidFill>
                  <a:srgbClr val="7030A0"/>
                </a:solidFill>
                <a:latin typeface="Times New Roman" panose="02020603050405020304" pitchFamily="18" charset="0"/>
                <a:cs typeface="Times New Roman" panose="02020603050405020304" pitchFamily="18" charset="0"/>
              </a:rPr>
              <a:t>Nhân</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vật</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tôi</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trong</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đoạn</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văn</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là</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chị</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a:solidFill>
                  <a:srgbClr val="7030A0"/>
                </a:solidFill>
                <a:latin typeface="Times New Roman" panose="02020603050405020304" pitchFamily="18" charset="0"/>
                <a:cs typeface="Times New Roman" panose="02020603050405020304" pitchFamily="18" charset="0"/>
              </a:rPr>
              <a:t>P</a:t>
            </a:r>
            <a:r>
              <a:rPr lang="en-US" sz="2000" kern="0" dirty="0" err="1" smtClean="0">
                <a:solidFill>
                  <a:srgbClr val="7030A0"/>
                </a:solidFill>
                <a:latin typeface="Times New Roman" panose="02020603050405020304" pitchFamily="18" charset="0"/>
                <a:cs typeface="Times New Roman" panose="02020603050405020304" pitchFamily="18" charset="0"/>
              </a:rPr>
              <a:t>hụ</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trách</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Đội</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thiếu</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niên</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tiền</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phong</a:t>
            </a:r>
            <a:r>
              <a:rPr lang="en-US" sz="2000" kern="0" dirty="0" smtClean="0">
                <a:solidFill>
                  <a:srgbClr val="7030A0"/>
                </a:solidFill>
                <a:latin typeface="Times New Roman" panose="02020603050405020304" pitchFamily="18" charset="0"/>
                <a:cs typeface="Times New Roman" panose="02020603050405020304" pitchFamily="18" charset="0"/>
              </a:rPr>
              <a:t> </a:t>
            </a:r>
            <a:endParaRPr lang="en-US" sz="2000" kern="0" dirty="0">
              <a:solidFill>
                <a:srgbClr val="7030A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bwMode="auto">
          <a:xfrm>
            <a:off x="1200168" y="1976430"/>
            <a:ext cx="594360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err="1" smtClean="0">
                <a:solidFill>
                  <a:srgbClr val="FF0000"/>
                </a:solidFill>
                <a:latin typeface="Times New Roman" panose="02020603050405020304" pitchFamily="18" charset="0"/>
                <a:cs typeface="Times New Roman" panose="02020603050405020304" pitchFamily="18" charset="0"/>
              </a:rPr>
              <a:t>Ngày</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bé</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chị</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từng</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mơ</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ước</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điều</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gì</a:t>
            </a:r>
            <a:r>
              <a:rPr lang="en-US" sz="2000" b="1" kern="0" dirty="0" smtClean="0">
                <a:solidFill>
                  <a:srgbClr val="FF0000"/>
                </a:solidFill>
                <a:latin typeface="Times New Roman" panose="02020603050405020304" pitchFamily="18" charset="0"/>
                <a:cs typeface="Times New Roman" panose="02020603050405020304" pitchFamily="18" charset="0"/>
              </a:rPr>
              <a:t>?</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1010920" y="2428868"/>
            <a:ext cx="6990104" cy="64294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kern="0" dirty="0" smtClean="0">
                <a:solidFill>
                  <a:srgbClr val="7030A0"/>
                </a:solidFill>
                <a:latin typeface="Times New Roman" panose="02020603050405020304" pitchFamily="18" charset="0"/>
                <a:cs typeface="Times New Roman" panose="02020603050405020304" pitchFamily="18" charset="0"/>
              </a:rPr>
              <a:t>Chị mơ ước có một đôi giày ba ta màu xanh nước biển như của anh họ chị.</a:t>
            </a:r>
            <a:endParaRPr lang="en-US" sz="2000" kern="0" dirty="0">
              <a:solidFill>
                <a:srgbClr val="7030A0"/>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bwMode="auto">
          <a:xfrm>
            <a:off x="1200168" y="3048000"/>
            <a:ext cx="594360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err="1" smtClean="0">
                <a:solidFill>
                  <a:srgbClr val="FF0000"/>
                </a:solidFill>
                <a:latin typeface="Times New Roman" panose="02020603050405020304" pitchFamily="18" charset="0"/>
                <a:cs typeface="Times New Roman" panose="02020603050405020304" pitchFamily="18" charset="0"/>
              </a:rPr>
              <a:t>Những</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câu</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văn</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nào</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miêu</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tả</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đôi</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giày</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ba</a:t>
            </a:r>
            <a:r>
              <a:rPr lang="en-US" sz="2000" b="1" kern="0" dirty="0" smtClean="0">
                <a:solidFill>
                  <a:srgbClr val="FF0000"/>
                </a:solidFill>
                <a:latin typeface="Times New Roman" panose="02020603050405020304" pitchFamily="18" charset="0"/>
                <a:cs typeface="Times New Roman" panose="02020603050405020304" pitchFamily="18" charset="0"/>
              </a:rPr>
              <a:t> ta ? </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bwMode="auto">
          <a:xfrm>
            <a:off x="642910" y="3421388"/>
            <a:ext cx="7286676" cy="115062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vi-VN" sz="2000" dirty="0">
                <a:solidFill>
                  <a:srgbClr val="7030A0"/>
                </a:solidFill>
                <a:latin typeface="Times New Roman" panose="02020603050405020304" pitchFamily="18" charset="0"/>
                <a:cs typeface="Times New Roman" panose="02020603050405020304" pitchFamily="18" charset="0"/>
              </a:rPr>
              <a:t>Cổ giày ôm sát chân. Thân giày làm bằng vải cứng, dáng thon thả, màu vải như màu da trời những ngày thu. Phần thân giày gần sát cổ có hai hàng khuy dập và luồn một sợi dây trắng nhỏ vắt ngang.</a:t>
            </a:r>
            <a:endParaRPr lang="en-US" sz="2000" kern="0" dirty="0">
              <a:solidFill>
                <a:srgbClr val="7030A0"/>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bwMode="auto">
          <a:xfrm>
            <a:off x="1285852" y="4476760"/>
            <a:ext cx="594360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err="1" smtClean="0">
                <a:solidFill>
                  <a:srgbClr val="FF0000"/>
                </a:solidFill>
                <a:latin typeface="Times New Roman" panose="02020603050405020304" pitchFamily="18" charset="0"/>
                <a:cs typeface="Times New Roman" panose="02020603050405020304" pitchFamily="18" charset="0"/>
              </a:rPr>
              <a:t>Đoạn</a:t>
            </a:r>
            <a:r>
              <a:rPr lang="en-US" sz="2000" b="1" kern="0" dirty="0" smtClean="0">
                <a:solidFill>
                  <a:srgbClr val="FF0000"/>
                </a:solidFill>
                <a:latin typeface="Times New Roman" panose="02020603050405020304" pitchFamily="18" charset="0"/>
                <a:cs typeface="Times New Roman" panose="02020603050405020304" pitchFamily="18" charset="0"/>
              </a:rPr>
              <a:t> 1 </a:t>
            </a:r>
            <a:r>
              <a:rPr lang="en-US" sz="2000" b="1" kern="0" dirty="0" err="1" smtClean="0">
                <a:solidFill>
                  <a:srgbClr val="FF0000"/>
                </a:solidFill>
                <a:latin typeface="Times New Roman" panose="02020603050405020304" pitchFamily="18" charset="0"/>
                <a:cs typeface="Times New Roman" panose="02020603050405020304" pitchFamily="18" charset="0"/>
              </a:rPr>
              <a:t>cho</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em</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biết</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điều</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gì</a:t>
            </a:r>
            <a:r>
              <a:rPr lang="en-US" sz="2000" b="1" kern="0" dirty="0" smtClean="0">
                <a:solidFill>
                  <a:srgbClr val="FF0000"/>
                </a:solidFill>
                <a:latin typeface="Times New Roman" panose="02020603050405020304" pitchFamily="18" charset="0"/>
                <a:cs typeface="Times New Roman" panose="02020603050405020304" pitchFamily="18" charset="0"/>
              </a:rPr>
              <a:t>?</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14" name="Title 1"/>
          <p:cNvSpPr txBox="1">
            <a:spLocks/>
          </p:cNvSpPr>
          <p:nvPr/>
        </p:nvSpPr>
        <p:spPr bwMode="auto">
          <a:xfrm>
            <a:off x="1295400" y="4905388"/>
            <a:ext cx="594360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kern="0" dirty="0" err="1" smtClean="0">
                <a:solidFill>
                  <a:srgbClr val="7030A0"/>
                </a:solidFill>
                <a:latin typeface="Times New Roman" panose="02020603050405020304" pitchFamily="18" charset="0"/>
                <a:cs typeface="Times New Roman" panose="02020603050405020304" pitchFamily="18" charset="0"/>
              </a:rPr>
              <a:t>Miêu</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tả</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về</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vẻ</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đẹp</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của</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đôi</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giày</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ba</a:t>
            </a:r>
            <a:r>
              <a:rPr lang="en-US" sz="2000" kern="0" dirty="0" smtClean="0">
                <a:solidFill>
                  <a:srgbClr val="7030A0"/>
                </a:solidFill>
                <a:latin typeface="Times New Roman" panose="02020603050405020304" pitchFamily="18" charset="0"/>
                <a:cs typeface="Times New Roman" panose="02020603050405020304" pitchFamily="18" charset="0"/>
              </a:rPr>
              <a:t> ta </a:t>
            </a:r>
            <a:r>
              <a:rPr lang="en-US" sz="2000" kern="0" dirty="0" err="1" smtClean="0">
                <a:solidFill>
                  <a:srgbClr val="7030A0"/>
                </a:solidFill>
                <a:latin typeface="Times New Roman" panose="02020603050405020304" pitchFamily="18" charset="0"/>
                <a:cs typeface="Times New Roman" panose="02020603050405020304" pitchFamily="18" charset="0"/>
              </a:rPr>
              <a:t>màu</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xanh</a:t>
            </a:r>
            <a:endParaRPr lang="en-US" sz="2000" kern="0" dirty="0">
              <a:solidFill>
                <a:srgbClr val="7030A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rotWithShape="1">
          <a:blip r:embed="rId3" cstate="print">
            <a:extLst>
              <a:ext uri="{28A0092B-C50C-407E-A947-70E740481C1C}">
                <a14:useLocalDpi xmlns="" xmlns:a14="http://schemas.microsoft.com/office/drawing/2010/main" val="0"/>
              </a:ext>
            </a:extLst>
          </a:blip>
          <a:srcRect r="42313"/>
          <a:stretch/>
        </p:blipFill>
        <p:spPr>
          <a:xfrm>
            <a:off x="7500958" y="3009623"/>
            <a:ext cx="2033166" cy="3991277"/>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9"/>
                                        </p:tgtEl>
                                        <p:attrNameLst>
                                          <p:attrName>style.visibility</p:attrName>
                                        </p:attrNameLst>
                                      </p:cBhvr>
                                      <p:to>
                                        <p:strVal val="visible"/>
                                      </p:to>
                                    </p:set>
                                    <p:anim calcmode="discrete" valueType="clr">
                                      <p:cBhvr override="childStyle">
                                        <p:cTn id="1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9"/>
                                        </p:tgtEl>
                                        <p:attrNameLst>
                                          <p:attrName>fillcolor</p:attrName>
                                        </p:attrNameLst>
                                      </p:cBhvr>
                                      <p:tavLst>
                                        <p:tav tm="0">
                                          <p:val>
                                            <p:clrVal>
                                              <a:schemeClr val="accent2"/>
                                            </p:clrVal>
                                          </p:val>
                                        </p:tav>
                                        <p:tav tm="50000">
                                          <p:val>
                                            <p:clrVal>
                                              <a:schemeClr val="hlink"/>
                                            </p:clrVal>
                                          </p:val>
                                        </p:tav>
                                      </p:tavLst>
                                    </p:anim>
                                    <p:set>
                                      <p:cBhvr>
                                        <p:cTn id="20" dur="80"/>
                                        <p:tgtEl>
                                          <p:spTgt spid="9"/>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1"/>
                                        </p:tgtEl>
                                        <p:attrNameLst>
                                          <p:attrName>style.visibility</p:attrName>
                                        </p:attrNameLst>
                                      </p:cBhvr>
                                      <p:to>
                                        <p:strVal val="visible"/>
                                      </p:to>
                                    </p:set>
                                    <p:anim calcmode="discrete" valueType="clr">
                                      <p:cBhvr override="childStyle">
                                        <p:cTn id="3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1"/>
                                        </p:tgtEl>
                                        <p:attrNameLst>
                                          <p:attrName>fillcolor</p:attrName>
                                        </p:attrNameLst>
                                      </p:cBhvr>
                                      <p:tavLst>
                                        <p:tav tm="0">
                                          <p:val>
                                            <p:clrVal>
                                              <a:schemeClr val="accent2"/>
                                            </p:clrVal>
                                          </p:val>
                                        </p:tav>
                                        <p:tav tm="50000">
                                          <p:val>
                                            <p:clrVal>
                                              <a:schemeClr val="hlink"/>
                                            </p:clrVal>
                                          </p:val>
                                        </p:tav>
                                      </p:tavLst>
                                    </p:anim>
                                    <p:set>
                                      <p:cBhvr>
                                        <p:cTn id="32" dur="80"/>
                                        <p:tgtEl>
                                          <p:spTgt spid="11"/>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3"/>
                                        </p:tgtEl>
                                        <p:attrNameLst>
                                          <p:attrName>style.visibility</p:attrName>
                                        </p:attrNameLst>
                                      </p:cBhvr>
                                      <p:to>
                                        <p:strVal val="visible"/>
                                      </p:to>
                                    </p:set>
                                    <p:anim calcmode="discrete" valueType="clr">
                                      <p:cBhvr override="childStyle">
                                        <p:cTn id="4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3"/>
                                        </p:tgtEl>
                                        <p:attrNameLst>
                                          <p:attrName>fillcolor</p:attrName>
                                        </p:attrNameLst>
                                      </p:cBhvr>
                                      <p:tavLst>
                                        <p:tav tm="0">
                                          <p:val>
                                            <p:clrVal>
                                              <a:schemeClr val="accent2"/>
                                            </p:clrVal>
                                          </p:val>
                                        </p:tav>
                                        <p:tav tm="50000">
                                          <p:val>
                                            <p:clrVal>
                                              <a:schemeClr val="hlink"/>
                                            </p:clrVal>
                                          </p:val>
                                        </p:tav>
                                      </p:tavLst>
                                    </p:anim>
                                    <p:set>
                                      <p:cBhvr>
                                        <p:cTn id="44" dur="80"/>
                                        <p:tgtEl>
                                          <p:spTgt spid="13"/>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amond(in)">
                                      <p:cBhvr>
                                        <p:cTn id="4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claptop\Desktop\ppt s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809155" y="1"/>
            <a:ext cx="7477621" cy="1384995"/>
          </a:xfrm>
          <a:prstGeom prst="rect">
            <a:avLst/>
          </a:prstGeom>
          <a:noFill/>
        </p:spPr>
        <p:txBody>
          <a:bodyPr wrap="square" rtlCol="0">
            <a:spAutoFit/>
          </a:bodyPr>
          <a:lstStyle/>
          <a:p>
            <a:pPr algn="ctr"/>
            <a:endParaRPr lang="vi-VN" sz="2800" b="1" dirty="0" smtClean="0">
              <a:latin typeface="Times New Roman" panose="02020603050405020304" pitchFamily="18" charset="0"/>
              <a:cs typeface="Times New Roman" panose="02020603050405020304" pitchFamily="18" charset="0"/>
            </a:endParaRPr>
          </a:p>
          <a:p>
            <a:pPr algn="ctr"/>
            <a:r>
              <a:rPr lang="vi-VN" sz="2800" b="1" dirty="0" smtClean="0">
                <a:latin typeface="Times New Roman" panose="02020603050405020304" pitchFamily="18" charset="0"/>
                <a:cs typeface="Times New Roman" panose="02020603050405020304" pitchFamily="18" charset="0"/>
              </a:rPr>
              <a:t>Tập </a:t>
            </a:r>
            <a:r>
              <a:rPr lang="vi-VN" sz="2800" b="1" dirty="0">
                <a:latin typeface="Times New Roman" panose="02020603050405020304" pitchFamily="18" charset="0"/>
                <a:cs typeface="Times New Roman" panose="02020603050405020304" pitchFamily="18" charset="0"/>
              </a:rPr>
              <a:t>đọc</a:t>
            </a:r>
            <a:endParaRPr lang="vi-VN" b="1"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p>
        </p:txBody>
      </p:sp>
      <p:sp>
        <p:nvSpPr>
          <p:cNvPr id="7" name="TextBox 6"/>
          <p:cNvSpPr txBox="1"/>
          <p:nvPr/>
        </p:nvSpPr>
        <p:spPr>
          <a:xfrm>
            <a:off x="857224" y="1357298"/>
            <a:ext cx="7000924" cy="4124206"/>
          </a:xfrm>
          <a:prstGeom prst="rect">
            <a:avLst/>
          </a:prstGeom>
          <a:noFill/>
        </p:spPr>
        <p:txBody>
          <a:bodyPr wrap="square" rtlCol="0">
            <a:spAutoFit/>
          </a:bodyPr>
          <a:lstStyle/>
          <a:p>
            <a:pPr indent="273050" algn="just"/>
            <a:r>
              <a:rPr lang="vi-VN" sz="2200" dirty="0" smtClean="0">
                <a:solidFill>
                  <a:srgbClr val="00B050"/>
                </a:solidFill>
                <a:latin typeface="Times New Roman" panose="02020603050405020304" pitchFamily="18" charset="0"/>
                <a:cs typeface="Times New Roman" panose="02020603050405020304" pitchFamily="18" charset="0"/>
              </a:rPr>
              <a:t>               </a:t>
            </a:r>
            <a:r>
              <a:rPr lang="vi-VN" sz="2200" dirty="0" smtClean="0">
                <a:solidFill>
                  <a:srgbClr val="7030A0"/>
                </a:solidFill>
                <a:latin typeface="Times New Roman" panose="02020603050405020304" pitchFamily="18" charset="0"/>
                <a:cs typeface="Times New Roman" panose="02020603050405020304" pitchFamily="18" charset="0"/>
              </a:rPr>
              <a:t>Đoạn 2</a:t>
            </a:r>
          </a:p>
          <a:p>
            <a:pPr indent="273050" algn="just"/>
            <a:r>
              <a:rPr lang="vi-VN" sz="2200" dirty="0" smtClean="0">
                <a:solidFill>
                  <a:srgbClr val="7030A0"/>
                </a:solidFill>
                <a:latin typeface="Times New Roman" panose="02020603050405020304" pitchFamily="18" charset="0"/>
                <a:cs typeface="Times New Roman" panose="02020603050405020304" pitchFamily="18" charset="0"/>
              </a:rPr>
              <a:t>Sau </a:t>
            </a:r>
            <a:r>
              <a:rPr lang="vi-VN" sz="2200" dirty="0">
                <a:solidFill>
                  <a:srgbClr val="7030A0"/>
                </a:solidFill>
                <a:latin typeface="Times New Roman" panose="02020603050405020304" pitchFamily="18" charset="0"/>
                <a:cs typeface="Times New Roman" panose="02020603050405020304" pitchFamily="18" charset="0"/>
              </a:rPr>
              <a:t>này làm công tác Đội ở một phường, có lần tôi phải vận động Lái, một cậu bé lang thang, đi học. Tôi đã theo Lái trên khắp các đường phố. Một lần, tôi bắt gặp cậu ngẩn ngơ nhìn theo đôi giày ba ta màu xanh của một cậu bé đang dạo chơi. Hóa ra trẻ con thời nào cũng giống nhau. Tôi quyết định chọn đôi giày ba ta màu xanh để thưởng cho Lái trong buổi đầu cậu đến lớp. Hôm nhận giày, tay Lái run run, môi cậu mấp máy, mắt hết nhìn đôi giày, lại nhìn xuống đôi bàn chân mình đang ngọ nguậy dưới đất. Lúc ra khỏi lớp, Lái cột hai chiếc giày vào nhau, đeo vào cổ, nhảy tưng </a:t>
            </a:r>
            <a:r>
              <a:rPr lang="vi-VN" sz="2200" dirty="0" smtClean="0">
                <a:solidFill>
                  <a:srgbClr val="7030A0"/>
                </a:solidFill>
                <a:latin typeface="Times New Roman" panose="02020603050405020304" pitchFamily="18" charset="0"/>
                <a:cs typeface="Times New Roman" panose="02020603050405020304" pitchFamily="18" charset="0"/>
              </a:rPr>
              <a:t>tưng.</a:t>
            </a:r>
          </a:p>
          <a:p>
            <a:pPr indent="273050" algn="just"/>
            <a:r>
              <a:rPr lang="vi-VN" sz="2200" dirty="0" smtClean="0">
                <a:solidFill>
                  <a:srgbClr val="7030A0"/>
                </a:solidFill>
                <a:latin typeface="Times New Roman" panose="02020603050405020304" pitchFamily="18" charset="0"/>
                <a:cs typeface="Times New Roman" panose="02020603050405020304" pitchFamily="18" charset="0"/>
              </a:rPr>
              <a:t>                                      </a:t>
            </a:r>
            <a:r>
              <a:rPr lang="vi-VN" sz="2000" dirty="0" smtClean="0">
                <a:solidFill>
                  <a:srgbClr val="7030A0"/>
                </a:solidFill>
                <a:latin typeface="Times New Roman" panose="02020603050405020304" pitchFamily="18" charset="0"/>
                <a:cs typeface="Times New Roman" panose="02020603050405020304" pitchFamily="18" charset="0"/>
              </a:rPr>
              <a:t>Theo </a:t>
            </a:r>
            <a:r>
              <a:rPr lang="vi-VN" sz="2000" b="1" dirty="0">
                <a:solidFill>
                  <a:srgbClr val="7030A0"/>
                </a:solidFill>
                <a:latin typeface="Times New Roman" panose="02020603050405020304" pitchFamily="18" charset="0"/>
                <a:cs typeface="Times New Roman" panose="02020603050405020304" pitchFamily="18" charset="0"/>
              </a:rPr>
              <a:t>HÀNG CHỨC NGUYÊN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428604"/>
            <a:ext cx="7858180" cy="352404"/>
          </a:xfrm>
          <a:solidFill>
            <a:schemeClr val="bg1"/>
          </a:solidFill>
        </p:spPr>
        <p:txBody>
          <a:bodyPr/>
          <a:lstStyle/>
          <a:p>
            <a:r>
              <a:rPr lang="en-US" sz="2000" b="1" dirty="0" err="1" smtClean="0">
                <a:solidFill>
                  <a:srgbClr val="FF0000"/>
                </a:solidFill>
                <a:latin typeface="Times New Roman" panose="02020603050405020304" pitchFamily="18" charset="0"/>
                <a:cs typeface="Times New Roman" panose="02020603050405020304" pitchFamily="18" charset="0"/>
              </a:rPr>
              <a:t>Khi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làm</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công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tác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Đội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chị</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phụ</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trách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được</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phân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công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làm</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nhiệm</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vụ</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gì</a:t>
            </a:r>
            <a:r>
              <a:rPr lang="en-US" sz="2000" b="1" dirty="0" smtClean="0">
                <a:solidFill>
                  <a:srgbClr val="FF0000"/>
                </a:solidFill>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1000100" y="785794"/>
            <a:ext cx="7858180" cy="5334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dirty="0" err="1" smtClean="0">
                <a:solidFill>
                  <a:srgbClr val="7030A0"/>
                </a:solidFill>
                <a:latin typeface="Times New Roman" panose="02020603050405020304" pitchFamily="18" charset="0"/>
                <a:cs typeface="Times New Roman" panose="02020603050405020304" pitchFamily="18" charset="0"/>
              </a:rPr>
              <a:t>Chị</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phụ</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trách</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được</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phân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công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làm</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nhiệm</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vụ</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phải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vận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động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Lái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một</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cậu</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bé</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lang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thang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học</a:t>
            </a:r>
            <a:endParaRPr lang="en-US" sz="2000" kern="0" dirty="0">
              <a:solidFill>
                <a:srgbClr val="7030A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bwMode="auto">
          <a:xfrm>
            <a:off x="1000100" y="1404926"/>
            <a:ext cx="785818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err="1" smtClean="0">
                <a:solidFill>
                  <a:srgbClr val="FF0000"/>
                </a:solidFill>
                <a:latin typeface="Times New Roman" panose="02020603050405020304" pitchFamily="18" charset="0"/>
                <a:cs typeface="Times New Roman" panose="02020603050405020304" pitchFamily="18" charset="0"/>
              </a:rPr>
              <a:t>Vì</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sao</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chị</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biết</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ước</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mơ</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của</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Lái</a:t>
            </a:r>
            <a:r>
              <a:rPr lang="en-US" sz="2000" b="1" kern="0" dirty="0" smtClean="0">
                <a:solidFill>
                  <a:srgbClr val="FF0000"/>
                </a:solidFill>
                <a:latin typeface="Times New Roman" panose="02020603050405020304" pitchFamily="18" charset="0"/>
                <a:cs typeface="Times New Roman" panose="02020603050405020304" pitchFamily="18" charset="0"/>
              </a:rPr>
              <a:t>?</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bwMode="auto">
          <a:xfrm>
            <a:off x="928662" y="1785926"/>
            <a:ext cx="7858180" cy="35719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kern="0" dirty="0" err="1" smtClean="0">
                <a:solidFill>
                  <a:srgbClr val="7030A0"/>
                </a:solidFill>
                <a:latin typeface="Times New Roman" panose="02020603050405020304" pitchFamily="18" charset="0"/>
                <a:cs typeface="Times New Roman" panose="02020603050405020304" pitchFamily="18" charset="0"/>
              </a:rPr>
              <a:t>Vì</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chị</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đã</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đi</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theo</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Lái</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khắp</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các</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đường</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phố</a:t>
            </a:r>
            <a:endParaRPr lang="en-US" sz="2000" kern="0" dirty="0">
              <a:solidFill>
                <a:srgbClr val="7030A0"/>
              </a:solidFill>
              <a:latin typeface="Times New Roman" panose="02020603050405020304" pitchFamily="18" charset="0"/>
              <a:cs typeface="Times New Roman" panose="02020603050405020304" pitchFamily="18" charset="0"/>
            </a:endParaRPr>
          </a:p>
        </p:txBody>
      </p:sp>
      <p:sp>
        <p:nvSpPr>
          <p:cNvPr id="8" name="Title 1"/>
          <p:cNvSpPr txBox="1">
            <a:spLocks/>
          </p:cNvSpPr>
          <p:nvPr/>
        </p:nvSpPr>
        <p:spPr bwMode="auto">
          <a:xfrm>
            <a:off x="928662" y="2071678"/>
            <a:ext cx="785818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err="1" smtClean="0">
                <a:solidFill>
                  <a:srgbClr val="FF0000"/>
                </a:solidFill>
                <a:latin typeface="Times New Roman" panose="02020603050405020304" pitchFamily="18" charset="0"/>
                <a:cs typeface="Times New Roman" panose="02020603050405020304" pitchFamily="18" charset="0"/>
              </a:rPr>
              <a:t>Chị</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đã</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làm</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gì</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để</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động</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viên</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cậu</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bé</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trong</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ngày</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đầu</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tới</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lớp</a:t>
            </a:r>
            <a:r>
              <a:rPr lang="en-US" sz="2000" b="1" kern="0" dirty="0" smtClean="0">
                <a:solidFill>
                  <a:srgbClr val="FF0000"/>
                </a:solidFill>
                <a:latin typeface="Times New Roman" panose="02020603050405020304" pitchFamily="18" charset="0"/>
                <a:cs typeface="Times New Roman" panose="02020603050405020304" pitchFamily="18" charset="0"/>
              </a:rPr>
              <a:t>?</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bwMode="auto">
          <a:xfrm>
            <a:off x="928662" y="2428868"/>
            <a:ext cx="7858180" cy="42862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vi-VN" sz="2000" dirty="0" smtClean="0">
                <a:solidFill>
                  <a:srgbClr val="7030A0"/>
                </a:solidFill>
                <a:latin typeface="Times New Roman" panose="02020603050405020304" pitchFamily="18" charset="0"/>
                <a:cs typeface="Times New Roman" panose="02020603050405020304" pitchFamily="18" charset="0"/>
              </a:rPr>
              <a:t>Chị đã thưởng cho cậu bé đôi giày ba ta màu xanh</a:t>
            </a:r>
            <a:endParaRPr lang="en-US" sz="2000" kern="0" dirty="0">
              <a:solidFill>
                <a:srgbClr val="7030A0"/>
              </a:solidFill>
              <a:latin typeface="Times New Roman" panose="02020603050405020304" pitchFamily="18" charset="0"/>
              <a:cs typeface="Times New Roman" panose="02020603050405020304" pitchFamily="18" charset="0"/>
            </a:endParaRPr>
          </a:p>
        </p:txBody>
      </p:sp>
      <p:sp>
        <p:nvSpPr>
          <p:cNvPr id="11" name="Title 1"/>
          <p:cNvSpPr txBox="1">
            <a:spLocks/>
          </p:cNvSpPr>
          <p:nvPr/>
        </p:nvSpPr>
        <p:spPr bwMode="auto">
          <a:xfrm>
            <a:off x="928662" y="2762248"/>
            <a:ext cx="785818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err="1" smtClean="0">
                <a:solidFill>
                  <a:srgbClr val="FF0000"/>
                </a:solidFill>
                <a:latin typeface="Times New Roman" panose="02020603050405020304" pitchFamily="18" charset="0"/>
                <a:cs typeface="Times New Roman" panose="02020603050405020304" pitchFamily="18" charset="0"/>
              </a:rPr>
              <a:t>Tại</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sao</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chị</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lại</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chọn</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cách</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làm</a:t>
            </a:r>
            <a:r>
              <a:rPr lang="en-US" sz="2000" b="1" kern="0" dirty="0" smtClean="0">
                <a:solidFill>
                  <a:srgbClr val="FF0000"/>
                </a:solidFill>
                <a:latin typeface="Times New Roman" panose="02020603050405020304" pitchFamily="18" charset="0"/>
                <a:cs typeface="Times New Roman" panose="02020603050405020304" pitchFamily="18" charset="0"/>
              </a:rPr>
              <a:t> </a:t>
            </a:r>
            <a:r>
              <a:rPr lang="en-US" sz="2000" b="1" kern="0" dirty="0" err="1" smtClean="0">
                <a:solidFill>
                  <a:srgbClr val="FF0000"/>
                </a:solidFill>
                <a:latin typeface="Times New Roman" panose="02020603050405020304" pitchFamily="18" charset="0"/>
                <a:cs typeface="Times New Roman" panose="02020603050405020304" pitchFamily="18" charset="0"/>
              </a:rPr>
              <a:t>đó</a:t>
            </a:r>
            <a:r>
              <a:rPr lang="en-US" sz="2000" b="1" kern="0" dirty="0" smtClean="0">
                <a:solidFill>
                  <a:srgbClr val="FF0000"/>
                </a:solidFill>
                <a:latin typeface="Times New Roman" panose="02020603050405020304" pitchFamily="18" charset="0"/>
                <a:cs typeface="Times New Roman" panose="02020603050405020304" pitchFamily="18" charset="0"/>
              </a:rPr>
              <a:t>?</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12" name="Title 1"/>
          <p:cNvSpPr txBox="1">
            <a:spLocks/>
          </p:cNvSpPr>
          <p:nvPr/>
        </p:nvSpPr>
        <p:spPr bwMode="auto">
          <a:xfrm>
            <a:off x="928662" y="3071810"/>
            <a:ext cx="7858180" cy="38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kern="0" dirty="0" err="1" smtClean="0">
                <a:solidFill>
                  <a:srgbClr val="7030A0"/>
                </a:solidFill>
                <a:latin typeface="Times New Roman" panose="02020603050405020304" pitchFamily="18" charset="0"/>
                <a:cs typeface="Times New Roman" panose="02020603050405020304" pitchFamily="18" charset="0"/>
              </a:rPr>
              <a:t>Vì</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Lái</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cũng</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có</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ước</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mơ</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giống</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như</a:t>
            </a:r>
            <a:r>
              <a:rPr lang="en-US" sz="2000" kern="0" dirty="0" smtClean="0">
                <a:solidFill>
                  <a:srgbClr val="7030A0"/>
                </a:solidFill>
                <a:latin typeface="Times New Roman" panose="02020603050405020304" pitchFamily="18" charset="0"/>
                <a:cs typeface="Times New Roman" panose="02020603050405020304" pitchFamily="18" charset="0"/>
              </a:rPr>
              <a:t> </a:t>
            </a:r>
            <a:r>
              <a:rPr lang="en-US" sz="2000" kern="0" dirty="0" err="1" smtClean="0">
                <a:solidFill>
                  <a:srgbClr val="7030A0"/>
                </a:solidFill>
                <a:latin typeface="Times New Roman" panose="02020603050405020304" pitchFamily="18" charset="0"/>
                <a:cs typeface="Times New Roman" panose="02020603050405020304" pitchFamily="18" charset="0"/>
              </a:rPr>
              <a:t>chị</a:t>
            </a:r>
            <a:endParaRPr lang="en-US" sz="2000" kern="0" dirty="0">
              <a:solidFill>
                <a:srgbClr val="7030A0"/>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bwMode="auto">
          <a:xfrm>
            <a:off x="571472" y="3571876"/>
            <a:ext cx="8429684" cy="35719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smtClean="0">
                <a:solidFill>
                  <a:srgbClr val="FF0000"/>
                </a:solidFill>
                <a:latin typeface="Times New Roman" panose="02020603050405020304" pitchFamily="18" charset="0"/>
                <a:cs typeface="Times New Roman" panose="02020603050405020304" pitchFamily="18" charset="0"/>
              </a:rPr>
              <a:t>Những chi tiết nào thể hiện niềm vui và sự cảm động của Lái khi nhận đôi giày?</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13" name="Title 1"/>
          <p:cNvSpPr txBox="1">
            <a:spLocks/>
          </p:cNvSpPr>
          <p:nvPr/>
        </p:nvSpPr>
        <p:spPr bwMode="auto">
          <a:xfrm>
            <a:off x="1000100" y="4071942"/>
            <a:ext cx="7858180" cy="857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vi-VN" sz="2000" dirty="0" smtClean="0">
                <a:solidFill>
                  <a:srgbClr val="7030A0"/>
                </a:solidFill>
                <a:latin typeface="Times New Roman" panose="02020603050405020304" pitchFamily="18" charset="0"/>
                <a:cs typeface="Times New Roman" panose="02020603050405020304" pitchFamily="18" charset="0"/>
              </a:rPr>
              <a:t>Tay Lái run run, môi cậu mấp máy, mắt hết nhìn đôi giày, lại nhìn xuống đôi bàn chân mình đang ngọ nguậy dưới đất. Lái cột hai chiếc giày vào nhau, đeo vào cổ, nhảy tưng tưng.</a:t>
            </a:r>
            <a:endParaRPr lang="en-US" sz="2000" kern="0" dirty="0">
              <a:solidFill>
                <a:srgbClr val="7030A0"/>
              </a:solidFill>
              <a:latin typeface="Times New Roman" panose="02020603050405020304" pitchFamily="18" charset="0"/>
              <a:cs typeface="Times New Roman" panose="02020603050405020304" pitchFamily="18" charset="0"/>
            </a:endParaRPr>
          </a:p>
        </p:txBody>
      </p:sp>
      <p:sp>
        <p:nvSpPr>
          <p:cNvPr id="15" name="Title 1"/>
          <p:cNvSpPr txBox="1">
            <a:spLocks/>
          </p:cNvSpPr>
          <p:nvPr/>
        </p:nvSpPr>
        <p:spPr bwMode="auto">
          <a:xfrm>
            <a:off x="1000100" y="5000636"/>
            <a:ext cx="7858180" cy="35719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1" kern="0" dirty="0" smtClean="0">
                <a:solidFill>
                  <a:srgbClr val="FF0000"/>
                </a:solidFill>
                <a:latin typeface="Times New Roman" panose="02020603050405020304" pitchFamily="18" charset="0"/>
                <a:cs typeface="Times New Roman" panose="02020603050405020304" pitchFamily="18" charset="0"/>
              </a:rPr>
              <a:t>Qua câu chuyện em hiểu được điều gì?</a:t>
            </a:r>
            <a:endParaRPr lang="en-US" sz="2000" b="1" kern="0" dirty="0">
              <a:solidFill>
                <a:srgbClr val="FF0000"/>
              </a:solidFill>
              <a:latin typeface="Times New Roman" panose="02020603050405020304" pitchFamily="18" charset="0"/>
              <a:cs typeface="Times New Roman" panose="02020603050405020304" pitchFamily="18" charset="0"/>
            </a:endParaRPr>
          </a:p>
        </p:txBody>
      </p:sp>
      <p:sp>
        <p:nvSpPr>
          <p:cNvPr id="16" name="Title 1"/>
          <p:cNvSpPr txBox="1">
            <a:spLocks/>
          </p:cNvSpPr>
          <p:nvPr/>
        </p:nvSpPr>
        <p:spPr bwMode="auto">
          <a:xfrm>
            <a:off x="1928794" y="5429264"/>
            <a:ext cx="5786478" cy="8572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dirty="0" err="1" smtClean="0">
                <a:solidFill>
                  <a:srgbClr val="7030A0"/>
                </a:solidFill>
                <a:latin typeface="Times New Roman" panose="02020603050405020304" pitchFamily="18" charset="0"/>
                <a:cs typeface="Times New Roman" panose="02020603050405020304" pitchFamily="18" charset="0"/>
              </a:rPr>
              <a:t>Chị</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phụ</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trách</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quan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tâm</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tới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ước</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mơ</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của</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cậu</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bé</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Lái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làm</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cho</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cậu</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xúc</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động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và</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vui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sướng</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đến</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lớp</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với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đôi</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giày</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được</a:t>
            </a:r>
            <a:r>
              <a:rPr lang="en-US" sz="2000" dirty="0" smtClean="0">
                <a:solidFill>
                  <a:srgbClr val="7030A0"/>
                </a:solidFill>
                <a:latin typeface="Times New Roman" panose="02020603050405020304" pitchFamily="18" charset="0"/>
                <a:cs typeface="Times New Roman" panose="02020603050405020304" pitchFamily="18" charset="0"/>
              </a:rPr>
              <a:t> </a:t>
            </a:r>
            <a:r>
              <a:rPr lang="en-US" sz="2000" dirty="0" err="1" smtClean="0">
                <a:solidFill>
                  <a:srgbClr val="7030A0"/>
                </a:solidFill>
                <a:latin typeface="Times New Roman" panose="02020603050405020304" pitchFamily="18" charset="0"/>
                <a:cs typeface="Times New Roman" panose="02020603050405020304" pitchFamily="18" charset="0"/>
              </a:rPr>
              <a:t>thưởng</a:t>
            </a:r>
            <a:r>
              <a:rPr lang="en-US" sz="2000" dirty="0" smtClean="0">
                <a:solidFill>
                  <a:srgbClr val="7030A0"/>
                </a:solidFill>
                <a:latin typeface="Times New Roman" panose="02020603050405020304" pitchFamily="18" charset="0"/>
                <a:cs typeface="Times New Roman" panose="02020603050405020304" pitchFamily="18" charset="0"/>
              </a:rPr>
              <a:t>.</a:t>
            </a:r>
            <a:endParaRPr lang="en-US" sz="2000" kern="0" dirty="0">
              <a:solidFill>
                <a:srgbClr val="7030A0"/>
              </a:solidFill>
              <a:latin typeface="Times New Roman" panose="02020603050405020304" pitchFamily="18" charset="0"/>
              <a:cs typeface="Times New Roman" panose="02020603050405020304" pitchFamily="18" charset="0"/>
            </a:endParaRPr>
          </a:p>
        </p:txBody>
      </p:sp>
      <p:pic>
        <p:nvPicPr>
          <p:cNvPr id="14" name="图片 3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627944"/>
            <a:ext cx="9144000" cy="123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5" descr="1-5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515597">
            <a:off x="740094" y="5629629"/>
            <a:ext cx="2795418" cy="1510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8" descr="animal-14[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7435077">
            <a:off x="-117399" y="153891"/>
            <a:ext cx="962025" cy="573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0" descr="WhitecornerFlowe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633130" y="-71462"/>
            <a:ext cx="1582340" cy="174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8" descr="animal-14[1]"/>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7435077">
            <a:off x="7455029" y="6058790"/>
            <a:ext cx="962025" cy="573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9624346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6"/>
                                        </p:tgtEl>
                                        <p:attrNameLst>
                                          <p:attrName>style.visibility</p:attrName>
                                        </p:attrNameLst>
                                      </p:cBhvr>
                                      <p:to>
                                        <p:strVal val="visible"/>
                                      </p:to>
                                    </p:set>
                                    <p:anim calcmode="discrete" valueType="clr">
                                      <p:cBhvr override="childStyle">
                                        <p:cTn id="1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6"/>
                                        </p:tgtEl>
                                        <p:attrNameLst>
                                          <p:attrName>fillcolor</p:attrName>
                                        </p:attrNameLst>
                                      </p:cBhvr>
                                      <p:tavLst>
                                        <p:tav tm="0">
                                          <p:val>
                                            <p:clrVal>
                                              <a:schemeClr val="accent2"/>
                                            </p:clrVal>
                                          </p:val>
                                        </p:tav>
                                        <p:tav tm="50000">
                                          <p:val>
                                            <p:clrVal>
                                              <a:schemeClr val="hlink"/>
                                            </p:clrVal>
                                          </p:val>
                                        </p:tav>
                                      </p:tavLst>
                                    </p:anim>
                                    <p:set>
                                      <p:cBhvr>
                                        <p:cTn id="20" dur="80"/>
                                        <p:tgtEl>
                                          <p:spTgt spid="6"/>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8"/>
                                        </p:tgtEl>
                                        <p:attrNameLst>
                                          <p:attrName>style.visibility</p:attrName>
                                        </p:attrNameLst>
                                      </p:cBhvr>
                                      <p:to>
                                        <p:strVal val="visible"/>
                                      </p:to>
                                    </p:set>
                                    <p:anim calcmode="discrete" valueType="clr">
                                      <p:cBhvr override="childStyle">
                                        <p:cTn id="3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
                                        </p:tgtEl>
                                        <p:attrNameLst>
                                          <p:attrName>fillcolor</p:attrName>
                                        </p:attrNameLst>
                                      </p:cBhvr>
                                      <p:tavLst>
                                        <p:tav tm="0">
                                          <p:val>
                                            <p:clrVal>
                                              <a:schemeClr val="accent2"/>
                                            </p:clrVal>
                                          </p:val>
                                        </p:tav>
                                        <p:tav tm="50000">
                                          <p:val>
                                            <p:clrVal>
                                              <a:schemeClr val="hlink"/>
                                            </p:clrVal>
                                          </p:val>
                                        </p:tav>
                                      </p:tavLst>
                                    </p:anim>
                                    <p:set>
                                      <p:cBhvr>
                                        <p:cTn id="32" dur="80"/>
                                        <p:tgtEl>
                                          <p:spTgt spid="8"/>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1"/>
                                        </p:tgtEl>
                                        <p:attrNameLst>
                                          <p:attrName>style.visibility</p:attrName>
                                        </p:attrNameLst>
                                      </p:cBhvr>
                                      <p:to>
                                        <p:strVal val="visible"/>
                                      </p:to>
                                    </p:set>
                                    <p:anim calcmode="discrete" valueType="clr">
                                      <p:cBhvr override="childStyle">
                                        <p:cTn id="4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1"/>
                                        </p:tgtEl>
                                        <p:attrNameLst>
                                          <p:attrName>fillcolor</p:attrName>
                                        </p:attrNameLst>
                                      </p:cBhvr>
                                      <p:tavLst>
                                        <p:tav tm="0">
                                          <p:val>
                                            <p:clrVal>
                                              <a:schemeClr val="accent2"/>
                                            </p:clrVal>
                                          </p:val>
                                        </p:tav>
                                        <p:tav tm="50000">
                                          <p:val>
                                            <p:clrVal>
                                              <a:schemeClr val="hlink"/>
                                            </p:clrVal>
                                          </p:val>
                                        </p:tav>
                                      </p:tavLst>
                                    </p:anim>
                                    <p:set>
                                      <p:cBhvr>
                                        <p:cTn id="44" dur="80"/>
                                        <p:tgtEl>
                                          <p:spTgt spid="11"/>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0"/>
                                        </p:tgtEl>
                                        <p:attrNameLst>
                                          <p:attrName>style.visibility</p:attrName>
                                        </p:attrNameLst>
                                      </p:cBhvr>
                                      <p:to>
                                        <p:strVal val="visible"/>
                                      </p:to>
                                    </p:set>
                                    <p:anim calcmode="discrete" valueType="clr">
                                      <p:cBhvr override="childStyle">
                                        <p:cTn id="5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0"/>
                                        </p:tgtEl>
                                        <p:attrNameLst>
                                          <p:attrName>fillcolor</p:attrName>
                                        </p:attrNameLst>
                                      </p:cBhvr>
                                      <p:tavLst>
                                        <p:tav tm="0">
                                          <p:val>
                                            <p:clrVal>
                                              <a:schemeClr val="accent2"/>
                                            </p:clrVal>
                                          </p:val>
                                        </p:tav>
                                        <p:tav tm="50000">
                                          <p:val>
                                            <p:clrVal>
                                              <a:schemeClr val="hlink"/>
                                            </p:clrVal>
                                          </p:val>
                                        </p:tav>
                                      </p:tavLst>
                                    </p:anim>
                                    <p:set>
                                      <p:cBhvr>
                                        <p:cTn id="56" dur="80"/>
                                        <p:tgtEl>
                                          <p:spTgt spid="10"/>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diamond(in)">
                                      <p:cBhvr>
                                        <p:cTn id="61" dur="20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15"/>
                                        </p:tgtEl>
                                        <p:attrNameLst>
                                          <p:attrName>style.visibility</p:attrName>
                                        </p:attrNameLst>
                                      </p:cBhvr>
                                      <p:to>
                                        <p:strVal val="visible"/>
                                      </p:to>
                                    </p:set>
                                    <p:anim calcmode="discrete" valueType="clr">
                                      <p:cBhvr override="childStyle">
                                        <p:cTn id="66"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5"/>
                                        </p:tgtEl>
                                        <p:attrNameLst>
                                          <p:attrName>fillcolor</p:attrName>
                                        </p:attrNameLst>
                                      </p:cBhvr>
                                      <p:tavLst>
                                        <p:tav tm="0">
                                          <p:val>
                                            <p:clrVal>
                                              <a:schemeClr val="accent2"/>
                                            </p:clrVal>
                                          </p:val>
                                        </p:tav>
                                        <p:tav tm="50000">
                                          <p:val>
                                            <p:clrVal>
                                              <a:schemeClr val="hlink"/>
                                            </p:clrVal>
                                          </p:val>
                                        </p:tav>
                                      </p:tavLst>
                                    </p:anim>
                                    <p:set>
                                      <p:cBhvr>
                                        <p:cTn id="68" dur="80"/>
                                        <p:tgtEl>
                                          <p:spTgt spid="15"/>
                                        </p:tgtEl>
                                        <p:attrNameLst>
                                          <p:attrName>fill.type</p:attrName>
                                        </p:attrNameLst>
                                      </p:cBhvr>
                                      <p:to>
                                        <p:strVal val="solid"/>
                                      </p:to>
                                    </p:set>
                                  </p:childTnLst>
                                </p:cTn>
                              </p:par>
                            </p:childTnLst>
                          </p:cTn>
                        </p:par>
                      </p:childTnLst>
                    </p:cTn>
                  </p:par>
                  <p:par>
                    <p:cTn id="69" fill="hold">
                      <p:stCondLst>
                        <p:cond delay="indefinite"/>
                      </p:stCondLst>
                      <p:childTnLst>
                        <p:par>
                          <p:cTn id="70" fill="hold">
                            <p:stCondLst>
                              <p:cond delay="0"/>
                            </p:stCondLst>
                            <p:childTnLst>
                              <p:par>
                                <p:cTn id="71" presetID="8" presetClass="entr" presetSubtype="16"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diamond(in)">
                                      <p:cBhvr>
                                        <p:cTn id="7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1" grpId="0" animBg="1"/>
      <p:bldP spid="12" grpId="0" animBg="1"/>
      <p:bldP spid="10" grpId="0" animBg="1"/>
      <p:bldP spid="13"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a:effectLst/>
        </p:spPr>
      </p:pic>
      <p:sp>
        <p:nvSpPr>
          <p:cNvPr id="6" name="Rectangle 5"/>
          <p:cNvSpPr/>
          <p:nvPr/>
        </p:nvSpPr>
        <p:spPr>
          <a:xfrm>
            <a:off x="2357422" y="1214422"/>
            <a:ext cx="4572000" cy="646331"/>
          </a:xfrm>
          <a:prstGeom prst="rect">
            <a:avLst/>
          </a:prstGeom>
        </p:spPr>
        <p:txBody>
          <a:bodyPr>
            <a:spAutoFit/>
          </a:bodyPr>
          <a:lstStyle/>
          <a:p>
            <a:pPr algn="ctr"/>
            <a:r>
              <a:rPr lang="vi-VN" b="1" dirty="0" smtClean="0">
                <a:latin typeface="Times New Roman" panose="02020603050405020304" pitchFamily="18" charset="0"/>
                <a:cs typeface="Times New Roman" panose="02020603050405020304" pitchFamily="18" charset="0"/>
              </a:rPr>
              <a:t>Tập đọc</a:t>
            </a:r>
          </a:p>
          <a:p>
            <a:pPr algn="ctr"/>
            <a:r>
              <a:rPr lang="vi-VN" b="1" dirty="0" smtClean="0">
                <a:solidFill>
                  <a:srgbClr val="FF0000"/>
                </a:solidFill>
                <a:latin typeface="Times New Roman" panose="02020603050405020304" pitchFamily="18" charset="0"/>
                <a:cs typeface="Times New Roman" panose="02020603050405020304" pitchFamily="18" charset="0"/>
              </a:rPr>
              <a:t>ĐÔI GIÀY BA TA MÀU XANH</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43108" y="2000240"/>
            <a:ext cx="5857916" cy="1200329"/>
          </a:xfrm>
          <a:prstGeom prst="rect">
            <a:avLst/>
          </a:prstGeom>
          <a:noFill/>
        </p:spPr>
        <p:txBody>
          <a:bodyPr wrap="square" rtlCol="0">
            <a:spAutoFit/>
          </a:bodyPr>
          <a:lstStyle/>
          <a:p>
            <a:r>
              <a:rPr lang="vi-VN" b="1" dirty="0" smtClean="0">
                <a:solidFill>
                  <a:srgbClr val="00B050"/>
                </a:solidFill>
                <a:latin typeface="Times New Roman" pitchFamily="18" charset="0"/>
                <a:cs typeface="Times New Roman" pitchFamily="18" charset="0"/>
              </a:rPr>
              <a:t>Nội dung của bài:</a:t>
            </a:r>
            <a:r>
              <a:rPr lang="en-US" b="1" dirty="0" smtClean="0">
                <a:solidFill>
                  <a:srgbClr val="00B05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Chị phụ trách quan tâm tới ước mơ của cậu bé Lái, làm cho cậu xúc động và vui sướng đến lớp với đôi giày được thưởng.</a:t>
            </a:r>
            <a:endParaRPr lang="en-US" b="1" kern="0" dirty="0" smtClean="0">
              <a:solidFill>
                <a:srgbClr val="FF0000"/>
              </a:solidFill>
              <a:latin typeface="Times New Roman" pitchFamily="18" charset="0"/>
              <a:cs typeface="Times New Roman" pitchFamily="18" charset="0"/>
            </a:endParaRPr>
          </a:p>
          <a:p>
            <a:r>
              <a:rPr lang="vi-VN" dirty="0" smtClean="0"/>
              <a:t> </a:t>
            </a:r>
            <a:endParaRPr lang="vi-VN" dirty="0"/>
          </a:p>
        </p:txBody>
      </p:sp>
      <p:sp>
        <p:nvSpPr>
          <p:cNvPr id="8" name="Title 1"/>
          <p:cNvSpPr>
            <a:spLocks noGrp="1"/>
          </p:cNvSpPr>
          <p:nvPr>
            <p:ph type="title"/>
          </p:nvPr>
        </p:nvSpPr>
        <p:spPr>
          <a:xfrm>
            <a:off x="1571604" y="3071810"/>
            <a:ext cx="6715172" cy="1000132"/>
          </a:xfrm>
          <a:noFill/>
        </p:spPr>
        <p:txBody>
          <a:bodyPr/>
          <a:lstStyle/>
          <a:p>
            <a:r>
              <a:rPr lang="en-US" sz="2000" b="1" dirty="0" err="1" smtClean="0">
                <a:solidFill>
                  <a:srgbClr val="0070C0"/>
                </a:solidFill>
                <a:latin typeface="Times New Roman" panose="02020603050405020304" pitchFamily="18" charset="0"/>
                <a:cs typeface="Times New Roman" panose="02020603050405020304" pitchFamily="18" charset="0"/>
              </a:rPr>
              <a:t>Nếu</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là</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cậu</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bé</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Lái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em</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sẽ</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nói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gì</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với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chị</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Tổng</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phụ</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trách</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Đội</a:t>
            </a:r>
            <a:endParaRPr lang="en-US" sz="2000" b="1" dirty="0">
              <a:solidFill>
                <a:srgbClr val="0070C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 xmlns:a14="http://schemas.microsoft.com/office/drawing/2010/main" val="0"/>
              </a:ext>
            </a:extLst>
          </a:blip>
          <a:srcRect r="42313"/>
          <a:stretch/>
        </p:blipFill>
        <p:spPr>
          <a:xfrm>
            <a:off x="7929586" y="3009623"/>
            <a:ext cx="1643074" cy="3848377"/>
          </a:xfrm>
          <a:prstGeom prst="rect">
            <a:avLst/>
          </a:prstGeom>
        </p:spPr>
      </p:pic>
      <p:pic>
        <p:nvPicPr>
          <p:cNvPr id="10" name="Picture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43768" y="3786190"/>
            <a:ext cx="1071570" cy="285752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4783" y="469318"/>
            <a:ext cx="7953845" cy="954107"/>
          </a:xfrm>
          <a:prstGeom prst="rect">
            <a:avLst/>
          </a:prstGeom>
          <a:noFill/>
        </p:spPr>
        <p:txBody>
          <a:bodyPr wrap="square" rtlCol="0">
            <a:spAutoFit/>
          </a:bodyPr>
          <a:lstStyle/>
          <a:p>
            <a:pPr algn="ctr"/>
            <a:r>
              <a:rPr lang="vi-VN" sz="2800" b="1" dirty="0" err="1">
                <a:latin typeface="Times New Roman" panose="02020603050405020304" pitchFamily="18" charset="0"/>
                <a:cs typeface="Times New Roman" panose="02020603050405020304" pitchFamily="18" charset="0"/>
              </a:rPr>
              <a:t>Tập</a:t>
            </a:r>
            <a:r>
              <a:rPr lang="vi-VN" sz="2800" b="1" dirty="0">
                <a:latin typeface="Times New Roman" panose="02020603050405020304" pitchFamily="18" charset="0"/>
                <a:cs typeface="Times New Roman" panose="02020603050405020304" pitchFamily="18" charset="0"/>
              </a:rPr>
              <a:t> đọc</a:t>
            </a:r>
            <a:endParaRPr lang="vi-VN" b="1" dirty="0">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ĐÔI GIÀY BA TA MÀU XANH</a:t>
            </a:r>
          </a:p>
        </p:txBody>
      </p:sp>
      <p:sp>
        <p:nvSpPr>
          <p:cNvPr id="14" name="Cloud Callout 13"/>
          <p:cNvSpPr/>
          <p:nvPr/>
        </p:nvSpPr>
        <p:spPr>
          <a:xfrm>
            <a:off x="1357290" y="1428736"/>
            <a:ext cx="2716601" cy="1500197"/>
          </a:xfrm>
          <a:prstGeom prst="cloudCallout">
            <a:avLst/>
          </a:prstGeom>
          <a:solidFill>
            <a:srgbClr val="ABE9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latin typeface="Times New Roman" pitchFamily="18" charset="0"/>
                <a:cs typeface="Times New Roman" pitchFamily="18" charset="0"/>
              </a:rPr>
              <a:t>LUYỆN TẬP</a:t>
            </a:r>
            <a:endParaRPr lang="vi-VN" b="1" dirty="0">
              <a:solidFill>
                <a:srgbClr val="FF0000"/>
              </a:solidFill>
              <a:latin typeface="Times New Roman" pitchFamily="18" charset="0"/>
              <a:cs typeface="Times New Roman" pitchFamily="18" charset="0"/>
            </a:endParaRPr>
          </a:p>
        </p:txBody>
      </p:sp>
      <p:sp>
        <p:nvSpPr>
          <p:cNvPr id="6" name="TextBox 5"/>
          <p:cNvSpPr txBox="1"/>
          <p:nvPr/>
        </p:nvSpPr>
        <p:spPr>
          <a:xfrm>
            <a:off x="840434" y="3140968"/>
            <a:ext cx="7953845" cy="2246769"/>
          </a:xfrm>
          <a:prstGeom prst="rect">
            <a:avLst/>
          </a:prstGeom>
          <a:noFill/>
        </p:spPr>
        <p:txBody>
          <a:bodyPr wrap="square" rtlCol="0">
            <a:spAutoFit/>
          </a:bodyPr>
          <a:lstStyle/>
          <a:p>
            <a:pPr indent="273050"/>
            <a:r>
              <a:rPr lang="vi-VN" sz="2800" dirty="0">
                <a:latin typeface="Times New Roman" panose="02020603050405020304" pitchFamily="18" charset="0"/>
                <a:cs typeface="Times New Roman" panose="02020603050405020304" pitchFamily="18" charset="0"/>
              </a:rPr>
              <a:t>Hôm nhận giày,</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tay Lái </a:t>
            </a:r>
            <a:r>
              <a:rPr lang="vi-VN" sz="2800" b="1" u="sng" dirty="0">
                <a:latin typeface="Times New Roman" panose="02020603050405020304" pitchFamily="18" charset="0"/>
                <a:cs typeface="Times New Roman" panose="02020603050405020304" pitchFamily="18" charset="0"/>
              </a:rPr>
              <a:t>run run</a:t>
            </a:r>
            <a:r>
              <a:rPr lang="vi-VN" sz="2800" dirty="0">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môi cậu </a:t>
            </a:r>
            <a:r>
              <a:rPr lang="vi-VN" sz="2800" b="1" u="sng" dirty="0">
                <a:latin typeface="Times New Roman" panose="02020603050405020304" pitchFamily="18" charset="0"/>
                <a:cs typeface="Times New Roman" panose="02020603050405020304" pitchFamily="18" charset="0"/>
              </a:rPr>
              <a:t>mấp máy</a:t>
            </a:r>
            <a:r>
              <a:rPr lang="vi-VN" sz="2800" dirty="0">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mắt hết nhìn đôi giày,</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lại nhìn xuống đôi bàn chân mình đang </a:t>
            </a:r>
            <a:r>
              <a:rPr lang="vi-VN" sz="2800" b="1" u="sng" dirty="0">
                <a:latin typeface="Times New Roman" panose="02020603050405020304" pitchFamily="18" charset="0"/>
                <a:cs typeface="Times New Roman" panose="02020603050405020304" pitchFamily="18" charset="0"/>
              </a:rPr>
              <a:t>ngọ nguậy </a:t>
            </a:r>
            <a:r>
              <a:rPr lang="vi-VN" sz="2800" dirty="0">
                <a:latin typeface="Times New Roman" panose="02020603050405020304" pitchFamily="18" charset="0"/>
                <a:cs typeface="Times New Roman" panose="02020603050405020304" pitchFamily="18" charset="0"/>
              </a:rPr>
              <a:t>dưới đất.</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Lúc ra khỏi lớp,</a:t>
            </a:r>
            <a:r>
              <a:rPr lang="vi-VN" sz="2800" b="1" dirty="0">
                <a:solidFill>
                  <a:srgbClr val="FF0000"/>
                </a:solidFill>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Lái cột hai chiếc giày vào nhau,</a:t>
            </a:r>
            <a:r>
              <a:rPr lang="vi-VN" sz="2800" b="1" dirty="0">
                <a:solidFill>
                  <a:srgbClr val="FF0000"/>
                </a:solidFill>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rPr>
              <a:t>đeo vào cổ</a:t>
            </a:r>
            <a:r>
              <a:rPr lang="vi-VN" sz="2800" dirty="0">
                <a:latin typeface="Times New Roman" panose="02020603050405020304" pitchFamily="18" charset="0"/>
                <a:cs typeface="Times New Roman" panose="02020603050405020304" pitchFamily="18" charset="0"/>
              </a:rPr>
              <a:t>,</a:t>
            </a:r>
            <a:r>
              <a:rPr lang="vi-VN" sz="2800" b="1" dirty="0">
                <a:solidFill>
                  <a:srgbClr val="FF0000"/>
                </a:solidFill>
                <a:latin typeface="Times New Roman" panose="02020603050405020304" pitchFamily="18" charset="0"/>
                <a:cs typeface="Times New Roman" panose="02020603050405020304" pitchFamily="18" charset="0"/>
              </a:rPr>
              <a:t>/</a:t>
            </a:r>
            <a:r>
              <a:rPr lang="vi-VN"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nhảy </a:t>
            </a:r>
            <a:r>
              <a:rPr lang="vi-VN" sz="2800" b="1" u="sng" dirty="0">
                <a:latin typeface="Times New Roman" panose="02020603050405020304" pitchFamily="18" charset="0"/>
                <a:cs typeface="Times New Roman" panose="02020603050405020304" pitchFamily="18" charset="0"/>
              </a:rPr>
              <a:t>tưng tưng</a:t>
            </a:r>
            <a:r>
              <a:rPr lang="vi-VN" sz="2800" dirty="0">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a:t>
            </a:r>
          </a:p>
        </p:txBody>
      </p:sp>
      <p:pic>
        <p:nvPicPr>
          <p:cNvPr id="7" name="图片 33"/>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000504"/>
            <a:ext cx="9144000" cy="28574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4045427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6572264" y="0"/>
            <a:ext cx="2716601" cy="1500197"/>
          </a:xfrm>
          <a:prstGeom prst="cloudCallout">
            <a:avLst>
              <a:gd name="adj1" fmla="val -64661"/>
              <a:gd name="adj2" fmla="val 48532"/>
            </a:avLst>
          </a:prstGeom>
          <a:solidFill>
            <a:srgbClr val="ABE9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0000"/>
                </a:solidFill>
                <a:latin typeface="Times New Roman" pitchFamily="18" charset="0"/>
                <a:cs typeface="Times New Roman" pitchFamily="18" charset="0"/>
              </a:rPr>
              <a:t>Vận dụng</a:t>
            </a:r>
            <a:endParaRPr lang="vi-VN" b="1" dirty="0">
              <a:solidFill>
                <a:srgbClr val="FF0000"/>
              </a:solidFill>
              <a:latin typeface="Times New Roman" pitchFamily="18" charset="0"/>
              <a:cs typeface="Times New Roman" pitchFamily="18" charset="0"/>
            </a:endParaRPr>
          </a:p>
        </p:txBody>
      </p:sp>
      <p:sp>
        <p:nvSpPr>
          <p:cNvPr id="4" name="Rectangle 3"/>
          <p:cNvSpPr/>
          <p:nvPr/>
        </p:nvSpPr>
        <p:spPr>
          <a:xfrm>
            <a:off x="642910" y="1500174"/>
            <a:ext cx="7715304" cy="1200329"/>
          </a:xfrm>
          <a:prstGeom prst="rect">
            <a:avLst/>
          </a:prstGeom>
        </p:spPr>
        <p:txBody>
          <a:bodyPr wrap="square">
            <a:spAutoFit/>
          </a:bodyPr>
          <a:lstStyle/>
          <a:p>
            <a:r>
              <a:rPr lang="vi-VN" dirty="0" smtClean="0">
                <a:hlinkClick r:id="rId2"/>
              </a:rPr>
              <a:t>https://www.plickers.com/seteditor/6368d3924b4b59001294fe6b</a:t>
            </a:r>
            <a:endParaRPr lang="vi-VN" dirty="0" smtClean="0"/>
          </a:p>
          <a:p>
            <a:r>
              <a:rPr lang="vi-VN" dirty="0" smtClean="0">
                <a:solidFill>
                  <a:srgbClr val="00B050"/>
                </a:solidFill>
                <a:latin typeface="Times New Roman" pitchFamily="18" charset="0"/>
                <a:cs typeface="Times New Roman" pitchFamily="18" charset="0"/>
              </a:rPr>
              <a:t>(Nội dung câu hỏi trên phần mềm Plicker đã xây dựng)</a:t>
            </a:r>
          </a:p>
          <a:p>
            <a:endParaRPr lang="vi-VN" dirty="0" smtClean="0"/>
          </a:p>
          <a:p>
            <a:endParaRPr lang="vi-VN" dirty="0"/>
          </a:p>
        </p:txBody>
      </p:sp>
      <p:sp>
        <p:nvSpPr>
          <p:cNvPr id="5" name="Rectangle 4"/>
          <p:cNvSpPr/>
          <p:nvPr/>
        </p:nvSpPr>
        <p:spPr>
          <a:xfrm>
            <a:off x="1285852" y="1142984"/>
            <a:ext cx="2928958" cy="461665"/>
          </a:xfrm>
          <a:prstGeom prst="rect">
            <a:avLst/>
          </a:prstGeom>
        </p:spPr>
        <p:txBody>
          <a:bodyPr wrap="square">
            <a:spAutoFit/>
          </a:bodyPr>
          <a:lstStyle/>
          <a:p>
            <a:r>
              <a:rPr lang="vi-VN" sz="2400" b="1" dirty="0" smtClean="0">
                <a:solidFill>
                  <a:srgbClr val="00B050"/>
                </a:solidFill>
                <a:latin typeface="Times New Roman" pitchFamily="18" charset="0"/>
                <a:cs typeface="Times New Roman" pitchFamily="18" charset="0"/>
              </a:rPr>
              <a:t>Trò chơi: Plicker </a:t>
            </a:r>
            <a:endParaRPr lang="vi-VN" sz="2400" b="1" dirty="0">
              <a:solidFill>
                <a:srgbClr val="00B050"/>
              </a:solidFill>
              <a:latin typeface="Times New Roman" pitchFamily="18" charset="0"/>
              <a:cs typeface="Times New Roman" pitchFamily="18" charset="0"/>
            </a:endParaRPr>
          </a:p>
        </p:txBody>
      </p:sp>
      <p:pic>
        <p:nvPicPr>
          <p:cNvPr id="6" name="图片 3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572008"/>
            <a:ext cx="9144000" cy="2285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cstate="print">
            <a:extLst>
              <a:ext uri="{28A0092B-C50C-407E-A947-70E740481C1C}">
                <a14:useLocalDpi xmlns="" xmlns:a14="http://schemas.microsoft.com/office/drawing/2010/main" val="0"/>
              </a:ext>
            </a:extLst>
          </a:blip>
          <a:srcRect r="42313"/>
          <a:stretch/>
        </p:blipFill>
        <p:spPr>
          <a:xfrm>
            <a:off x="0" y="3500438"/>
            <a:ext cx="1500198" cy="3634063"/>
          </a:xfrm>
          <a:prstGeom prst="rect">
            <a:avLst/>
          </a:prstGeom>
        </p:spPr>
      </p:pic>
      <p:sp>
        <p:nvSpPr>
          <p:cNvPr id="10" name="TextBox 9"/>
          <p:cNvSpPr txBox="1"/>
          <p:nvPr/>
        </p:nvSpPr>
        <p:spPr>
          <a:xfrm>
            <a:off x="1285852" y="2285992"/>
            <a:ext cx="5072098" cy="646331"/>
          </a:xfrm>
          <a:prstGeom prst="rect">
            <a:avLst/>
          </a:prstGeom>
          <a:noFill/>
        </p:spPr>
        <p:txBody>
          <a:bodyPr wrap="square" rtlCol="0">
            <a:spAutoFit/>
          </a:bodyPr>
          <a:lstStyle/>
          <a:p>
            <a:r>
              <a:rPr lang="vi-VN" b="1" dirty="0" smtClean="0">
                <a:latin typeface="Times New Roman" pitchFamily="18" charset="0"/>
                <a:cs typeface="Times New Roman" pitchFamily="18" charset="0"/>
              </a:rPr>
              <a:t>Câu 1: Nội dung bài tập đọc: Đôi giày ba ta màu xanh là :</a:t>
            </a:r>
            <a:endParaRPr lang="vi-VN" b="1" dirty="0">
              <a:latin typeface="Times New Roman" pitchFamily="18" charset="0"/>
              <a:cs typeface="Times New Roman" pitchFamily="18" charset="0"/>
            </a:endParaRPr>
          </a:p>
        </p:txBody>
      </p:sp>
      <p:sp>
        <p:nvSpPr>
          <p:cNvPr id="11" name="TextBox 10"/>
          <p:cNvSpPr txBox="1"/>
          <p:nvPr/>
        </p:nvSpPr>
        <p:spPr>
          <a:xfrm>
            <a:off x="1438252" y="2925545"/>
            <a:ext cx="5072098" cy="369332"/>
          </a:xfrm>
          <a:prstGeom prst="rect">
            <a:avLst/>
          </a:prstGeom>
          <a:noFill/>
        </p:spPr>
        <p:txBody>
          <a:bodyPr wrap="square" rtlCol="0">
            <a:spAutoFit/>
          </a:bodyPr>
          <a:lstStyle/>
          <a:p>
            <a:r>
              <a:rPr lang="vi-VN" dirty="0" smtClean="0">
                <a:latin typeface="Times New Roman" pitchFamily="18" charset="0"/>
                <a:cs typeface="Times New Roman" pitchFamily="18" charset="0"/>
              </a:rPr>
              <a:t>A. Sự quan tâm của chị Phụ trách làm Lái xúc động.</a:t>
            </a:r>
            <a:endParaRPr lang="vi-VN" dirty="0">
              <a:latin typeface="Times New Roman" pitchFamily="18" charset="0"/>
              <a:cs typeface="Times New Roman" pitchFamily="18" charset="0"/>
            </a:endParaRPr>
          </a:p>
        </p:txBody>
      </p:sp>
      <p:sp>
        <p:nvSpPr>
          <p:cNvPr id="12" name="TextBox 11"/>
          <p:cNvSpPr txBox="1"/>
          <p:nvPr/>
        </p:nvSpPr>
        <p:spPr>
          <a:xfrm>
            <a:off x="1428728" y="3273982"/>
            <a:ext cx="5072098"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 Lái không thích đôi giày ba ta lắm.</a:t>
            </a:r>
            <a:endParaRPr lang="vi-VN" dirty="0">
              <a:latin typeface="Times New Roman" pitchFamily="18" charset="0"/>
              <a:cs typeface="Times New Roman" pitchFamily="18" charset="0"/>
            </a:endParaRPr>
          </a:p>
        </p:txBody>
      </p:sp>
      <p:sp>
        <p:nvSpPr>
          <p:cNvPr id="13" name="TextBox 12"/>
          <p:cNvSpPr txBox="1"/>
          <p:nvPr/>
        </p:nvSpPr>
        <p:spPr>
          <a:xfrm>
            <a:off x="1428728" y="3643314"/>
            <a:ext cx="5072098"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 Chị Phụ trách ghét Lái vì trốn học.</a:t>
            </a:r>
            <a:endParaRPr lang="vi-VN" dirty="0">
              <a:latin typeface="Times New Roman" pitchFamily="18" charset="0"/>
              <a:cs typeface="Times New Roman" pitchFamily="18" charset="0"/>
            </a:endParaRPr>
          </a:p>
        </p:txBody>
      </p:sp>
      <p:sp>
        <p:nvSpPr>
          <p:cNvPr id="14" name="TextBox 13"/>
          <p:cNvSpPr txBox="1"/>
          <p:nvPr/>
        </p:nvSpPr>
        <p:spPr>
          <a:xfrm>
            <a:off x="1428728" y="3988362"/>
            <a:ext cx="5072098" cy="369332"/>
          </a:xfrm>
          <a:prstGeom prst="rect">
            <a:avLst/>
          </a:prstGeom>
          <a:noFill/>
        </p:spPr>
        <p:txBody>
          <a:bodyPr wrap="square" rtlCol="0">
            <a:spAutoFit/>
          </a:bodyPr>
          <a:lstStyle/>
          <a:p>
            <a:r>
              <a:rPr lang="vi-VN" dirty="0" smtClean="0">
                <a:latin typeface="Times New Roman" pitchFamily="18" charset="0"/>
                <a:cs typeface="Times New Roman" pitchFamily="18" charset="0"/>
              </a:rPr>
              <a:t>D. Lái cảm ơn chị Phụ trách.</a:t>
            </a:r>
            <a:endParaRPr lang="vi-VN" dirty="0">
              <a:latin typeface="Times New Roman" pitchFamily="18" charset="0"/>
              <a:cs typeface="Times New Roman" pitchFamily="18" charset="0"/>
            </a:endParaRPr>
          </a:p>
        </p:txBody>
      </p:sp>
      <p:sp>
        <p:nvSpPr>
          <p:cNvPr id="15" name="TextBox 14"/>
          <p:cNvSpPr txBox="1"/>
          <p:nvPr/>
        </p:nvSpPr>
        <p:spPr>
          <a:xfrm>
            <a:off x="1285852" y="4416990"/>
            <a:ext cx="5072098" cy="369332"/>
          </a:xfrm>
          <a:prstGeom prst="rect">
            <a:avLst/>
          </a:prstGeom>
          <a:noFill/>
        </p:spPr>
        <p:txBody>
          <a:bodyPr wrap="square" rtlCol="0">
            <a:spAutoFit/>
          </a:bodyPr>
          <a:lstStyle/>
          <a:p>
            <a:r>
              <a:rPr lang="vi-VN" b="1" dirty="0" smtClean="0">
                <a:latin typeface="Times New Roman" pitchFamily="18" charset="0"/>
                <a:cs typeface="Times New Roman" pitchFamily="18" charset="0"/>
              </a:rPr>
              <a:t>Câu 2: Đâu là hành động giúp đỡ người khác ?</a:t>
            </a:r>
            <a:endParaRPr lang="vi-VN" b="1" dirty="0">
              <a:latin typeface="Times New Roman" pitchFamily="18" charset="0"/>
              <a:cs typeface="Times New Roman" pitchFamily="18" charset="0"/>
            </a:endParaRPr>
          </a:p>
        </p:txBody>
      </p:sp>
      <p:sp>
        <p:nvSpPr>
          <p:cNvPr id="16" name="TextBox 15"/>
          <p:cNvSpPr txBox="1"/>
          <p:nvPr/>
        </p:nvSpPr>
        <p:spPr>
          <a:xfrm>
            <a:off x="1590652" y="4774180"/>
            <a:ext cx="5072098" cy="369332"/>
          </a:xfrm>
          <a:prstGeom prst="rect">
            <a:avLst/>
          </a:prstGeom>
          <a:noFill/>
        </p:spPr>
        <p:txBody>
          <a:bodyPr wrap="square" rtlCol="0">
            <a:spAutoFit/>
          </a:bodyPr>
          <a:lstStyle/>
          <a:p>
            <a:r>
              <a:rPr lang="vi-VN" dirty="0" smtClean="0">
                <a:latin typeface="Times New Roman" pitchFamily="18" charset="0"/>
                <a:cs typeface="Times New Roman" pitchFamily="18" charset="0"/>
              </a:rPr>
              <a:t>A. Cho bạn chép bài kiểm tra của mình.</a:t>
            </a:r>
            <a:endParaRPr lang="vi-VN" dirty="0">
              <a:latin typeface="Times New Roman" pitchFamily="18" charset="0"/>
              <a:cs typeface="Times New Roman" pitchFamily="18" charset="0"/>
            </a:endParaRPr>
          </a:p>
        </p:txBody>
      </p:sp>
      <p:sp>
        <p:nvSpPr>
          <p:cNvPr id="17" name="TextBox 16"/>
          <p:cNvSpPr txBox="1"/>
          <p:nvPr/>
        </p:nvSpPr>
        <p:spPr>
          <a:xfrm>
            <a:off x="1590652" y="5059932"/>
            <a:ext cx="6696124" cy="369332"/>
          </a:xfrm>
          <a:prstGeom prst="rect">
            <a:avLst/>
          </a:prstGeom>
          <a:noFill/>
        </p:spPr>
        <p:txBody>
          <a:bodyPr wrap="square" rtlCol="0">
            <a:spAutoFit/>
          </a:bodyPr>
          <a:lstStyle/>
          <a:p>
            <a:r>
              <a:rPr lang="vi-VN" dirty="0" smtClean="0">
                <a:latin typeface="Times New Roman" pitchFamily="18" charset="0"/>
                <a:cs typeface="Times New Roman" pitchFamily="18" charset="0"/>
              </a:rPr>
              <a:t>B. Lấy tiền của bố mẹ cho bạn để bạn mua kẹo vì nhà bạn nghèo.</a:t>
            </a:r>
            <a:endParaRPr lang="vi-VN" dirty="0">
              <a:latin typeface="Times New Roman" pitchFamily="18" charset="0"/>
              <a:cs typeface="Times New Roman" pitchFamily="18" charset="0"/>
            </a:endParaRPr>
          </a:p>
        </p:txBody>
      </p:sp>
      <p:sp>
        <p:nvSpPr>
          <p:cNvPr id="18" name="TextBox 17"/>
          <p:cNvSpPr txBox="1"/>
          <p:nvPr/>
        </p:nvSpPr>
        <p:spPr>
          <a:xfrm>
            <a:off x="1590652" y="5417122"/>
            <a:ext cx="5072098" cy="369332"/>
          </a:xfrm>
          <a:prstGeom prst="rect">
            <a:avLst/>
          </a:prstGeom>
          <a:noFill/>
        </p:spPr>
        <p:txBody>
          <a:bodyPr wrap="square" rtlCol="0">
            <a:spAutoFit/>
          </a:bodyPr>
          <a:lstStyle/>
          <a:p>
            <a:r>
              <a:rPr lang="vi-VN" dirty="0" smtClean="0">
                <a:latin typeface="Times New Roman" pitchFamily="18" charset="0"/>
                <a:cs typeface="Times New Roman" pitchFamily="18" charset="0"/>
              </a:rPr>
              <a:t>C. Bạn ngã, đưa tay ra kéo được một nửa thả tay ra.</a:t>
            </a:r>
            <a:endParaRPr lang="vi-VN" dirty="0">
              <a:latin typeface="Times New Roman" pitchFamily="18" charset="0"/>
              <a:cs typeface="Times New Roman" pitchFamily="18" charset="0"/>
            </a:endParaRPr>
          </a:p>
        </p:txBody>
      </p:sp>
      <p:sp>
        <p:nvSpPr>
          <p:cNvPr id="19" name="TextBox 18"/>
          <p:cNvSpPr txBox="1"/>
          <p:nvPr/>
        </p:nvSpPr>
        <p:spPr>
          <a:xfrm>
            <a:off x="1590652" y="5774312"/>
            <a:ext cx="5072098" cy="646331"/>
          </a:xfrm>
          <a:prstGeom prst="rect">
            <a:avLst/>
          </a:prstGeom>
          <a:noFill/>
        </p:spPr>
        <p:txBody>
          <a:bodyPr wrap="square" rtlCol="0">
            <a:spAutoFit/>
          </a:bodyPr>
          <a:lstStyle/>
          <a:p>
            <a:r>
              <a:rPr lang="vi-VN" dirty="0" smtClean="0">
                <a:latin typeface="Times New Roman" pitchFamily="18" charset="0"/>
                <a:cs typeface="Times New Roman" pitchFamily="18" charset="0"/>
              </a:rPr>
              <a:t>D. Bạn nghỉ học vì bạn ốm, cuối buổi em đến thăm và giảng lại bài cho bạn hiểu.</a:t>
            </a:r>
            <a:endParaRPr lang="vi-VN" dirty="0">
              <a:latin typeface="Times New Roman" pitchFamily="18" charset="0"/>
              <a:cs typeface="Times New Roman" pitchFamily="18" charset="0"/>
            </a:endParaRPr>
          </a:p>
        </p:txBody>
      </p:sp>
    </p:spTree>
    <p:extLst>
      <p:ext uri="{BB962C8B-B14F-4D97-AF65-F5344CB8AC3E}">
        <p14:creationId xmlns="" xmlns:p14="http://schemas.microsoft.com/office/powerpoint/2010/main" val="75792222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amond(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1" nodeType="clickEffect">
                                  <p:stCondLst>
                                    <p:cond delay="0"/>
                                  </p:stCondLst>
                                  <p:childTnLst>
                                    <p:animScale>
                                      <p:cBhvr>
                                        <p:cTn id="37" dur="2000" fill="hold"/>
                                        <p:tgtEl>
                                          <p:spTgt spid="11"/>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amond(in)">
                                      <p:cBhvr>
                                        <p:cTn id="47" dur="2000"/>
                                        <p:tgtEl>
                                          <p:spTgt spid="16"/>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amond(in)">
                                      <p:cBhvr>
                                        <p:cTn id="50" dur="2000"/>
                                        <p:tgtEl>
                                          <p:spTgt spid="17"/>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amond(in)">
                                      <p:cBhvr>
                                        <p:cTn id="53" dur="2000"/>
                                        <p:tgtEl>
                                          <p:spTgt spid="18"/>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diamond(in)">
                                      <p:cBhvr>
                                        <p:cTn id="56" dur="20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grpId="1" nodeType="clickEffect">
                                  <p:stCondLst>
                                    <p:cond delay="0"/>
                                  </p:stCondLst>
                                  <p:childTnLst>
                                    <p:animScale>
                                      <p:cBhvr>
                                        <p:cTn id="60"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1" grpId="1"/>
      <p:bldP spid="12" grpId="0"/>
      <p:bldP spid="13" grpId="0"/>
      <p:bldP spid="14" grpId="0"/>
      <p:bldP spid="15" grpId="0"/>
      <p:bldP spid="16" grpId="0"/>
      <p:bldP spid="17" grpId="0"/>
      <p:bldP spid="18" grpId="0"/>
      <p:bldP spid="19" grpId="0"/>
      <p:bldP spid="1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Sclaptop\Desktop\ppt s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Flowchart: Terminator 7"/>
          <p:cNvSpPr/>
          <p:nvPr/>
        </p:nvSpPr>
        <p:spPr>
          <a:xfrm>
            <a:off x="1142976" y="2643182"/>
            <a:ext cx="6572296" cy="142876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smtClean="0">
                <a:solidFill>
                  <a:srgbClr val="0070C0"/>
                </a:solidFill>
                <a:latin typeface="Times New Roman" pitchFamily="18" charset="0"/>
                <a:cs typeface="Times New Roman" pitchFamily="18" charset="0"/>
              </a:rPr>
              <a:t>Em hãy kể việc làm của mình mà em cho rằng đó là những việc thể hiện sự chia sẻ khó khăn với người khác?</a:t>
            </a:r>
            <a:endParaRPr lang="vi-VN" sz="2000" b="1" dirty="0" smtClean="0">
              <a:solidFill>
                <a:srgbClr val="0070C0"/>
              </a:solidFill>
              <a:latin typeface="Times New Roman" pitchFamily="18" charset="0"/>
              <a:cs typeface="Times New Roman" pitchFamily="18" charset="0"/>
            </a:endParaRPr>
          </a:p>
          <a:p>
            <a:pPr algn="ctr"/>
            <a:endParaRPr lang="vi-VN"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uare"/>
          <p:cNvPicPr>
            <a:picLocks noChangeAspect="1" noChangeArrowheads="1"/>
          </p:cNvPicPr>
          <p:nvPr/>
        </p:nvPicPr>
        <p:blipFill>
          <a:blip r:embed="rId2"/>
          <a:srcRect/>
          <a:stretch>
            <a:fillRect/>
          </a:stretch>
        </p:blipFill>
        <p:spPr bwMode="auto">
          <a:xfrm>
            <a:off x="-285784" y="0"/>
            <a:ext cx="9657315" cy="7286604"/>
          </a:xfrm>
          <a:prstGeom prst="rect">
            <a:avLst/>
          </a:prstGeom>
          <a:noFill/>
          <a:ln w="9525">
            <a:noFill/>
            <a:miter lim="800000"/>
            <a:headEnd/>
            <a:tailEnd/>
          </a:ln>
        </p:spPr>
      </p:pic>
      <p:sp>
        <p:nvSpPr>
          <p:cNvPr id="6" name="TextBox 5"/>
          <p:cNvSpPr txBox="1"/>
          <p:nvPr/>
        </p:nvSpPr>
        <p:spPr>
          <a:xfrm>
            <a:off x="1752601" y="1149478"/>
            <a:ext cx="4262438" cy="707886"/>
          </a:xfrm>
          <a:prstGeom prst="rect">
            <a:avLst/>
          </a:prstGeom>
          <a:noFill/>
        </p:spPr>
        <p:txBody>
          <a:bodyPr wrap="square">
            <a:spAutoFit/>
          </a:bodyPr>
          <a:lstStyle/>
          <a:p>
            <a:pPr eaLnBrk="1" fontAlgn="auto" hangingPunct="1">
              <a:spcBef>
                <a:spcPts val="0"/>
              </a:spcBef>
              <a:spcAft>
                <a:spcPts val="0"/>
              </a:spcAft>
              <a:defRPr/>
            </a:pPr>
            <a:r>
              <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p>
        </p:txBody>
      </p:sp>
      <p:sp>
        <p:nvSpPr>
          <p:cNvPr id="7" name="TextBox 6"/>
          <p:cNvSpPr txBox="1"/>
          <p:nvPr/>
        </p:nvSpPr>
        <p:spPr>
          <a:xfrm>
            <a:off x="2590800" y="2078172"/>
            <a:ext cx="3695700" cy="707886"/>
          </a:xfrm>
          <a:prstGeom prst="rect">
            <a:avLst/>
          </a:prstGeom>
          <a:noFill/>
        </p:spPr>
        <p:txBody>
          <a:bodyPr wrap="square">
            <a:spAutoFit/>
          </a:bodyPr>
          <a:lstStyle/>
          <a:p>
            <a:pPr eaLnBrk="1" fontAlgn="auto" hangingPunct="1">
              <a:spcBef>
                <a:spcPts val="0"/>
              </a:spcBef>
              <a:spcAft>
                <a:spcPts val="0"/>
              </a:spcAft>
              <a:defRPr/>
            </a:pPr>
            <a:r>
              <a:rPr lang="en-US" sz="40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KHÁM PHÁ</a:t>
            </a:r>
            <a:endPar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3657600" y="2874964"/>
            <a:ext cx="3276600" cy="707886"/>
          </a:xfrm>
          <a:prstGeom prst="rect">
            <a:avLst/>
          </a:prstGeom>
          <a:noFill/>
        </p:spPr>
        <p:txBody>
          <a:bodyPr wrap="square">
            <a:spAutoFit/>
          </a:bodyPr>
          <a:lstStyle/>
          <a:p>
            <a:pPr eaLnBrk="1" fontAlgn="auto" hangingPunct="1">
              <a:spcBef>
                <a:spcPts val="0"/>
              </a:spcBef>
              <a:spcAft>
                <a:spcPts val="0"/>
              </a:spcAft>
              <a:defRPr/>
            </a:pPr>
            <a:r>
              <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sp>
        <p:nvSpPr>
          <p:cNvPr id="9" name="TextBox 8"/>
          <p:cNvSpPr txBox="1"/>
          <p:nvPr/>
        </p:nvSpPr>
        <p:spPr>
          <a:xfrm>
            <a:off x="4819592" y="3955665"/>
            <a:ext cx="2933816" cy="707886"/>
          </a:xfrm>
          <a:prstGeom prst="rect">
            <a:avLst/>
          </a:prstGeom>
          <a:noFill/>
        </p:spPr>
        <p:txBody>
          <a:bodyPr wrap="none">
            <a:spAutoFit/>
          </a:bodyPr>
          <a:lstStyle/>
          <a:p>
            <a:pPr eaLnBrk="1" fontAlgn="auto" hangingPunct="1">
              <a:spcBef>
                <a:spcPts val="0"/>
              </a:spcBef>
              <a:spcAft>
                <a:spcPts val="0"/>
              </a:spcAft>
              <a:defRPr/>
            </a:pPr>
            <a:r>
              <a:rPr lang="en-US" sz="4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74">
                                          <p:stCondLst>
                                            <p:cond delay="0"/>
                                          </p:stCondLst>
                                        </p:cTn>
                                        <p:tgtEl>
                                          <p:spTgt spid="6"/>
                                        </p:tgtEl>
                                      </p:cBhvr>
                                    </p:animEffect>
                                    <p:anim calcmode="lin" valueType="num">
                                      <p:cBhvr>
                                        <p:cTn id="8" dur="54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199"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199" tmFilter="0, 0; 0.125,0.2665; 0.25,0.4; 0.375,0.465; 0.5,0.5;  0.625,0.535; 0.75,0.6; 0.875,0.7335; 1,1">
                                          <p:stCondLst>
                                            <p:cond delay="199"/>
                                          </p:stCondLst>
                                        </p:cTn>
                                        <p:tgtEl>
                                          <p:spTgt spid="6"/>
                                        </p:tgtEl>
                                        <p:attrNameLst>
                                          <p:attrName>ppt_y</p:attrName>
                                        </p:attrNameLst>
                                      </p:cBhvr>
                                      <p:tavLst>
                                        <p:tav tm="0" fmla="#ppt_y-sin(pi*$)/9">
                                          <p:val>
                                            <p:fltVal val="0"/>
                                          </p:val>
                                        </p:tav>
                                        <p:tav tm="100000">
                                          <p:val>
                                            <p:fltVal val="1"/>
                                          </p:val>
                                        </p:tav>
                                      </p:tavLst>
                                    </p:anim>
                                    <p:anim calcmode="lin" valueType="num">
                                      <p:cBhvr>
                                        <p:cTn id="11" dur="100" tmFilter="0, 0; 0.125,0.2665; 0.25,0.4; 0.375,0.465; 0.5,0.5;  0.625,0.535; 0.75,0.6; 0.875,0.7335; 1,1">
                                          <p:stCondLst>
                                            <p:cond delay="397"/>
                                          </p:stCondLst>
                                        </p:cTn>
                                        <p:tgtEl>
                                          <p:spTgt spid="6"/>
                                        </p:tgtEl>
                                        <p:attrNameLst>
                                          <p:attrName>ppt_y</p:attrName>
                                        </p:attrNameLst>
                                      </p:cBhvr>
                                      <p:tavLst>
                                        <p:tav tm="0" fmla="#ppt_y-sin(pi*$)/27">
                                          <p:val>
                                            <p:fltVal val="0"/>
                                          </p:val>
                                        </p:tav>
                                        <p:tav tm="100000">
                                          <p:val>
                                            <p:fltVal val="1"/>
                                          </p:val>
                                        </p:tav>
                                      </p:tavLst>
                                    </p:anim>
                                    <p:anim calcmode="lin" valueType="num">
                                      <p:cBhvr>
                                        <p:cTn id="12" dur="49" tmFilter="0, 0; 0.125,0.2665; 0.25,0.4; 0.375,0.465; 0.5,0.5;  0.625,0.535; 0.75,0.6; 0.875,0.7335; 1,1">
                                          <p:stCondLst>
                                            <p:cond delay="497"/>
                                          </p:stCondLst>
                                        </p:cTn>
                                        <p:tgtEl>
                                          <p:spTgt spid="6"/>
                                        </p:tgtEl>
                                        <p:attrNameLst>
                                          <p:attrName>ppt_y</p:attrName>
                                        </p:attrNameLst>
                                      </p:cBhvr>
                                      <p:tavLst>
                                        <p:tav tm="0" fmla="#ppt_y-sin(pi*$)/81">
                                          <p:val>
                                            <p:fltVal val="0"/>
                                          </p:val>
                                        </p:tav>
                                        <p:tav tm="100000">
                                          <p:val>
                                            <p:fltVal val="1"/>
                                          </p:val>
                                        </p:tav>
                                      </p:tavLst>
                                    </p:anim>
                                    <p:animScale>
                                      <p:cBhvr>
                                        <p:cTn id="13" dur="8">
                                          <p:stCondLst>
                                            <p:cond delay="195"/>
                                          </p:stCondLst>
                                        </p:cTn>
                                        <p:tgtEl>
                                          <p:spTgt spid="6"/>
                                        </p:tgtEl>
                                      </p:cBhvr>
                                      <p:to x="100000" y="60000"/>
                                    </p:animScale>
                                    <p:animScale>
                                      <p:cBhvr>
                                        <p:cTn id="14" dur="50" decel="50000">
                                          <p:stCondLst>
                                            <p:cond delay="203"/>
                                          </p:stCondLst>
                                        </p:cTn>
                                        <p:tgtEl>
                                          <p:spTgt spid="6"/>
                                        </p:tgtEl>
                                      </p:cBhvr>
                                      <p:to x="100000" y="100000"/>
                                    </p:animScale>
                                    <p:animScale>
                                      <p:cBhvr>
                                        <p:cTn id="15" dur="8">
                                          <p:stCondLst>
                                            <p:cond delay="394"/>
                                          </p:stCondLst>
                                        </p:cTn>
                                        <p:tgtEl>
                                          <p:spTgt spid="6"/>
                                        </p:tgtEl>
                                      </p:cBhvr>
                                      <p:to x="100000" y="80000"/>
                                    </p:animScale>
                                    <p:animScale>
                                      <p:cBhvr>
                                        <p:cTn id="16" dur="50" decel="50000">
                                          <p:stCondLst>
                                            <p:cond delay="401"/>
                                          </p:stCondLst>
                                        </p:cTn>
                                        <p:tgtEl>
                                          <p:spTgt spid="6"/>
                                        </p:tgtEl>
                                      </p:cBhvr>
                                      <p:to x="100000" y="100000"/>
                                    </p:animScale>
                                    <p:animScale>
                                      <p:cBhvr>
                                        <p:cTn id="17" dur="8">
                                          <p:stCondLst>
                                            <p:cond delay="493"/>
                                          </p:stCondLst>
                                        </p:cTn>
                                        <p:tgtEl>
                                          <p:spTgt spid="6"/>
                                        </p:tgtEl>
                                      </p:cBhvr>
                                      <p:to x="100000" y="90000"/>
                                    </p:animScale>
                                    <p:animScale>
                                      <p:cBhvr>
                                        <p:cTn id="18" dur="50" decel="50000">
                                          <p:stCondLst>
                                            <p:cond delay="500"/>
                                          </p:stCondLst>
                                        </p:cTn>
                                        <p:tgtEl>
                                          <p:spTgt spid="6"/>
                                        </p:tgtEl>
                                      </p:cBhvr>
                                      <p:to x="100000" y="100000"/>
                                    </p:animScale>
                                    <p:animScale>
                                      <p:cBhvr>
                                        <p:cTn id="19" dur="8">
                                          <p:stCondLst>
                                            <p:cond delay="542"/>
                                          </p:stCondLst>
                                        </p:cTn>
                                        <p:tgtEl>
                                          <p:spTgt spid="6"/>
                                        </p:tgtEl>
                                      </p:cBhvr>
                                      <p:to x="100000" y="95000"/>
                                    </p:animScale>
                                    <p:animScale>
                                      <p:cBhvr>
                                        <p:cTn id="20" dur="50" decel="50000">
                                          <p:stCondLst>
                                            <p:cond delay="550"/>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47">
                                          <p:stCondLst>
                                            <p:cond delay="0"/>
                                          </p:stCondLst>
                                        </p:cTn>
                                        <p:tgtEl>
                                          <p:spTgt spid="7"/>
                                        </p:tgtEl>
                                      </p:cBhvr>
                                    </p:animEffect>
                                    <p:anim calcmode="lin" valueType="num">
                                      <p:cBhvr>
                                        <p:cTn id="24" dur="77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283"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283" tmFilter="0, 0; 0.125,0.2665; 0.25,0.4; 0.375,0.465; 0.5,0.5;  0.625,0.535; 0.75,0.6; 0.875,0.7335; 1,1">
                                          <p:stCondLst>
                                            <p:cond delay="283"/>
                                          </p:stCondLst>
                                        </p:cTn>
                                        <p:tgtEl>
                                          <p:spTgt spid="7"/>
                                        </p:tgtEl>
                                        <p:attrNameLst>
                                          <p:attrName>ppt_y</p:attrName>
                                        </p:attrNameLst>
                                      </p:cBhvr>
                                      <p:tavLst>
                                        <p:tav tm="0" fmla="#ppt_y-sin(pi*$)/9">
                                          <p:val>
                                            <p:fltVal val="0"/>
                                          </p:val>
                                        </p:tav>
                                        <p:tav tm="100000">
                                          <p:val>
                                            <p:fltVal val="1"/>
                                          </p:val>
                                        </p:tav>
                                      </p:tavLst>
                                    </p:anim>
                                    <p:anim calcmode="lin" valueType="num">
                                      <p:cBhvr>
                                        <p:cTn id="27" dur="141" tmFilter="0, 0; 0.125,0.2665; 0.25,0.4; 0.375,0.465; 0.5,0.5;  0.625,0.535; 0.75,0.6; 0.875,0.7335; 1,1">
                                          <p:stCondLst>
                                            <p:cond delay="564"/>
                                          </p:stCondLst>
                                        </p:cTn>
                                        <p:tgtEl>
                                          <p:spTgt spid="7"/>
                                        </p:tgtEl>
                                        <p:attrNameLst>
                                          <p:attrName>ppt_y</p:attrName>
                                        </p:attrNameLst>
                                      </p:cBhvr>
                                      <p:tavLst>
                                        <p:tav tm="0" fmla="#ppt_y-sin(pi*$)/27">
                                          <p:val>
                                            <p:fltVal val="0"/>
                                          </p:val>
                                        </p:tav>
                                        <p:tav tm="100000">
                                          <p:val>
                                            <p:fltVal val="1"/>
                                          </p:val>
                                        </p:tav>
                                      </p:tavLst>
                                    </p:anim>
                                    <p:anim calcmode="lin" valueType="num">
                                      <p:cBhvr>
                                        <p:cTn id="28" dur="70" tmFilter="0, 0; 0.125,0.2665; 0.25,0.4; 0.375,0.465; 0.5,0.5;  0.625,0.535; 0.75,0.6; 0.875,0.7335; 1,1">
                                          <p:stCondLst>
                                            <p:cond delay="705"/>
                                          </p:stCondLst>
                                        </p:cTn>
                                        <p:tgtEl>
                                          <p:spTgt spid="7"/>
                                        </p:tgtEl>
                                        <p:attrNameLst>
                                          <p:attrName>ppt_y</p:attrName>
                                        </p:attrNameLst>
                                      </p:cBhvr>
                                      <p:tavLst>
                                        <p:tav tm="0" fmla="#ppt_y-sin(pi*$)/81">
                                          <p:val>
                                            <p:fltVal val="0"/>
                                          </p:val>
                                        </p:tav>
                                        <p:tav tm="100000">
                                          <p:val>
                                            <p:fltVal val="1"/>
                                          </p:val>
                                        </p:tav>
                                      </p:tavLst>
                                    </p:anim>
                                    <p:animScale>
                                      <p:cBhvr>
                                        <p:cTn id="29" dur="11">
                                          <p:stCondLst>
                                            <p:cond delay="277"/>
                                          </p:stCondLst>
                                        </p:cTn>
                                        <p:tgtEl>
                                          <p:spTgt spid="7"/>
                                        </p:tgtEl>
                                      </p:cBhvr>
                                      <p:to x="100000" y="60000"/>
                                    </p:animScale>
                                    <p:animScale>
                                      <p:cBhvr>
                                        <p:cTn id="30" dur="71" decel="50000">
                                          <p:stCondLst>
                                            <p:cond delay="288"/>
                                          </p:stCondLst>
                                        </p:cTn>
                                        <p:tgtEl>
                                          <p:spTgt spid="7"/>
                                        </p:tgtEl>
                                      </p:cBhvr>
                                      <p:to x="100000" y="100000"/>
                                    </p:animScale>
                                    <p:animScale>
                                      <p:cBhvr>
                                        <p:cTn id="31" dur="11">
                                          <p:stCondLst>
                                            <p:cond delay="559"/>
                                          </p:stCondLst>
                                        </p:cTn>
                                        <p:tgtEl>
                                          <p:spTgt spid="7"/>
                                        </p:tgtEl>
                                      </p:cBhvr>
                                      <p:to x="100000" y="80000"/>
                                    </p:animScale>
                                    <p:animScale>
                                      <p:cBhvr>
                                        <p:cTn id="32" dur="71" decel="50000">
                                          <p:stCondLst>
                                            <p:cond delay="570"/>
                                          </p:stCondLst>
                                        </p:cTn>
                                        <p:tgtEl>
                                          <p:spTgt spid="7"/>
                                        </p:tgtEl>
                                      </p:cBhvr>
                                      <p:to x="100000" y="100000"/>
                                    </p:animScale>
                                    <p:animScale>
                                      <p:cBhvr>
                                        <p:cTn id="33" dur="11">
                                          <p:stCondLst>
                                            <p:cond delay="699"/>
                                          </p:stCondLst>
                                        </p:cTn>
                                        <p:tgtEl>
                                          <p:spTgt spid="7"/>
                                        </p:tgtEl>
                                      </p:cBhvr>
                                      <p:to x="100000" y="90000"/>
                                    </p:animScale>
                                    <p:animScale>
                                      <p:cBhvr>
                                        <p:cTn id="34" dur="71" decel="50000">
                                          <p:stCondLst>
                                            <p:cond delay="711"/>
                                          </p:stCondLst>
                                        </p:cTn>
                                        <p:tgtEl>
                                          <p:spTgt spid="7"/>
                                        </p:tgtEl>
                                      </p:cBhvr>
                                      <p:to x="100000" y="100000"/>
                                    </p:animScale>
                                    <p:animScale>
                                      <p:cBhvr>
                                        <p:cTn id="35" dur="11">
                                          <p:stCondLst>
                                            <p:cond delay="770"/>
                                          </p:stCondLst>
                                        </p:cTn>
                                        <p:tgtEl>
                                          <p:spTgt spid="7"/>
                                        </p:tgtEl>
                                      </p:cBhvr>
                                      <p:to x="100000" y="95000"/>
                                    </p:animScale>
                                    <p:animScale>
                                      <p:cBhvr>
                                        <p:cTn id="36" dur="71" decel="50000">
                                          <p:stCondLst>
                                            <p:cond delay="781"/>
                                          </p:stCondLst>
                                        </p:cTn>
                                        <p:tgtEl>
                                          <p:spTgt spid="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218">
                                          <p:stCondLst>
                                            <p:cond delay="0"/>
                                          </p:stCondLst>
                                        </p:cTn>
                                        <p:tgtEl>
                                          <p:spTgt spid="8"/>
                                        </p:tgtEl>
                                      </p:cBhvr>
                                    </p:animEffect>
                                    <p:anim calcmode="lin" valueType="num">
                                      <p:cBhvr>
                                        <p:cTn id="40" dur="685"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250"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250" tmFilter="0, 0; 0.125,0.2665; 0.25,0.4; 0.375,0.465; 0.5,0.5;  0.625,0.535; 0.75,0.6; 0.875,0.7335; 1,1">
                                          <p:stCondLst>
                                            <p:cond delay="250"/>
                                          </p:stCondLst>
                                        </p:cTn>
                                        <p:tgtEl>
                                          <p:spTgt spid="8"/>
                                        </p:tgtEl>
                                        <p:attrNameLst>
                                          <p:attrName>ppt_y</p:attrName>
                                        </p:attrNameLst>
                                      </p:cBhvr>
                                      <p:tavLst>
                                        <p:tav tm="0" fmla="#ppt_y-sin(pi*$)/9">
                                          <p:val>
                                            <p:fltVal val="0"/>
                                          </p:val>
                                        </p:tav>
                                        <p:tav tm="100000">
                                          <p:val>
                                            <p:fltVal val="1"/>
                                          </p:val>
                                        </p:tav>
                                      </p:tavLst>
                                    </p:anim>
                                    <p:anim calcmode="lin" valueType="num">
                                      <p:cBhvr>
                                        <p:cTn id="43" dur="125" tmFilter="0, 0; 0.125,0.2665; 0.25,0.4; 0.375,0.465; 0.5,0.5;  0.625,0.535; 0.75,0.6; 0.875,0.7335; 1,1">
                                          <p:stCondLst>
                                            <p:cond delay="498"/>
                                          </p:stCondLst>
                                        </p:cTn>
                                        <p:tgtEl>
                                          <p:spTgt spid="8"/>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3"/>
                                          </p:stCondLst>
                                        </p:cTn>
                                        <p:tgtEl>
                                          <p:spTgt spid="8"/>
                                        </p:tgtEl>
                                        <p:attrNameLst>
                                          <p:attrName>ppt_y</p:attrName>
                                        </p:attrNameLst>
                                      </p:cBhvr>
                                      <p:tavLst>
                                        <p:tav tm="0" fmla="#ppt_y-sin(pi*$)/81">
                                          <p:val>
                                            <p:fltVal val="0"/>
                                          </p:val>
                                        </p:tav>
                                        <p:tav tm="100000">
                                          <p:val>
                                            <p:fltVal val="1"/>
                                          </p:val>
                                        </p:tav>
                                      </p:tavLst>
                                    </p:anim>
                                    <p:animScale>
                                      <p:cBhvr>
                                        <p:cTn id="45" dur="10">
                                          <p:stCondLst>
                                            <p:cond delay="244"/>
                                          </p:stCondLst>
                                        </p:cTn>
                                        <p:tgtEl>
                                          <p:spTgt spid="8"/>
                                        </p:tgtEl>
                                      </p:cBhvr>
                                      <p:to x="100000" y="60000"/>
                                    </p:animScale>
                                    <p:animScale>
                                      <p:cBhvr>
                                        <p:cTn id="46" dur="62" decel="50000">
                                          <p:stCondLst>
                                            <p:cond delay="254"/>
                                          </p:stCondLst>
                                        </p:cTn>
                                        <p:tgtEl>
                                          <p:spTgt spid="8"/>
                                        </p:tgtEl>
                                      </p:cBhvr>
                                      <p:to x="100000" y="100000"/>
                                    </p:animScale>
                                    <p:animScale>
                                      <p:cBhvr>
                                        <p:cTn id="47" dur="10">
                                          <p:stCondLst>
                                            <p:cond delay="493"/>
                                          </p:stCondLst>
                                        </p:cTn>
                                        <p:tgtEl>
                                          <p:spTgt spid="8"/>
                                        </p:tgtEl>
                                      </p:cBhvr>
                                      <p:to x="100000" y="80000"/>
                                    </p:animScale>
                                    <p:animScale>
                                      <p:cBhvr>
                                        <p:cTn id="48" dur="62" decel="50000">
                                          <p:stCondLst>
                                            <p:cond delay="503"/>
                                          </p:stCondLst>
                                        </p:cTn>
                                        <p:tgtEl>
                                          <p:spTgt spid="8"/>
                                        </p:tgtEl>
                                      </p:cBhvr>
                                      <p:to x="100000" y="100000"/>
                                    </p:animScale>
                                    <p:animScale>
                                      <p:cBhvr>
                                        <p:cTn id="49" dur="10">
                                          <p:stCondLst>
                                            <p:cond delay="617"/>
                                          </p:stCondLst>
                                        </p:cTn>
                                        <p:tgtEl>
                                          <p:spTgt spid="8"/>
                                        </p:tgtEl>
                                      </p:cBhvr>
                                      <p:to x="100000" y="90000"/>
                                    </p:animScale>
                                    <p:animScale>
                                      <p:cBhvr>
                                        <p:cTn id="50" dur="62" decel="50000">
                                          <p:stCondLst>
                                            <p:cond delay="627"/>
                                          </p:stCondLst>
                                        </p:cTn>
                                        <p:tgtEl>
                                          <p:spTgt spid="8"/>
                                        </p:tgtEl>
                                      </p:cBhvr>
                                      <p:to x="100000" y="100000"/>
                                    </p:animScale>
                                    <p:animScale>
                                      <p:cBhvr>
                                        <p:cTn id="51" dur="10">
                                          <p:stCondLst>
                                            <p:cond delay="680"/>
                                          </p:stCondLst>
                                        </p:cTn>
                                        <p:tgtEl>
                                          <p:spTgt spid="8"/>
                                        </p:tgtEl>
                                      </p:cBhvr>
                                      <p:to x="100000" y="95000"/>
                                    </p:animScale>
                                    <p:animScale>
                                      <p:cBhvr>
                                        <p:cTn id="52" dur="62" decel="50000">
                                          <p:stCondLst>
                                            <p:cond delay="690"/>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304">
                                          <p:stCondLst>
                                            <p:cond delay="0"/>
                                          </p:stCondLst>
                                        </p:cTn>
                                        <p:tgtEl>
                                          <p:spTgt spid="9"/>
                                        </p:tgtEl>
                                      </p:cBhvr>
                                    </p:animEffect>
                                    <p:anim calcmode="lin" valueType="num">
                                      <p:cBhvr>
                                        <p:cTn id="56" dur="955"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348"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348" tmFilter="0, 0; 0.125,0.2665; 0.25,0.4; 0.375,0.465; 0.5,0.5;  0.625,0.535; 0.75,0.6; 0.875,0.7335; 1,1">
                                          <p:stCondLst>
                                            <p:cond delay="348"/>
                                          </p:stCondLst>
                                        </p:cTn>
                                        <p:tgtEl>
                                          <p:spTgt spid="9"/>
                                        </p:tgtEl>
                                        <p:attrNameLst>
                                          <p:attrName>ppt_y</p:attrName>
                                        </p:attrNameLst>
                                      </p:cBhvr>
                                      <p:tavLst>
                                        <p:tav tm="0" fmla="#ppt_y-sin(pi*$)/9">
                                          <p:val>
                                            <p:fltVal val="0"/>
                                          </p:val>
                                        </p:tav>
                                        <p:tav tm="100000">
                                          <p:val>
                                            <p:fltVal val="1"/>
                                          </p:val>
                                        </p:tav>
                                      </p:tavLst>
                                    </p:anim>
                                    <p:anim calcmode="lin" valueType="num">
                                      <p:cBhvr>
                                        <p:cTn id="59" dur="174" tmFilter="0, 0; 0.125,0.2665; 0.25,0.4; 0.375,0.465; 0.5,0.5;  0.625,0.535; 0.75,0.6; 0.875,0.7335; 1,1">
                                          <p:stCondLst>
                                            <p:cond delay="694"/>
                                          </p:stCondLst>
                                        </p:cTn>
                                        <p:tgtEl>
                                          <p:spTgt spid="9"/>
                                        </p:tgtEl>
                                        <p:attrNameLst>
                                          <p:attrName>ppt_y</p:attrName>
                                        </p:attrNameLst>
                                      </p:cBhvr>
                                      <p:tavLst>
                                        <p:tav tm="0" fmla="#ppt_y-sin(pi*$)/27">
                                          <p:val>
                                            <p:fltVal val="0"/>
                                          </p:val>
                                        </p:tav>
                                        <p:tav tm="100000">
                                          <p:val>
                                            <p:fltVal val="1"/>
                                          </p:val>
                                        </p:tav>
                                      </p:tavLst>
                                    </p:anim>
                                    <p:anim calcmode="lin" valueType="num">
                                      <p:cBhvr>
                                        <p:cTn id="60" dur="86" tmFilter="0, 0; 0.125,0.2665; 0.25,0.4; 0.375,0.465; 0.5,0.5;  0.625,0.535; 0.75,0.6; 0.875,0.7335; 1,1">
                                          <p:stCondLst>
                                            <p:cond delay="868"/>
                                          </p:stCondLst>
                                        </p:cTn>
                                        <p:tgtEl>
                                          <p:spTgt spid="9"/>
                                        </p:tgtEl>
                                        <p:attrNameLst>
                                          <p:attrName>ppt_y</p:attrName>
                                        </p:attrNameLst>
                                      </p:cBhvr>
                                      <p:tavLst>
                                        <p:tav tm="0" fmla="#ppt_y-sin(pi*$)/81">
                                          <p:val>
                                            <p:fltVal val="0"/>
                                          </p:val>
                                        </p:tav>
                                        <p:tav tm="100000">
                                          <p:val>
                                            <p:fltVal val="1"/>
                                          </p:val>
                                        </p:tav>
                                      </p:tavLst>
                                    </p:anim>
                                    <p:animScale>
                                      <p:cBhvr>
                                        <p:cTn id="61" dur="14">
                                          <p:stCondLst>
                                            <p:cond delay="341"/>
                                          </p:stCondLst>
                                        </p:cTn>
                                        <p:tgtEl>
                                          <p:spTgt spid="9"/>
                                        </p:tgtEl>
                                      </p:cBhvr>
                                      <p:to x="100000" y="60000"/>
                                    </p:animScale>
                                    <p:animScale>
                                      <p:cBhvr>
                                        <p:cTn id="62" dur="87" decel="50000">
                                          <p:stCondLst>
                                            <p:cond delay="354"/>
                                          </p:stCondLst>
                                        </p:cTn>
                                        <p:tgtEl>
                                          <p:spTgt spid="9"/>
                                        </p:tgtEl>
                                      </p:cBhvr>
                                      <p:to x="100000" y="100000"/>
                                    </p:animScale>
                                    <p:animScale>
                                      <p:cBhvr>
                                        <p:cTn id="63" dur="14">
                                          <p:stCondLst>
                                            <p:cond delay="687"/>
                                          </p:stCondLst>
                                        </p:cTn>
                                        <p:tgtEl>
                                          <p:spTgt spid="9"/>
                                        </p:tgtEl>
                                      </p:cBhvr>
                                      <p:to x="100000" y="80000"/>
                                    </p:animScale>
                                    <p:animScale>
                                      <p:cBhvr>
                                        <p:cTn id="64" dur="87" decel="50000">
                                          <p:stCondLst>
                                            <p:cond delay="701"/>
                                          </p:stCondLst>
                                        </p:cTn>
                                        <p:tgtEl>
                                          <p:spTgt spid="9"/>
                                        </p:tgtEl>
                                      </p:cBhvr>
                                      <p:to x="100000" y="100000"/>
                                    </p:animScale>
                                    <p:animScale>
                                      <p:cBhvr>
                                        <p:cTn id="65" dur="14">
                                          <p:stCondLst>
                                            <p:cond delay="860"/>
                                          </p:stCondLst>
                                        </p:cTn>
                                        <p:tgtEl>
                                          <p:spTgt spid="9"/>
                                        </p:tgtEl>
                                      </p:cBhvr>
                                      <p:to x="100000" y="90000"/>
                                    </p:animScale>
                                    <p:animScale>
                                      <p:cBhvr>
                                        <p:cTn id="66" dur="87" decel="50000">
                                          <p:stCondLst>
                                            <p:cond delay="874"/>
                                          </p:stCondLst>
                                        </p:cTn>
                                        <p:tgtEl>
                                          <p:spTgt spid="9"/>
                                        </p:tgtEl>
                                      </p:cBhvr>
                                      <p:to x="100000" y="100000"/>
                                    </p:animScale>
                                    <p:animScale>
                                      <p:cBhvr>
                                        <p:cTn id="67" dur="14">
                                          <p:stCondLst>
                                            <p:cond delay="947"/>
                                          </p:stCondLst>
                                        </p:cTn>
                                        <p:tgtEl>
                                          <p:spTgt spid="9"/>
                                        </p:tgtEl>
                                      </p:cBhvr>
                                      <p:to x="100000" y="95000"/>
                                    </p:animScale>
                                    <p:animScale>
                                      <p:cBhvr>
                                        <p:cTn id="68" dur="87" decel="50000">
                                          <p:stCondLst>
                                            <p:cond delay="961"/>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claptop\Desktop\ảnh giúp đỡ.jpg"/>
          <p:cNvPicPr>
            <a:picLocks noChangeAspect="1" noChangeArrowheads="1"/>
          </p:cNvPicPr>
          <p:nvPr/>
        </p:nvPicPr>
        <p:blipFill>
          <a:blip r:embed="rId5" cstate="print"/>
          <a:srcRect/>
          <a:stretch>
            <a:fillRect/>
          </a:stretch>
        </p:blipFill>
        <p:spPr bwMode="auto">
          <a:xfrm>
            <a:off x="0" y="0"/>
            <a:ext cx="2786050" cy="2524124"/>
          </a:xfrm>
          <a:prstGeom prst="rect">
            <a:avLst/>
          </a:prstGeom>
          <a:noFill/>
        </p:spPr>
      </p:pic>
      <p:sp>
        <p:nvSpPr>
          <p:cNvPr id="4" name="TextBox 3"/>
          <p:cNvSpPr txBox="1"/>
          <p:nvPr/>
        </p:nvSpPr>
        <p:spPr>
          <a:xfrm>
            <a:off x="1000100" y="2571744"/>
            <a:ext cx="7143800" cy="369332"/>
          </a:xfrm>
          <a:prstGeom prst="rect">
            <a:avLst/>
          </a:prstGeom>
          <a:noFill/>
        </p:spPr>
        <p:txBody>
          <a:bodyPr wrap="square" rtlCol="0">
            <a:spAutoFit/>
          </a:bodyPr>
          <a:lstStyle/>
          <a:p>
            <a:r>
              <a:rPr lang="en-US" b="1" dirty="0" smtClean="0">
                <a:solidFill>
                  <a:srgbClr val="0070C0"/>
                </a:solidFill>
                <a:latin typeface="Times New Roman" pitchFamily="18" charset="0"/>
                <a:cs typeface="Times New Roman" pitchFamily="18" charset="0"/>
              </a:rPr>
              <a:t>Tặng quà Tết Nguyên Đán gia đình học sinh có hoàn cảnh khó khăn.</a:t>
            </a:r>
            <a:endParaRPr lang="vi-VN" b="1" dirty="0">
              <a:solidFill>
                <a:srgbClr val="0070C0"/>
              </a:solidFill>
              <a:latin typeface="Times New Roman" pitchFamily="18" charset="0"/>
              <a:cs typeface="Times New Roman" pitchFamily="18" charset="0"/>
            </a:endParaRPr>
          </a:p>
        </p:txBody>
      </p:sp>
      <p:pic>
        <p:nvPicPr>
          <p:cNvPr id="2" name="Picture 2"/>
          <p:cNvPicPr>
            <a:picLocks noChangeAspect="1" noChangeArrowheads="1"/>
          </p:cNvPicPr>
          <p:nvPr/>
        </p:nvPicPr>
        <p:blipFill>
          <a:blip r:embed="rId6" cstate="print"/>
          <a:srcRect/>
          <a:stretch>
            <a:fillRect/>
          </a:stretch>
        </p:blipFill>
        <p:spPr bwMode="auto">
          <a:xfrm>
            <a:off x="5929322" y="0"/>
            <a:ext cx="3214678" cy="2500306"/>
          </a:xfrm>
          <a:prstGeom prst="rect">
            <a:avLst/>
          </a:prstGeom>
          <a:noFill/>
          <a:ln w="9525">
            <a:noFill/>
            <a:miter lim="800000"/>
            <a:headEnd/>
            <a:tailEnd/>
          </a:ln>
          <a:effectLst/>
        </p:spPr>
      </p:pic>
      <p:sp>
        <p:nvSpPr>
          <p:cNvPr id="5" name="TextBox 4"/>
          <p:cNvSpPr txBox="1"/>
          <p:nvPr/>
        </p:nvSpPr>
        <p:spPr>
          <a:xfrm>
            <a:off x="142844" y="6143644"/>
            <a:ext cx="9001156" cy="369332"/>
          </a:xfrm>
          <a:prstGeom prst="rect">
            <a:avLst/>
          </a:prstGeom>
          <a:noFill/>
        </p:spPr>
        <p:txBody>
          <a:bodyPr wrap="square" rtlCol="0">
            <a:spAutoFit/>
          </a:bodyPr>
          <a:lstStyle/>
          <a:p>
            <a:r>
              <a:rPr lang="en-US" b="1" dirty="0" smtClean="0">
                <a:solidFill>
                  <a:srgbClr val="0070C0"/>
                </a:solidFill>
                <a:latin typeface="Times New Roman" pitchFamily="18" charset="0"/>
                <a:cs typeface="Times New Roman" pitchFamily="18" charset="0"/>
              </a:rPr>
              <a:t>Trường PTDTBT TH số 1 Sán Chải tổ chức quyên góp ủng hộ HS có hoàn cảnh  khó khăn</a:t>
            </a:r>
            <a:endParaRPr lang="vi-VN" b="1" dirty="0">
              <a:solidFill>
                <a:srgbClr val="0070C0"/>
              </a:solidFill>
              <a:latin typeface="Times New Roman" pitchFamily="18" charset="0"/>
              <a:cs typeface="Times New Roman" pitchFamily="18" charset="0"/>
            </a:endParaRPr>
          </a:p>
        </p:txBody>
      </p:sp>
      <p:pic>
        <p:nvPicPr>
          <p:cNvPr id="3" name="Picture 2" descr="C:\Users\Sclaptop\Desktop\anh ải lại.jpg"/>
          <p:cNvPicPr>
            <a:picLocks noChangeAspect="1" noChangeArrowheads="1"/>
          </p:cNvPicPr>
          <p:nvPr/>
        </p:nvPicPr>
        <p:blipFill>
          <a:blip r:embed="rId7"/>
          <a:srcRect/>
          <a:stretch>
            <a:fillRect/>
          </a:stretch>
        </p:blipFill>
        <p:spPr bwMode="auto">
          <a:xfrm>
            <a:off x="142844" y="3071810"/>
            <a:ext cx="8858312" cy="3028952"/>
          </a:xfrm>
          <a:prstGeom prst="rect">
            <a:avLst/>
          </a:prstGeom>
          <a:noFill/>
        </p:spPr>
      </p:pic>
      <p:pic>
        <p:nvPicPr>
          <p:cNvPr id="7" name="Picture 2"/>
          <p:cNvPicPr>
            <a:picLocks noChangeAspect="1" noChangeArrowheads="1"/>
          </p:cNvPicPr>
          <p:nvPr/>
        </p:nvPicPr>
        <p:blipFill>
          <a:blip r:embed="rId8" cstate="print"/>
          <a:srcRect/>
          <a:stretch>
            <a:fillRect/>
          </a:stretch>
        </p:blipFill>
        <p:spPr bwMode="auto">
          <a:xfrm>
            <a:off x="2857488" y="0"/>
            <a:ext cx="3000396" cy="2500306"/>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heckerboard(across)">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ình nền  vườn hoa hồng trường.jpg"/>
          <p:cNvPicPr>
            <a:picLocks noGrp="1" noChangeAspect="1"/>
          </p:cNvPicPr>
          <p:nvPr>
            <p:ph idx="1"/>
          </p:nvPr>
        </p:nvPicPr>
        <p:blipFill>
          <a:blip r:embed="rId2"/>
          <a:stretch>
            <a:fillRect/>
          </a:stretch>
        </p:blipFill>
        <p:spPr>
          <a:xfrm>
            <a:off x="0" y="0"/>
            <a:ext cx="9144000" cy="7429480"/>
          </a:xfrm>
          <a:solidFill>
            <a:schemeClr val="accent3"/>
          </a:solidFill>
        </p:spPr>
      </p:pic>
      <p:sp>
        <p:nvSpPr>
          <p:cNvPr id="11" name="Flowchart: Terminator 10"/>
          <p:cNvSpPr/>
          <p:nvPr/>
        </p:nvSpPr>
        <p:spPr>
          <a:xfrm>
            <a:off x="571472" y="4857760"/>
            <a:ext cx="8001024" cy="1428760"/>
          </a:xfrm>
          <a:prstGeom prst="flowChartTerminator">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vi-VN" sz="4000" b="1" dirty="0" smtClean="0">
                <a:solidFill>
                  <a:srgbClr val="0070C0"/>
                </a:solidFill>
                <a:latin typeface="Times New Roman" pitchFamily="18" charset="0"/>
                <a:cs typeface="Times New Roman" pitchFamily="18" charset="0"/>
              </a:rPr>
              <a:t>Kính chúc các thầy cô sức khỏe</a:t>
            </a:r>
          </a:p>
          <a:p>
            <a:pPr algn="ctr"/>
            <a:r>
              <a:rPr lang="vi-VN" sz="4000" b="1" dirty="0" smtClean="0">
                <a:solidFill>
                  <a:srgbClr val="0070C0"/>
                </a:solidFill>
                <a:latin typeface="Times New Roman" pitchFamily="18" charset="0"/>
                <a:cs typeface="Times New Roman" pitchFamily="18" charset="0"/>
              </a:rPr>
              <a:t>Chúc các em học giỏi</a:t>
            </a:r>
          </a:p>
          <a:p>
            <a:pPr algn="ctr"/>
            <a:endParaRPr lang="vi-VN" dirty="0">
              <a:solidFill>
                <a:srgbClr val="FF0000"/>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Sclaptop\Desktop\ppt s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14">
            <a:extLst>
              <a:ext uri="{FF2B5EF4-FFF2-40B4-BE49-F238E27FC236}">
                <a16:creationId xmlns:a16="http://schemas.microsoft.com/office/drawing/2014/main" xmlns="" id="{D9D3B5C3-5409-4E6E-A27C-822372CA9A7F}"/>
              </a:ext>
            </a:extLst>
          </p:cNvPr>
          <p:cNvSpPr txBox="1"/>
          <p:nvPr/>
        </p:nvSpPr>
        <p:spPr>
          <a:xfrm>
            <a:off x="3000364" y="1785925"/>
            <a:ext cx="4857784" cy="2562234"/>
          </a:xfrm>
          <a:prstGeom prst="rect">
            <a:avLst/>
          </a:prstGeom>
          <a:noFill/>
        </p:spPr>
        <p:txBody>
          <a:bodyPr wrap="square" lIns="68499" tIns="34287" rIns="68499" bIns="34287" rtlCol="0">
            <a:spAutoFit/>
          </a:bodyPr>
          <a:lstStyle/>
          <a:p>
            <a:pPr marL="0" marR="0" lvl="0" indent="0" defTabSz="684886" rtl="0" eaLnBrk="1" fontAlgn="auto" latinLnBrk="0" hangingPunct="1">
              <a:lnSpc>
                <a:spcPct val="15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Tài</a:t>
            </a:r>
            <a:r>
              <a:rPr kumimoji="0" lang="en-US" b="1" i="0" u="none" strike="noStrike" kern="1200" cap="none" spc="0" normalizeH="0" noProof="0" dirty="0" smtClean="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liệu tham khảo</a:t>
            </a:r>
          </a:p>
          <a:p>
            <a:pPr marL="0" marR="0" lvl="0" indent="0" defTabSz="684886" rtl="0" eaLnBrk="1" fontAlgn="auto" latinLnBrk="0" hangingPunct="1">
              <a:lnSpc>
                <a:spcPct val="150000"/>
              </a:lnSpc>
              <a:spcBef>
                <a:spcPts val="0"/>
              </a:spcBef>
              <a:spcAft>
                <a:spcPts val="0"/>
              </a:spcAft>
              <a:buClrTx/>
              <a:buSzTx/>
              <a:buFontTx/>
              <a:buChar char="-"/>
              <a:tabLst/>
              <a:defRPr/>
            </a:pPr>
            <a:r>
              <a:rPr lang="en-US" b="1" dirty="0" smtClean="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 Sách giáo khoa Tiếng Việt lớp 4 tập 1</a:t>
            </a:r>
          </a:p>
          <a:p>
            <a:pPr lvl="0" defTabSz="684886" eaLnBrk="1" fontAlgn="auto" hangingPunct="1">
              <a:lnSpc>
                <a:spcPct val="150000"/>
              </a:lnSpc>
              <a:spcBef>
                <a:spcPts val="0"/>
              </a:spcBef>
              <a:spcAft>
                <a:spcPts val="0"/>
              </a:spcAft>
              <a:buFontTx/>
              <a:buChar char="-"/>
              <a:defRPr/>
            </a:pPr>
            <a:r>
              <a:rPr lang="en-US" b="1" dirty="0" smtClean="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 Sách giáo viên Tiếng Việt lớp 4 tập 1 </a:t>
            </a:r>
          </a:p>
          <a:p>
            <a:pPr marL="0" marR="0" lvl="0" indent="0" defTabSz="684886" rtl="0" eaLnBrk="1" fontAlgn="auto" latinLnBrk="0" hangingPunct="1">
              <a:lnSpc>
                <a:spcPct val="150000"/>
              </a:lnSpc>
              <a:spcBef>
                <a:spcPts val="0"/>
              </a:spcBef>
              <a:spcAft>
                <a:spcPts val="0"/>
              </a:spcAft>
              <a:buClrTx/>
              <a:buSzTx/>
              <a:buFontTx/>
              <a:buChar char="-"/>
              <a:tabLst/>
              <a:defRPr/>
            </a:pPr>
            <a:r>
              <a:rPr kumimoji="0" lang="en-US"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Phần</a:t>
            </a:r>
            <a:r>
              <a:rPr kumimoji="0" lang="en-US" b="1" i="0" u="none" strike="noStrike" kern="1200" cap="none" spc="0" normalizeH="0" noProof="0" dirty="0" smtClean="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mền trò chơi Plicker</a:t>
            </a:r>
          </a:p>
          <a:p>
            <a:pPr marL="0" marR="0" lvl="0" indent="0" defTabSz="684886" rtl="0" eaLnBrk="1" fontAlgn="auto" latinLnBrk="0" hangingPunct="1">
              <a:lnSpc>
                <a:spcPct val="150000"/>
              </a:lnSpc>
              <a:spcBef>
                <a:spcPts val="0"/>
              </a:spcBef>
              <a:spcAft>
                <a:spcPts val="0"/>
              </a:spcAft>
              <a:buClrTx/>
              <a:buSzTx/>
              <a:buFontTx/>
              <a:buChar char="-"/>
              <a:tabLst/>
              <a:defRPr/>
            </a:pPr>
            <a:r>
              <a:rPr lang="en-US" b="1" baseline="0" dirty="0" smtClean="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 Thẻ</a:t>
            </a:r>
            <a:r>
              <a:rPr lang="en-US" b="1" dirty="0" smtClean="0">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 hoạt động tăng cường đọc viết dành cho giáo viên.</a:t>
            </a:r>
            <a:endParaRPr kumimoji="0" lang="en-US" b="0"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claptop\Desktop\ppt sú.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2857488" y="714356"/>
            <a:ext cx="3000396" cy="360000"/>
          </a:xfrm>
          <a:prstGeom prst="rect">
            <a:avLst/>
          </a:prstGeom>
          <a:noFill/>
        </p:spPr>
        <p:txBody>
          <a:bodyPr wrap="square">
            <a:spAutoFit/>
          </a:bodyPr>
          <a:lstStyle/>
          <a:p>
            <a:pPr eaLnBrk="1" fontAlgn="auto" hangingPunct="1">
              <a:spcBef>
                <a:spcPts val="0"/>
              </a:spcBef>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KHỞI ĐỘNG</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286116" y="1314378"/>
            <a:ext cx="4000528" cy="400110"/>
          </a:xfrm>
          <a:prstGeom prst="rect">
            <a:avLst/>
          </a:prstGeom>
          <a:solidFill>
            <a:srgbClr val="FFFF00"/>
          </a:solidFill>
        </p:spPr>
        <p:txBody>
          <a:bodyPr wrap="square">
            <a:spAutoFit/>
          </a:bodyPr>
          <a:lstStyle/>
          <a:p>
            <a:pPr eaLnBrk="1" fontAlgn="auto" hangingPunct="1">
              <a:spcBef>
                <a:spcPts val="0"/>
              </a:spcBef>
              <a:spcAft>
                <a:spcPts val="0"/>
              </a:spcAft>
              <a:defRPr/>
            </a:pPr>
            <a:r>
              <a:rPr lang="en-US" sz="2000" b="1" dirty="0" smtClean="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Thẻ 08: Hộp sáng tác truyện </a:t>
            </a:r>
            <a:endParaRPr lang="en-US" sz="2000" b="1"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p:nvPr/>
        </p:nvSpPr>
        <p:spPr>
          <a:xfrm>
            <a:off x="1071538" y="1857364"/>
            <a:ext cx="6858048" cy="369332"/>
          </a:xfrm>
          <a:prstGeom prst="rect">
            <a:avLst/>
          </a:prstGeom>
          <a:solidFill>
            <a:schemeClr val="bg1"/>
          </a:solidFill>
        </p:spPr>
        <p:txBody>
          <a:bodyPr wrap="square">
            <a:spAutoFit/>
          </a:bodyPr>
          <a:lstStyle/>
          <a:p>
            <a:pPr eaLnBrk="1" fontAlgn="auto" hangingPunct="1">
              <a:spcBef>
                <a:spcPts val="0"/>
              </a:spcBef>
              <a:spcAft>
                <a:spcPts val="0"/>
              </a:spcAft>
              <a:defRPr/>
            </a:pPr>
            <a:r>
              <a:rPr lang="en-US" b="1" dirty="0" smtClean="0">
                <a:latin typeface="Times New Roman" panose="02020603050405020304" pitchFamily="18" charset="0"/>
                <a:cs typeface="Times New Roman" panose="02020603050405020304" pitchFamily="18" charset="0"/>
              </a:rPr>
              <a:t>Kể lại một việc em đã giúp đỡ người khác hoặc được chứng kiến.</a:t>
            </a:r>
            <a:endParaRPr 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000232" y="2500306"/>
            <a:ext cx="5438812" cy="400110"/>
          </a:xfrm>
          <a:prstGeom prst="rect">
            <a:avLst/>
          </a:prstGeom>
          <a:solidFill>
            <a:schemeClr val="bg1"/>
          </a:solidFill>
        </p:spPr>
        <p:txBody>
          <a:bodyPr wrap="square">
            <a:spAutoFit/>
          </a:bodyPr>
          <a:lstStyle/>
          <a:p>
            <a:pPr eaLnBrk="1" fontAlgn="auto" hangingPunct="1">
              <a:spcBef>
                <a:spcPts val="0"/>
              </a:spcBef>
              <a:spcAft>
                <a:spcPts val="0"/>
              </a:spcAft>
              <a:defRPr/>
            </a:pPr>
            <a:r>
              <a:rPr lang="en-US" sz="2000" b="1" dirty="0" smtClean="0">
                <a:solidFill>
                  <a:srgbClr val="FF0000"/>
                </a:solidFill>
                <a:latin typeface="Times New Roman" panose="02020603050405020304" pitchFamily="18" charset="0"/>
                <a:cs typeface="Times New Roman" panose="02020603050405020304" pitchFamily="18" charset="0"/>
              </a:rPr>
              <a:t>Vì sao em lựa chọn giúp đỡ người khác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223938" y="2996983"/>
            <a:ext cx="6459158" cy="369332"/>
          </a:xfrm>
          <a:prstGeom prst="rect">
            <a:avLst/>
          </a:prstGeom>
          <a:solidFill>
            <a:schemeClr val="bg1"/>
          </a:solidFill>
        </p:spPr>
        <p:txBody>
          <a:bodyPr wrap="square">
            <a:spAutoFit/>
          </a:bodyPr>
          <a:lstStyle/>
          <a:p>
            <a:pPr eaLnBrk="1" fontAlgn="auto" hangingPunct="1">
              <a:spcBef>
                <a:spcPts val="0"/>
              </a:spcBef>
              <a:spcAft>
                <a:spcPts val="0"/>
              </a:spcAft>
              <a:defRPr/>
            </a:pP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Vì khi giúp đỡ được người khác em sẽ nhận lại được niềm vui.</a:t>
            </a:r>
            <a:endParaRPr lang="en-US"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143108" y="3500438"/>
            <a:ext cx="5876964" cy="400110"/>
          </a:xfrm>
          <a:prstGeom prst="rect">
            <a:avLst/>
          </a:prstGeom>
          <a:solidFill>
            <a:schemeClr val="bg1"/>
          </a:solidFill>
        </p:spPr>
        <p:txBody>
          <a:bodyPr wrap="square">
            <a:spAutoFit/>
          </a:bodyPr>
          <a:lstStyle/>
          <a:p>
            <a:pPr eaLnBrk="1" fontAlgn="auto" hangingPunct="1">
              <a:spcBef>
                <a:spcPts val="0"/>
              </a:spcBef>
              <a:spcAft>
                <a:spcPts val="0"/>
              </a:spcAft>
              <a:defRPr/>
            </a:pPr>
            <a:r>
              <a:rPr lang="en-US" sz="2000" b="1" dirty="0" smtClean="0">
                <a:solidFill>
                  <a:srgbClr val="FF0000"/>
                </a:solidFill>
                <a:latin typeface="Times New Roman" panose="02020603050405020304" pitchFamily="18" charset="0"/>
                <a:cs typeface="Times New Roman" panose="02020603050405020304" pitchFamily="18" charset="0"/>
              </a:rPr>
              <a:t>Khi giúp đỡ được người khác em cảm thấy thế nào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376338" y="4214818"/>
            <a:ext cx="6459158" cy="369332"/>
          </a:xfrm>
          <a:prstGeom prst="rect">
            <a:avLst/>
          </a:prstGeom>
          <a:solidFill>
            <a:schemeClr val="bg1"/>
          </a:solidFill>
        </p:spPr>
        <p:txBody>
          <a:bodyPr wrap="square">
            <a:spAutoFit/>
          </a:bodyPr>
          <a:lstStyle/>
          <a:p>
            <a:pPr eaLnBrk="1" fontAlgn="auto" hangingPunct="1">
              <a:spcBef>
                <a:spcPts val="0"/>
              </a:spcBef>
              <a:spcAft>
                <a:spcPts val="0"/>
              </a:spcAft>
              <a:defRPr/>
            </a:pP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Khi giúp đỡ được người khác em cảm thấy rất là hạnh phúc.</a:t>
            </a:r>
            <a:endParaRPr lang="en-US" b="1"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42900"/>
            <a:ext cx="9144000" cy="6858000"/>
          </a:xfrm>
          <a:prstGeom prst="rect">
            <a:avLst/>
          </a:prstGeom>
        </p:spPr>
      </p:pic>
      <p:sp>
        <p:nvSpPr>
          <p:cNvPr id="5" name="TextBox 4"/>
          <p:cNvSpPr txBox="1"/>
          <p:nvPr/>
        </p:nvSpPr>
        <p:spPr>
          <a:xfrm>
            <a:off x="102870" y="769203"/>
            <a:ext cx="89382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Thứ </a:t>
            </a:r>
            <a:r>
              <a:rPr kumimoji="0" lang="en-US" sz="40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năm </a:t>
            </a:r>
            <a:r>
              <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ngày </a:t>
            </a:r>
            <a:r>
              <a:rPr lang="en-US" sz="4000" b="1" dirty="0" smtClean="0">
                <a:solidFill>
                  <a:prstClr val="white"/>
                </a:solidFill>
                <a:latin typeface="Times New Roman" pitchFamily="18" charset="0"/>
                <a:cs typeface="Times New Roman" pitchFamily="18" charset="0"/>
              </a:rPr>
              <a:t>27</a:t>
            </a:r>
            <a:r>
              <a:rPr kumimoji="0" lang="en-US" sz="40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 </a:t>
            </a:r>
            <a:r>
              <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tháng 10 năm </a:t>
            </a:r>
            <a:r>
              <a:rPr kumimoji="0" lang="en-US" sz="4000" b="1" i="0" u="none"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2022</a:t>
            </a:r>
            <a:endParaRPr kumimoji="0" lang="en-US" sz="4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6" name="TextBox 5"/>
          <p:cNvSpPr txBox="1"/>
          <p:nvPr/>
        </p:nvSpPr>
        <p:spPr>
          <a:xfrm>
            <a:off x="-142908" y="1500174"/>
            <a:ext cx="4905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smtClean="0">
                <a:ln>
                  <a:noFill/>
                </a:ln>
                <a:solidFill>
                  <a:prstClr val="white"/>
                </a:solidFill>
                <a:effectLst/>
                <a:uLnTx/>
                <a:uFillTx/>
                <a:latin typeface="Times New Roman" pitchFamily="18" charset="0"/>
                <a:cs typeface="Times New Roman" pitchFamily="18" charset="0"/>
              </a:rPr>
              <a:t>Tập</a:t>
            </a:r>
            <a:r>
              <a:rPr kumimoji="0" lang="en-US" sz="4000" b="1" i="0" u="sng" strike="noStrike" kern="1200" cap="none" spc="0" normalizeH="0" noProof="0" dirty="0" smtClean="0">
                <a:ln>
                  <a:noFill/>
                </a:ln>
                <a:solidFill>
                  <a:prstClr val="white"/>
                </a:solidFill>
                <a:effectLst/>
                <a:uLnTx/>
                <a:uFillTx/>
                <a:latin typeface="Times New Roman" pitchFamily="18" charset="0"/>
                <a:cs typeface="Times New Roman" pitchFamily="18" charset="0"/>
              </a:rPr>
              <a:t> đọc</a:t>
            </a:r>
            <a:endParaRPr kumimoji="0" lang="en-US" sz="4000" b="1" i="0" u="sng"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
        <p:nvSpPr>
          <p:cNvPr id="9" name="TextBox 14">
            <a:extLst>
              <a:ext uri="{FF2B5EF4-FFF2-40B4-BE49-F238E27FC236}">
                <a16:creationId xmlns:a16="http://schemas.microsoft.com/office/drawing/2014/main" xmlns="" id="{D9D3B5C3-5409-4E6E-A27C-822372CA9A7F}"/>
              </a:ext>
            </a:extLst>
          </p:cNvPr>
          <p:cNvSpPr txBox="1"/>
          <p:nvPr/>
        </p:nvSpPr>
        <p:spPr>
          <a:xfrm>
            <a:off x="714348" y="2143116"/>
            <a:ext cx="8789037" cy="1084906"/>
          </a:xfrm>
          <a:prstGeom prst="rect">
            <a:avLst/>
          </a:prstGeom>
          <a:noFill/>
        </p:spPr>
        <p:txBody>
          <a:bodyPr wrap="square" lIns="68499" tIns="34287" rIns="68499" bIns="34287" rtlCol="0">
            <a:spAutoFit/>
          </a:bodyPr>
          <a:lstStyle/>
          <a:p>
            <a:pPr marL="0" marR="0" lvl="0" indent="0" algn="ctr" defTabSz="684886" rtl="0" eaLnBrk="1" fontAlgn="auto" latinLnBrk="0" hangingPunct="1">
              <a:lnSpc>
                <a:spcPct val="150000"/>
              </a:lnSpc>
              <a:spcBef>
                <a:spcPts val="0"/>
              </a:spcBef>
              <a:spcAft>
                <a:spcPts val="0"/>
              </a:spcAft>
              <a:buClrTx/>
              <a:buSzTx/>
              <a:buFontTx/>
              <a:buNone/>
              <a:tabLst/>
              <a:defRPr/>
            </a:pPr>
            <a:r>
              <a:rPr lang="en-US" sz="4400" b="1" dirty="0" smtClean="0">
                <a:solidFill>
                  <a:prstClr val="white"/>
                </a:solidFill>
                <a:effectLst>
                  <a:outerShdw blurRad="38100" dist="25400" dir="5400000" algn="ctr" rotWithShape="0">
                    <a:srgbClr val="6E747A">
                      <a:alpha val="43000"/>
                    </a:srgbClr>
                  </a:outerShdw>
                </a:effectLst>
                <a:latin typeface="Times New Roman" pitchFamily="18" charset="0"/>
                <a:cs typeface="Times New Roman" pitchFamily="18" charset="0"/>
              </a:rPr>
              <a:t>Đôi giày ba ta màu xanh</a:t>
            </a:r>
            <a:endParaRPr kumimoji="0" lang="en-US" sz="4400" b="0" i="0" u="none" strike="noStrike" kern="1200" cap="none" spc="0" normalizeH="0" baseline="0" noProof="0" dirty="0">
              <a:ln>
                <a:noFill/>
              </a:ln>
              <a:solidFill>
                <a:prstClr val="white"/>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sp>
        <p:nvSpPr>
          <p:cNvPr id="8" name="TextBox 7"/>
          <p:cNvSpPr txBox="1"/>
          <p:nvPr/>
        </p:nvSpPr>
        <p:spPr>
          <a:xfrm>
            <a:off x="4071934" y="3214686"/>
            <a:ext cx="49056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FFFF00"/>
                </a:solidFill>
                <a:effectLst/>
                <a:uLnTx/>
                <a:uFillTx/>
                <a:latin typeface="Times New Roman" pitchFamily="18" charset="0"/>
                <a:cs typeface="Times New Roman" pitchFamily="18" charset="0"/>
              </a:rPr>
              <a:t>Hàng</a:t>
            </a:r>
            <a:r>
              <a:rPr kumimoji="0" lang="en-US" b="1" i="0" u="none" strike="noStrike" kern="1200" cap="none" spc="0" normalizeH="0" noProof="0" dirty="0" smtClean="0">
                <a:ln>
                  <a:noFill/>
                </a:ln>
                <a:solidFill>
                  <a:srgbClr val="FFFF00"/>
                </a:solidFill>
                <a:effectLst/>
                <a:uLnTx/>
                <a:uFillTx/>
                <a:latin typeface="Times New Roman" pitchFamily="18" charset="0"/>
                <a:cs typeface="Times New Roman" pitchFamily="18" charset="0"/>
              </a:rPr>
              <a:t> Chức Nguyên</a:t>
            </a:r>
            <a:endParaRPr kumimoji="0" lang="en-US" b="1" i="0" u="none" strike="noStrike" kern="1200" cap="none" spc="0" normalizeH="0" baseline="0" noProof="0" dirty="0">
              <a:ln>
                <a:noFill/>
              </a:ln>
              <a:solidFill>
                <a:srgbClr val="FFFF00"/>
              </a:solidFill>
              <a:effectLst/>
              <a:uLnTx/>
              <a:uFillTx/>
              <a:latin typeface="Times New Roman" pitchFamily="18" charset="0"/>
              <a:cs typeface="Times New Roman" pitchFamily="18" charset="0"/>
            </a:endParaRPr>
          </a:p>
        </p:txBody>
      </p:sp>
    </p:spTree>
    <p:extLst>
      <p:ext uri="{BB962C8B-B14F-4D97-AF65-F5344CB8AC3E}">
        <p14:creationId xmlns="" xmlns:p14="http://schemas.microsoft.com/office/powerpoint/2010/main" val="11587756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28794" y="714356"/>
            <a:ext cx="1571636" cy="1754326"/>
          </a:xfrm>
          <a:prstGeom prst="rect">
            <a:avLst/>
          </a:prstGeom>
          <a:noFill/>
        </p:spPr>
        <p:txBody>
          <a:bodyPr wrap="square">
            <a:spAutoFit/>
          </a:bodyPr>
          <a:lstStyle/>
          <a:p>
            <a:pPr eaLnBrk="1" fontAlgn="auto" hangingPunct="1">
              <a:spcBef>
                <a:spcPts val="0"/>
              </a:spcBef>
              <a:spcAft>
                <a:spcPts val="0"/>
              </a:spcAft>
              <a:defRPr/>
            </a:pP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pic>
        <p:nvPicPr>
          <p:cNvPr id="16386" name="Picture 2" descr="https://culaochamtourist.vn/wp-content/uploads/2021/07/canh-dep-quang-ngai-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7" name="Picture 3"/>
          <p:cNvPicPr>
            <a:picLocks noChangeAspect="1" noChangeArrowheads="1"/>
          </p:cNvPicPr>
          <p:nvPr/>
        </p:nvPicPr>
        <p:blipFill>
          <a:blip r:embed="rId3" cstate="print"/>
          <a:srcRect/>
          <a:stretch>
            <a:fillRect/>
          </a:stretch>
        </p:blipFill>
        <p:spPr bwMode="auto">
          <a:xfrm>
            <a:off x="3500430" y="3786190"/>
            <a:ext cx="1643074" cy="2571768"/>
          </a:xfrm>
          <a:prstGeom prst="rect">
            <a:avLst/>
          </a:prstGeom>
          <a:noFill/>
          <a:ln w="9525">
            <a:noFill/>
            <a:miter lim="800000"/>
            <a:headEnd/>
            <a:tailEnd/>
          </a:ln>
          <a:effectLst/>
        </p:spPr>
      </p:pic>
      <p:sp>
        <p:nvSpPr>
          <p:cNvPr id="10" name="TextBox 14">
            <a:extLst>
              <a:ext uri="{FF2B5EF4-FFF2-40B4-BE49-F238E27FC236}">
                <a16:creationId xmlns:a16="http://schemas.microsoft.com/office/drawing/2014/main" xmlns="" id="{D9D3B5C3-5409-4E6E-A27C-822372CA9A7F}"/>
              </a:ext>
            </a:extLst>
          </p:cNvPr>
          <p:cNvSpPr txBox="1"/>
          <p:nvPr/>
        </p:nvSpPr>
        <p:spPr>
          <a:xfrm>
            <a:off x="5143440" y="3786190"/>
            <a:ext cx="4000560" cy="2562234"/>
          </a:xfrm>
          <a:prstGeom prst="rect">
            <a:avLst/>
          </a:prstGeom>
          <a:solidFill>
            <a:schemeClr val="accent3"/>
          </a:solidFill>
        </p:spPr>
        <p:txBody>
          <a:bodyPr wrap="square" lIns="68499" tIns="34287" rIns="68499" bIns="34287" rtlCol="0">
            <a:spAutoFit/>
          </a:bodyPr>
          <a:lstStyle/>
          <a:p>
            <a:pPr marL="0" marR="0" lvl="0" indent="0" defTabSz="684886" rtl="0" eaLnBrk="1" fontAlgn="auto" latinLnBrk="0" hangingPunct="1">
              <a:spcBef>
                <a:spcPts val="0"/>
              </a:spcBef>
              <a:spcAft>
                <a:spcPts val="0"/>
              </a:spcAft>
              <a:buClrTx/>
              <a:buSzTx/>
              <a:buFontTx/>
              <a:buNone/>
              <a:tabLst/>
              <a:defRPr/>
            </a:pPr>
            <a:r>
              <a:rPr lang="en-US" sz="1600" dirty="0" smtClean="0">
                <a:effectLst>
                  <a:outerShdw blurRad="38100" dist="25400" dir="5400000" algn="ctr" rotWithShape="0">
                    <a:srgbClr val="6E747A">
                      <a:alpha val="43000"/>
                    </a:srgbClr>
                  </a:outerShdw>
                </a:effectLst>
                <a:latin typeface="Times New Roman" pitchFamily="18" charset="0"/>
                <a:cs typeface="Times New Roman" pitchFamily="18" charset="0"/>
              </a:rPr>
              <a:t>      </a:t>
            </a:r>
            <a:r>
              <a:rPr lang="en-US" dirty="0" smtClean="0">
                <a:effectLst>
                  <a:outerShdw blurRad="38100" dist="25400" dir="5400000" algn="ctr" rotWithShape="0">
                    <a:srgbClr val="6E747A">
                      <a:alpha val="43000"/>
                    </a:srgbClr>
                  </a:outerShdw>
                </a:effectLst>
                <a:latin typeface="Times New Roman" pitchFamily="18" charset="0"/>
                <a:cs typeface="Times New Roman" pitchFamily="18" charset="0"/>
              </a:rPr>
              <a:t>Tác giả Hàng Chức Nguyên, báo Tuổi Trẻ . Sinh ra và lớn lên ở Quảng Ngãi, năm 1970 ông vào Sài Gòn học tại Trường Đại học Văn khoa Sài Gòn và Đại học Vạn Hạnh….Sau giải phóng, năm 1976 anh được Sở GD-ĐT TP Hồ Chí Minh phân công dạy văn tại Trường THPT Hoàng Hoa Thám, quận Bình Thạnh,TP Hồ Chí Minh.</a:t>
            </a:r>
            <a:endParaRPr kumimoji="0" lang="en-US" i="0" u="none" strike="noStrike" kern="1200" cap="none" spc="0" normalizeH="0" baseline="0" noProof="0" dirty="0">
              <a:ln>
                <a:noFill/>
              </a:ln>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sp>
        <p:nvSpPr>
          <p:cNvPr id="11" name="TextBox 10"/>
          <p:cNvSpPr txBox="1"/>
          <p:nvPr/>
        </p:nvSpPr>
        <p:spPr>
          <a:xfrm>
            <a:off x="142844" y="1357298"/>
            <a:ext cx="1500198" cy="369332"/>
          </a:xfrm>
          <a:prstGeom prst="rect">
            <a:avLst/>
          </a:prstGeom>
          <a:solidFill>
            <a:schemeClr val="accent3"/>
          </a:solidFill>
        </p:spPr>
        <p:txBody>
          <a:bodyPr wrap="square" rtlCol="0">
            <a:spAutoFit/>
          </a:bodyPr>
          <a:lstStyle/>
          <a:p>
            <a:pPr algn="ctr"/>
            <a:r>
              <a:rPr lang="en-US" b="1" dirty="0" smtClean="0">
                <a:solidFill>
                  <a:srgbClr val="FF0000"/>
                </a:solidFill>
                <a:latin typeface="Times New Roman" pitchFamily="18" charset="0"/>
                <a:cs typeface="Times New Roman" pitchFamily="18" charset="0"/>
              </a:rPr>
              <a:t>Quảng Ngãi</a:t>
            </a:r>
            <a:endParaRPr lang="vi-VN" b="1" dirty="0">
              <a:solidFill>
                <a:srgbClr val="FF0000"/>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10287000" cy="6743700"/>
          </a:xfrm>
          <a:prstGeom prst="rect">
            <a:avLst/>
          </a:prstGeom>
          <a:noFill/>
          <a:ln w="9525">
            <a:noFill/>
            <a:miter lim="800000"/>
            <a:headEnd/>
            <a:tailEnd/>
          </a:ln>
          <a:effectLst/>
        </p:spPr>
      </p:pic>
      <p:sp>
        <p:nvSpPr>
          <p:cNvPr id="6" name="TextBox 5"/>
          <p:cNvSpPr txBox="1"/>
          <p:nvPr/>
        </p:nvSpPr>
        <p:spPr>
          <a:xfrm>
            <a:off x="2786050" y="2500306"/>
            <a:ext cx="6143668" cy="584775"/>
          </a:xfrm>
          <a:prstGeom prst="rect">
            <a:avLst/>
          </a:prstGeom>
          <a:noFill/>
        </p:spPr>
        <p:txBody>
          <a:bodyPr wrap="square">
            <a:spAutoFit/>
          </a:bodyPr>
          <a:lstStyle/>
          <a:p>
            <a:pPr eaLnBrk="1" fontAlgn="auto" hangingPunct="1">
              <a:spcBef>
                <a:spcPts val="0"/>
              </a:spcBef>
              <a:spcAft>
                <a:spcPts val="0"/>
              </a:spcAf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Hoạt động KHÁM PHÁ</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0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0" y="1565506"/>
            <a:ext cx="9144000" cy="5290907"/>
          </a:xfrm>
          <a:noFill/>
        </p:spPr>
      </p:pic>
      <p:sp>
        <p:nvSpPr>
          <p:cNvPr id="5" name="TextBox 4"/>
          <p:cNvSpPr txBox="1"/>
          <p:nvPr/>
        </p:nvSpPr>
        <p:spPr>
          <a:xfrm>
            <a:off x="809155" y="180511"/>
            <a:ext cx="7953845" cy="523220"/>
          </a:xfrm>
          <a:prstGeom prst="rect">
            <a:avLst/>
          </a:prstGeom>
          <a:noFill/>
        </p:spPr>
        <p:txBody>
          <a:bodyPr wrap="square" rtlCol="0">
            <a:spAutoFit/>
          </a:bodyPr>
          <a:lstStyle/>
          <a:p>
            <a:pPr algn="ctr"/>
            <a:r>
              <a:rPr lang="vi-VN" sz="2800" b="1" dirty="0" smtClean="0">
                <a:solidFill>
                  <a:srgbClr val="FF0000"/>
                </a:solidFill>
                <a:latin typeface="Times New Roman" panose="02020603050405020304" pitchFamily="18" charset="0"/>
                <a:cs typeface="Times New Roman" panose="02020603050405020304" pitchFamily="18" charset="0"/>
              </a:rPr>
              <a:t>Thẻ 22: Dự đoán</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83311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0"/>
            <a:ext cx="10287000" cy="6743700"/>
          </a:xfrm>
          <a:prstGeom prst="rect">
            <a:avLst/>
          </a:prstGeom>
          <a:noFill/>
          <a:ln w="9525">
            <a:noFill/>
            <a:miter lim="800000"/>
            <a:headEnd/>
            <a:tailEnd/>
          </a:ln>
          <a:effectLst/>
        </p:spPr>
      </p:pic>
      <p:sp>
        <p:nvSpPr>
          <p:cNvPr id="6" name="TextBox 14">
            <a:extLst>
              <a:ext uri="{FF2B5EF4-FFF2-40B4-BE49-F238E27FC236}">
                <a16:creationId xmlns:a16="http://schemas.microsoft.com/office/drawing/2014/main" xmlns="" id="{D9D3B5C3-5409-4E6E-A27C-822372CA9A7F}"/>
              </a:ext>
            </a:extLst>
          </p:cNvPr>
          <p:cNvSpPr txBox="1"/>
          <p:nvPr/>
        </p:nvSpPr>
        <p:spPr>
          <a:xfrm>
            <a:off x="928662" y="1285860"/>
            <a:ext cx="3857652" cy="434985"/>
          </a:xfrm>
          <a:prstGeom prst="rect">
            <a:avLst/>
          </a:prstGeom>
          <a:noFill/>
        </p:spPr>
        <p:txBody>
          <a:bodyPr wrap="square" lIns="68499" tIns="34287" rIns="68499" bIns="34287" rtlCol="0">
            <a:spAutoFit/>
          </a:bodyPr>
          <a:lstStyle/>
          <a:p>
            <a:pPr marL="0" marR="0" lvl="0" indent="0" algn="ctr" defTabSz="684886" rtl="0" eaLnBrk="1" fontAlgn="auto" latinLnBrk="0" hangingPunct="1">
              <a:lnSpc>
                <a:spcPct val="15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Bức</a:t>
            </a:r>
            <a:r>
              <a:rPr kumimoji="0" lang="en-US" b="1" i="0" u="none" strike="noStrike" kern="1200" cap="none" spc="0" normalizeH="0" noProof="0" dirty="0" smtClean="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tranh trên vẽ hình ảnh gì ?</a:t>
            </a:r>
            <a:endParaRPr kumimoji="0" lang="en-US" b="0"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sp>
        <p:nvSpPr>
          <p:cNvPr id="7" name="TextBox 14">
            <a:extLst>
              <a:ext uri="{FF2B5EF4-FFF2-40B4-BE49-F238E27FC236}">
                <a16:creationId xmlns:a16="http://schemas.microsoft.com/office/drawing/2014/main" xmlns="" id="{D9D3B5C3-5409-4E6E-A27C-822372CA9A7F}"/>
              </a:ext>
            </a:extLst>
          </p:cNvPr>
          <p:cNvSpPr txBox="1"/>
          <p:nvPr/>
        </p:nvSpPr>
        <p:spPr>
          <a:xfrm>
            <a:off x="500034" y="1857364"/>
            <a:ext cx="4357718" cy="623241"/>
          </a:xfrm>
          <a:prstGeom prst="rect">
            <a:avLst/>
          </a:prstGeom>
          <a:noFill/>
        </p:spPr>
        <p:txBody>
          <a:bodyPr wrap="square" lIns="68499" tIns="34287" rIns="68499" bIns="34287" rtlCol="0">
            <a:spAutoFit/>
          </a:bodyPr>
          <a:lstStyle/>
          <a:p>
            <a:pPr marL="0" marR="0" lvl="0" indent="0" algn="ctr" defTabSz="684886" rtl="0" eaLnBrk="1" fontAlgn="auto" latinLnBrk="0" hangingPunct="1">
              <a:spcBef>
                <a:spcPts val="0"/>
              </a:spcBef>
              <a:spcAft>
                <a:spcPts val="0"/>
              </a:spcAft>
              <a:buClrTx/>
              <a:buSzTx/>
              <a:buFontTx/>
              <a:buNone/>
              <a:tabLst/>
              <a:defRPr/>
            </a:pPr>
            <a:r>
              <a:rPr kumimoji="0" lang="en-US" b="1" i="0" u="none" strike="noStrike" kern="1200" cap="none" spc="0" normalizeH="0" baseline="0" noProof="0" dirty="0" smtClean="0">
                <a:ln>
                  <a:noFill/>
                </a:ln>
                <a:solidFill>
                  <a:srgbClr val="7030A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Vẽ</a:t>
            </a:r>
            <a:r>
              <a:rPr kumimoji="0" lang="en-US" b="1" i="0" u="none" strike="noStrike" kern="1200" cap="none" spc="0" normalizeH="0" noProof="0" dirty="0" smtClean="0">
                <a:ln>
                  <a:noFill/>
                </a:ln>
                <a:solidFill>
                  <a:srgbClr val="7030A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một cậu bé đang đeo giày trên cổ, </a:t>
            </a:r>
          </a:p>
          <a:p>
            <a:pPr marL="0" marR="0" lvl="0" indent="0" algn="ctr" defTabSz="684886" rtl="0" eaLnBrk="1" fontAlgn="auto" latinLnBrk="0" hangingPunct="1">
              <a:spcBef>
                <a:spcPts val="0"/>
              </a:spcBef>
              <a:spcAft>
                <a:spcPts val="0"/>
              </a:spcAft>
              <a:buClrTx/>
              <a:buSzTx/>
              <a:buFontTx/>
              <a:buNone/>
              <a:tabLst/>
              <a:defRPr/>
            </a:pPr>
            <a:r>
              <a:rPr kumimoji="0" lang="en-US" b="1" i="0" u="none" strike="noStrike" kern="1200" cap="none" spc="0" normalizeH="0" noProof="0" dirty="0" smtClean="0">
                <a:ln>
                  <a:noFill/>
                </a:ln>
                <a:solidFill>
                  <a:srgbClr val="7030A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có cô giáo và các bạn học sinh.</a:t>
            </a:r>
            <a:endParaRPr kumimoji="0" lang="en-US" b="0" i="0" u="none" strike="noStrike" kern="1200" cap="none" spc="0" normalizeH="0" baseline="0" noProof="0" dirty="0">
              <a:ln>
                <a:noFill/>
              </a:ln>
              <a:solidFill>
                <a:srgbClr val="7030A0"/>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sp>
        <p:nvSpPr>
          <p:cNvPr id="10" name="TextBox 14">
            <a:extLst>
              <a:ext uri="{FF2B5EF4-FFF2-40B4-BE49-F238E27FC236}">
                <a16:creationId xmlns:a16="http://schemas.microsoft.com/office/drawing/2014/main" xmlns="" id="{D9D3B5C3-5409-4E6E-A27C-822372CA9A7F}"/>
              </a:ext>
            </a:extLst>
          </p:cNvPr>
          <p:cNvSpPr txBox="1"/>
          <p:nvPr/>
        </p:nvSpPr>
        <p:spPr>
          <a:xfrm>
            <a:off x="1071538" y="2500306"/>
            <a:ext cx="3857652" cy="434985"/>
          </a:xfrm>
          <a:prstGeom prst="rect">
            <a:avLst/>
          </a:prstGeom>
          <a:noFill/>
        </p:spPr>
        <p:txBody>
          <a:bodyPr wrap="square" lIns="68499" tIns="34287" rIns="68499" bIns="34287" rtlCol="0">
            <a:spAutoFit/>
          </a:bodyPr>
          <a:lstStyle/>
          <a:p>
            <a:pPr marL="0" marR="0" lvl="0" indent="0" algn="ctr" defTabSz="684886" rtl="0" eaLnBrk="1" fontAlgn="auto" latinLnBrk="0" hangingPunct="1">
              <a:lnSpc>
                <a:spcPct val="15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Theo các</a:t>
            </a:r>
            <a:r>
              <a:rPr kumimoji="0" lang="en-US" b="1" i="0" u="none" strike="noStrike" kern="1200" cap="none" spc="0" normalizeH="0" noProof="0" dirty="0" smtClean="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em câu chuyện kể về ai ?</a:t>
            </a:r>
            <a:endParaRPr kumimoji="0" lang="en-US" b="0" i="0" u="none" strike="noStrike" kern="1200" cap="none" spc="0" normalizeH="0" baseline="0" noProof="0" dirty="0">
              <a:ln>
                <a:noFill/>
              </a:ln>
              <a:solidFill>
                <a:srgbClr val="FF0000"/>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sp>
        <p:nvSpPr>
          <p:cNvPr id="11" name="TextBox 14">
            <a:extLst>
              <a:ext uri="{FF2B5EF4-FFF2-40B4-BE49-F238E27FC236}">
                <a16:creationId xmlns:a16="http://schemas.microsoft.com/office/drawing/2014/main" xmlns="" id="{D9D3B5C3-5409-4E6E-A27C-822372CA9A7F}"/>
              </a:ext>
            </a:extLst>
          </p:cNvPr>
          <p:cNvSpPr txBox="1"/>
          <p:nvPr/>
        </p:nvSpPr>
        <p:spPr>
          <a:xfrm>
            <a:off x="642910" y="3071810"/>
            <a:ext cx="4000528" cy="623241"/>
          </a:xfrm>
          <a:prstGeom prst="rect">
            <a:avLst/>
          </a:prstGeom>
          <a:noFill/>
        </p:spPr>
        <p:txBody>
          <a:bodyPr wrap="square" lIns="68499" tIns="34287" rIns="68499" bIns="34287" rtlCol="0">
            <a:spAutoFit/>
          </a:bodyPr>
          <a:lstStyle/>
          <a:p>
            <a:pPr marL="0" marR="0" lvl="0" indent="0" algn="ctr" defTabSz="684886" rtl="0" eaLnBrk="1" fontAlgn="auto" latinLnBrk="0" hangingPunct="1">
              <a:spcBef>
                <a:spcPts val="0"/>
              </a:spcBef>
              <a:spcAft>
                <a:spcPts val="0"/>
              </a:spcAft>
              <a:buClrTx/>
              <a:buSzTx/>
              <a:buFontTx/>
              <a:buNone/>
              <a:tabLst/>
              <a:defRPr/>
            </a:pPr>
            <a:r>
              <a:rPr kumimoji="0" lang="en-US" b="1" i="0" u="none" strike="noStrike" kern="1200" cap="none" spc="0" normalizeH="0" baseline="0" noProof="0" dirty="0" smtClean="0">
                <a:ln>
                  <a:noFill/>
                </a:ln>
                <a:solidFill>
                  <a:srgbClr val="7030A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Câu</a:t>
            </a:r>
            <a:r>
              <a:rPr kumimoji="0" lang="en-US" b="1" i="0" u="none" strike="noStrike" kern="1200" cap="none" spc="0" normalizeH="0" noProof="0" dirty="0" smtClean="0">
                <a:ln>
                  <a:noFill/>
                </a:ln>
                <a:solidFill>
                  <a:srgbClr val="7030A0"/>
                </a:solidFill>
                <a:effectLst>
                  <a:outerShdw blurRad="38100" dist="25400" dir="5400000" algn="ctr" rotWithShape="0">
                    <a:srgbClr val="6E747A">
                      <a:alpha val="43000"/>
                    </a:srgbClr>
                  </a:outerShdw>
                </a:effectLst>
                <a:uLnTx/>
                <a:uFillTx/>
                <a:latin typeface="Times New Roman" pitchFamily="18" charset="0"/>
                <a:cs typeface="Times New Roman" pitchFamily="18" charset="0"/>
              </a:rPr>
              <a:t> chuyện kể về các em học sinh và cô giáo.</a:t>
            </a:r>
            <a:endParaRPr kumimoji="0" lang="en-US" b="0" i="0" u="none" strike="noStrike" kern="1200" cap="none" spc="0" normalizeH="0" baseline="0" noProof="0" dirty="0">
              <a:ln>
                <a:noFill/>
              </a:ln>
              <a:solidFill>
                <a:srgbClr val="7030A0"/>
              </a:solidFill>
              <a:effectLst>
                <a:outerShdw blurRad="38100" dist="25400" dir="5400000" algn="ctr" rotWithShape="0">
                  <a:srgbClr val="6E747A">
                    <a:alpha val="43000"/>
                  </a:srgbClr>
                </a:outerShdw>
              </a:effectLst>
              <a:uLnTx/>
              <a:uFillTx/>
              <a:latin typeface="Times New Roman" pitchFamily="18" charset="0"/>
              <a:cs typeface="Times New Roman" pitchFamily="18" charset="0"/>
            </a:endParaRPr>
          </a:p>
        </p:txBody>
      </p:sp>
      <p:pic>
        <p:nvPicPr>
          <p:cNvPr id="9" name="Picture 5" descr="0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4714876" y="571480"/>
            <a:ext cx="3857652" cy="3000396"/>
          </a:xfr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10287000" cy="6858000"/>
          </a:xfrm>
          <a:prstGeom prst="rect">
            <a:avLst/>
          </a:prstGeom>
          <a:noFill/>
          <a:ln w="9525">
            <a:noFill/>
            <a:miter lim="800000"/>
            <a:headEnd/>
            <a:tailEnd/>
          </a:ln>
          <a:effectLst/>
        </p:spPr>
      </p:pic>
      <p:sp>
        <p:nvSpPr>
          <p:cNvPr id="3" name="TextBox 2"/>
          <p:cNvSpPr txBox="1"/>
          <p:nvPr/>
        </p:nvSpPr>
        <p:spPr>
          <a:xfrm>
            <a:off x="1580475" y="76200"/>
            <a:ext cx="2437209" cy="523220"/>
          </a:xfrm>
          <a:prstGeom prst="rect">
            <a:avLst/>
          </a:prstGeom>
          <a:noFill/>
        </p:spPr>
        <p:txBody>
          <a:bodyPr>
            <a:spAutoFit/>
          </a:bodyPr>
          <a:lstStyle/>
          <a:p>
            <a:pPr eaLnBrk="1" fontAlgn="auto" hangingPunct="1">
              <a:spcBef>
                <a:spcPts val="0"/>
              </a:spcBef>
              <a:spcAft>
                <a:spcPts val="0"/>
              </a:spcAft>
              <a:defRPr/>
            </a:pP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 đọc</a:t>
            </a:r>
            <a:endParaRPr lang="en-US"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1401349" y="500042"/>
            <a:ext cx="7514051" cy="954107"/>
          </a:xfrm>
          <a:prstGeom prst="rect">
            <a:avLst/>
          </a:prstGeom>
          <a:noFill/>
        </p:spPr>
        <p:txBody>
          <a:bodyPr wrap="square">
            <a:spAutoFit/>
          </a:bodyPr>
          <a:lstStyle/>
          <a:p>
            <a:pPr eaLnBrk="1" fontAlgn="auto" hangingPunct="1">
              <a:spcBef>
                <a:spcPts val="0"/>
              </a:spcBef>
              <a:spcAft>
                <a:spcPts val="0"/>
              </a:spcAft>
              <a:defRPr/>
            </a:pP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ĐÔI GIÀY BA TA MÀU XANH</a:t>
            </a:r>
          </a:p>
          <a:p>
            <a:pPr eaLnBrk="1" fontAlgn="auto" hangingPunct="1">
              <a:spcBef>
                <a:spcPts val="0"/>
              </a:spcBef>
              <a:spcAft>
                <a:spcPts val="0"/>
              </a:spcAft>
              <a:defRPr/>
            </a:pP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Theo Hàng Chức Nguyên</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Horizontal Scroll 5"/>
          <p:cNvSpPr/>
          <p:nvPr/>
        </p:nvSpPr>
        <p:spPr>
          <a:xfrm>
            <a:off x="1214414" y="1352560"/>
            <a:ext cx="7715886" cy="3505200"/>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b="1" dirty="0" err="1">
                <a:solidFill>
                  <a:srgbClr val="00B050"/>
                </a:solidFill>
                <a:latin typeface="Times New Roman" panose="02020603050405020304" pitchFamily="18" charset="0"/>
                <a:cs typeface="Times New Roman" panose="02020603050405020304" pitchFamily="18" charset="0"/>
              </a:rPr>
              <a:t>Yêu</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cầu</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cần</a:t>
            </a:r>
            <a:r>
              <a:rPr lang="en-US" sz="2000" b="1" dirty="0">
                <a:solidFill>
                  <a:srgbClr val="00B050"/>
                </a:solidFill>
                <a:latin typeface="Times New Roman" panose="02020603050405020304" pitchFamily="18" charset="0"/>
                <a:cs typeface="Times New Roman" panose="02020603050405020304" pitchFamily="18" charset="0"/>
              </a:rPr>
              <a:t> </a:t>
            </a:r>
            <a:r>
              <a:rPr lang="en-US" sz="2000" b="1" dirty="0" err="1">
                <a:solidFill>
                  <a:srgbClr val="00B050"/>
                </a:solidFill>
                <a:latin typeface="Times New Roman" panose="02020603050405020304" pitchFamily="18" charset="0"/>
                <a:cs typeface="Times New Roman" panose="02020603050405020304" pitchFamily="18" charset="0"/>
              </a:rPr>
              <a:t>đạt</a:t>
            </a:r>
            <a:endParaRPr lang="en-US" sz="2000" b="1" dirty="0">
              <a:solidFill>
                <a:srgbClr val="00B050"/>
              </a:solidFill>
              <a:latin typeface="Times New Roman" panose="02020603050405020304" pitchFamily="18" charset="0"/>
              <a:cs typeface="Times New Roman" panose="02020603050405020304" pitchFamily="18" charset="0"/>
            </a:endParaRPr>
          </a:p>
          <a:p>
            <a:pPr marL="342900" indent="-342900">
              <a:buFontTx/>
              <a:buChar char="-"/>
              <a:defRPr/>
            </a:pPr>
            <a:r>
              <a:rPr lang="en-US" sz="1400" b="1" dirty="0" err="1" smtClean="0">
                <a:solidFill>
                  <a:srgbClr val="002060"/>
                </a:solidFill>
                <a:latin typeface="Times New Roman" panose="02020603050405020304" pitchFamily="18" charset="0"/>
                <a:cs typeface="Times New Roman" panose="02020603050405020304" pitchFamily="18" charset="0"/>
              </a:rPr>
              <a:t>Hiểu</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nội</a:t>
            </a:r>
            <a:r>
              <a:rPr lang="en-US" sz="1400" b="1" dirty="0" smtClean="0">
                <a:solidFill>
                  <a:srgbClr val="002060"/>
                </a:solidFill>
                <a:latin typeface="Times New Roman" panose="02020603050405020304" pitchFamily="18" charset="0"/>
                <a:cs typeface="Times New Roman" panose="02020603050405020304" pitchFamily="18" charset="0"/>
              </a:rPr>
              <a:t> dung: </a:t>
            </a:r>
            <a:r>
              <a:rPr lang="en-US" sz="1400" b="1" dirty="0" err="1" smtClean="0">
                <a:solidFill>
                  <a:srgbClr val="002060"/>
                </a:solidFill>
                <a:latin typeface="Times New Roman" panose="02020603050405020304" pitchFamily="18" charset="0"/>
                <a:cs typeface="Times New Roman" panose="02020603050405020304" pitchFamily="18" charset="0"/>
              </a:rPr>
              <a:t>Chị</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phụ</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trách</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quan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tâm</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tới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ước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mơ</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của</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cậu</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bé</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Lái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làm</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cho</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cậu</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xúc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động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và</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vui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sướng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đến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lớp</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với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đôi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giày</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được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thưởng</a:t>
            </a:r>
            <a:r>
              <a:rPr lang="en-US" sz="1400" b="1" dirty="0" smtClean="0">
                <a:solidFill>
                  <a:srgbClr val="002060"/>
                </a:solidFill>
                <a:latin typeface="Times New Roman" panose="02020603050405020304" pitchFamily="18" charset="0"/>
                <a:cs typeface="Times New Roman" panose="02020603050405020304" pitchFamily="18" charset="0"/>
              </a:rPr>
              <a:t>.</a:t>
            </a:r>
            <a:endParaRPr lang="en-US" sz="1400" b="1" dirty="0">
              <a:solidFill>
                <a:srgbClr val="002060"/>
              </a:solidFill>
              <a:latin typeface="Times New Roman" panose="02020603050405020304" pitchFamily="18" charset="0"/>
              <a:cs typeface="Times New Roman" panose="02020603050405020304" pitchFamily="18" charset="0"/>
            </a:endParaRPr>
          </a:p>
          <a:p>
            <a:pPr marL="342900" indent="-342900">
              <a:buFontTx/>
              <a:buChar char="-"/>
              <a:defRPr/>
            </a:pPr>
            <a:r>
              <a:rPr lang="en-US" sz="1400" b="1" dirty="0" smtClean="0">
                <a:solidFill>
                  <a:srgbClr val="002060"/>
                </a:solidFill>
                <a:latin typeface="Times New Roman" panose="02020603050405020304" pitchFamily="18" charset="0"/>
                <a:cs typeface="Times New Roman" panose="02020603050405020304" pitchFamily="18" charset="0"/>
              </a:rPr>
              <a:t>Giúp học sinh phát triển năng lực tự chủ, tự hoc; Năng lực giải quyết vấn đề và sáng tạo, có khả năng tự giải quyết các yêu cầu của bài học ( trả lời các câu hỏi trong sách giáo khoa); Năng lực ngôn ngữ ( hiểu một số từ ngữ trong bài: giày ba ta, vận động, cột. </a:t>
            </a:r>
            <a:r>
              <a:rPr lang="en-US" sz="1400" b="1" dirty="0" err="1" smtClean="0">
                <a:solidFill>
                  <a:srgbClr val="002060"/>
                </a:solidFill>
                <a:latin typeface="Times New Roman" panose="02020603050405020304" pitchFamily="18" charset="0"/>
                <a:cs typeface="Times New Roman" panose="02020603050405020304" pitchFamily="18" charset="0"/>
              </a:rPr>
              <a:t>Đọc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rành</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mạch</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trôi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chảy</a:t>
            </a:r>
            <a:r>
              <a:rPr lang="en-US" sz="1400" b="1" dirty="0">
                <a:solidFill>
                  <a:srgbClr val="002060"/>
                </a:solidFill>
                <a:latin typeface="Times New Roman" panose="02020603050405020304" pitchFamily="18" charset="0"/>
                <a:cs typeface="Times New Roman" panose="02020603050405020304" pitchFamily="18" charset="0"/>
              </a:rPr>
              <a:t>.</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a:solidFill>
                  <a:srgbClr val="002060"/>
                </a:solidFill>
                <a:latin typeface="Times New Roman" panose="02020603050405020304" pitchFamily="18" charset="0"/>
                <a:cs typeface="Times New Roman" panose="02020603050405020304" pitchFamily="18" charset="0"/>
              </a:rPr>
              <a:t>B</a:t>
            </a:r>
            <a:r>
              <a:rPr lang="en-US" sz="1400" b="1" dirty="0" err="1" smtClean="0">
                <a:solidFill>
                  <a:srgbClr val="002060"/>
                </a:solidFill>
                <a:latin typeface="Times New Roman" panose="02020603050405020304" pitchFamily="18" charset="0"/>
                <a:cs typeface="Times New Roman" panose="02020603050405020304" pitchFamily="18" charset="0"/>
              </a:rPr>
              <a:t>iết</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đọc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phân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biệt</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lời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các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nhân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vật</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bước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đầu</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đọc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diễn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cảm</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được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một</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đoạn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trong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bài</a:t>
            </a:r>
            <a:r>
              <a:rPr lang="en-US" sz="1400" b="1" dirty="0" smtClean="0">
                <a:solidFill>
                  <a:srgbClr val="002060"/>
                </a:solidFill>
                <a:latin typeface="Times New Roman" panose="02020603050405020304" pitchFamily="18" charset="0"/>
                <a:cs typeface="Times New Roman" panose="02020603050405020304" pitchFamily="18" charset="0"/>
              </a:rPr>
              <a:t>)</a:t>
            </a:r>
            <a:endParaRPr lang="en-US" sz="1400" b="1" dirty="0">
              <a:solidFill>
                <a:srgbClr val="002060"/>
              </a:solidFill>
              <a:latin typeface="Times New Roman" panose="02020603050405020304" pitchFamily="18" charset="0"/>
              <a:cs typeface="Times New Roman" panose="02020603050405020304" pitchFamily="18" charset="0"/>
            </a:endParaRPr>
          </a:p>
          <a:p>
            <a:pPr marL="342900" indent="-342900">
              <a:buFontTx/>
              <a:buChar char="-"/>
              <a:defRPr/>
            </a:pPr>
            <a:r>
              <a:rPr lang="en-US" sz="1400" b="1" dirty="0" err="1" smtClean="0">
                <a:solidFill>
                  <a:srgbClr val="002060"/>
                </a:solidFill>
                <a:latin typeface="Times New Roman" panose="02020603050405020304" pitchFamily="18" charset="0"/>
                <a:cs typeface="Times New Roman" panose="02020603050405020304" pitchFamily="18" charset="0"/>
              </a:rPr>
              <a:t>Yêu</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mến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cuộc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sống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biết</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quan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tâm</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giúp</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đõ</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mọi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người</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xung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quanh</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Giáo</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dục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lòng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nhân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hậu</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tinh</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thần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vượt</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khó</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vươn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lên</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trong</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cuộc</a:t>
            </a:r>
            <a:r>
              <a:rPr lang="en-US" sz="1400" b="1" dirty="0" smtClean="0">
                <a:solidFill>
                  <a:srgbClr val="002060"/>
                </a:solidFill>
                <a:latin typeface="Times New Roman" panose="02020603050405020304" pitchFamily="18" charset="0"/>
                <a:cs typeface="Times New Roman" panose="02020603050405020304" pitchFamily="18" charset="0"/>
              </a:rPr>
              <a:t> </a:t>
            </a:r>
            <a:r>
              <a:rPr lang="en-US" sz="1400" b="1" dirty="0" err="1" smtClean="0">
                <a:solidFill>
                  <a:srgbClr val="002060"/>
                </a:solidFill>
                <a:latin typeface="Times New Roman" panose="02020603050405020304" pitchFamily="18" charset="0"/>
                <a:cs typeface="Times New Roman" panose="02020603050405020304" pitchFamily="18" charset="0"/>
              </a:rPr>
              <a:t>sống</a:t>
            </a:r>
            <a:r>
              <a:rPr lang="en-US" sz="1400" b="1" dirty="0" smtClean="0">
                <a:solidFill>
                  <a:srgbClr val="002060"/>
                </a:solidFill>
                <a:latin typeface="Times New Roman" panose="02020603050405020304" pitchFamily="18" charset="0"/>
                <a:cs typeface="Times New Roman" panose="02020603050405020304" pitchFamily="18" charset="0"/>
              </a:rPr>
              <a:t>.</a:t>
            </a:r>
            <a:endParaRPr lang="en-US" sz="1400" b="1" dirty="0">
              <a:solidFill>
                <a:srgbClr val="002060"/>
              </a:solidFill>
              <a:latin typeface="Times New Roman" panose="02020603050405020304" pitchFamily="18" charset="0"/>
              <a:cs typeface="Times New Roman" panose="02020603050405020304" pitchFamily="18" charset="0"/>
            </a:endParaRPr>
          </a:p>
          <a:p>
            <a:pPr marL="342900" indent="-342900">
              <a:buFontTx/>
              <a:buChar char="-"/>
              <a:defRPr/>
            </a:pPr>
            <a:endParaRPr lang="en-US" sz="20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bbab876bdfa57c93858b262fec5e33d92cbbf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2481</TotalTime>
  <Words>1935</Words>
  <Application>Microsoft Office PowerPoint</Application>
  <PresentationFormat>On-screen Show (4:3)</PresentationFormat>
  <Paragraphs>124</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CUỘC THI THIẾT KẾ BÀI GIẢNG ĐIỆN TỬ VÀ  THIẾT KẾ GIÁO ÁN ĐIỆN TỬ CHO GIÁO VIÊN CẤP TIỂU HỌC NĂM HỌC 2022 - 2023</vt:lpstr>
      <vt:lpstr>Slide 2</vt:lpstr>
      <vt:lpstr>Slide 3</vt:lpstr>
      <vt:lpstr>Slide 4</vt:lpstr>
      <vt:lpstr>Slide 5</vt:lpstr>
      <vt:lpstr>Slide 6</vt:lpstr>
      <vt:lpstr>Slide 7</vt:lpstr>
      <vt:lpstr>Slide 8</vt:lpstr>
      <vt:lpstr>Slide 9</vt:lpstr>
      <vt:lpstr>Slide 10</vt:lpstr>
      <vt:lpstr>Slide 11</vt:lpstr>
      <vt:lpstr>Slide 12</vt:lpstr>
      <vt:lpstr>Nhân vật tôi trong đoạn văn là ai?</vt:lpstr>
      <vt:lpstr>Slide 14</vt:lpstr>
      <vt:lpstr>Khi làm công tác Đội, chị phụ trách được phân công làm nhiệm vụ gì?</vt:lpstr>
      <vt:lpstr>Nếu là cậu bé Lái em sẽ nói gì với chị Tổng phụ trách Đội</vt:lpstr>
      <vt:lpstr>Slide 17</vt:lpstr>
      <vt:lpstr>Slide 18</vt:lpstr>
      <vt:lpstr>Slide 19</vt:lpstr>
      <vt:lpstr>Slide 20</vt:lpstr>
      <vt:lpstr>Slide 21</vt:lpstr>
      <vt:lpstr>Slide 22</vt:lpstr>
    </vt:vector>
  </TitlesOfParts>
  <Company>446B/B6 BUI DINH TUY, PHUONG 12, QUAN BINH THANH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VSignal</dc:creator>
  <cp:lastModifiedBy>Sclaptoplc</cp:lastModifiedBy>
  <cp:revision>338</cp:revision>
  <dcterms:created xsi:type="dcterms:W3CDTF">2010-10-12T14:34:18Z</dcterms:created>
  <dcterms:modified xsi:type="dcterms:W3CDTF">2022-11-15T09:29:34Z</dcterms:modified>
</cp:coreProperties>
</file>