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7"/>
  </p:notesMasterIdLst>
  <p:sldIdLst>
    <p:sldId id="491" r:id="rId3"/>
    <p:sldId id="439" r:id="rId4"/>
    <p:sldId id="511" r:id="rId5"/>
    <p:sldId id="284" r:id="rId6"/>
    <p:sldId id="335" r:id="rId7"/>
    <p:sldId id="302" r:id="rId8"/>
    <p:sldId id="311" r:id="rId9"/>
    <p:sldId id="336" r:id="rId10"/>
    <p:sldId id="337" r:id="rId11"/>
    <p:sldId id="315" r:id="rId12"/>
    <p:sldId id="277" r:id="rId13"/>
    <p:sldId id="339" r:id="rId14"/>
    <p:sldId id="512" r:id="rId15"/>
    <p:sldId id="3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0FF97EC-F9B0-4FF3-A573-6794057E57E0}">
          <p14:sldIdLst>
            <p14:sldId id="491"/>
            <p14:sldId id="439"/>
            <p14:sldId id="511"/>
            <p14:sldId id="284"/>
            <p14:sldId id="335"/>
            <p14:sldId id="302"/>
            <p14:sldId id="311"/>
            <p14:sldId id="336"/>
            <p14:sldId id="337"/>
            <p14:sldId id="315"/>
            <p14:sldId id="277"/>
            <p14:sldId id="339"/>
            <p14:sldId id="512"/>
            <p14:sldId id="317"/>
          </p14:sldIdLst>
        </p14:section>
        <p14:section name="Untitled Section" id="{CD7C676C-9670-4300-9FF3-57A0F3D4302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16" y="-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C05AF-75D2-4CD0-A2AD-EC2974607C6B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6EB1B-2348-48ED-A967-986DD7A635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0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727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/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/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372" y="8002262"/>
            <a:ext cx="1164507" cy="116450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94" y="190208"/>
            <a:ext cx="1717933" cy="17179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5" r:id="rId14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494" y="190208"/>
            <a:ext cx="1717933" cy="17179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image" Target="../media/image56.svg"/><Relationship Id="rId7" Type="http://schemas.openxmlformats.org/officeDocument/2006/relationships/image" Target="../media/image59.sv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2.svg"/><Relationship Id="rId5" Type="http://schemas.openxmlformats.org/officeDocument/2006/relationships/image" Target="../media/image57.sv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video" Target="../media/media2.mp4"/><Relationship Id="rId16" Type="http://schemas.openxmlformats.org/officeDocument/2006/relationships/image" Target="../media/image19.svg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8.png"/><Relationship Id="rId10" Type="http://schemas.microsoft.com/office/2007/relationships/hdphoto" Target="../media/hdphoto1.wdp"/><Relationship Id="rId19" Type="http://schemas.openxmlformats.org/officeDocument/2006/relationships/image" Target="../media/image22.png"/><Relationship Id="rId4" Type="http://schemas.openxmlformats.org/officeDocument/2006/relationships/video" Target="../media/media3.mp4"/><Relationship Id="rId9" Type="http://schemas.openxmlformats.org/officeDocument/2006/relationships/image" Target="../media/image13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svg"/><Relationship Id="rId4" Type="http://schemas.openxmlformats.org/officeDocument/2006/relationships/image" Target="../media/image12.svg"/><Relationship Id="rId9" Type="http://schemas.openxmlformats.org/officeDocument/2006/relationships/image" Target="../media/image16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6.svg"/><Relationship Id="rId21" Type="http://schemas.microsoft.com/office/2007/relationships/hdphoto" Target="../media/hdphoto2.wdp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5" Type="http://schemas.openxmlformats.org/officeDocument/2006/relationships/image" Target="../media/image46.sv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5.pn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microsoft.com/office/2007/relationships/hdphoto" Target="../media/hdphoto3.wdp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17.svg"/><Relationship Id="rId12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8.png"/><Relationship Id="rId5" Type="http://schemas.openxmlformats.org/officeDocument/2006/relationships/image" Target="../media/image15.svg"/><Relationship Id="rId10" Type="http://schemas.openxmlformats.org/officeDocument/2006/relationships/image" Target="../media/image4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svg"/><Relationship Id="rId7" Type="http://schemas.openxmlformats.org/officeDocument/2006/relationships/image" Target="../media/image17.svg"/><Relationship Id="rId12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openxmlformats.org/officeDocument/2006/relationships/image" Target="../media/image15.svg"/><Relationship Id="rId10" Type="http://schemas.openxmlformats.org/officeDocument/2006/relationships/image" Target="../media/image5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52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2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27 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0004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C6917C-67FC-784B-E36D-B1EE5B1A7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213" y="4143380"/>
            <a:ext cx="2309787" cy="2714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709" y="1071546"/>
            <a:ext cx="2095515" cy="1071570"/>
          </a:xfrm>
          <a:prstGeom prst="rect">
            <a:avLst/>
          </a:prstGeom>
        </p:spPr>
      </p:pic>
      <p:pic>
        <p:nvPicPr>
          <p:cNvPr id="9" name="图片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19" y="1000108"/>
            <a:ext cx="904881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5539" y="3357562"/>
            <a:ext cx="6407151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56FE9-9C0A-4009-A4AD-A737AC048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108" y="1857366"/>
            <a:ext cx="3429024" cy="138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566383" y="446683"/>
            <a:ext cx="11054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Đặt câu để phân biệt các nghĩa của mỗi từ sau đây: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28" y="1129083"/>
            <a:ext cx="9130352" cy="555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8423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1"/>
          <p:cNvSpPr/>
          <p:nvPr/>
        </p:nvSpPr>
        <p:spPr>
          <a:xfrm rot="3265586">
            <a:off x="10742101" y="6365079"/>
            <a:ext cx="342101" cy="409089"/>
          </a:xfrm>
          <a:custGeom>
            <a:avLst/>
            <a:gdLst/>
            <a:ahLst/>
            <a:cxnLst/>
            <a:rect l="l" t="t" r="r" b="b"/>
            <a:pathLst>
              <a:path w="513151" h="613634">
                <a:moveTo>
                  <a:pt x="0" y="0"/>
                </a:moveTo>
                <a:lnTo>
                  <a:pt x="513151" y="0"/>
                </a:lnTo>
                <a:lnTo>
                  <a:pt x="513151" y="613634"/>
                </a:lnTo>
                <a:lnTo>
                  <a:pt x="0" y="613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229997">
            <a:off x="11117967" y="6368272"/>
            <a:ext cx="1181255" cy="553713"/>
          </a:xfrm>
          <a:custGeom>
            <a:avLst/>
            <a:gdLst/>
            <a:ahLst/>
            <a:cxnLst/>
            <a:rect l="l" t="t" r="r" b="b"/>
            <a:pathLst>
              <a:path w="1771883" h="830570">
                <a:moveTo>
                  <a:pt x="0" y="0"/>
                </a:moveTo>
                <a:lnTo>
                  <a:pt x="1771883" y="0"/>
                </a:lnTo>
                <a:lnTo>
                  <a:pt x="1771883" y="830571"/>
                </a:lnTo>
                <a:lnTo>
                  <a:pt x="0" y="8305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-368584" y="694323"/>
            <a:ext cx="1284906" cy="409564"/>
          </a:xfrm>
          <a:custGeom>
            <a:avLst/>
            <a:gdLst/>
            <a:ahLst/>
            <a:cxnLst/>
            <a:rect l="l" t="t" r="r" b="b"/>
            <a:pathLst>
              <a:path w="1927359" h="614346">
                <a:moveTo>
                  <a:pt x="0" y="0"/>
                </a:moveTo>
                <a:lnTo>
                  <a:pt x="1927359" y="0"/>
                </a:lnTo>
                <a:lnTo>
                  <a:pt x="1927359" y="614346"/>
                </a:lnTo>
                <a:lnTo>
                  <a:pt x="0" y="614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0844697" y="1232526"/>
            <a:ext cx="1284906" cy="409564"/>
          </a:xfrm>
          <a:custGeom>
            <a:avLst/>
            <a:gdLst/>
            <a:ahLst/>
            <a:cxnLst/>
            <a:rect l="l" t="t" r="r" b="b"/>
            <a:pathLst>
              <a:path w="1927359" h="614346">
                <a:moveTo>
                  <a:pt x="0" y="0"/>
                </a:moveTo>
                <a:lnTo>
                  <a:pt x="1927360" y="0"/>
                </a:lnTo>
                <a:lnTo>
                  <a:pt x="1927360" y="614346"/>
                </a:lnTo>
                <a:lnTo>
                  <a:pt x="0" y="614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-553936">
            <a:off x="11570365" y="120088"/>
            <a:ext cx="1243269" cy="663212"/>
          </a:xfrm>
          <a:custGeom>
            <a:avLst/>
            <a:gdLst/>
            <a:ahLst/>
            <a:cxnLst/>
            <a:rect l="l" t="t" r="r" b="b"/>
            <a:pathLst>
              <a:path w="1864904" h="994818">
                <a:moveTo>
                  <a:pt x="0" y="0"/>
                </a:moveTo>
                <a:lnTo>
                  <a:pt x="1864904" y="0"/>
                </a:lnTo>
                <a:lnTo>
                  <a:pt x="1864904" y="994818"/>
                </a:lnTo>
                <a:lnTo>
                  <a:pt x="0" y="994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46"/>
          <p:cNvSpPr/>
          <p:nvPr/>
        </p:nvSpPr>
        <p:spPr>
          <a:xfrm rot="762801">
            <a:off x="-769387" y="688177"/>
            <a:ext cx="1230049" cy="908698"/>
          </a:xfrm>
          <a:custGeom>
            <a:avLst/>
            <a:gdLst/>
            <a:ahLst/>
            <a:cxnLst/>
            <a:rect l="l" t="t" r="r" b="b"/>
            <a:pathLst>
              <a:path w="1845073" h="1363047">
                <a:moveTo>
                  <a:pt x="0" y="0"/>
                </a:moveTo>
                <a:lnTo>
                  <a:pt x="1845072" y="0"/>
                </a:lnTo>
                <a:lnTo>
                  <a:pt x="1845072" y="1363047"/>
                </a:lnTo>
                <a:lnTo>
                  <a:pt x="0" y="13630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722375" y="497876"/>
            <a:ext cx="104930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2A1A34-F532-7C20-7DE2-ADAA9024062F}"/>
              </a:ext>
            </a:extLst>
          </p:cNvPr>
          <p:cNvGrpSpPr/>
          <p:nvPr/>
        </p:nvGrpSpPr>
        <p:grpSpPr>
          <a:xfrm>
            <a:off x="6673516" y="1162110"/>
            <a:ext cx="4599896" cy="5028775"/>
            <a:chOff x="4470456" y="1607338"/>
            <a:chExt cx="4010949" cy="30899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843023-412A-DB79-BED4-D65FD25C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91640" y="1607338"/>
              <a:ext cx="3989765" cy="232046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960D7E-E859-98C5-053A-042513D68821}"/>
                </a:ext>
              </a:extLst>
            </p:cNvPr>
            <p:cNvSpPr/>
            <p:nvPr/>
          </p:nvSpPr>
          <p:spPr>
            <a:xfrm>
              <a:off x="4470456" y="4072433"/>
              <a:ext cx="3877329" cy="624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solidFill>
                    <a:prstClr val="black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 phận có đầu nhọn, nhô ra phía trước của một số vật.</a:t>
              </a:r>
              <a:endParaRPr lang="en-GB" sz="16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1A3337-20FA-BF90-9B56-032E99B3DA7C}"/>
              </a:ext>
            </a:extLst>
          </p:cNvPr>
          <p:cNvGrpSpPr/>
          <p:nvPr/>
        </p:nvGrpSpPr>
        <p:grpSpPr>
          <a:xfrm>
            <a:off x="461017" y="1103887"/>
            <a:ext cx="5506646" cy="5041076"/>
            <a:chOff x="427810" y="1694307"/>
            <a:chExt cx="3914936" cy="33489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F007B2-5377-C79C-4692-F0A007993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7810" y="1694307"/>
              <a:ext cx="3914936" cy="220355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7AFFD2-7C51-58D5-4280-03692B303E6B}"/>
                </a:ext>
              </a:extLst>
            </p:cNvPr>
            <p:cNvSpPr/>
            <p:nvPr/>
          </p:nvSpPr>
          <p:spPr>
            <a:xfrm>
              <a:off x="427810" y="4002834"/>
              <a:ext cx="3831770" cy="1040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 phận nhô lên ở giữa mặt người và động vật có xương</a:t>
              </a:r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sống, dùng để thở và ngửi.</a:t>
              </a:r>
              <a:endParaRPr lang="en-GB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119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D832C-34BF-1327-C742-7225E89C6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05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38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85C72F-44C8-9B4C-5FD9-4AB7A2CA7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1" y="2095500"/>
            <a:ext cx="3921292" cy="36337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DE83C9-9FA9-058E-11AA-2327B796D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83" y="2095500"/>
            <a:ext cx="3695699" cy="3700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5178B-106B-6392-0E7B-339F01A675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1" y="2028823"/>
            <a:ext cx="4162424" cy="37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53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69" y="761997"/>
            <a:ext cx="1861463" cy="2481950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CA3A6-CA23-E5BC-FEC2-EC388903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0201" y="1523353"/>
            <a:ext cx="2882746" cy="4305386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1507669" y="1863115"/>
            <a:ext cx="9144000" cy="4855028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817883" y="1150883"/>
            <a:ext cx="49543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 CÁC EM!</a:t>
            </a:r>
          </a:p>
        </p:txBody>
      </p:sp>
    </p:spTree>
    <p:extLst>
      <p:ext uri="{BB962C8B-B14F-4D97-AF65-F5344CB8AC3E}">
        <p14:creationId xmlns:p14="http://schemas.microsoft.com/office/powerpoint/2010/main" val="223734102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ÁI TRƯỜNG EM HỌC BAO ĐIỀU HAY - CHÀO MỪNG 20-11 - DANCE KIDS - CHOREO TRANG L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6344" y="0"/>
            <a:ext cx="11292839" cy="63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5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020845-8348-2E3A-30E6-8D9AB17850A5}"/>
              </a:ext>
            </a:extLst>
          </p:cNvPr>
          <p:cNvSpPr txBox="1"/>
          <p:nvPr/>
        </p:nvSpPr>
        <p:spPr>
          <a:xfrm>
            <a:off x="850484" y="973197"/>
            <a:ext cx="104910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27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2025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15.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0" descr="POINSET2">
            <a:extLst>
              <a:ext uri="{FF2B5EF4-FFF2-40B4-BE49-F238E27FC236}">
                <a16:creationId xmlns:a16="http://schemas.microsoft.com/office/drawing/2014/main" id="{72777896-6643-F01C-A29C-80A08ED4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0529298" y="-265415"/>
            <a:ext cx="1397285" cy="192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POINSET2">
            <a:extLst>
              <a:ext uri="{FF2B5EF4-FFF2-40B4-BE49-F238E27FC236}">
                <a16:creationId xmlns:a16="http://schemas.microsoft.com/office/drawing/2014/main" id="{8FEC74ED-6529-4B00-7E99-551B44828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1191"/>
            <a:ext cx="2225091" cy="166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oa, Mặt Cười, Sung Sướng, Màu Vàng">
            <a:extLst>
              <a:ext uri="{FF2B5EF4-FFF2-40B4-BE49-F238E27FC236}">
                <a16:creationId xmlns:a16="http://schemas.microsoft.com/office/drawing/2014/main" id="{686BBDC9-2A8A-95C9-5CD3-1B5DEA3D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" y="3975634"/>
            <a:ext cx="4650769" cy="20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oa, Mặt Cười, Sung Sướng, Màu Vàng">
            <a:extLst>
              <a:ext uri="{FF2B5EF4-FFF2-40B4-BE49-F238E27FC236}">
                <a16:creationId xmlns:a16="http://schemas.microsoft.com/office/drawing/2014/main" id="{C5551D81-D92F-81FF-1F11-1C530E0F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112" y="3975634"/>
            <a:ext cx="4650769" cy="20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oa, Mặt Cười, Sung Sướng, Màu Vàng">
            <a:extLst>
              <a:ext uri="{FF2B5EF4-FFF2-40B4-BE49-F238E27FC236}">
                <a16:creationId xmlns:a16="http://schemas.microsoft.com/office/drawing/2014/main" id="{9FE9946A-AFD8-D62F-F1B8-BE9C1C226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497" y="3970497"/>
            <a:ext cx="4650769" cy="20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a, Mặt Cười, Sung Sướng, Màu Vàng">
            <a:extLst>
              <a:ext uri="{FF2B5EF4-FFF2-40B4-BE49-F238E27FC236}">
                <a16:creationId xmlns:a16="http://schemas.microsoft.com/office/drawing/2014/main" id="{3B5E0682-0E2D-B35F-80D8-DC9D09B7B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031" y="4756470"/>
            <a:ext cx="4650769" cy="20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a, Mặt Cười, Sung Sướng, Màu Vàng">
            <a:extLst>
              <a:ext uri="{FF2B5EF4-FFF2-40B4-BE49-F238E27FC236}">
                <a16:creationId xmlns:a16="http://schemas.microsoft.com/office/drawing/2014/main" id="{786DF23D-CB49-E20C-F821-25456C8F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096" y="4791964"/>
            <a:ext cx="4650769" cy="20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a, Mặt Cười, Sung Sướng, Màu Vàng">
            <a:extLst>
              <a:ext uri="{FF2B5EF4-FFF2-40B4-BE49-F238E27FC236}">
                <a16:creationId xmlns:a16="http://schemas.microsoft.com/office/drawing/2014/main" id="{C58FAB2C-5AD8-1A65-2D51-92CB3054C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264" y="4756470"/>
            <a:ext cx="4650769" cy="20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57387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/>
          <p:cNvSpPr txBox="1"/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>
              <a:fillRect/>
            </a:stretch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nghĩa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 từ hạt trong mỗi đoạn thơ dưới đây. Từ hạt trong đoạn thơ nào được dùng với </a:t>
            </a:r>
            <a:r>
              <a:rPr lang="vi-VN" sz="32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nghĩa gốc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59113"/>
            <a:ext cx="3353091" cy="1475360"/>
          </a:xfrm>
          <a:prstGeom prst="rect">
            <a:avLst/>
          </a:prstGeom>
        </p:spPr>
      </p:pic>
      <p:pic>
        <p:nvPicPr>
          <p:cNvPr id="3" name="7156479347787">
            <a:hlinkClick r:id="" action="ppaction://media"/>
            <a:extLst>
              <a:ext uri="{FF2B5EF4-FFF2-40B4-BE49-F238E27FC236}">
                <a16:creationId xmlns:a16="http://schemas.microsoft.com/office/drawing/2014/main" id="{DDC55369-77BE-DBAE-D0D8-D640B727A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54429" y="2358386"/>
            <a:ext cx="3756469" cy="4172444"/>
          </a:xfrm>
          <a:prstGeom prst="rect">
            <a:avLst/>
          </a:prstGeom>
        </p:spPr>
      </p:pic>
      <p:pic>
        <p:nvPicPr>
          <p:cNvPr id="5" name="7156479109509">
            <a:hlinkClick r:id="" action="ppaction://media"/>
            <a:extLst>
              <a:ext uri="{FF2B5EF4-FFF2-40B4-BE49-F238E27FC236}">
                <a16:creationId xmlns:a16="http://schemas.microsoft.com/office/drawing/2014/main" id="{EC9E6227-0769-4962-4AFC-CE32BD6851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62204" y="2332019"/>
            <a:ext cx="5328140" cy="4218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/>
          <p:cNvSpPr txBox="1"/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>
              <a:fillRect/>
            </a:stretch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4912" y="914400"/>
            <a:ext cx="3419475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2175" y="819150"/>
            <a:ext cx="4514850" cy="2095500"/>
          </a:xfrm>
          <a:prstGeom prst="rect">
            <a:avLst/>
          </a:prstGeom>
        </p:spPr>
      </p:pic>
      <p:sp>
        <p:nvSpPr>
          <p:cNvPr id="11" name="Arrow: Down 10"/>
          <p:cNvSpPr/>
          <p:nvPr/>
        </p:nvSpPr>
        <p:spPr>
          <a:xfrm>
            <a:off x="2514600" y="2962275"/>
            <a:ext cx="523875" cy="61912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/>
          <p:cNvSpPr/>
          <p:nvPr/>
        </p:nvSpPr>
        <p:spPr>
          <a:xfrm>
            <a:off x="1025935" y="3666203"/>
            <a:ext cx="3559277" cy="2115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Arrow: Down 12"/>
          <p:cNvSpPr/>
          <p:nvPr/>
        </p:nvSpPr>
        <p:spPr>
          <a:xfrm>
            <a:off x="7787640" y="2931795"/>
            <a:ext cx="523875" cy="61912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6298975" y="3635723"/>
            <a:ext cx="3559277" cy="21154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phần chất lỏng có hình giống như hạt của quả.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>
            <a:off x="-314862" y="5227225"/>
            <a:ext cx="10800568" cy="2253665"/>
          </a:xfrm>
          <a:custGeom>
            <a:avLst/>
            <a:gdLst/>
            <a:ahLst/>
            <a:cxnLst/>
            <a:rect l="l" t="t" r="r" b="b"/>
            <a:pathLst>
              <a:path w="16200852" h="3380498">
                <a:moveTo>
                  <a:pt x="16200852" y="0"/>
                </a:moveTo>
                <a:lnTo>
                  <a:pt x="0" y="0"/>
                </a:lnTo>
                <a:lnTo>
                  <a:pt x="0" y="3380498"/>
                </a:lnTo>
                <a:lnTo>
                  <a:pt x="16200852" y="3380498"/>
                </a:lnTo>
                <a:lnTo>
                  <a:pt x="162008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58980" y="4511053"/>
            <a:ext cx="6984969" cy="2560865"/>
          </a:xfrm>
          <a:custGeom>
            <a:avLst/>
            <a:gdLst/>
            <a:ahLst/>
            <a:cxnLst/>
            <a:rect l="l" t="t" r="r" b="b"/>
            <a:pathLst>
              <a:path w="10477454" h="3841298">
                <a:moveTo>
                  <a:pt x="0" y="0"/>
                </a:moveTo>
                <a:lnTo>
                  <a:pt x="10477454" y="0"/>
                </a:lnTo>
                <a:lnTo>
                  <a:pt x="10477454" y="3841297"/>
                </a:lnTo>
                <a:lnTo>
                  <a:pt x="0" y="3841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5411" b="-4054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929100" y="6015242"/>
            <a:ext cx="862942" cy="404504"/>
          </a:xfrm>
          <a:custGeom>
            <a:avLst/>
            <a:gdLst/>
            <a:ahLst/>
            <a:cxnLst/>
            <a:rect l="l" t="t" r="r" b="b"/>
            <a:pathLst>
              <a:path w="1294413" h="606756">
                <a:moveTo>
                  <a:pt x="0" y="0"/>
                </a:moveTo>
                <a:lnTo>
                  <a:pt x="1294413" y="0"/>
                </a:lnTo>
                <a:lnTo>
                  <a:pt x="1294413" y="606756"/>
                </a:lnTo>
                <a:lnTo>
                  <a:pt x="0" y="606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565500" y="5416949"/>
            <a:ext cx="665033" cy="311734"/>
          </a:xfrm>
          <a:custGeom>
            <a:avLst/>
            <a:gdLst/>
            <a:ahLst/>
            <a:cxnLst/>
            <a:rect l="l" t="t" r="r" b="b"/>
            <a:pathLst>
              <a:path w="997549" h="467601">
                <a:moveTo>
                  <a:pt x="0" y="0"/>
                </a:moveTo>
                <a:lnTo>
                  <a:pt x="997549" y="0"/>
                </a:lnTo>
                <a:lnTo>
                  <a:pt x="997549" y="467601"/>
                </a:lnTo>
                <a:lnTo>
                  <a:pt x="0" y="467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71201">
            <a:off x="1903073" y="479884"/>
            <a:ext cx="1230049" cy="908698"/>
          </a:xfrm>
          <a:custGeom>
            <a:avLst/>
            <a:gdLst/>
            <a:ahLst/>
            <a:cxnLst/>
            <a:rect l="l" t="t" r="r" b="b"/>
            <a:pathLst>
              <a:path w="1845073" h="1363047">
                <a:moveTo>
                  <a:pt x="0" y="0"/>
                </a:moveTo>
                <a:lnTo>
                  <a:pt x="1845072" y="0"/>
                </a:lnTo>
                <a:lnTo>
                  <a:pt x="1845072" y="1363047"/>
                </a:lnTo>
                <a:lnTo>
                  <a:pt x="0" y="1363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9297264" y="698463"/>
            <a:ext cx="1054201" cy="436176"/>
          </a:xfrm>
          <a:custGeom>
            <a:avLst/>
            <a:gdLst/>
            <a:ahLst/>
            <a:cxnLst/>
            <a:rect l="l" t="t" r="r" b="b"/>
            <a:pathLst>
              <a:path w="1581302" h="654264">
                <a:moveTo>
                  <a:pt x="1581302" y="0"/>
                </a:moveTo>
                <a:lnTo>
                  <a:pt x="0" y="0"/>
                </a:lnTo>
                <a:lnTo>
                  <a:pt x="0" y="654264"/>
                </a:lnTo>
                <a:lnTo>
                  <a:pt x="1581302" y="654264"/>
                </a:lnTo>
                <a:lnTo>
                  <a:pt x="15813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6309692" y="6043426"/>
            <a:ext cx="356225" cy="213289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8436903" flipH="1" flipV="1">
            <a:off x="10999127" y="4355081"/>
            <a:ext cx="413285" cy="247454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787426" flipH="1">
            <a:off x="1493042" y="5673553"/>
            <a:ext cx="694885" cy="1087883"/>
          </a:xfrm>
          <a:custGeom>
            <a:avLst/>
            <a:gdLst/>
            <a:ahLst/>
            <a:cxnLst/>
            <a:rect l="l" t="t" r="r" b="b"/>
            <a:pathLst>
              <a:path w="1042328" h="1631825">
                <a:moveTo>
                  <a:pt x="1042328" y="0"/>
                </a:moveTo>
                <a:lnTo>
                  <a:pt x="0" y="0"/>
                </a:lnTo>
                <a:lnTo>
                  <a:pt x="0" y="1631825"/>
                </a:lnTo>
                <a:lnTo>
                  <a:pt x="1042328" y="1631825"/>
                </a:lnTo>
                <a:lnTo>
                  <a:pt x="10423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787999">
            <a:off x="10004023" y="5673553"/>
            <a:ext cx="694885" cy="1087883"/>
          </a:xfrm>
          <a:custGeom>
            <a:avLst/>
            <a:gdLst/>
            <a:ahLst/>
            <a:cxnLst/>
            <a:rect l="l" t="t" r="r" b="b"/>
            <a:pathLst>
              <a:path w="1042328" h="1631825">
                <a:moveTo>
                  <a:pt x="0" y="0"/>
                </a:moveTo>
                <a:lnTo>
                  <a:pt x="1042328" y="0"/>
                </a:lnTo>
                <a:lnTo>
                  <a:pt x="1042328" y="1631825"/>
                </a:lnTo>
                <a:lnTo>
                  <a:pt x="0" y="1631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09316">
            <a:off x="460052" y="5494060"/>
            <a:ext cx="838053" cy="1312021"/>
          </a:xfrm>
          <a:custGeom>
            <a:avLst/>
            <a:gdLst/>
            <a:ahLst/>
            <a:cxnLst/>
            <a:rect l="l" t="t" r="r" b="b"/>
            <a:pathLst>
              <a:path w="1257080" h="1968032">
                <a:moveTo>
                  <a:pt x="0" y="0"/>
                </a:moveTo>
                <a:lnTo>
                  <a:pt x="1257081" y="0"/>
                </a:lnTo>
                <a:lnTo>
                  <a:pt x="1257081" y="1968032"/>
                </a:lnTo>
                <a:lnTo>
                  <a:pt x="0" y="1968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007999" flipH="1">
            <a:off x="10894089" y="5494060"/>
            <a:ext cx="838053" cy="1312021"/>
          </a:xfrm>
          <a:custGeom>
            <a:avLst/>
            <a:gdLst/>
            <a:ahLst/>
            <a:cxnLst/>
            <a:rect l="l" t="t" r="r" b="b"/>
            <a:pathLst>
              <a:path w="1257080" h="1968032">
                <a:moveTo>
                  <a:pt x="1257080" y="0"/>
                </a:moveTo>
                <a:lnTo>
                  <a:pt x="0" y="0"/>
                </a:lnTo>
                <a:lnTo>
                  <a:pt x="0" y="1968032"/>
                </a:lnTo>
                <a:lnTo>
                  <a:pt x="1257080" y="1968032"/>
                </a:lnTo>
                <a:lnTo>
                  <a:pt x="125708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-575186" y="6328466"/>
            <a:ext cx="2884150" cy="623697"/>
          </a:xfrm>
          <a:custGeom>
            <a:avLst/>
            <a:gdLst/>
            <a:ahLst/>
            <a:cxnLst/>
            <a:rect l="l" t="t" r="r" b="b"/>
            <a:pathLst>
              <a:path w="4326225" h="935546">
                <a:moveTo>
                  <a:pt x="0" y="0"/>
                </a:moveTo>
                <a:lnTo>
                  <a:pt x="4326225" y="0"/>
                </a:lnTo>
                <a:lnTo>
                  <a:pt x="4326225" y="935546"/>
                </a:lnTo>
                <a:lnTo>
                  <a:pt x="0" y="9355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9883036" y="6328466"/>
            <a:ext cx="2884150" cy="623697"/>
          </a:xfrm>
          <a:custGeom>
            <a:avLst/>
            <a:gdLst/>
            <a:ahLst/>
            <a:cxnLst/>
            <a:rect l="l" t="t" r="r" b="b"/>
            <a:pathLst>
              <a:path w="4326225" h="935546">
                <a:moveTo>
                  <a:pt x="4326225" y="0"/>
                </a:moveTo>
                <a:lnTo>
                  <a:pt x="0" y="0"/>
                </a:lnTo>
                <a:lnTo>
                  <a:pt x="0" y="935546"/>
                </a:lnTo>
                <a:lnTo>
                  <a:pt x="4326225" y="935546"/>
                </a:lnTo>
                <a:lnTo>
                  <a:pt x="432622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165132" flipH="1">
            <a:off x="11283168" y="343844"/>
            <a:ext cx="597039" cy="537335"/>
          </a:xfrm>
          <a:custGeom>
            <a:avLst/>
            <a:gdLst/>
            <a:ahLst/>
            <a:cxnLst/>
            <a:rect l="l" t="t" r="r" b="b"/>
            <a:pathLst>
              <a:path w="895558" h="806002">
                <a:moveTo>
                  <a:pt x="895558" y="0"/>
                </a:moveTo>
                <a:lnTo>
                  <a:pt x="0" y="0"/>
                </a:lnTo>
                <a:lnTo>
                  <a:pt x="0" y="806002"/>
                </a:lnTo>
                <a:lnTo>
                  <a:pt x="895558" y="806002"/>
                </a:lnTo>
                <a:lnTo>
                  <a:pt x="89555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726414-0702-FF60-1129-DE6D571B09D1}"/>
              </a:ext>
            </a:extLst>
          </p:cNvPr>
          <p:cNvGrpSpPr/>
          <p:nvPr/>
        </p:nvGrpSpPr>
        <p:grpSpPr>
          <a:xfrm>
            <a:off x="233346" y="195319"/>
            <a:ext cx="11718092" cy="6691891"/>
            <a:chOff x="0" y="153999"/>
            <a:chExt cx="11864482" cy="677549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F6EA54A-C1E0-E202-2DB3-F06F5F24E787}"/>
                </a:ext>
              </a:extLst>
            </p:cNvPr>
            <p:cNvGrpSpPr/>
            <p:nvPr/>
          </p:nvGrpSpPr>
          <p:grpSpPr>
            <a:xfrm>
              <a:off x="0" y="1414427"/>
              <a:ext cx="6534254" cy="4159219"/>
              <a:chOff x="3077720" y="1888574"/>
              <a:chExt cx="5576994" cy="3415302"/>
            </a:xfrm>
            <a:solidFill>
              <a:srgbClr val="00B0F0"/>
            </a:solidFill>
          </p:grpSpPr>
          <p:sp>
            <p:nvSpPr>
              <p:cNvPr id="32" name="Cloud 31">
                <a:extLst>
                  <a:ext uri="{FF2B5EF4-FFF2-40B4-BE49-F238E27FC236}">
                    <a16:creationId xmlns:a16="http://schemas.microsoft.com/office/drawing/2014/main" id="{FE8250E5-B1B4-DCAD-C97B-FB7039C65574}"/>
                  </a:ext>
                </a:extLst>
              </p:cNvPr>
              <p:cNvSpPr/>
              <p:nvPr/>
            </p:nvSpPr>
            <p:spPr>
              <a:xfrm rot="11144070">
                <a:off x="3077720" y="1888574"/>
                <a:ext cx="4214572" cy="2797363"/>
              </a:xfrm>
              <a:prstGeom prst="cloud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34" name="Cloud 33">
                <a:extLst>
                  <a:ext uri="{FF2B5EF4-FFF2-40B4-BE49-F238E27FC236}">
                    <a16:creationId xmlns:a16="http://schemas.microsoft.com/office/drawing/2014/main" id="{DC02E18C-C237-8F0F-27C8-65C65DD464E1}"/>
                  </a:ext>
                </a:extLst>
              </p:cNvPr>
              <p:cNvSpPr/>
              <p:nvPr/>
            </p:nvSpPr>
            <p:spPr>
              <a:xfrm rot="11144070">
                <a:off x="4440142" y="1962387"/>
                <a:ext cx="4214572" cy="2797363"/>
              </a:xfrm>
              <a:prstGeom prst="cloud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35" name="Cloud 34">
                <a:extLst>
                  <a:ext uri="{FF2B5EF4-FFF2-40B4-BE49-F238E27FC236}">
                    <a16:creationId xmlns:a16="http://schemas.microsoft.com/office/drawing/2014/main" id="{A89C1C00-9BA6-DAE8-B60B-A6AD120B0FB3}"/>
                  </a:ext>
                </a:extLst>
              </p:cNvPr>
              <p:cNvSpPr/>
              <p:nvPr/>
            </p:nvSpPr>
            <p:spPr>
              <a:xfrm rot="11144070">
                <a:off x="3911283" y="2506513"/>
                <a:ext cx="4474620" cy="2797363"/>
              </a:xfrm>
              <a:prstGeom prst="cloud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F2A315F-45D9-457A-D752-819C427D80F1}"/>
                </a:ext>
              </a:extLst>
            </p:cNvPr>
            <p:cNvGrpSpPr/>
            <p:nvPr/>
          </p:nvGrpSpPr>
          <p:grpSpPr>
            <a:xfrm>
              <a:off x="473947" y="1741728"/>
              <a:ext cx="6060307" cy="3631852"/>
              <a:chOff x="3077720" y="1888574"/>
              <a:chExt cx="6060307" cy="3631852"/>
            </a:xfrm>
          </p:grpSpPr>
          <p:sp>
            <p:nvSpPr>
              <p:cNvPr id="27" name="Cloud 26">
                <a:extLst>
                  <a:ext uri="{FF2B5EF4-FFF2-40B4-BE49-F238E27FC236}">
                    <a16:creationId xmlns:a16="http://schemas.microsoft.com/office/drawing/2014/main" id="{090DABC3-3BD1-C737-BE40-6EFA70776BB3}"/>
                  </a:ext>
                </a:extLst>
              </p:cNvPr>
              <p:cNvSpPr/>
              <p:nvPr/>
            </p:nvSpPr>
            <p:spPr>
              <a:xfrm rot="11144070">
                <a:off x="3077720" y="1888574"/>
                <a:ext cx="4214572" cy="279736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loud 27">
                <a:extLst>
                  <a:ext uri="{FF2B5EF4-FFF2-40B4-BE49-F238E27FC236}">
                    <a16:creationId xmlns:a16="http://schemas.microsoft.com/office/drawing/2014/main" id="{57AFAA84-DAA7-1FED-FB7B-11256FE6CCBF}"/>
                  </a:ext>
                </a:extLst>
              </p:cNvPr>
              <p:cNvSpPr/>
              <p:nvPr/>
            </p:nvSpPr>
            <p:spPr>
              <a:xfrm rot="11144070">
                <a:off x="4440142" y="1962387"/>
                <a:ext cx="4214572" cy="279736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loud 28">
                <a:extLst>
                  <a:ext uri="{FF2B5EF4-FFF2-40B4-BE49-F238E27FC236}">
                    <a16:creationId xmlns:a16="http://schemas.microsoft.com/office/drawing/2014/main" id="{9E9FDA06-F5B5-62C5-C0A2-BE32FA6F321C}"/>
                  </a:ext>
                </a:extLst>
              </p:cNvPr>
              <p:cNvSpPr/>
              <p:nvPr/>
            </p:nvSpPr>
            <p:spPr>
              <a:xfrm rot="11144070">
                <a:off x="3911283" y="2506513"/>
                <a:ext cx="4474620" cy="279736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43EA2A0-004C-C725-BF2F-B83902371692}"/>
                  </a:ext>
                </a:extLst>
              </p:cNvPr>
              <p:cNvSpPr/>
              <p:nvPr/>
            </p:nvSpPr>
            <p:spPr>
              <a:xfrm>
                <a:off x="3842532" y="2289963"/>
                <a:ext cx="4125449" cy="7218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/>
                <a:r>
                  <a:rPr lang="vi-VN" sz="5400" b="1" cap="none" spc="0">
                    <a:ln w="38100" cmpd="sng">
                      <a:solidFill>
                        <a:srgbClr val="FD5001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Ciel Cadena" panose="02000503000000020004" pitchFamily="2" charset="0"/>
                  </a:rPr>
                  <a:t>TỪ ĐA NGHĨA</a:t>
                </a:r>
                <a:endParaRPr lang="en-US" sz="5400" b="1" cap="none" spc="0">
                  <a:ln w="38100" cmpd="sng">
                    <a:solidFill>
                      <a:srgbClr val="FD500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Cadena" panose="02000503000000020004" pitchFamily="2" charset="0"/>
                </a:endParaRPr>
              </a:p>
            </p:txBody>
          </p:sp>
          <p:pic>
            <p:nvPicPr>
              <p:cNvPr id="31" name="Picture 2" descr="Cartoon and question mark, cartoon drawing, people, question mark png |  PNGWing">
                <a:extLst>
                  <a:ext uri="{FF2B5EF4-FFF2-40B4-BE49-F238E27FC236}">
                    <a16:creationId xmlns:a16="http://schemas.microsoft.com/office/drawing/2014/main" id="{49FA598B-FE06-0BB0-35CF-210B148281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10000" r="90000">
                            <a14:foregroundMark x1="28152" y1="46714" x2="28152" y2="46714"/>
                            <a14:foregroundMark x1="36848" y1="46714" x2="36848" y2="46714"/>
                            <a14:foregroundMark x1="37935" y1="55143" x2="34239" y2="65429"/>
                            <a14:foregroundMark x1="34348" y1="77286" x2="36957" y2="78429"/>
                            <a14:foregroundMark x1="71304" y1="25286" x2="71304" y2="25286"/>
                            <a14:foregroundMark x1="57826" y1="57571" x2="58587" y2="63000"/>
                            <a14:foregroundMark x1="69565" y1="30714" x2="69565" y2="30714"/>
                            <a14:foregroundMark x1="77935" y1="29286" x2="77935" y2="29286"/>
                            <a14:foregroundMark x1="74239" y1="29857" x2="74239" y2="29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5006" y="2512693"/>
                <a:ext cx="3953021" cy="3007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561D7AD-7E69-A24D-6594-D4C37F8F1180}"/>
                </a:ext>
              </a:extLst>
            </p:cNvPr>
            <p:cNvSpPr/>
            <p:nvPr/>
          </p:nvSpPr>
          <p:spPr>
            <a:xfrm>
              <a:off x="8415933" y="2424753"/>
              <a:ext cx="3448549" cy="2252313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FD500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6" descr="Flecha De Dibujos Animados, Flecha, Flecha Curva, Ilustración De Dibujos  Animados PNG y PSD para Descargar Gratis | Pngtree | Ilustraciones de  dibujos animados, Diseños de libretas, Flechas">
              <a:extLst>
                <a:ext uri="{FF2B5EF4-FFF2-40B4-BE49-F238E27FC236}">
                  <a16:creationId xmlns:a16="http://schemas.microsoft.com/office/drawing/2014/main" id="{8B9588FE-F9D0-EEAC-6467-15317FEA6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4167" r="90000">
                          <a14:foregroundMark x1="11944" y1="50556" x2="18611" y2="53333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432" y="153999"/>
              <a:ext cx="3171145" cy="3171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s 10">
              <a:extLst>
                <a:ext uri="{FF2B5EF4-FFF2-40B4-BE49-F238E27FC236}">
                  <a16:creationId xmlns:a16="http://schemas.microsoft.com/office/drawing/2014/main" id="{3D5E1F31-26E8-0375-1F71-F9A723195EC6}"/>
                </a:ext>
              </a:extLst>
            </p:cNvPr>
            <p:cNvSpPr/>
            <p:nvPr/>
          </p:nvSpPr>
          <p:spPr>
            <a:xfrm>
              <a:off x="8920000" y="2910268"/>
              <a:ext cx="2464082" cy="121532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vi-VN" altLang="en-US" sz="24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Có mối liên quan</a:t>
              </a:r>
            </a:p>
            <a:p>
              <a:pPr algn="ctr"/>
              <a:r>
                <a:rPr lang="vi-VN" altLang="en-US" sz="24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với nhau</a:t>
              </a:r>
            </a:p>
            <a:p>
              <a:pPr algn="ctr"/>
              <a:r>
                <a:rPr lang="vi-VN" altLang="en-US" sz="24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về nghĩa</a:t>
              </a:r>
            </a:p>
          </p:txBody>
        </p:sp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6D3AB176-D4DB-8C84-65BF-D92937C08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5178859" y="700219"/>
              <a:ext cx="3059000" cy="1981939"/>
            </a:xfrm>
            <a:prstGeom prst="rect">
              <a:avLst/>
            </a:prstGeom>
          </p:spPr>
        </p:pic>
        <p:sp>
          <p:nvSpPr>
            <p:cNvPr id="23" name="Rectangles 10">
              <a:extLst>
                <a:ext uri="{FF2B5EF4-FFF2-40B4-BE49-F238E27FC236}">
                  <a16:creationId xmlns:a16="http://schemas.microsoft.com/office/drawing/2014/main" id="{BFC5AD18-CAC5-00FA-F404-1FFA31600095}"/>
                </a:ext>
              </a:extLst>
            </p:cNvPr>
            <p:cNvSpPr/>
            <p:nvPr/>
          </p:nvSpPr>
          <p:spPr>
            <a:xfrm>
              <a:off x="5577396" y="1339255"/>
              <a:ext cx="248497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24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vi-VN" altLang="en-US" sz="24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một n</a:t>
              </a:r>
              <a:r>
                <a:rPr lang="en-GB" altLang="en-US" sz="24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ghĩa gốc</a:t>
              </a:r>
              <a:endParaRPr lang="en-GB" altLang="en-US" sz="2400" b="1"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24" name="Picture 6" descr="Flecha De Dibujos Animados, Flecha, Flecha Curva, Ilustración De Dibujos  Animados PNG y PSD para Descargar Gratis | Pngtree | Ilustraciones de  dibujos animados, Diseños de libretas, Flechas">
              <a:extLst>
                <a:ext uri="{FF2B5EF4-FFF2-40B4-BE49-F238E27FC236}">
                  <a16:creationId xmlns:a16="http://schemas.microsoft.com/office/drawing/2014/main" id="{BACA697A-0F40-58FA-DD95-F4803FBC1C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4167" r="90000">
                          <a14:foregroundMark x1="11944" y1="50556" x2="18611" y2="53333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281623" y="3758347"/>
              <a:ext cx="3171145" cy="3171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4085A8CD-E82D-7997-54E6-D64CF4ED4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 flipV="1">
              <a:off x="5178859" y="4104052"/>
              <a:ext cx="3059000" cy="1981939"/>
            </a:xfrm>
            <a:prstGeom prst="rect">
              <a:avLst/>
            </a:prstGeom>
          </p:spPr>
        </p:pic>
        <p:sp>
          <p:nvSpPr>
            <p:cNvPr id="26" name="Rectangles 10">
              <a:extLst>
                <a:ext uri="{FF2B5EF4-FFF2-40B4-BE49-F238E27FC236}">
                  <a16:creationId xmlns:a16="http://schemas.microsoft.com/office/drawing/2014/main" id="{D5343171-7A88-15F2-6B4F-9C43AD5C070A}"/>
                </a:ext>
              </a:extLst>
            </p:cNvPr>
            <p:cNvSpPr/>
            <p:nvPr/>
          </p:nvSpPr>
          <p:spPr>
            <a:xfrm>
              <a:off x="5268702" y="4742650"/>
              <a:ext cx="287931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vi-VN" altLang="en-US" sz="24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GB" altLang="en-US" sz="24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hay </a:t>
              </a:r>
            </a:p>
            <a:p>
              <a:pPr algn="ctr"/>
              <a:r>
                <a:rPr lang="en-GB" altLang="en-US" sz="24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số nghĩa chuyển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508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/>
          <p:cNvSpPr txBox="1"/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938" y="74969"/>
            <a:ext cx="3353091" cy="1475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đoạn thơ dưới đây, </a:t>
            </a:r>
            <a:r>
              <a:rPr lang="vi-VN" sz="32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 chân được dùng với các nghĩa nào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Các nghĩa đó có gì </a:t>
            </a:r>
            <a:r>
              <a:rPr lang="vi-VN" sz="32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giống và khác nhau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40EEB5-40AA-736C-626C-EAF7A7A4EE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8386"/>
            <a:ext cx="4833767" cy="3914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40A13-E814-51CD-F228-D1840F0616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2" y="2259023"/>
            <a:ext cx="4986125" cy="3914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/>
          <p:cNvSpPr txBox="1"/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2827" y="-75886"/>
            <a:ext cx="3802133" cy="267051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phiếu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>
            <a:fillRect/>
          </a:stretch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6800" y="1533434"/>
            <a:ext cx="6216711" cy="4562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/>
          <p:cNvSpPr txBox="1"/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00" rtl="0" eaLnBrk="1" latinLnBrk="0" hangingPunct="1">
              <a:spcBef>
                <a:spcPct val="0"/>
              </a:spcBef>
              <a:buNone/>
              <a:defRPr sz="29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4957" y="719772"/>
            <a:ext cx="3250883" cy="2845461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5343505" y="922265"/>
            <a:ext cx="6106815" cy="19123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dưới cùng của một vật (cái com-pa, cái gậy, cái kiềng) để đỡ vật đó có thể đứng được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5760" y="3696824"/>
            <a:ext cx="3228022" cy="2752236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5282545" y="3899145"/>
            <a:ext cx="6106815" cy="19123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dưới cùng của cơ thể người và động vật, có chức năng di chuyển (bước)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nghĩa gốc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5364480" y="985520"/>
            <a:ext cx="5587999" cy="1400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 nhau: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nét nghĩa đều chỉ phần phía dưới cùng, có tác dụng nâng đỡ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5364480" y="3312160"/>
            <a:ext cx="5892800" cy="28041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 nhau: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chân ở câu a: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chỉ bộ phận của vật, có tác dụng đỡ vật.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chân ở câu b: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để chỉ bộ phận cơ thể người và động vật, tác dụng giúp nâng đỡ cơ thể và di chuyển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355</Words>
  <Application>Microsoft Office PowerPoint</Application>
  <PresentationFormat>Widescreen</PresentationFormat>
  <Paragraphs>41</Paragraphs>
  <Slides>14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Cambria</vt:lpstr>
      <vt:lpstr>Garamond</vt:lpstr>
      <vt:lpstr>iCiel Cadena</vt:lpstr>
      <vt:lpstr>Tahoma</vt:lpstr>
      <vt:lpstr>Times New Roman</vt:lpstr>
      <vt:lpstr>Trebuchet MS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 SMC</cp:lastModifiedBy>
  <cp:revision>44</cp:revision>
  <dcterms:created xsi:type="dcterms:W3CDTF">2024-08-03T10:52:00Z</dcterms:created>
  <dcterms:modified xsi:type="dcterms:W3CDTF">2025-10-26T18:21:36Z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A4DC9F7BA3074ACC8265F0CBE8ECFFC9_12</vt:lpwstr>
  </property>
  <property fmtid="{D5CDD505-2E9C-101B-9397-08002B2CF9AE}" pid="3" name="KSOProductBuildVer">
    <vt:lpwstr>1033-12.2.0.17562</vt:lpwstr>
  </property>
</Properties>
</file>