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708" r:id="rId4"/>
    <p:sldMasterId id="2147483717" r:id="rId5"/>
  </p:sldMasterIdLst>
  <p:notesMasterIdLst>
    <p:notesMasterId r:id="rId32"/>
  </p:notesMasterIdLst>
  <p:sldIdLst>
    <p:sldId id="2664" r:id="rId6"/>
    <p:sldId id="2665" r:id="rId7"/>
    <p:sldId id="257" r:id="rId8"/>
    <p:sldId id="258" r:id="rId9"/>
    <p:sldId id="260" r:id="rId10"/>
    <p:sldId id="261" r:id="rId11"/>
    <p:sldId id="262" r:id="rId12"/>
    <p:sldId id="2666" r:id="rId13"/>
    <p:sldId id="2677" r:id="rId14"/>
    <p:sldId id="2669" r:id="rId15"/>
    <p:sldId id="2678" r:id="rId16"/>
    <p:sldId id="2679" r:id="rId17"/>
    <p:sldId id="2680" r:id="rId18"/>
    <p:sldId id="2681" r:id="rId19"/>
    <p:sldId id="2671" r:id="rId20"/>
    <p:sldId id="2682" r:id="rId21"/>
    <p:sldId id="2683" r:id="rId22"/>
    <p:sldId id="2684" r:id="rId23"/>
    <p:sldId id="2685" r:id="rId24"/>
    <p:sldId id="2686" r:id="rId25"/>
    <p:sldId id="2687" r:id="rId26"/>
    <p:sldId id="2688" r:id="rId27"/>
    <p:sldId id="2689" r:id="rId28"/>
    <p:sldId id="2690" r:id="rId29"/>
    <p:sldId id="2652" r:id="rId30"/>
    <p:sldId id="2691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>
        <p:scale>
          <a:sx n="53" d="100"/>
          <a:sy n="53" d="100"/>
        </p:scale>
        <p:origin x="-2790" y="-133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E658D8-3C1A-4526-8445-629BC3DD4F16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62C5F0-1E5C-4266-8D7E-11D9C2E8D0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9679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127E3B-3F9C-4904-AE3F-03AA2AE32E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10957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127E3B-3F9C-4904-AE3F-03AA2AE32E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28998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127E3B-3F9C-4904-AE3F-03AA2AE32E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8995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127E3B-3F9C-4904-AE3F-03AA2AE32E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21251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127E3B-3F9C-4904-AE3F-03AA2AE32E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75914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127E3B-3F9C-4904-AE3F-03AA2AE32E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19105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127E3B-3F9C-4904-AE3F-03AA2AE32E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17158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127E3B-3F9C-4904-AE3F-03AA2AE32E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33236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127E3B-3F9C-4904-AE3F-03AA2AE32E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74556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127E3B-3F9C-4904-AE3F-03AA2AE32E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84082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86443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127E3B-3F9C-4904-AE3F-03AA2AE32E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437899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127E3B-3F9C-4904-AE3F-03AA2AE32E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19179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127E3B-3F9C-4904-AE3F-03AA2AE32E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4392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127E3B-3F9C-4904-AE3F-03AA2AE32E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65482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127E3B-3F9C-4904-AE3F-03AA2AE32E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52898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127E3B-3F9C-4904-AE3F-03AA2AE32E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94916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127E3B-3F9C-4904-AE3F-03AA2AE32E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32224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127E3B-3F9C-4904-AE3F-03AA2AE32E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409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127E3B-3F9C-4904-AE3F-03AA2AE32E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72965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38EE61-D9D1-495A-AD4D-03FE46D5437C}" type="datetimeFigureOut">
              <a:rPr lang="zh-CN" altLang="en-US" smtClean="0"/>
              <a:t>2024/12/19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0AF49-D39D-4D43-9946-37B2A7F543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655312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38EE61-D9D1-495A-AD4D-03FE46D5437C}" type="datetimeFigureOut">
              <a:rPr lang="zh-CN" altLang="en-US" smtClean="0"/>
              <a:t>2024/12/19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0AF49-D39D-4D43-9946-37B2A7F543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5758033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38EE61-D9D1-495A-AD4D-03FE46D5437C}" type="datetimeFigureOut">
              <a:rPr lang="zh-CN" altLang="en-US" smtClean="0"/>
              <a:t>2024/12/19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0AF49-D39D-4D43-9946-37B2A7F543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2282687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019182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470582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384142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792279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553115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724847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019118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229517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38EE61-D9D1-495A-AD4D-03FE46D5437C}" type="datetimeFigureOut">
              <a:rPr lang="zh-CN" altLang="en-US" smtClean="0"/>
              <a:t>2024/12/19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0AF49-D39D-4D43-9946-37B2A7F543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0696719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60168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000174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858973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0061995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3517074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2500006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2921574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742356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9377285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0023107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38EE61-D9D1-495A-AD4D-03FE46D5437C}" type="datetimeFigureOut">
              <a:rPr lang="zh-CN" altLang="en-US" smtClean="0"/>
              <a:t>2024/12/19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0AF49-D39D-4D43-9946-37B2A7F543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0347906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0676855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5289334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1215382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92271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12/19/2024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27822692-4B90-4792-A69F-BD90DEDA2304}"/>
              </a:ext>
            </a:extLst>
          </p:cNvPr>
          <p:cNvSpPr/>
          <p:nvPr userDrawn="1"/>
        </p:nvSpPr>
        <p:spPr>
          <a:xfrm>
            <a:off x="11085749" y="21566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832147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12/19/2024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2848224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8374030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12/19/2024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2991359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891831"/>
      </p:ext>
    </p:extLst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135791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38EE61-D9D1-495A-AD4D-03FE46D5437C}" type="datetimeFigureOut">
              <a:rPr lang="zh-CN" altLang="en-US" smtClean="0"/>
              <a:t>2024/12/19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0AF49-D39D-4D43-9946-37B2A7F543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5798144"/>
      </p:ext>
    </p:extLst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105369"/>
      </p:ext>
    </p:extLst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12/19/2024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27822692-4B90-4792-A69F-BD90DEDA2304}"/>
              </a:ext>
            </a:extLst>
          </p:cNvPr>
          <p:cNvSpPr/>
          <p:nvPr userDrawn="1"/>
        </p:nvSpPr>
        <p:spPr>
          <a:xfrm>
            <a:off x="11133827" y="0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1435358"/>
      </p:ext>
    </p:extLst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8402487"/>
      </p:ext>
    </p:extLst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0416982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38EE61-D9D1-495A-AD4D-03FE46D5437C}" type="datetimeFigureOut">
              <a:rPr lang="zh-CN" altLang="en-US" smtClean="0"/>
              <a:t>2024/12/19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0AF49-D39D-4D43-9946-37B2A7F543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7688871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38EE61-D9D1-495A-AD4D-03FE46D5437C}" type="datetimeFigureOut">
              <a:rPr lang="zh-CN" altLang="en-US" smtClean="0"/>
              <a:t>2024/12/19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0AF49-D39D-4D43-9946-37B2A7F543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7315867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38EE61-D9D1-495A-AD4D-03FE46D5437C}" type="datetimeFigureOut">
              <a:rPr lang="zh-CN" altLang="en-US" smtClean="0"/>
              <a:t>2024/12/19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0AF49-D39D-4D43-9946-37B2A7F543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3539060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38EE61-D9D1-495A-AD4D-03FE46D5437C}" type="datetimeFigureOut">
              <a:rPr lang="zh-CN" altLang="en-US" smtClean="0"/>
              <a:t>2024/12/19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0AF49-D39D-4D43-9946-37B2A7F543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2987058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38EE61-D9D1-495A-AD4D-03FE46D5437C}" type="datetimeFigureOut">
              <a:rPr lang="zh-CN" altLang="en-US" smtClean="0"/>
              <a:t>2024/12/19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0AF49-D39D-4D43-9946-37B2A7F543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9692228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29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xmlns="" id="{CF6DE9D4-7B67-4BAF-A4E1-9642A17DCE7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897B7B-E32C-4112-B6B3-F4285350BEC3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EDCC07-36C9-4D4E-80CC-522F0F4BC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90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xmlns="" id="{744DA942-2575-45CC-896C-302456FE700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897B7B-E32C-4112-B6B3-F4285350BE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EDCC07-36C9-4D4E-80CC-522F0F4BC27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3299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xmlns="" id="{1A5F47B7-60E9-4E8F-8C42-778139D7068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62825-F999-48A1-A8CC-DBC54813CE2D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489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xmlns="" id="{C4DF0C33-1195-467E-8ECD-C39B84A84DD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xmlns="" id="{6DC100E5-725A-4BEC-B104-6DD8E4C120DE}"/>
              </a:ext>
            </a:extLst>
          </p:cNvPr>
          <p:cNvGrpSpPr/>
          <p:nvPr userDrawn="1"/>
        </p:nvGrpSpPr>
        <p:grpSpPr>
          <a:xfrm>
            <a:off x="-678979" y="-345127"/>
            <a:ext cx="13787557" cy="7213173"/>
            <a:chOff x="-678979" y="-345127"/>
            <a:chExt cx="13787557" cy="7213173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C211FBDD-4A3C-469B-A4F9-F04C80BDFF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67000" y="-2667000"/>
              <a:ext cx="6858000" cy="12192000"/>
            </a:xfrm>
            <a:prstGeom prst="rect">
              <a:avLst/>
            </a:prstGeom>
          </p:spPr>
        </p:pic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xmlns="" id="{19D29A8B-2118-4884-976E-2B3BEEB5E4CF}"/>
                </a:ext>
              </a:extLst>
            </p:cNvPr>
            <p:cNvGrpSpPr/>
            <p:nvPr/>
          </p:nvGrpSpPr>
          <p:grpSpPr>
            <a:xfrm>
              <a:off x="-24568" y="6405779"/>
              <a:ext cx="10082716" cy="462267"/>
              <a:chOff x="-24568" y="6405779"/>
              <a:chExt cx="10082716" cy="462267"/>
            </a:xfrm>
          </p:grpSpPr>
          <p:grpSp>
            <p:nvGrpSpPr>
              <p:cNvPr id="14" name="组合 13">
                <a:extLst>
                  <a:ext uri="{FF2B5EF4-FFF2-40B4-BE49-F238E27FC236}">
                    <a16:creationId xmlns:a16="http://schemas.microsoft.com/office/drawing/2014/main" xmlns="" id="{E803D0EA-DF3E-473D-82A7-B9E80C59F85B}"/>
                  </a:ext>
                </a:extLst>
              </p:cNvPr>
              <p:cNvGrpSpPr/>
              <p:nvPr/>
            </p:nvGrpSpPr>
            <p:grpSpPr>
              <a:xfrm>
                <a:off x="-24568" y="6409359"/>
                <a:ext cx="7860878" cy="458687"/>
                <a:chOff x="-24568" y="6155203"/>
                <a:chExt cx="12216568" cy="712844"/>
              </a:xfrm>
            </p:grpSpPr>
            <p:grpSp>
              <p:nvGrpSpPr>
                <p:cNvPr id="16" name="组合 15">
                  <a:extLst>
                    <a:ext uri="{FF2B5EF4-FFF2-40B4-BE49-F238E27FC236}">
                      <a16:creationId xmlns:a16="http://schemas.microsoft.com/office/drawing/2014/main" xmlns="" id="{982FF40D-8BA0-4B8A-83B2-B67A23DB3165}"/>
                    </a:ext>
                  </a:extLst>
                </p:cNvPr>
                <p:cNvGrpSpPr/>
                <p:nvPr/>
              </p:nvGrpSpPr>
              <p:grpSpPr>
                <a:xfrm>
                  <a:off x="3259014" y="6155203"/>
                  <a:ext cx="8932986" cy="702797"/>
                  <a:chOff x="-1" y="5898802"/>
                  <a:chExt cx="12192000" cy="959198"/>
                </a:xfrm>
              </p:grpSpPr>
              <p:pic>
                <p:nvPicPr>
                  <p:cNvPr id="18" name="图片 17">
                    <a:extLst>
                      <a:ext uri="{FF2B5EF4-FFF2-40B4-BE49-F238E27FC236}">
                        <a16:creationId xmlns:a16="http://schemas.microsoft.com/office/drawing/2014/main" xmlns="" id="{A9C16A1B-7C40-4751-BE3F-52C138A761E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67" t="86185" r="69" b="-3"/>
                  <a:stretch/>
                </p:blipFill>
                <p:spPr>
                  <a:xfrm>
                    <a:off x="7676940" y="5898803"/>
                    <a:ext cx="4515059" cy="959196"/>
                  </a:xfrm>
                  <a:prstGeom prst="rect">
                    <a:avLst/>
                  </a:prstGeom>
                </p:spPr>
              </p:pic>
              <p:pic>
                <p:nvPicPr>
                  <p:cNvPr id="19" name="图片 18">
                    <a:extLst>
                      <a:ext uri="{FF2B5EF4-FFF2-40B4-BE49-F238E27FC236}">
                        <a16:creationId xmlns:a16="http://schemas.microsoft.com/office/drawing/2014/main" xmlns="" id="{00DA50D2-43D6-480D-9EA1-6224D647A8D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67" t="86185" r="69" b="-3"/>
                  <a:stretch/>
                </p:blipFill>
                <p:spPr>
                  <a:xfrm>
                    <a:off x="3161880" y="5898802"/>
                    <a:ext cx="4515059" cy="959196"/>
                  </a:xfrm>
                  <a:prstGeom prst="rect">
                    <a:avLst/>
                  </a:prstGeom>
                </p:spPr>
              </p:pic>
              <p:pic>
                <p:nvPicPr>
                  <p:cNvPr id="20" name="图片 19">
                    <a:extLst>
                      <a:ext uri="{FF2B5EF4-FFF2-40B4-BE49-F238E27FC236}">
                        <a16:creationId xmlns:a16="http://schemas.microsoft.com/office/drawing/2014/main" xmlns="" id="{026BAFAB-4939-46F1-A586-6B5B9B1742D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4335" t="86185" r="69" b="-3"/>
                  <a:stretch/>
                </p:blipFill>
                <p:spPr>
                  <a:xfrm>
                    <a:off x="-1" y="5898804"/>
                    <a:ext cx="3428162" cy="959196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7" name="图片 16">
                  <a:extLst>
                    <a:ext uri="{FF2B5EF4-FFF2-40B4-BE49-F238E27FC236}">
                      <a16:creationId xmlns:a16="http://schemas.microsoft.com/office/drawing/2014/main" xmlns="" id="{99D0975A-25FD-449D-A5CD-D9CA8879689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67" t="86185" r="69" b="-3"/>
                <a:stretch/>
              </p:blipFill>
              <p:spPr>
                <a:xfrm>
                  <a:off x="-24568" y="6165251"/>
                  <a:ext cx="3308150" cy="702796"/>
                </a:xfrm>
                <a:prstGeom prst="rect">
                  <a:avLst/>
                </a:prstGeom>
              </p:spPr>
            </p:pic>
          </p:grpSp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xmlns="" id="{2E8B375C-C43A-41FB-B699-0008FF83719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" t="86185" r="69" b="-3"/>
              <a:stretch/>
            </p:blipFill>
            <p:spPr>
              <a:xfrm>
                <a:off x="7929485" y="6405779"/>
                <a:ext cx="2128663" cy="452221"/>
              </a:xfrm>
              <a:prstGeom prst="rect">
                <a:avLst/>
              </a:prstGeom>
            </p:spPr>
          </p:pic>
        </p:grpSp>
        <p:pic>
          <p:nvPicPr>
            <p:cNvPr id="8" name="图片 7">
              <a:extLst>
                <a:ext uri="{FF2B5EF4-FFF2-40B4-BE49-F238E27FC236}">
                  <a16:creationId xmlns:a16="http://schemas.microsoft.com/office/drawing/2014/main" xmlns="" id="{1E5414FC-69D0-447D-8B9D-2AB1829D12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10070431" y="6398142"/>
              <a:ext cx="2128663" cy="452221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xmlns="" id="{0B4E7502-5EFC-433F-B309-5E179F96AC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667" t="59748" r="6680" b="14788"/>
            <a:stretch/>
          </p:blipFill>
          <p:spPr>
            <a:xfrm rot="3502829">
              <a:off x="-245282" y="-117583"/>
              <a:ext cx="725196" cy="1592589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xmlns="" id="{63CB61D1-D4FC-47CA-9A86-BA5ECEA015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53" t="33604" r="27866" b="58072"/>
            <a:stretch/>
          </p:blipFill>
          <p:spPr>
            <a:xfrm rot="13336057" flipV="1">
              <a:off x="9933773" y="-345127"/>
              <a:ext cx="3174805" cy="18030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36816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1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45.png"/><Relationship Id="rId4" Type="http://schemas.openxmlformats.org/officeDocument/2006/relationships/image" Target="../media/image12.png"/><Relationship Id="rId9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1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45.png"/><Relationship Id="rId4" Type="http://schemas.openxmlformats.org/officeDocument/2006/relationships/image" Target="../media/image12.png"/><Relationship Id="rId9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1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45.png"/><Relationship Id="rId4" Type="http://schemas.openxmlformats.org/officeDocument/2006/relationships/image" Target="../media/image12.png"/><Relationship Id="rId9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1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45.png"/><Relationship Id="rId4" Type="http://schemas.openxmlformats.org/officeDocument/2006/relationships/image" Target="../media/image12.png"/><Relationship Id="rId9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1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45.png"/><Relationship Id="rId4" Type="http://schemas.openxmlformats.org/officeDocument/2006/relationships/image" Target="../media/image12.png"/><Relationship Id="rId9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1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46.png"/><Relationship Id="rId4" Type="http://schemas.openxmlformats.org/officeDocument/2006/relationships/image" Target="../media/image12.png"/><Relationship Id="rId9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1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46.png"/><Relationship Id="rId4" Type="http://schemas.openxmlformats.org/officeDocument/2006/relationships/image" Target="../media/image12.png"/><Relationship Id="rId9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1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46.png"/><Relationship Id="rId4" Type="http://schemas.openxmlformats.org/officeDocument/2006/relationships/image" Target="../media/image12.png"/><Relationship Id="rId9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1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46.png"/><Relationship Id="rId4" Type="http://schemas.openxmlformats.org/officeDocument/2006/relationships/image" Target="../media/image12.png"/><Relationship Id="rId9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1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47.png"/><Relationship Id="rId4" Type="http://schemas.openxmlformats.org/officeDocument/2006/relationships/image" Target="../media/image12.png"/><Relationship Id="rId9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image" Target="../media/image23.png"/><Relationship Id="rId5" Type="http://schemas.openxmlformats.org/officeDocument/2006/relationships/image" Target="../media/image20.png"/><Relationship Id="rId10" Type="http://schemas.openxmlformats.org/officeDocument/2006/relationships/image" Target="../media/image22.png"/><Relationship Id="rId4" Type="http://schemas.openxmlformats.org/officeDocument/2006/relationships/image" Target="../media/image19.jpg"/><Relationship Id="rId9" Type="http://schemas.openxmlformats.org/officeDocument/2006/relationships/slide" Target="slide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1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47.png"/><Relationship Id="rId4" Type="http://schemas.openxmlformats.org/officeDocument/2006/relationships/image" Target="../media/image12.png"/><Relationship Id="rId9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1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47.png"/><Relationship Id="rId4" Type="http://schemas.openxmlformats.org/officeDocument/2006/relationships/image" Target="../media/image12.png"/><Relationship Id="rId9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1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47.png"/><Relationship Id="rId4" Type="http://schemas.openxmlformats.org/officeDocument/2006/relationships/image" Target="../media/image12.png"/><Relationship Id="rId9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1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47.png"/><Relationship Id="rId4" Type="http://schemas.openxmlformats.org/officeDocument/2006/relationships/image" Target="../media/image12.png"/><Relationship Id="rId9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1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47.png"/><Relationship Id="rId4" Type="http://schemas.openxmlformats.org/officeDocument/2006/relationships/image" Target="../media/image12.png"/><Relationship Id="rId9" Type="http://schemas.openxmlformats.org/officeDocument/2006/relationships/image" Target="../media/image1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microsoft.com/office/2007/relationships/hdphoto" Target="../media/hdphoto7.wdp"/><Relationship Id="rId18" Type="http://schemas.openxmlformats.org/officeDocument/2006/relationships/image" Target="../media/image35.png"/><Relationship Id="rId3" Type="http://schemas.openxmlformats.org/officeDocument/2006/relationships/image" Target="../media/image27.png"/><Relationship Id="rId21" Type="http://schemas.openxmlformats.org/officeDocument/2006/relationships/slide" Target="slide7.xml"/><Relationship Id="rId7" Type="http://schemas.openxmlformats.org/officeDocument/2006/relationships/image" Target="../media/image29.png"/><Relationship Id="rId12" Type="http://schemas.openxmlformats.org/officeDocument/2006/relationships/image" Target="../media/image32.png"/><Relationship Id="rId17" Type="http://schemas.microsoft.com/office/2007/relationships/hdphoto" Target="../media/hdphoto9.wdp"/><Relationship Id="rId2" Type="http://schemas.openxmlformats.org/officeDocument/2006/relationships/image" Target="../media/image26.jpg"/><Relationship Id="rId16" Type="http://schemas.openxmlformats.org/officeDocument/2006/relationships/image" Target="../media/image34.png"/><Relationship Id="rId20" Type="http://schemas.openxmlformats.org/officeDocument/2006/relationships/slide" Target="slide5.xml"/><Relationship Id="rId1" Type="http://schemas.openxmlformats.org/officeDocument/2006/relationships/slideLayout" Target="../slideLayouts/slideLayout18.xml"/><Relationship Id="rId6" Type="http://schemas.microsoft.com/office/2007/relationships/hdphoto" Target="../media/hdphoto4.wdp"/><Relationship Id="rId11" Type="http://schemas.openxmlformats.org/officeDocument/2006/relationships/image" Target="../media/image31.gif"/><Relationship Id="rId5" Type="http://schemas.openxmlformats.org/officeDocument/2006/relationships/image" Target="../media/image28.png"/><Relationship Id="rId15" Type="http://schemas.microsoft.com/office/2007/relationships/hdphoto" Target="../media/hdphoto8.wdp"/><Relationship Id="rId23" Type="http://schemas.openxmlformats.org/officeDocument/2006/relationships/slide" Target="slide9.xml"/><Relationship Id="rId10" Type="http://schemas.microsoft.com/office/2007/relationships/hdphoto" Target="../media/hdphoto6.wdp"/><Relationship Id="rId19" Type="http://schemas.microsoft.com/office/2007/relationships/hdphoto" Target="../media/hdphoto10.wdp"/><Relationship Id="rId4" Type="http://schemas.microsoft.com/office/2007/relationships/hdphoto" Target="../media/hdphoto3.wdp"/><Relationship Id="rId9" Type="http://schemas.openxmlformats.org/officeDocument/2006/relationships/image" Target="../media/image30.png"/><Relationship Id="rId14" Type="http://schemas.openxmlformats.org/officeDocument/2006/relationships/image" Target="../media/image33.png"/><Relationship Id="rId22" Type="http://schemas.openxmlformats.org/officeDocument/2006/relationships/slide" Target="slide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39.wmf"/><Relationship Id="rId3" Type="http://schemas.openxmlformats.org/officeDocument/2006/relationships/audio" Target="../media/audio2.wav"/><Relationship Id="rId7" Type="http://schemas.openxmlformats.org/officeDocument/2006/relationships/image" Target="../media/image26.jpg"/><Relationship Id="rId12" Type="http://schemas.openxmlformats.org/officeDocument/2006/relationships/image" Target="../media/image3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audio" Target="../media/audio5.wav"/><Relationship Id="rId11" Type="http://schemas.openxmlformats.org/officeDocument/2006/relationships/image" Target="../media/image37.png"/><Relationship Id="rId5" Type="http://schemas.openxmlformats.org/officeDocument/2006/relationships/audio" Target="../media/audio4.wav"/><Relationship Id="rId10" Type="http://schemas.microsoft.com/office/2007/relationships/hdphoto" Target="../media/hdphoto11.wdp"/><Relationship Id="rId4" Type="http://schemas.openxmlformats.org/officeDocument/2006/relationships/audio" Target="../media/audio3.wav"/><Relationship Id="rId9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microsoft.com/office/2007/relationships/hdphoto" Target="../media/hdphoto11.wdp"/><Relationship Id="rId3" Type="http://schemas.openxmlformats.org/officeDocument/2006/relationships/audio" Target="../media/audio3.wav"/><Relationship Id="rId7" Type="http://schemas.openxmlformats.org/officeDocument/2006/relationships/image" Target="../media/image26.jpg"/><Relationship Id="rId12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audio" Target="../media/audio5.wav"/><Relationship Id="rId11" Type="http://schemas.openxmlformats.org/officeDocument/2006/relationships/slide" Target="slide4.xml"/><Relationship Id="rId5" Type="http://schemas.openxmlformats.org/officeDocument/2006/relationships/audio" Target="../media/audio4.wav"/><Relationship Id="rId10" Type="http://schemas.openxmlformats.org/officeDocument/2006/relationships/image" Target="../media/image39.wmf"/><Relationship Id="rId4" Type="http://schemas.openxmlformats.org/officeDocument/2006/relationships/audio" Target="../media/audio2.wav"/><Relationship Id="rId9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microsoft.com/office/2007/relationships/hdphoto" Target="../media/hdphoto11.wdp"/><Relationship Id="rId3" Type="http://schemas.openxmlformats.org/officeDocument/2006/relationships/audio" Target="../media/audio2.wav"/><Relationship Id="rId7" Type="http://schemas.openxmlformats.org/officeDocument/2006/relationships/image" Target="../media/image26.jpg"/><Relationship Id="rId12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audio" Target="../media/audio5.wav"/><Relationship Id="rId11" Type="http://schemas.openxmlformats.org/officeDocument/2006/relationships/slide" Target="slide4.xml"/><Relationship Id="rId5" Type="http://schemas.openxmlformats.org/officeDocument/2006/relationships/audio" Target="../media/audio4.wav"/><Relationship Id="rId15" Type="http://schemas.openxmlformats.org/officeDocument/2006/relationships/image" Target="../media/image41.png"/><Relationship Id="rId10" Type="http://schemas.openxmlformats.org/officeDocument/2006/relationships/image" Target="../media/image39.wmf"/><Relationship Id="rId4" Type="http://schemas.openxmlformats.org/officeDocument/2006/relationships/audio" Target="../media/audio3.wav"/><Relationship Id="rId9" Type="http://schemas.openxmlformats.org/officeDocument/2006/relationships/image" Target="../media/image38.png"/><Relationship Id="rId14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43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82041" y="2719705"/>
            <a:ext cx="2222803" cy="354517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843" y="3304754"/>
            <a:ext cx="1771603" cy="324966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1739" y="-1027142"/>
            <a:ext cx="2670169" cy="2670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263081" cy="1643027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267" y="4423720"/>
            <a:ext cx="12215448" cy="2445422"/>
            <a:chOff x="-23447" y="4479679"/>
            <a:chExt cx="12215448" cy="2387174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276" y="5015433"/>
            <a:ext cx="2864935" cy="1487494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1428" y="953132"/>
            <a:ext cx="1399401" cy="114648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5042C9EB-DF83-4352-85A5-E3F378F047D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006" y="2213379"/>
            <a:ext cx="4171535" cy="4339583"/>
          </a:xfrm>
          <a:prstGeom prst="rect">
            <a:avLst/>
          </a:prstGeom>
        </p:spPr>
      </p:pic>
      <p:pic>
        <p:nvPicPr>
          <p:cNvPr id="18" name="图片 18">
            <a:extLst>
              <a:ext uri="{FF2B5EF4-FFF2-40B4-BE49-F238E27FC236}">
                <a16:creationId xmlns:a16="http://schemas.microsoft.com/office/drawing/2014/main" xmlns="" id="{65686B99-D9FD-4651-830B-17789F6F985F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93442" y="19881"/>
            <a:ext cx="1399401" cy="11464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CD735CA-5986-3AE0-1A4B-3B0591C969B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958778" y="871900"/>
            <a:ext cx="7474344" cy="482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54120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267" y="4423720"/>
            <a:ext cx="12215448" cy="2445422"/>
            <a:chOff x="-23447" y="4479679"/>
            <a:chExt cx="12215448" cy="2387174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610DA05C-A485-4823-8796-AE992ED038BF}"/>
              </a:ext>
            </a:extLst>
          </p:cNvPr>
          <p:cNvSpPr/>
          <p:nvPr/>
        </p:nvSpPr>
        <p:spPr>
          <a:xfrm>
            <a:off x="400050" y="495300"/>
            <a:ext cx="11296650" cy="6019800"/>
          </a:xfrm>
          <a:prstGeom prst="roundRect">
            <a:avLst>
              <a:gd name="adj" fmla="val 940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1739" y="-1027142"/>
            <a:ext cx="2670169" cy="2670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263081" cy="16430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4902" y="0"/>
            <a:ext cx="1399401" cy="114648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66CB436C-C285-4F0E-A05E-A1E27C34790E}"/>
              </a:ext>
            </a:extLst>
          </p:cNvPr>
          <p:cNvGrpSpPr/>
          <p:nvPr/>
        </p:nvGrpSpPr>
        <p:grpSpPr>
          <a:xfrm>
            <a:off x="1238250" y="593123"/>
            <a:ext cx="971550" cy="837543"/>
            <a:chOff x="666750" y="573242"/>
            <a:chExt cx="971550" cy="837543"/>
          </a:xfrm>
        </p:grpSpPr>
        <p:sp>
          <p:nvSpPr>
            <p:cNvPr id="3" name="Isosceles Triangle 2">
              <a:extLst>
                <a:ext uri="{FF2B5EF4-FFF2-40B4-BE49-F238E27FC236}">
                  <a16:creationId xmlns:a16="http://schemas.microsoft.com/office/drawing/2014/main" xmlns="" id="{6EE4E71B-B5CA-49F6-AAEC-503882028F94}"/>
                </a:ext>
              </a:extLst>
            </p:cNvPr>
            <p:cNvSpPr/>
            <p:nvPr/>
          </p:nvSpPr>
          <p:spPr>
            <a:xfrm>
              <a:off x="666750" y="573242"/>
              <a:ext cx="971550" cy="837543"/>
            </a:xfrm>
            <a:prstGeom prst="triangl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3FE5320D-2B34-4B0C-91E3-A15F00D49894}"/>
                </a:ext>
              </a:extLst>
            </p:cNvPr>
            <p:cNvSpPr txBox="1"/>
            <p:nvPr/>
          </p:nvSpPr>
          <p:spPr>
            <a:xfrm>
              <a:off x="952500" y="821513"/>
              <a:ext cx="6858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A0C35B6-BD3D-459C-BE16-1842D2DCCA54}"/>
              </a:ext>
            </a:extLst>
          </p:cNvPr>
          <p:cNvSpPr txBox="1"/>
          <p:nvPr/>
        </p:nvSpPr>
        <p:spPr>
          <a:xfrm>
            <a:off x="2035402" y="621488"/>
            <a:ext cx="97374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biểu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rồi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9D3CE242-9672-C765-22F6-32BD06BA8A8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43575" y="1981200"/>
            <a:ext cx="5715000" cy="37719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65747EE6-1E69-5F7E-1ABD-8EE990CA7D6C}"/>
              </a:ext>
            </a:extLst>
          </p:cNvPr>
          <p:cNvSpPr txBox="1"/>
          <p:nvPr/>
        </p:nvSpPr>
        <p:spPr>
          <a:xfrm>
            <a:off x="523875" y="2047875"/>
            <a:ext cx="542925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latinLnBrk="0"/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Trong ngày thứ Bảy:</a:t>
            </a:r>
          </a:p>
          <a:p>
            <a:pPr algn="just" latinLnBrk="0"/>
            <a:r>
              <a:rPr lang="vi-VN" sz="280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a) Cửa hàng bán được những loại cây nào?</a:t>
            </a:r>
          </a:p>
          <a:p>
            <a:pPr algn="just" latinLnBrk="0"/>
            <a:r>
              <a:rPr lang="vi-VN" sz="280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b) Cửa hàng bán được bao nhiêu cây xương rồng?</a:t>
            </a:r>
          </a:p>
          <a:p>
            <a:pPr algn="just" latinLnBrk="0"/>
            <a:r>
              <a:rPr lang="vi-VN" sz="280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c) Loại cây nào cửa hàng bán được nhiều nhất?</a:t>
            </a:r>
          </a:p>
          <a:p>
            <a:pPr algn="just" latinLnBrk="0"/>
            <a:r>
              <a:rPr lang="vi-VN" sz="280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d) Cửa hàng bán được số cây hoa nhài gấp mấy lần số cây hoa ly?</a:t>
            </a:r>
          </a:p>
        </p:txBody>
      </p:sp>
    </p:spTree>
    <p:extLst>
      <p:ext uri="{BB962C8B-B14F-4D97-AF65-F5344CB8AC3E}">
        <p14:creationId xmlns:p14="http://schemas.microsoft.com/office/powerpoint/2010/main" val="2246999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267" y="4423720"/>
            <a:ext cx="12215448" cy="2445422"/>
            <a:chOff x="-23447" y="4479679"/>
            <a:chExt cx="12215448" cy="2387174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610DA05C-A485-4823-8796-AE992ED038BF}"/>
              </a:ext>
            </a:extLst>
          </p:cNvPr>
          <p:cNvSpPr/>
          <p:nvPr/>
        </p:nvSpPr>
        <p:spPr>
          <a:xfrm>
            <a:off x="400050" y="495300"/>
            <a:ext cx="11296650" cy="6019800"/>
          </a:xfrm>
          <a:prstGeom prst="roundRect">
            <a:avLst>
              <a:gd name="adj" fmla="val 940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1739" y="-1027142"/>
            <a:ext cx="2670169" cy="2670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263081" cy="16430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4902" y="0"/>
            <a:ext cx="1399401" cy="114648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9D3CE242-9672-C765-22F6-32BD06BA8A8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86475" y="742950"/>
            <a:ext cx="5715000" cy="37719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65747EE6-1E69-5F7E-1ABD-8EE990CA7D6C}"/>
              </a:ext>
            </a:extLst>
          </p:cNvPr>
          <p:cNvSpPr txBox="1"/>
          <p:nvPr/>
        </p:nvSpPr>
        <p:spPr>
          <a:xfrm>
            <a:off x="590550" y="1066800"/>
            <a:ext cx="54292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Trong ngày thứ Bảy: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a) Cửa hàng bán được những loại cây nào?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A3E94D64-0FAE-F7A1-3EC7-33F5CD8AAEC3}"/>
              </a:ext>
            </a:extLst>
          </p:cNvPr>
          <p:cNvSpPr/>
          <p:nvPr/>
        </p:nvSpPr>
        <p:spPr>
          <a:xfrm>
            <a:off x="6553200" y="1123950"/>
            <a:ext cx="2181225" cy="27813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8">
            <a:extLst>
              <a:ext uri="{FF2B5EF4-FFF2-40B4-BE49-F238E27FC236}">
                <a16:creationId xmlns:a16="http://schemas.microsoft.com/office/drawing/2014/main" xmlns="" id="{6C0A9375-80D0-4E43-FA36-CADCB5384D88}"/>
              </a:ext>
            </a:extLst>
          </p:cNvPr>
          <p:cNvSpPr/>
          <p:nvPr/>
        </p:nvSpPr>
        <p:spPr>
          <a:xfrm>
            <a:off x="905678" y="3078914"/>
            <a:ext cx="4857751" cy="2750385"/>
          </a:xfrm>
          <a:prstGeom prst="roundRect">
            <a:avLst>
              <a:gd name="adj" fmla="val 6988"/>
            </a:avLst>
          </a:prstGeom>
          <a:solidFill>
            <a:srgbClr val="FFFF00"/>
          </a:solidFill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40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Cửa hàng bán được hoa ly, hoa hồng, hoa giấy, cây xương rồng, hoa nhài.</a:t>
            </a:r>
            <a:endParaRPr lang="pt-BR" sz="4000" b="1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640770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267" y="4423720"/>
            <a:ext cx="12215448" cy="2445422"/>
            <a:chOff x="-23447" y="4479679"/>
            <a:chExt cx="12215448" cy="2387174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610DA05C-A485-4823-8796-AE992ED038BF}"/>
              </a:ext>
            </a:extLst>
          </p:cNvPr>
          <p:cNvSpPr/>
          <p:nvPr/>
        </p:nvSpPr>
        <p:spPr>
          <a:xfrm>
            <a:off x="400050" y="495300"/>
            <a:ext cx="11296650" cy="6019800"/>
          </a:xfrm>
          <a:prstGeom prst="roundRect">
            <a:avLst>
              <a:gd name="adj" fmla="val 940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1739" y="-1027142"/>
            <a:ext cx="2670169" cy="2670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263081" cy="16430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4902" y="0"/>
            <a:ext cx="1399401" cy="114648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9D3CE242-9672-C765-22F6-32BD06BA8A8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86475" y="742950"/>
            <a:ext cx="5715000" cy="37719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65747EE6-1E69-5F7E-1ABD-8EE990CA7D6C}"/>
              </a:ext>
            </a:extLst>
          </p:cNvPr>
          <p:cNvSpPr txBox="1"/>
          <p:nvPr/>
        </p:nvSpPr>
        <p:spPr>
          <a:xfrm>
            <a:off x="590550" y="1066800"/>
            <a:ext cx="54292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 ngày thứ Bảy:</a:t>
            </a:r>
          </a:p>
          <a:p>
            <a:pPr lvl="0" algn="just"/>
            <a:r>
              <a:rPr lang="vi-VN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Cửa hàng bán được bao nhiêu cây xương rồng?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A3E94D64-0FAE-F7A1-3EC7-33F5CD8AAEC3}"/>
              </a:ext>
            </a:extLst>
          </p:cNvPr>
          <p:cNvSpPr/>
          <p:nvPr/>
        </p:nvSpPr>
        <p:spPr>
          <a:xfrm>
            <a:off x="6638925" y="2809874"/>
            <a:ext cx="3676650" cy="51435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ounded Rectangle 18">
            <a:extLst>
              <a:ext uri="{FF2B5EF4-FFF2-40B4-BE49-F238E27FC236}">
                <a16:creationId xmlns:a16="http://schemas.microsoft.com/office/drawing/2014/main" xmlns="" id="{6C0A9375-80D0-4E43-FA36-CADCB5384D88}"/>
              </a:ext>
            </a:extLst>
          </p:cNvPr>
          <p:cNvSpPr/>
          <p:nvPr/>
        </p:nvSpPr>
        <p:spPr>
          <a:xfrm>
            <a:off x="523875" y="3078914"/>
            <a:ext cx="5686425" cy="1540711"/>
          </a:xfrm>
          <a:prstGeom prst="roundRect">
            <a:avLst>
              <a:gd name="adj" fmla="val 6988"/>
            </a:avLst>
          </a:prstGeom>
          <a:solidFill>
            <a:srgbClr val="FFFF00"/>
          </a:solidFill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600" b="1" dirty="0">
                <a:solidFill>
                  <a:srgbClr val="44546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Cửa hàng bán được </a:t>
            </a:r>
            <a:endParaRPr lang="en-US" sz="3600" b="1" dirty="0">
              <a:solidFill>
                <a:srgbClr val="44546A">
                  <a:lumMod val="7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ctr"/>
            <a:r>
              <a:rPr lang="en-US" sz="3600" b="1" dirty="0">
                <a:solidFill>
                  <a:srgbClr val="44546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x 4 = 12</a:t>
            </a:r>
            <a:r>
              <a:rPr lang="vi-VN" sz="3600" b="1" dirty="0">
                <a:solidFill>
                  <a:srgbClr val="44546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cây xương rồng.</a:t>
            </a:r>
            <a:endParaRPr kumimoji="0" lang="pt-BR" sz="3600" b="1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393416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267" y="4423720"/>
            <a:ext cx="12215448" cy="2445422"/>
            <a:chOff x="-23447" y="4479679"/>
            <a:chExt cx="12215448" cy="2387174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610DA05C-A485-4823-8796-AE992ED038BF}"/>
              </a:ext>
            </a:extLst>
          </p:cNvPr>
          <p:cNvSpPr/>
          <p:nvPr/>
        </p:nvSpPr>
        <p:spPr>
          <a:xfrm>
            <a:off x="400050" y="495300"/>
            <a:ext cx="11296650" cy="6019800"/>
          </a:xfrm>
          <a:prstGeom prst="roundRect">
            <a:avLst>
              <a:gd name="adj" fmla="val 940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1739" y="-1027142"/>
            <a:ext cx="2670169" cy="2670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263081" cy="16430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4902" y="0"/>
            <a:ext cx="1399401" cy="114648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9D3CE242-9672-C765-22F6-32BD06BA8A8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86475" y="742950"/>
            <a:ext cx="5715000" cy="37719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65747EE6-1E69-5F7E-1ABD-8EE990CA7D6C}"/>
              </a:ext>
            </a:extLst>
          </p:cNvPr>
          <p:cNvSpPr txBox="1"/>
          <p:nvPr/>
        </p:nvSpPr>
        <p:spPr>
          <a:xfrm>
            <a:off x="590550" y="1066800"/>
            <a:ext cx="54292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Trong ngày thứ Bảy: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c) Loại cây nào cửa hàng bán được nhiều nhất?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A3E94D64-0FAE-F7A1-3EC7-33F5CD8AAEC3}"/>
              </a:ext>
            </a:extLst>
          </p:cNvPr>
          <p:cNvSpPr/>
          <p:nvPr/>
        </p:nvSpPr>
        <p:spPr>
          <a:xfrm>
            <a:off x="6648449" y="1695451"/>
            <a:ext cx="4429125" cy="6096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ounded Rectangle 18">
            <a:extLst>
              <a:ext uri="{FF2B5EF4-FFF2-40B4-BE49-F238E27FC236}">
                <a16:creationId xmlns:a16="http://schemas.microsoft.com/office/drawing/2014/main" xmlns="" id="{6C0A9375-80D0-4E43-FA36-CADCB5384D88}"/>
              </a:ext>
            </a:extLst>
          </p:cNvPr>
          <p:cNvSpPr/>
          <p:nvPr/>
        </p:nvSpPr>
        <p:spPr>
          <a:xfrm>
            <a:off x="676276" y="3078914"/>
            <a:ext cx="5162550" cy="1693111"/>
          </a:xfrm>
          <a:prstGeom prst="roundRect">
            <a:avLst>
              <a:gd name="adj" fmla="val 6988"/>
            </a:avLst>
          </a:prstGeom>
          <a:solidFill>
            <a:srgbClr val="FFFF00"/>
          </a:solidFill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3600" b="1" dirty="0">
                <a:solidFill>
                  <a:srgbClr val="44546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 hoa hồng bán được nhiều nhất 5</a:t>
            </a:r>
            <a:r>
              <a:rPr lang="en-US" sz="3600" b="1" dirty="0">
                <a:solidFill>
                  <a:srgbClr val="44546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x 4 = 20</a:t>
            </a:r>
            <a:r>
              <a:rPr lang="vi-VN" sz="3600" b="1" dirty="0">
                <a:solidFill>
                  <a:srgbClr val="44546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cây.</a:t>
            </a:r>
            <a:endParaRPr kumimoji="0" lang="pt-BR" sz="3600" b="1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36444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267" y="4423720"/>
            <a:ext cx="12215448" cy="2445422"/>
            <a:chOff x="-23447" y="4479679"/>
            <a:chExt cx="12215448" cy="2387174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610DA05C-A485-4823-8796-AE992ED038BF}"/>
              </a:ext>
            </a:extLst>
          </p:cNvPr>
          <p:cNvSpPr/>
          <p:nvPr/>
        </p:nvSpPr>
        <p:spPr>
          <a:xfrm>
            <a:off x="400050" y="495300"/>
            <a:ext cx="11296650" cy="6019800"/>
          </a:xfrm>
          <a:prstGeom prst="roundRect">
            <a:avLst>
              <a:gd name="adj" fmla="val 940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1739" y="-1027142"/>
            <a:ext cx="2670169" cy="2670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263081" cy="16430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4902" y="0"/>
            <a:ext cx="1399401" cy="114648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9D3CE242-9672-C765-22F6-32BD06BA8A8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86475" y="742950"/>
            <a:ext cx="5715000" cy="37719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65747EE6-1E69-5F7E-1ABD-8EE990CA7D6C}"/>
              </a:ext>
            </a:extLst>
          </p:cNvPr>
          <p:cNvSpPr txBox="1"/>
          <p:nvPr/>
        </p:nvSpPr>
        <p:spPr>
          <a:xfrm>
            <a:off x="590550" y="1066800"/>
            <a:ext cx="54292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Trong ngày thứ Bảy:</a:t>
            </a:r>
          </a:p>
          <a:p>
            <a:pPr lvl="0" algn="just"/>
            <a:r>
              <a:rPr lang="vi-VN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d) Cửa hàng bán được số cây hoa nhài gấp mấy lần số cây hoa ly?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A3E94D64-0FAE-F7A1-3EC7-33F5CD8AAEC3}"/>
              </a:ext>
            </a:extLst>
          </p:cNvPr>
          <p:cNvSpPr/>
          <p:nvPr/>
        </p:nvSpPr>
        <p:spPr>
          <a:xfrm>
            <a:off x="6572249" y="1190626"/>
            <a:ext cx="3143251" cy="55244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ounded Rectangle 18">
            <a:extLst>
              <a:ext uri="{FF2B5EF4-FFF2-40B4-BE49-F238E27FC236}">
                <a16:creationId xmlns:a16="http://schemas.microsoft.com/office/drawing/2014/main" xmlns="" id="{6C0A9375-80D0-4E43-FA36-CADCB5384D88}"/>
              </a:ext>
            </a:extLst>
          </p:cNvPr>
          <p:cNvSpPr/>
          <p:nvPr/>
        </p:nvSpPr>
        <p:spPr>
          <a:xfrm>
            <a:off x="628651" y="3612314"/>
            <a:ext cx="5162550" cy="1864561"/>
          </a:xfrm>
          <a:prstGeom prst="roundRect">
            <a:avLst>
              <a:gd name="adj" fmla="val 6988"/>
            </a:avLst>
          </a:prstGeom>
          <a:solidFill>
            <a:srgbClr val="FFFF00"/>
          </a:solidFill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4000" b="1" dirty="0">
                <a:solidFill>
                  <a:srgbClr val="44546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Cửa hàng bán được số cây hoa nhài gấp 2 lần số cây hoa ly.</a:t>
            </a:r>
            <a:endParaRPr kumimoji="0" lang="pt-BR" sz="4000" b="1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591B4A65-38A0-9AD7-6981-23EE18ADE976}"/>
              </a:ext>
            </a:extLst>
          </p:cNvPr>
          <p:cNvSpPr/>
          <p:nvPr/>
        </p:nvSpPr>
        <p:spPr>
          <a:xfrm>
            <a:off x="6657974" y="3305176"/>
            <a:ext cx="4162426" cy="55244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48367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267" y="4423720"/>
            <a:ext cx="12215448" cy="2445422"/>
            <a:chOff x="-23447" y="4479679"/>
            <a:chExt cx="12215448" cy="2387174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610DA05C-A485-4823-8796-AE992ED038BF}"/>
              </a:ext>
            </a:extLst>
          </p:cNvPr>
          <p:cNvSpPr/>
          <p:nvPr/>
        </p:nvSpPr>
        <p:spPr>
          <a:xfrm>
            <a:off x="400050" y="495300"/>
            <a:ext cx="11296650" cy="6172200"/>
          </a:xfrm>
          <a:prstGeom prst="roundRect">
            <a:avLst>
              <a:gd name="adj" fmla="val 940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1739" y="-1027142"/>
            <a:ext cx="2670169" cy="2670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263081" cy="16430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4902" y="0"/>
            <a:ext cx="1399401" cy="114648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66CB436C-C285-4F0E-A05E-A1E27C34790E}"/>
              </a:ext>
            </a:extLst>
          </p:cNvPr>
          <p:cNvGrpSpPr/>
          <p:nvPr/>
        </p:nvGrpSpPr>
        <p:grpSpPr>
          <a:xfrm>
            <a:off x="209550" y="497873"/>
            <a:ext cx="971550" cy="837543"/>
            <a:chOff x="666750" y="573242"/>
            <a:chExt cx="971550" cy="837543"/>
          </a:xfrm>
        </p:grpSpPr>
        <p:sp>
          <p:nvSpPr>
            <p:cNvPr id="3" name="Isosceles Triangle 2">
              <a:extLst>
                <a:ext uri="{FF2B5EF4-FFF2-40B4-BE49-F238E27FC236}">
                  <a16:creationId xmlns:a16="http://schemas.microsoft.com/office/drawing/2014/main" xmlns="" id="{6EE4E71B-B5CA-49F6-AAEC-503882028F94}"/>
                </a:ext>
              </a:extLst>
            </p:cNvPr>
            <p:cNvSpPr/>
            <p:nvPr/>
          </p:nvSpPr>
          <p:spPr>
            <a:xfrm>
              <a:off x="666750" y="573242"/>
              <a:ext cx="971550" cy="837543"/>
            </a:xfrm>
            <a:prstGeom prst="triangl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3FE5320D-2B34-4B0C-91E3-A15F00D49894}"/>
                </a:ext>
              </a:extLst>
            </p:cNvPr>
            <p:cNvSpPr txBox="1"/>
            <p:nvPr/>
          </p:nvSpPr>
          <p:spPr>
            <a:xfrm>
              <a:off x="952500" y="821513"/>
              <a:ext cx="6858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A0C35B6-BD3D-459C-BE16-1842D2DCCA54}"/>
              </a:ext>
            </a:extLst>
          </p:cNvPr>
          <p:cNvSpPr txBox="1"/>
          <p:nvPr/>
        </p:nvSpPr>
        <p:spPr>
          <a:xfrm>
            <a:off x="1247776" y="590632"/>
            <a:ext cx="103251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457200">
              <a:defRPr/>
            </a:pPr>
            <a:r>
              <a:rPr lang="vi-VN" sz="3600" b="1" dirty="0">
                <a:solidFill>
                  <a:prstClr val="black"/>
                </a:solidFill>
                <a:latin typeface="Calibri" panose="020F0502020204030204"/>
              </a:rPr>
              <a:t>Số học sinh đi xe buýt đến trường ở lớp 4C của một trường tiểu học được ghi lại như sau: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D7F1F3E5-FED6-5008-9FDD-F46DC52170A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1062" y="1871662"/>
            <a:ext cx="10106025" cy="189547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F318225A-52B2-C9E9-DB29-A71EB87DAA9C}"/>
              </a:ext>
            </a:extLst>
          </p:cNvPr>
          <p:cNvSpPr txBox="1"/>
          <p:nvPr/>
        </p:nvSpPr>
        <p:spPr>
          <a:xfrm>
            <a:off x="1019175" y="3971925"/>
            <a:ext cx="105537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latinLnBrk="0"/>
            <a:r>
              <a:rPr lang="vi-VN" sz="24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Quan sát bảng số liệu thống kê trên:</a:t>
            </a:r>
          </a:p>
          <a:p>
            <a:pPr algn="just" latinLnBrk="0"/>
            <a:r>
              <a:rPr lang="vi-VN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a) Trả lời các câu hỏi:</a:t>
            </a:r>
          </a:p>
          <a:p>
            <a:pPr algn="just" latinLnBrk="0"/>
            <a:r>
              <a:rPr lang="vi-VN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Thứ Hai có bao nhiêu học sinh đi xe buýt đến trường?</a:t>
            </a:r>
          </a:p>
          <a:p>
            <a:pPr algn="just" latinLnBrk="0"/>
            <a:r>
              <a:rPr lang="vi-VN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Ngày nào có nhiều học sinh đi xe buýt đến trường nhất? Ngày nào có ít học sinh đi xe buýt đến trường nhất?</a:t>
            </a:r>
          </a:p>
          <a:p>
            <a:pPr algn="just" latinLnBrk="0"/>
            <a:r>
              <a:rPr lang="vi-VN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b) Em hãy đặt thêm câu hỏi từ thông tin có được trong bảng số liệu thống kê trên.</a:t>
            </a:r>
          </a:p>
        </p:txBody>
      </p:sp>
    </p:spTree>
    <p:extLst>
      <p:ext uri="{BB962C8B-B14F-4D97-AF65-F5344CB8AC3E}">
        <p14:creationId xmlns:p14="http://schemas.microsoft.com/office/powerpoint/2010/main" val="29374739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267" y="4423720"/>
            <a:ext cx="12215448" cy="2445422"/>
            <a:chOff x="-23447" y="4479679"/>
            <a:chExt cx="12215448" cy="2387174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610DA05C-A485-4823-8796-AE992ED038BF}"/>
              </a:ext>
            </a:extLst>
          </p:cNvPr>
          <p:cNvSpPr/>
          <p:nvPr/>
        </p:nvSpPr>
        <p:spPr>
          <a:xfrm>
            <a:off x="400050" y="495300"/>
            <a:ext cx="11296650" cy="6172200"/>
          </a:xfrm>
          <a:prstGeom prst="roundRect">
            <a:avLst>
              <a:gd name="adj" fmla="val 940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1739" y="-1027142"/>
            <a:ext cx="2670169" cy="2670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263081" cy="16430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4902" y="0"/>
            <a:ext cx="1399401" cy="114648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D7F1F3E5-FED6-5008-9FDD-F46DC52170A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6762" y="862012"/>
            <a:ext cx="10106025" cy="189547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F318225A-52B2-C9E9-DB29-A71EB87DAA9C}"/>
              </a:ext>
            </a:extLst>
          </p:cNvPr>
          <p:cNvSpPr txBox="1"/>
          <p:nvPr/>
        </p:nvSpPr>
        <p:spPr>
          <a:xfrm>
            <a:off x="923925" y="3076575"/>
            <a:ext cx="105537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Quan sát bảng số liệu thống kê trên: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a) Trả lời các câu hỏi: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 Thứ Hai có bao nhiêu học sinh đi xe buýt đến trường?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7219A26D-DB3F-38B3-7ADD-E8E079564C46}"/>
              </a:ext>
            </a:extLst>
          </p:cNvPr>
          <p:cNvSpPr/>
          <p:nvPr/>
        </p:nvSpPr>
        <p:spPr>
          <a:xfrm>
            <a:off x="3638549" y="1609726"/>
            <a:ext cx="1276351" cy="89534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ounded Rectangle 18">
            <a:extLst>
              <a:ext uri="{FF2B5EF4-FFF2-40B4-BE49-F238E27FC236}">
                <a16:creationId xmlns:a16="http://schemas.microsoft.com/office/drawing/2014/main" xmlns="" id="{21DEFA39-386D-3ABF-0F49-7FEBA9139542}"/>
              </a:ext>
            </a:extLst>
          </p:cNvPr>
          <p:cNvSpPr/>
          <p:nvPr/>
        </p:nvSpPr>
        <p:spPr>
          <a:xfrm>
            <a:off x="1257301" y="4610100"/>
            <a:ext cx="9991724" cy="952500"/>
          </a:xfrm>
          <a:prstGeom prst="roundRect">
            <a:avLst>
              <a:gd name="adj" fmla="val 6988"/>
            </a:avLst>
          </a:prstGeom>
          <a:solidFill>
            <a:srgbClr val="FFFF00"/>
          </a:solidFill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4000" b="1" dirty="0">
                <a:solidFill>
                  <a:srgbClr val="44546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 Hai có 16 học sinh đi xe buýt đến trường.</a:t>
            </a:r>
            <a:endParaRPr kumimoji="0" lang="pt-BR" sz="4000" b="1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7739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4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267" y="4423720"/>
            <a:ext cx="12215448" cy="2445422"/>
            <a:chOff x="-23447" y="4479679"/>
            <a:chExt cx="12215448" cy="2387174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610DA05C-A485-4823-8796-AE992ED038BF}"/>
              </a:ext>
            </a:extLst>
          </p:cNvPr>
          <p:cNvSpPr/>
          <p:nvPr/>
        </p:nvSpPr>
        <p:spPr>
          <a:xfrm>
            <a:off x="400050" y="495300"/>
            <a:ext cx="11296650" cy="6172200"/>
          </a:xfrm>
          <a:prstGeom prst="roundRect">
            <a:avLst>
              <a:gd name="adj" fmla="val 940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1739" y="-1027142"/>
            <a:ext cx="2670169" cy="2670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263081" cy="16430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4902" y="0"/>
            <a:ext cx="1399401" cy="114648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D7F1F3E5-FED6-5008-9FDD-F46DC52170A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6762" y="862012"/>
            <a:ext cx="10106025" cy="189547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F318225A-52B2-C9E9-DB29-A71EB87DAA9C}"/>
              </a:ext>
            </a:extLst>
          </p:cNvPr>
          <p:cNvSpPr txBox="1"/>
          <p:nvPr/>
        </p:nvSpPr>
        <p:spPr>
          <a:xfrm>
            <a:off x="923925" y="3076575"/>
            <a:ext cx="105537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Quan sát bảng số liệu thống kê trên: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a) Trả lời các câu hỏi:</a:t>
            </a:r>
          </a:p>
          <a:p>
            <a:pPr lvl="0" algn="just"/>
            <a:r>
              <a:rPr lang="vi-VN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Ngày nào có nhiều học sinh đi xe buýt đến trường nhất? Ngày nào có ít học sinh đi xe buýt đến trường nhất?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7219A26D-DB3F-38B3-7ADD-E8E079564C46}"/>
              </a:ext>
            </a:extLst>
          </p:cNvPr>
          <p:cNvSpPr/>
          <p:nvPr/>
        </p:nvSpPr>
        <p:spPr>
          <a:xfrm>
            <a:off x="6429374" y="1638301"/>
            <a:ext cx="1276351" cy="89534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ounded Rectangle 18">
            <a:extLst>
              <a:ext uri="{FF2B5EF4-FFF2-40B4-BE49-F238E27FC236}">
                <a16:creationId xmlns:a16="http://schemas.microsoft.com/office/drawing/2014/main" xmlns="" id="{21DEFA39-386D-3ABF-0F49-7FEBA9139542}"/>
              </a:ext>
            </a:extLst>
          </p:cNvPr>
          <p:cNvSpPr/>
          <p:nvPr/>
        </p:nvSpPr>
        <p:spPr>
          <a:xfrm>
            <a:off x="1038226" y="5076825"/>
            <a:ext cx="9991724" cy="1276350"/>
          </a:xfrm>
          <a:prstGeom prst="roundRect">
            <a:avLst>
              <a:gd name="adj" fmla="val 6988"/>
            </a:avLst>
          </a:prstGeom>
          <a:solidFill>
            <a:srgbClr val="FFFF00"/>
          </a:solidFill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3600" b="1" dirty="0">
                <a:solidFill>
                  <a:srgbClr val="44546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 Tư có nhiều HS đi xe nhất, Thứ Sáu có ít HS đi xe nhất.</a:t>
            </a:r>
            <a:endParaRPr kumimoji="0" lang="pt-BR" sz="3600" b="1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2CB59508-3E3D-9F6A-CF20-A06DF0F6C83F}"/>
              </a:ext>
            </a:extLst>
          </p:cNvPr>
          <p:cNvSpPr/>
          <p:nvPr/>
        </p:nvSpPr>
        <p:spPr>
          <a:xfrm>
            <a:off x="9286874" y="1638301"/>
            <a:ext cx="1276351" cy="89534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11831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4" grpId="0" animBg="1"/>
      <p:bldP spid="15" grpId="0" animBg="1"/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267" y="4423720"/>
            <a:ext cx="12215448" cy="2445422"/>
            <a:chOff x="-23447" y="4479679"/>
            <a:chExt cx="12215448" cy="2387174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610DA05C-A485-4823-8796-AE992ED038BF}"/>
              </a:ext>
            </a:extLst>
          </p:cNvPr>
          <p:cNvSpPr/>
          <p:nvPr/>
        </p:nvSpPr>
        <p:spPr>
          <a:xfrm>
            <a:off x="400050" y="495300"/>
            <a:ext cx="11296650" cy="6172200"/>
          </a:xfrm>
          <a:prstGeom prst="roundRect">
            <a:avLst>
              <a:gd name="adj" fmla="val 940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1739" y="-1027142"/>
            <a:ext cx="2670169" cy="2670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263081" cy="16430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4902" y="0"/>
            <a:ext cx="1399401" cy="114648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D7F1F3E5-FED6-5008-9FDD-F46DC52170A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6762" y="862012"/>
            <a:ext cx="10106025" cy="189547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F318225A-52B2-C9E9-DB29-A71EB87DAA9C}"/>
              </a:ext>
            </a:extLst>
          </p:cNvPr>
          <p:cNvSpPr txBox="1"/>
          <p:nvPr/>
        </p:nvSpPr>
        <p:spPr>
          <a:xfrm>
            <a:off x="923925" y="3076575"/>
            <a:ext cx="105537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Quan sát bảng số liệu thống kê trên:</a:t>
            </a:r>
          </a:p>
          <a:p>
            <a:pPr lvl="0" algn="just"/>
            <a:r>
              <a:rPr lang="vi-VN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Em hãy đặt thêm câu hỏi từ thông tin có được trong bảng số liệu thống kê trên.</a:t>
            </a:r>
          </a:p>
        </p:txBody>
      </p:sp>
      <p:sp>
        <p:nvSpPr>
          <p:cNvPr id="15" name="Rounded Rectangle 18">
            <a:extLst>
              <a:ext uri="{FF2B5EF4-FFF2-40B4-BE49-F238E27FC236}">
                <a16:creationId xmlns:a16="http://schemas.microsoft.com/office/drawing/2014/main" xmlns="" id="{21DEFA39-386D-3ABF-0F49-7FEBA9139542}"/>
              </a:ext>
            </a:extLst>
          </p:cNvPr>
          <p:cNvSpPr/>
          <p:nvPr/>
        </p:nvSpPr>
        <p:spPr>
          <a:xfrm>
            <a:off x="1257301" y="4610100"/>
            <a:ext cx="9991724" cy="1333500"/>
          </a:xfrm>
          <a:prstGeom prst="roundRect">
            <a:avLst>
              <a:gd name="adj" fmla="val 6988"/>
            </a:avLst>
          </a:prstGeom>
          <a:solidFill>
            <a:srgbClr val="FFFF00"/>
          </a:solidFill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4000" b="1" dirty="0" err="1">
                <a:solidFill>
                  <a:srgbClr val="44546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Ví</a:t>
            </a:r>
            <a:r>
              <a:rPr lang="en-US" sz="4000" b="1" dirty="0">
                <a:solidFill>
                  <a:srgbClr val="44546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44546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</a:t>
            </a:r>
            <a:r>
              <a:rPr lang="en-US" sz="4000" b="1" dirty="0">
                <a:solidFill>
                  <a:srgbClr val="44546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vi-VN" sz="4000" b="1" dirty="0">
                <a:solidFill>
                  <a:srgbClr val="44546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 Ba có bao nhiêu học sinh đi xe buýt đến trường?</a:t>
            </a:r>
            <a:endParaRPr kumimoji="0" lang="pt-BR" sz="4000" b="1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32883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267" y="4423720"/>
            <a:ext cx="12215448" cy="2445422"/>
            <a:chOff x="-23447" y="4479679"/>
            <a:chExt cx="12215448" cy="2387174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610DA05C-A485-4823-8796-AE992ED038BF}"/>
              </a:ext>
            </a:extLst>
          </p:cNvPr>
          <p:cNvSpPr/>
          <p:nvPr/>
        </p:nvSpPr>
        <p:spPr>
          <a:xfrm>
            <a:off x="400050" y="495300"/>
            <a:ext cx="11296650" cy="6172200"/>
          </a:xfrm>
          <a:prstGeom prst="roundRect">
            <a:avLst>
              <a:gd name="adj" fmla="val 940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1739" y="-1027142"/>
            <a:ext cx="2670169" cy="2670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263081" cy="16430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4902" y="0"/>
            <a:ext cx="1399401" cy="114648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66CB436C-C285-4F0E-A05E-A1E27C34790E}"/>
              </a:ext>
            </a:extLst>
          </p:cNvPr>
          <p:cNvGrpSpPr/>
          <p:nvPr/>
        </p:nvGrpSpPr>
        <p:grpSpPr>
          <a:xfrm>
            <a:off x="209550" y="497873"/>
            <a:ext cx="971550" cy="837543"/>
            <a:chOff x="666750" y="573242"/>
            <a:chExt cx="971550" cy="837543"/>
          </a:xfrm>
        </p:grpSpPr>
        <p:sp>
          <p:nvSpPr>
            <p:cNvPr id="3" name="Isosceles Triangle 2">
              <a:extLst>
                <a:ext uri="{FF2B5EF4-FFF2-40B4-BE49-F238E27FC236}">
                  <a16:creationId xmlns:a16="http://schemas.microsoft.com/office/drawing/2014/main" xmlns="" id="{6EE4E71B-B5CA-49F6-AAEC-503882028F94}"/>
                </a:ext>
              </a:extLst>
            </p:cNvPr>
            <p:cNvSpPr/>
            <p:nvPr/>
          </p:nvSpPr>
          <p:spPr>
            <a:xfrm>
              <a:off x="666750" y="573242"/>
              <a:ext cx="971550" cy="837543"/>
            </a:xfrm>
            <a:prstGeom prst="triangl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3FE5320D-2B34-4B0C-91E3-A15F00D49894}"/>
                </a:ext>
              </a:extLst>
            </p:cNvPr>
            <p:cNvSpPr txBox="1"/>
            <p:nvPr/>
          </p:nvSpPr>
          <p:spPr>
            <a:xfrm>
              <a:off x="952500" y="821513"/>
              <a:ext cx="6858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A0C35B6-BD3D-459C-BE16-1842D2DCCA54}"/>
              </a:ext>
            </a:extLst>
          </p:cNvPr>
          <p:cNvSpPr txBox="1"/>
          <p:nvPr/>
        </p:nvSpPr>
        <p:spPr>
          <a:xfrm>
            <a:off x="1247776" y="590632"/>
            <a:ext cx="103251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 Thảo được phân công ghi lại nhiệt độ vào lúc 10 giờ sáng của tất cả các ngày trong một tuần như ở bảng sau: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AB7F7782-4CC8-6202-7439-9AA88B29289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66950" y="1819275"/>
            <a:ext cx="7524750" cy="196215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E6CE9FAB-9923-D7B5-5540-BA5B7E40E683}"/>
              </a:ext>
            </a:extLst>
          </p:cNvPr>
          <p:cNvSpPr txBox="1"/>
          <p:nvPr/>
        </p:nvSpPr>
        <p:spPr>
          <a:xfrm>
            <a:off x="809625" y="3762375"/>
            <a:ext cx="1076325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latinLnBrk="0"/>
            <a:r>
              <a:rPr lang="en-US" sz="2400" b="1" i="0" dirty="0">
                <a:solidFill>
                  <a:srgbClr val="000000"/>
                </a:solidFill>
                <a:effectLst/>
              </a:rPr>
              <a:t>Quan </a:t>
            </a:r>
            <a:r>
              <a:rPr lang="en-US" sz="2400" b="1" i="0" dirty="0" err="1">
                <a:solidFill>
                  <a:srgbClr val="000000"/>
                </a:solidFill>
                <a:effectLst/>
              </a:rPr>
              <a:t>sát</a:t>
            </a:r>
            <a:r>
              <a:rPr lang="en-US" sz="24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</a:rPr>
              <a:t>bảng</a:t>
            </a:r>
            <a:r>
              <a:rPr lang="en-US" sz="24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</a:rPr>
              <a:t>số</a:t>
            </a:r>
            <a:r>
              <a:rPr lang="en-US" sz="24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</a:rPr>
              <a:t>liệu</a:t>
            </a:r>
            <a:r>
              <a:rPr lang="en-US" sz="24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</a:rPr>
              <a:t>thống</a:t>
            </a:r>
            <a:r>
              <a:rPr lang="en-US" sz="24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</a:rPr>
              <a:t>kê</a:t>
            </a:r>
            <a:r>
              <a:rPr lang="en-US" sz="24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</a:rPr>
              <a:t>trên</a:t>
            </a:r>
            <a:r>
              <a:rPr lang="en-US" sz="24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</a:rPr>
              <a:t>và</a:t>
            </a:r>
            <a:r>
              <a:rPr lang="en-US" sz="24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</a:rPr>
              <a:t>trả</a:t>
            </a:r>
            <a:r>
              <a:rPr lang="en-US" sz="24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</a:rPr>
              <a:t>lời</a:t>
            </a:r>
            <a:r>
              <a:rPr lang="en-US" sz="24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</a:rPr>
              <a:t>các</a:t>
            </a:r>
            <a:r>
              <a:rPr lang="en-US" sz="24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</a:rPr>
              <a:t>câu</a:t>
            </a:r>
            <a:r>
              <a:rPr lang="en-US" sz="24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</a:rPr>
              <a:t>hỏi</a:t>
            </a:r>
            <a:r>
              <a:rPr lang="en-US" sz="2400" b="1" i="0" dirty="0">
                <a:solidFill>
                  <a:srgbClr val="000000"/>
                </a:solidFill>
                <a:effectLst/>
              </a:rPr>
              <a:t>:</a:t>
            </a:r>
          </a:p>
          <a:p>
            <a:pPr algn="just" latinLnBrk="0"/>
            <a:r>
              <a:rPr lang="en-US" sz="2400" b="1" i="0" dirty="0" err="1">
                <a:solidFill>
                  <a:srgbClr val="000000"/>
                </a:solidFill>
                <a:effectLst/>
              </a:rPr>
              <a:t>Vào</a:t>
            </a:r>
            <a:r>
              <a:rPr lang="en-US" sz="24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</a:rPr>
              <a:t>lúc</a:t>
            </a:r>
            <a:r>
              <a:rPr lang="en-US" sz="2400" b="1" i="0" dirty="0">
                <a:solidFill>
                  <a:srgbClr val="000000"/>
                </a:solidFill>
                <a:effectLst/>
              </a:rPr>
              <a:t> 10 </a:t>
            </a:r>
            <a:r>
              <a:rPr lang="en-US" sz="2400" b="1" i="0" dirty="0" err="1">
                <a:solidFill>
                  <a:srgbClr val="000000"/>
                </a:solidFill>
                <a:effectLst/>
              </a:rPr>
              <a:t>giờ</a:t>
            </a:r>
            <a:r>
              <a:rPr lang="en-US" sz="24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</a:rPr>
              <a:t>sáng</a:t>
            </a:r>
            <a:r>
              <a:rPr lang="en-US" sz="2400" b="1" i="0" dirty="0">
                <a:solidFill>
                  <a:srgbClr val="000000"/>
                </a:solidFill>
                <a:effectLst/>
              </a:rPr>
              <a:t>:</a:t>
            </a:r>
          </a:p>
          <a:p>
            <a:pPr algn="just" latinLnBrk="0"/>
            <a:r>
              <a:rPr lang="en-US" sz="2400" i="0" dirty="0">
                <a:solidFill>
                  <a:srgbClr val="000000"/>
                </a:solidFill>
                <a:effectLst/>
              </a:rPr>
              <a:t>a) </a:t>
            </a:r>
            <a:r>
              <a:rPr lang="en-US" sz="2400" i="0" dirty="0" err="1">
                <a:solidFill>
                  <a:srgbClr val="000000"/>
                </a:solidFill>
                <a:effectLst/>
              </a:rPr>
              <a:t>Ngày</a:t>
            </a:r>
            <a:r>
              <a:rPr lang="en-US" sz="240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i="0" dirty="0" err="1">
                <a:solidFill>
                  <a:srgbClr val="000000"/>
                </a:solidFill>
                <a:effectLst/>
              </a:rPr>
              <a:t>thứ</a:t>
            </a:r>
            <a:r>
              <a:rPr lang="en-US" sz="2400" i="0" dirty="0">
                <a:solidFill>
                  <a:srgbClr val="000000"/>
                </a:solidFill>
                <a:effectLst/>
              </a:rPr>
              <a:t> Ba </a:t>
            </a:r>
            <a:r>
              <a:rPr lang="en-US" sz="2400" i="0" dirty="0" err="1">
                <a:solidFill>
                  <a:srgbClr val="000000"/>
                </a:solidFill>
                <a:effectLst/>
              </a:rPr>
              <a:t>nhiệt</a:t>
            </a:r>
            <a:r>
              <a:rPr lang="en-US" sz="240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i="0" dirty="0" err="1">
                <a:solidFill>
                  <a:srgbClr val="000000"/>
                </a:solidFill>
                <a:effectLst/>
              </a:rPr>
              <a:t>độ</a:t>
            </a:r>
            <a:r>
              <a:rPr lang="en-US" sz="240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i="0" dirty="0" err="1">
                <a:solidFill>
                  <a:srgbClr val="000000"/>
                </a:solidFill>
                <a:effectLst/>
              </a:rPr>
              <a:t>là</a:t>
            </a:r>
            <a:r>
              <a:rPr lang="en-US" sz="2400" i="0" dirty="0">
                <a:solidFill>
                  <a:srgbClr val="000000"/>
                </a:solidFill>
                <a:effectLst/>
              </a:rPr>
              <a:t> bao </a:t>
            </a:r>
            <a:r>
              <a:rPr lang="en-US" sz="2400" i="0" dirty="0" err="1">
                <a:solidFill>
                  <a:srgbClr val="000000"/>
                </a:solidFill>
                <a:effectLst/>
              </a:rPr>
              <a:t>nhiêu</a:t>
            </a:r>
            <a:r>
              <a:rPr lang="en-US" sz="240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i="0" dirty="0" err="1">
                <a:solidFill>
                  <a:srgbClr val="000000"/>
                </a:solidFill>
                <a:effectLst/>
              </a:rPr>
              <a:t>độ</a:t>
            </a:r>
            <a:r>
              <a:rPr lang="en-US" sz="2400" i="0" dirty="0">
                <a:solidFill>
                  <a:srgbClr val="000000"/>
                </a:solidFill>
                <a:effectLst/>
              </a:rPr>
              <a:t> C.</a:t>
            </a:r>
          </a:p>
          <a:p>
            <a:pPr algn="just" latinLnBrk="0"/>
            <a:r>
              <a:rPr lang="en-US" sz="2400" i="0" dirty="0">
                <a:solidFill>
                  <a:srgbClr val="000000"/>
                </a:solidFill>
                <a:effectLst/>
              </a:rPr>
              <a:t>b) </a:t>
            </a:r>
            <a:r>
              <a:rPr lang="en-US" sz="2400" i="0" dirty="0" err="1">
                <a:solidFill>
                  <a:srgbClr val="000000"/>
                </a:solidFill>
                <a:effectLst/>
              </a:rPr>
              <a:t>Ngày</a:t>
            </a:r>
            <a:r>
              <a:rPr lang="en-US" sz="240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i="0" dirty="0" err="1">
                <a:solidFill>
                  <a:srgbClr val="000000"/>
                </a:solidFill>
                <a:effectLst/>
              </a:rPr>
              <a:t>Chủ</a:t>
            </a:r>
            <a:r>
              <a:rPr lang="en-US" sz="240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i="0" dirty="0" err="1">
                <a:solidFill>
                  <a:srgbClr val="000000"/>
                </a:solidFill>
                <a:effectLst/>
              </a:rPr>
              <a:t>nhật</a:t>
            </a:r>
            <a:r>
              <a:rPr lang="en-US" sz="240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i="0" dirty="0" err="1">
                <a:solidFill>
                  <a:srgbClr val="000000"/>
                </a:solidFill>
                <a:effectLst/>
              </a:rPr>
              <a:t>nhiệt</a:t>
            </a:r>
            <a:r>
              <a:rPr lang="en-US" sz="240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i="0" dirty="0" err="1">
                <a:solidFill>
                  <a:srgbClr val="000000"/>
                </a:solidFill>
                <a:effectLst/>
              </a:rPr>
              <a:t>độ</a:t>
            </a:r>
            <a:r>
              <a:rPr lang="en-US" sz="240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i="0" dirty="0" err="1">
                <a:solidFill>
                  <a:srgbClr val="000000"/>
                </a:solidFill>
                <a:effectLst/>
              </a:rPr>
              <a:t>là</a:t>
            </a:r>
            <a:r>
              <a:rPr lang="en-US" sz="2400" i="0" dirty="0">
                <a:solidFill>
                  <a:srgbClr val="000000"/>
                </a:solidFill>
                <a:effectLst/>
              </a:rPr>
              <a:t> bao </a:t>
            </a:r>
            <a:r>
              <a:rPr lang="en-US" sz="2400" i="0" dirty="0" err="1">
                <a:solidFill>
                  <a:srgbClr val="000000"/>
                </a:solidFill>
                <a:effectLst/>
              </a:rPr>
              <a:t>nhiêu</a:t>
            </a:r>
            <a:r>
              <a:rPr lang="en-US" sz="240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i="0" dirty="0" err="1">
                <a:solidFill>
                  <a:srgbClr val="000000"/>
                </a:solidFill>
                <a:effectLst/>
              </a:rPr>
              <a:t>độ</a:t>
            </a:r>
            <a:r>
              <a:rPr lang="en-US" sz="2400" i="0" dirty="0">
                <a:solidFill>
                  <a:srgbClr val="000000"/>
                </a:solidFill>
                <a:effectLst/>
              </a:rPr>
              <a:t> C?</a:t>
            </a:r>
          </a:p>
          <a:p>
            <a:pPr algn="just" latinLnBrk="0"/>
            <a:r>
              <a:rPr lang="en-US" sz="2400" i="0" dirty="0">
                <a:solidFill>
                  <a:srgbClr val="000000"/>
                </a:solidFill>
                <a:effectLst/>
              </a:rPr>
              <a:t>c) </a:t>
            </a:r>
            <a:r>
              <a:rPr lang="en-US" sz="2400" i="0" dirty="0" err="1">
                <a:solidFill>
                  <a:srgbClr val="000000"/>
                </a:solidFill>
                <a:effectLst/>
              </a:rPr>
              <a:t>Nhiệt</a:t>
            </a:r>
            <a:r>
              <a:rPr lang="en-US" sz="240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i="0" dirty="0" err="1">
                <a:solidFill>
                  <a:srgbClr val="000000"/>
                </a:solidFill>
                <a:effectLst/>
              </a:rPr>
              <a:t>độ</a:t>
            </a:r>
            <a:r>
              <a:rPr lang="en-US" sz="240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i="0" dirty="0" err="1">
                <a:solidFill>
                  <a:srgbClr val="000000"/>
                </a:solidFill>
                <a:effectLst/>
              </a:rPr>
              <a:t>cao</a:t>
            </a:r>
            <a:r>
              <a:rPr lang="en-US" sz="240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i="0" dirty="0" err="1">
                <a:solidFill>
                  <a:srgbClr val="000000"/>
                </a:solidFill>
                <a:effectLst/>
              </a:rPr>
              <a:t>nhất</a:t>
            </a:r>
            <a:r>
              <a:rPr lang="en-US" sz="240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i="0" dirty="0" err="1">
                <a:solidFill>
                  <a:srgbClr val="000000"/>
                </a:solidFill>
                <a:effectLst/>
              </a:rPr>
              <a:t>trong</a:t>
            </a:r>
            <a:r>
              <a:rPr lang="en-US" sz="240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i="0" dirty="0" err="1">
                <a:solidFill>
                  <a:srgbClr val="000000"/>
                </a:solidFill>
                <a:effectLst/>
              </a:rPr>
              <a:t>tuần</a:t>
            </a:r>
            <a:r>
              <a:rPr lang="en-US" sz="240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i="0" dirty="0" err="1">
                <a:solidFill>
                  <a:srgbClr val="000000"/>
                </a:solidFill>
                <a:effectLst/>
              </a:rPr>
              <a:t>là</a:t>
            </a:r>
            <a:r>
              <a:rPr lang="en-US" sz="2400" i="0" dirty="0">
                <a:solidFill>
                  <a:srgbClr val="000000"/>
                </a:solidFill>
                <a:effectLst/>
              </a:rPr>
              <a:t> bao </a:t>
            </a:r>
            <a:r>
              <a:rPr lang="en-US" sz="2400" i="0" dirty="0" err="1">
                <a:solidFill>
                  <a:srgbClr val="000000"/>
                </a:solidFill>
                <a:effectLst/>
              </a:rPr>
              <a:t>nhiêu</a:t>
            </a:r>
            <a:r>
              <a:rPr lang="en-US" sz="240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i="0" dirty="0" err="1">
                <a:solidFill>
                  <a:srgbClr val="000000"/>
                </a:solidFill>
                <a:effectLst/>
              </a:rPr>
              <a:t>độ</a:t>
            </a:r>
            <a:r>
              <a:rPr lang="en-US" sz="2400" i="0" dirty="0">
                <a:solidFill>
                  <a:srgbClr val="000000"/>
                </a:solidFill>
                <a:effectLst/>
              </a:rPr>
              <a:t> C?</a:t>
            </a:r>
          </a:p>
          <a:p>
            <a:pPr algn="just" latinLnBrk="0"/>
            <a:r>
              <a:rPr lang="en-US" sz="2400" i="0" dirty="0">
                <a:solidFill>
                  <a:srgbClr val="000000"/>
                </a:solidFill>
                <a:effectLst/>
              </a:rPr>
              <a:t>d) </a:t>
            </a:r>
            <a:r>
              <a:rPr lang="en-US" sz="2400" i="0" dirty="0" err="1">
                <a:solidFill>
                  <a:srgbClr val="000000"/>
                </a:solidFill>
                <a:effectLst/>
              </a:rPr>
              <a:t>Ngày</a:t>
            </a:r>
            <a:r>
              <a:rPr lang="en-US" sz="240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i="0" dirty="0" err="1">
                <a:solidFill>
                  <a:srgbClr val="000000"/>
                </a:solidFill>
                <a:effectLst/>
              </a:rPr>
              <a:t>nào</a:t>
            </a:r>
            <a:r>
              <a:rPr lang="en-US" sz="240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i="0" dirty="0" err="1">
                <a:solidFill>
                  <a:srgbClr val="000000"/>
                </a:solidFill>
                <a:effectLst/>
              </a:rPr>
              <a:t>trong</a:t>
            </a:r>
            <a:r>
              <a:rPr lang="en-US" sz="240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i="0" dirty="0" err="1">
                <a:solidFill>
                  <a:srgbClr val="000000"/>
                </a:solidFill>
                <a:effectLst/>
              </a:rPr>
              <a:t>tuần</a:t>
            </a:r>
            <a:r>
              <a:rPr lang="en-US" sz="240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i="0" dirty="0" err="1">
                <a:solidFill>
                  <a:srgbClr val="000000"/>
                </a:solidFill>
                <a:effectLst/>
              </a:rPr>
              <a:t>có</a:t>
            </a:r>
            <a:r>
              <a:rPr lang="en-US" sz="240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i="0" dirty="0" err="1">
                <a:solidFill>
                  <a:srgbClr val="000000"/>
                </a:solidFill>
                <a:effectLst/>
              </a:rPr>
              <a:t>nhiệt</a:t>
            </a:r>
            <a:r>
              <a:rPr lang="en-US" sz="240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i="0" dirty="0" err="1">
                <a:solidFill>
                  <a:srgbClr val="000000"/>
                </a:solidFill>
                <a:effectLst/>
              </a:rPr>
              <a:t>độ</a:t>
            </a:r>
            <a:r>
              <a:rPr lang="en-US" sz="240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i="0" dirty="0" err="1">
                <a:solidFill>
                  <a:srgbClr val="000000"/>
                </a:solidFill>
                <a:effectLst/>
              </a:rPr>
              <a:t>thấp</a:t>
            </a:r>
            <a:r>
              <a:rPr lang="en-US" sz="240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i="0" dirty="0" err="1">
                <a:solidFill>
                  <a:srgbClr val="000000"/>
                </a:solidFill>
                <a:effectLst/>
              </a:rPr>
              <a:t>nhất</a:t>
            </a:r>
            <a:r>
              <a:rPr lang="en-US" sz="2400" i="0" dirty="0">
                <a:solidFill>
                  <a:srgbClr val="000000"/>
                </a:solidFill>
                <a:effectLst/>
              </a:rPr>
              <a:t>?</a:t>
            </a:r>
          </a:p>
          <a:p>
            <a:pPr algn="just"/>
            <a:r>
              <a:rPr lang="en-US" sz="2400" dirty="0">
                <a:solidFill>
                  <a:srgbClr val="000000"/>
                </a:solidFill>
              </a:rPr>
              <a:t>e) </a:t>
            </a:r>
            <a:r>
              <a:rPr lang="en-US" sz="2400" dirty="0" err="1">
                <a:solidFill>
                  <a:srgbClr val="000000"/>
                </a:solidFill>
              </a:rPr>
              <a:t>Em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có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nhận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xét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gì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về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nhiệt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độ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của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những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ngày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đầu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tuần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và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những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ngày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cuối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tuần</a:t>
            </a:r>
            <a:r>
              <a:rPr lang="en-US" sz="2400" dirty="0">
                <a:solidFill>
                  <a:srgbClr val="000000"/>
                </a:solidFill>
              </a:rPr>
              <a:t>?</a:t>
            </a:r>
            <a:endParaRPr lang="en-US" sz="2400" i="0" dirty="0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0743257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8000" y1="5100" x2="24500" y2="23600"/>
                        <a14:foregroundMark x1="36625" y1="64400" x2="39125" y2="85900"/>
                        <a14:foregroundMark x1="14975" y1="81758" x2="14975" y2="977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9655" y="3664527"/>
            <a:ext cx="2499360" cy="3124200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101969" y="274115"/>
            <a:ext cx="10292862" cy="1364566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GIÚP CHÚ BỘ ĐỘI HÀNH QUÂN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8000" y1="5100" x2="24500" y2="23600"/>
                        <a14:foregroundMark x1="36625" y1="64400" x2="39125" y2="85900"/>
                        <a14:foregroundMark x1="14975" y1="81758" x2="14975" y2="977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3627951"/>
            <a:ext cx="2499360" cy="3124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8000" y1="5100" x2="24500" y2="23600"/>
                        <a14:foregroundMark x1="36625" y1="64400" x2="39125" y2="85900"/>
                        <a14:foregroundMark x1="14975" y1="81758" x2="14975" y2="977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3664527"/>
            <a:ext cx="2499360" cy="31242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8000" y1="5100" x2="24500" y2="23600"/>
                        <a14:foregroundMark x1="36625" y1="64400" x2="39125" y2="85900"/>
                        <a14:foregroundMark x1="14975" y1="81758" x2="14975" y2="977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920" y="3706368"/>
            <a:ext cx="2499360" cy="31242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0000" l="6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972050" y="1724072"/>
            <a:ext cx="2552700" cy="255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 descr="C:\Users\ADMIN\Desktop\Tai nguyen thiet ke tro choi\Angry birds epic birds\1505573783630 (2)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296" y="3212554"/>
            <a:ext cx="1887616" cy="903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Sand_Castl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143000" y="17240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4638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4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267" y="4423720"/>
            <a:ext cx="12215448" cy="2445422"/>
            <a:chOff x="-23447" y="4479679"/>
            <a:chExt cx="12215448" cy="2387174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610DA05C-A485-4823-8796-AE992ED038BF}"/>
              </a:ext>
            </a:extLst>
          </p:cNvPr>
          <p:cNvSpPr/>
          <p:nvPr/>
        </p:nvSpPr>
        <p:spPr>
          <a:xfrm>
            <a:off x="400050" y="495300"/>
            <a:ext cx="11296650" cy="6172200"/>
          </a:xfrm>
          <a:prstGeom prst="roundRect">
            <a:avLst>
              <a:gd name="adj" fmla="val 940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1739" y="-1027142"/>
            <a:ext cx="2670169" cy="2670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263081" cy="16430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4902" y="0"/>
            <a:ext cx="1399401" cy="114648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66CB436C-C285-4F0E-A05E-A1E27C34790E}"/>
              </a:ext>
            </a:extLst>
          </p:cNvPr>
          <p:cNvGrpSpPr/>
          <p:nvPr/>
        </p:nvGrpSpPr>
        <p:grpSpPr>
          <a:xfrm>
            <a:off x="209550" y="497873"/>
            <a:ext cx="971550" cy="837543"/>
            <a:chOff x="666750" y="573242"/>
            <a:chExt cx="971550" cy="837543"/>
          </a:xfrm>
        </p:grpSpPr>
        <p:sp>
          <p:nvSpPr>
            <p:cNvPr id="3" name="Isosceles Triangle 2">
              <a:extLst>
                <a:ext uri="{FF2B5EF4-FFF2-40B4-BE49-F238E27FC236}">
                  <a16:creationId xmlns:a16="http://schemas.microsoft.com/office/drawing/2014/main" xmlns="" id="{6EE4E71B-B5CA-49F6-AAEC-503882028F94}"/>
                </a:ext>
              </a:extLst>
            </p:cNvPr>
            <p:cNvSpPr/>
            <p:nvPr/>
          </p:nvSpPr>
          <p:spPr>
            <a:xfrm>
              <a:off x="666750" y="573242"/>
              <a:ext cx="971550" cy="837543"/>
            </a:xfrm>
            <a:prstGeom prst="triangl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3FE5320D-2B34-4B0C-91E3-A15F00D49894}"/>
                </a:ext>
              </a:extLst>
            </p:cNvPr>
            <p:cNvSpPr txBox="1"/>
            <p:nvPr/>
          </p:nvSpPr>
          <p:spPr>
            <a:xfrm>
              <a:off x="952500" y="821513"/>
              <a:ext cx="6858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A0C35B6-BD3D-459C-BE16-1842D2DCCA54}"/>
              </a:ext>
            </a:extLst>
          </p:cNvPr>
          <p:cNvSpPr txBox="1"/>
          <p:nvPr/>
        </p:nvSpPr>
        <p:spPr>
          <a:xfrm>
            <a:off x="1247776" y="590632"/>
            <a:ext cx="103251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 Thảo được phân công ghi lại nhiệt độ vào lúc 10 giờ sáng của tất cả các ngày trong một tuần như ở bảng sau: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AB7F7782-4CC8-6202-7439-9AA88B29289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66950" y="1819275"/>
            <a:ext cx="7524750" cy="196215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E6CE9FAB-9923-D7B5-5540-BA5B7E40E683}"/>
              </a:ext>
            </a:extLst>
          </p:cNvPr>
          <p:cNvSpPr txBox="1"/>
          <p:nvPr/>
        </p:nvSpPr>
        <p:spPr>
          <a:xfrm>
            <a:off x="895350" y="3952875"/>
            <a:ext cx="101155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bảng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liệu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kê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lúc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10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giờ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a)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nhiệt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độ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bao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nhiêu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độ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C06FC704-C495-219D-E810-3242C48DB332}"/>
              </a:ext>
            </a:extLst>
          </p:cNvPr>
          <p:cNvSpPr/>
          <p:nvPr/>
        </p:nvSpPr>
        <p:spPr>
          <a:xfrm>
            <a:off x="4905375" y="2371726"/>
            <a:ext cx="733426" cy="120967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ounded Rectangle 18">
            <a:extLst>
              <a:ext uri="{FF2B5EF4-FFF2-40B4-BE49-F238E27FC236}">
                <a16:creationId xmlns:a16="http://schemas.microsoft.com/office/drawing/2014/main" xmlns="" id="{A24E6096-7A7A-B8A2-F22C-C89B5522D77A}"/>
              </a:ext>
            </a:extLst>
          </p:cNvPr>
          <p:cNvSpPr/>
          <p:nvPr/>
        </p:nvSpPr>
        <p:spPr>
          <a:xfrm>
            <a:off x="1266826" y="5486400"/>
            <a:ext cx="9991724" cy="762000"/>
          </a:xfrm>
          <a:prstGeom prst="roundRect">
            <a:avLst>
              <a:gd name="adj" fmla="val 6988"/>
            </a:avLst>
          </a:prstGeom>
          <a:solidFill>
            <a:srgbClr val="FFFF00"/>
          </a:solidFill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4000" b="1">
                <a:solidFill>
                  <a:srgbClr val="44546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 thứ Ba nhiệt độ là 21 độ C</a:t>
            </a:r>
            <a:endParaRPr kumimoji="0" lang="pt-BR" sz="4000" b="1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984465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4" grpId="0" animBg="1"/>
      <p:bldP spid="1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267" y="4423720"/>
            <a:ext cx="12215448" cy="2445422"/>
            <a:chOff x="-23447" y="4479679"/>
            <a:chExt cx="12215448" cy="2387174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610DA05C-A485-4823-8796-AE992ED038BF}"/>
              </a:ext>
            </a:extLst>
          </p:cNvPr>
          <p:cNvSpPr/>
          <p:nvPr/>
        </p:nvSpPr>
        <p:spPr>
          <a:xfrm>
            <a:off x="400050" y="495300"/>
            <a:ext cx="11296650" cy="6172200"/>
          </a:xfrm>
          <a:prstGeom prst="roundRect">
            <a:avLst>
              <a:gd name="adj" fmla="val 940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1739" y="-1027142"/>
            <a:ext cx="2670169" cy="2670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263081" cy="16430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4902" y="0"/>
            <a:ext cx="1399401" cy="114648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66CB436C-C285-4F0E-A05E-A1E27C34790E}"/>
              </a:ext>
            </a:extLst>
          </p:cNvPr>
          <p:cNvGrpSpPr/>
          <p:nvPr/>
        </p:nvGrpSpPr>
        <p:grpSpPr>
          <a:xfrm>
            <a:off x="209550" y="497873"/>
            <a:ext cx="971550" cy="837543"/>
            <a:chOff x="666750" y="573242"/>
            <a:chExt cx="971550" cy="837543"/>
          </a:xfrm>
        </p:grpSpPr>
        <p:sp>
          <p:nvSpPr>
            <p:cNvPr id="3" name="Isosceles Triangle 2">
              <a:extLst>
                <a:ext uri="{FF2B5EF4-FFF2-40B4-BE49-F238E27FC236}">
                  <a16:creationId xmlns:a16="http://schemas.microsoft.com/office/drawing/2014/main" xmlns="" id="{6EE4E71B-B5CA-49F6-AAEC-503882028F94}"/>
                </a:ext>
              </a:extLst>
            </p:cNvPr>
            <p:cNvSpPr/>
            <p:nvPr/>
          </p:nvSpPr>
          <p:spPr>
            <a:xfrm>
              <a:off x="666750" y="573242"/>
              <a:ext cx="971550" cy="837543"/>
            </a:xfrm>
            <a:prstGeom prst="triangl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3FE5320D-2B34-4B0C-91E3-A15F00D49894}"/>
                </a:ext>
              </a:extLst>
            </p:cNvPr>
            <p:cNvSpPr txBox="1"/>
            <p:nvPr/>
          </p:nvSpPr>
          <p:spPr>
            <a:xfrm>
              <a:off x="952500" y="821513"/>
              <a:ext cx="6858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A0C35B6-BD3D-459C-BE16-1842D2DCCA54}"/>
              </a:ext>
            </a:extLst>
          </p:cNvPr>
          <p:cNvSpPr txBox="1"/>
          <p:nvPr/>
        </p:nvSpPr>
        <p:spPr>
          <a:xfrm>
            <a:off x="1247776" y="590632"/>
            <a:ext cx="103251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 Thảo được phân công ghi lại nhiệt độ vào lúc 10 giờ sáng của tất cả các ngày trong một tuần như ở bảng sau: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AB7F7782-4CC8-6202-7439-9AA88B29289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66950" y="1819275"/>
            <a:ext cx="7524750" cy="196215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E6CE9FAB-9923-D7B5-5540-BA5B7E40E683}"/>
              </a:ext>
            </a:extLst>
          </p:cNvPr>
          <p:cNvSpPr txBox="1"/>
          <p:nvPr/>
        </p:nvSpPr>
        <p:spPr>
          <a:xfrm>
            <a:off x="895350" y="3952875"/>
            <a:ext cx="101155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bảng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liệu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kê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lúc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10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giờ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lvl="0" algn="just"/>
            <a:r>
              <a:rPr lang="en-US" sz="2800" dirty="0">
                <a:solidFill>
                  <a:srgbClr val="000000"/>
                </a:solidFill>
              </a:rPr>
              <a:t>b) </a:t>
            </a:r>
            <a:r>
              <a:rPr lang="en-US" sz="2800" dirty="0" err="1">
                <a:solidFill>
                  <a:srgbClr val="000000"/>
                </a:solidFill>
              </a:rPr>
              <a:t>Ngày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Chủ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nhật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nhiệt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độ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là</a:t>
            </a:r>
            <a:r>
              <a:rPr lang="en-US" sz="2800" dirty="0">
                <a:solidFill>
                  <a:srgbClr val="000000"/>
                </a:solidFill>
              </a:rPr>
              <a:t> bao </a:t>
            </a:r>
            <a:r>
              <a:rPr lang="en-US" sz="2800" dirty="0" err="1">
                <a:solidFill>
                  <a:srgbClr val="000000"/>
                </a:solidFill>
              </a:rPr>
              <a:t>nhiêu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độ</a:t>
            </a:r>
            <a:r>
              <a:rPr lang="en-US" sz="2800" dirty="0">
                <a:solidFill>
                  <a:srgbClr val="000000"/>
                </a:solidFill>
              </a:rPr>
              <a:t> C?</a:t>
            </a:r>
          </a:p>
        </p:txBody>
      </p:sp>
      <p:sp>
        <p:nvSpPr>
          <p:cNvPr id="16" name="Rounded Rectangle 18">
            <a:extLst>
              <a:ext uri="{FF2B5EF4-FFF2-40B4-BE49-F238E27FC236}">
                <a16:creationId xmlns:a16="http://schemas.microsoft.com/office/drawing/2014/main" xmlns="" id="{A24E6096-7A7A-B8A2-F22C-C89B5522D77A}"/>
              </a:ext>
            </a:extLst>
          </p:cNvPr>
          <p:cNvSpPr/>
          <p:nvPr/>
        </p:nvSpPr>
        <p:spPr>
          <a:xfrm>
            <a:off x="1266826" y="5486400"/>
            <a:ext cx="7962899" cy="762000"/>
          </a:xfrm>
          <a:prstGeom prst="roundRect">
            <a:avLst>
              <a:gd name="adj" fmla="val 6988"/>
            </a:avLst>
          </a:prstGeom>
          <a:solidFill>
            <a:srgbClr val="FFFF00"/>
          </a:solidFill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4000" b="1">
                <a:solidFill>
                  <a:srgbClr val="44546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 Chủ nhật nhiệt độ là 27 độ C</a:t>
            </a:r>
            <a:endParaRPr kumimoji="0" lang="pt-BR" sz="4000" b="1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5F319160-19D4-0989-9DE0-109BFDB529AF}"/>
              </a:ext>
            </a:extLst>
          </p:cNvPr>
          <p:cNvSpPr/>
          <p:nvPr/>
        </p:nvSpPr>
        <p:spPr>
          <a:xfrm>
            <a:off x="8905875" y="2400301"/>
            <a:ext cx="733426" cy="120967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50743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6" grpId="0" animBg="1"/>
      <p:bldP spid="1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267" y="4423720"/>
            <a:ext cx="12215448" cy="2445422"/>
            <a:chOff x="-23447" y="4479679"/>
            <a:chExt cx="12215448" cy="2387174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610DA05C-A485-4823-8796-AE992ED038BF}"/>
              </a:ext>
            </a:extLst>
          </p:cNvPr>
          <p:cNvSpPr/>
          <p:nvPr/>
        </p:nvSpPr>
        <p:spPr>
          <a:xfrm>
            <a:off x="400050" y="495300"/>
            <a:ext cx="11296650" cy="6172200"/>
          </a:xfrm>
          <a:prstGeom prst="roundRect">
            <a:avLst>
              <a:gd name="adj" fmla="val 940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1739" y="-1027142"/>
            <a:ext cx="2670169" cy="2670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263081" cy="16430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4902" y="0"/>
            <a:ext cx="1399401" cy="114648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66CB436C-C285-4F0E-A05E-A1E27C34790E}"/>
              </a:ext>
            </a:extLst>
          </p:cNvPr>
          <p:cNvGrpSpPr/>
          <p:nvPr/>
        </p:nvGrpSpPr>
        <p:grpSpPr>
          <a:xfrm>
            <a:off x="209550" y="497873"/>
            <a:ext cx="971550" cy="837543"/>
            <a:chOff x="666750" y="573242"/>
            <a:chExt cx="971550" cy="837543"/>
          </a:xfrm>
        </p:grpSpPr>
        <p:sp>
          <p:nvSpPr>
            <p:cNvPr id="3" name="Isosceles Triangle 2">
              <a:extLst>
                <a:ext uri="{FF2B5EF4-FFF2-40B4-BE49-F238E27FC236}">
                  <a16:creationId xmlns:a16="http://schemas.microsoft.com/office/drawing/2014/main" xmlns="" id="{6EE4E71B-B5CA-49F6-AAEC-503882028F94}"/>
                </a:ext>
              </a:extLst>
            </p:cNvPr>
            <p:cNvSpPr/>
            <p:nvPr/>
          </p:nvSpPr>
          <p:spPr>
            <a:xfrm>
              <a:off x="666750" y="573242"/>
              <a:ext cx="971550" cy="837543"/>
            </a:xfrm>
            <a:prstGeom prst="triangl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3FE5320D-2B34-4B0C-91E3-A15F00D49894}"/>
                </a:ext>
              </a:extLst>
            </p:cNvPr>
            <p:cNvSpPr txBox="1"/>
            <p:nvPr/>
          </p:nvSpPr>
          <p:spPr>
            <a:xfrm>
              <a:off x="952500" y="821513"/>
              <a:ext cx="6858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A0C35B6-BD3D-459C-BE16-1842D2DCCA54}"/>
              </a:ext>
            </a:extLst>
          </p:cNvPr>
          <p:cNvSpPr txBox="1"/>
          <p:nvPr/>
        </p:nvSpPr>
        <p:spPr>
          <a:xfrm>
            <a:off x="1247776" y="590632"/>
            <a:ext cx="103251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 Thảo được phân công ghi lại nhiệt độ vào lúc 10 giờ sáng của tất cả các ngày trong một tuần như ở bảng sau: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AB7F7782-4CC8-6202-7439-9AA88B29289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66950" y="1819275"/>
            <a:ext cx="7524750" cy="196215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E6CE9FAB-9923-D7B5-5540-BA5B7E40E683}"/>
              </a:ext>
            </a:extLst>
          </p:cNvPr>
          <p:cNvSpPr txBox="1"/>
          <p:nvPr/>
        </p:nvSpPr>
        <p:spPr>
          <a:xfrm>
            <a:off x="895350" y="3952875"/>
            <a:ext cx="101155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bảng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liệu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kê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lúc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10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giờ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lvl="0" algn="just"/>
            <a:r>
              <a:rPr lang="en-US" sz="2800" dirty="0">
                <a:solidFill>
                  <a:srgbClr val="000000"/>
                </a:solidFill>
              </a:rPr>
              <a:t>c) </a:t>
            </a:r>
            <a:r>
              <a:rPr lang="en-US" sz="2800" dirty="0" err="1">
                <a:solidFill>
                  <a:srgbClr val="000000"/>
                </a:solidFill>
              </a:rPr>
              <a:t>Nhiệt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độ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cao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nhất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trong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tuần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là</a:t>
            </a:r>
            <a:r>
              <a:rPr lang="en-US" sz="2800" dirty="0">
                <a:solidFill>
                  <a:srgbClr val="000000"/>
                </a:solidFill>
              </a:rPr>
              <a:t> bao </a:t>
            </a:r>
            <a:r>
              <a:rPr lang="en-US" sz="2800" dirty="0" err="1">
                <a:solidFill>
                  <a:srgbClr val="000000"/>
                </a:solidFill>
              </a:rPr>
              <a:t>nhiêu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độ</a:t>
            </a:r>
            <a:r>
              <a:rPr lang="en-US" sz="2800" dirty="0">
                <a:solidFill>
                  <a:srgbClr val="000000"/>
                </a:solidFill>
              </a:rPr>
              <a:t> C?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C06FC704-C495-219D-E810-3242C48DB332}"/>
              </a:ext>
            </a:extLst>
          </p:cNvPr>
          <p:cNvSpPr/>
          <p:nvPr/>
        </p:nvSpPr>
        <p:spPr>
          <a:xfrm>
            <a:off x="8115300" y="2400301"/>
            <a:ext cx="733426" cy="120967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ounded Rectangle 18">
            <a:extLst>
              <a:ext uri="{FF2B5EF4-FFF2-40B4-BE49-F238E27FC236}">
                <a16:creationId xmlns:a16="http://schemas.microsoft.com/office/drawing/2014/main" xmlns="" id="{A24E6096-7A7A-B8A2-F22C-C89B5522D77A}"/>
              </a:ext>
            </a:extLst>
          </p:cNvPr>
          <p:cNvSpPr/>
          <p:nvPr/>
        </p:nvSpPr>
        <p:spPr>
          <a:xfrm>
            <a:off x="1266826" y="5486400"/>
            <a:ext cx="8839199" cy="762000"/>
          </a:xfrm>
          <a:prstGeom prst="roundRect">
            <a:avLst>
              <a:gd name="adj" fmla="val 6988"/>
            </a:avLst>
          </a:prstGeom>
          <a:solidFill>
            <a:srgbClr val="FFFF00"/>
          </a:solidFill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4000" b="1">
                <a:solidFill>
                  <a:srgbClr val="44546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Nhiệt độ cao nhất trong tuần là 28 độ C</a:t>
            </a:r>
            <a:endParaRPr kumimoji="0" lang="pt-BR" sz="4000" b="1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98713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4" grpId="0" animBg="1"/>
      <p:bldP spid="1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267" y="4423720"/>
            <a:ext cx="12215448" cy="2445422"/>
            <a:chOff x="-23447" y="4479679"/>
            <a:chExt cx="12215448" cy="2387174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610DA05C-A485-4823-8796-AE992ED038BF}"/>
              </a:ext>
            </a:extLst>
          </p:cNvPr>
          <p:cNvSpPr/>
          <p:nvPr/>
        </p:nvSpPr>
        <p:spPr>
          <a:xfrm>
            <a:off x="400050" y="495300"/>
            <a:ext cx="11296650" cy="6172200"/>
          </a:xfrm>
          <a:prstGeom prst="roundRect">
            <a:avLst>
              <a:gd name="adj" fmla="val 940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1739" y="-1027142"/>
            <a:ext cx="2670169" cy="2670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263081" cy="16430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4902" y="0"/>
            <a:ext cx="1399401" cy="114648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66CB436C-C285-4F0E-A05E-A1E27C34790E}"/>
              </a:ext>
            </a:extLst>
          </p:cNvPr>
          <p:cNvGrpSpPr/>
          <p:nvPr/>
        </p:nvGrpSpPr>
        <p:grpSpPr>
          <a:xfrm>
            <a:off x="209550" y="497873"/>
            <a:ext cx="971550" cy="837543"/>
            <a:chOff x="666750" y="573242"/>
            <a:chExt cx="971550" cy="837543"/>
          </a:xfrm>
        </p:grpSpPr>
        <p:sp>
          <p:nvSpPr>
            <p:cNvPr id="3" name="Isosceles Triangle 2">
              <a:extLst>
                <a:ext uri="{FF2B5EF4-FFF2-40B4-BE49-F238E27FC236}">
                  <a16:creationId xmlns:a16="http://schemas.microsoft.com/office/drawing/2014/main" xmlns="" id="{6EE4E71B-B5CA-49F6-AAEC-503882028F94}"/>
                </a:ext>
              </a:extLst>
            </p:cNvPr>
            <p:cNvSpPr/>
            <p:nvPr/>
          </p:nvSpPr>
          <p:spPr>
            <a:xfrm>
              <a:off x="666750" y="573242"/>
              <a:ext cx="971550" cy="837543"/>
            </a:xfrm>
            <a:prstGeom prst="triangl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3FE5320D-2B34-4B0C-91E3-A15F00D49894}"/>
                </a:ext>
              </a:extLst>
            </p:cNvPr>
            <p:cNvSpPr txBox="1"/>
            <p:nvPr/>
          </p:nvSpPr>
          <p:spPr>
            <a:xfrm>
              <a:off x="952500" y="821513"/>
              <a:ext cx="6858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A0C35B6-BD3D-459C-BE16-1842D2DCCA54}"/>
              </a:ext>
            </a:extLst>
          </p:cNvPr>
          <p:cNvSpPr txBox="1"/>
          <p:nvPr/>
        </p:nvSpPr>
        <p:spPr>
          <a:xfrm>
            <a:off x="1247776" y="590632"/>
            <a:ext cx="103251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 Thảo được phân công ghi lại nhiệt độ vào lúc 10 giờ sáng của tất cả các ngày trong một tuần như ở bảng sau: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AB7F7782-4CC8-6202-7439-9AA88B29289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66950" y="1819275"/>
            <a:ext cx="7524750" cy="196215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E6CE9FAB-9923-D7B5-5540-BA5B7E40E683}"/>
              </a:ext>
            </a:extLst>
          </p:cNvPr>
          <p:cNvSpPr txBox="1"/>
          <p:nvPr/>
        </p:nvSpPr>
        <p:spPr>
          <a:xfrm>
            <a:off x="895350" y="3952875"/>
            <a:ext cx="101155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bảng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liệu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kê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lúc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10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giờ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lvl="0" algn="just"/>
            <a:r>
              <a:rPr lang="en-US" sz="2800" dirty="0">
                <a:solidFill>
                  <a:srgbClr val="000000"/>
                </a:solidFill>
              </a:rPr>
              <a:t>d) </a:t>
            </a:r>
            <a:r>
              <a:rPr lang="en-US" sz="2800" dirty="0" err="1">
                <a:solidFill>
                  <a:srgbClr val="000000"/>
                </a:solidFill>
              </a:rPr>
              <a:t>Ngày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nào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trong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tuần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có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nhiệt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độ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thấp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nhất</a:t>
            </a:r>
            <a:r>
              <a:rPr lang="en-US" sz="2800" dirty="0">
                <a:solidFill>
                  <a:srgbClr val="000000"/>
                </a:solidFill>
              </a:rPr>
              <a:t>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C06FC704-C495-219D-E810-3242C48DB332}"/>
              </a:ext>
            </a:extLst>
          </p:cNvPr>
          <p:cNvSpPr/>
          <p:nvPr/>
        </p:nvSpPr>
        <p:spPr>
          <a:xfrm>
            <a:off x="5724525" y="2381251"/>
            <a:ext cx="733426" cy="120967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ounded Rectangle 18">
            <a:extLst>
              <a:ext uri="{FF2B5EF4-FFF2-40B4-BE49-F238E27FC236}">
                <a16:creationId xmlns:a16="http://schemas.microsoft.com/office/drawing/2014/main" xmlns="" id="{A24E6096-7A7A-B8A2-F22C-C89B5522D77A}"/>
              </a:ext>
            </a:extLst>
          </p:cNvPr>
          <p:cNvSpPr/>
          <p:nvPr/>
        </p:nvSpPr>
        <p:spPr>
          <a:xfrm>
            <a:off x="914400" y="5486400"/>
            <a:ext cx="10791825" cy="762000"/>
          </a:xfrm>
          <a:prstGeom prst="roundRect">
            <a:avLst>
              <a:gd name="adj" fmla="val 6988"/>
            </a:avLst>
          </a:prstGeom>
          <a:solidFill>
            <a:srgbClr val="FFFF00"/>
          </a:solidFill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4000" b="1">
                <a:solidFill>
                  <a:srgbClr val="44546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 trong tuần có nhiệt độ thấp nhất là thứ Tư.</a:t>
            </a:r>
            <a:endParaRPr kumimoji="0" lang="pt-BR" sz="4000" b="1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82073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4" grpId="0" animBg="1"/>
      <p:bldP spid="1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267" y="4423720"/>
            <a:ext cx="12215448" cy="2445422"/>
            <a:chOff x="-23447" y="4479679"/>
            <a:chExt cx="12215448" cy="2387174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610DA05C-A485-4823-8796-AE992ED038BF}"/>
              </a:ext>
            </a:extLst>
          </p:cNvPr>
          <p:cNvSpPr/>
          <p:nvPr/>
        </p:nvSpPr>
        <p:spPr>
          <a:xfrm>
            <a:off x="400050" y="495300"/>
            <a:ext cx="11296650" cy="6172200"/>
          </a:xfrm>
          <a:prstGeom prst="roundRect">
            <a:avLst>
              <a:gd name="adj" fmla="val 940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1739" y="-1027142"/>
            <a:ext cx="2670169" cy="2670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263081" cy="16430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4902" y="0"/>
            <a:ext cx="1399401" cy="114648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66CB436C-C285-4F0E-A05E-A1E27C34790E}"/>
              </a:ext>
            </a:extLst>
          </p:cNvPr>
          <p:cNvGrpSpPr/>
          <p:nvPr/>
        </p:nvGrpSpPr>
        <p:grpSpPr>
          <a:xfrm>
            <a:off x="209550" y="497873"/>
            <a:ext cx="971550" cy="837543"/>
            <a:chOff x="666750" y="573242"/>
            <a:chExt cx="971550" cy="837543"/>
          </a:xfrm>
        </p:grpSpPr>
        <p:sp>
          <p:nvSpPr>
            <p:cNvPr id="3" name="Isosceles Triangle 2">
              <a:extLst>
                <a:ext uri="{FF2B5EF4-FFF2-40B4-BE49-F238E27FC236}">
                  <a16:creationId xmlns:a16="http://schemas.microsoft.com/office/drawing/2014/main" xmlns="" id="{6EE4E71B-B5CA-49F6-AAEC-503882028F94}"/>
                </a:ext>
              </a:extLst>
            </p:cNvPr>
            <p:cNvSpPr/>
            <p:nvPr/>
          </p:nvSpPr>
          <p:spPr>
            <a:xfrm>
              <a:off x="666750" y="573242"/>
              <a:ext cx="971550" cy="837543"/>
            </a:xfrm>
            <a:prstGeom prst="triangl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3FE5320D-2B34-4B0C-91E3-A15F00D49894}"/>
                </a:ext>
              </a:extLst>
            </p:cNvPr>
            <p:cNvSpPr txBox="1"/>
            <p:nvPr/>
          </p:nvSpPr>
          <p:spPr>
            <a:xfrm>
              <a:off x="952500" y="821513"/>
              <a:ext cx="6858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A0C35B6-BD3D-459C-BE16-1842D2DCCA54}"/>
              </a:ext>
            </a:extLst>
          </p:cNvPr>
          <p:cNvSpPr txBox="1"/>
          <p:nvPr/>
        </p:nvSpPr>
        <p:spPr>
          <a:xfrm>
            <a:off x="1247776" y="590632"/>
            <a:ext cx="103251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 Thảo được phân công ghi lại nhiệt độ vào lúc 10 giờ sáng của tất cả các ngày trong một tuần như ở bảng sau: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AB7F7782-4CC8-6202-7439-9AA88B29289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66950" y="1819275"/>
            <a:ext cx="7524750" cy="196215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E6CE9FAB-9923-D7B5-5540-BA5B7E40E683}"/>
              </a:ext>
            </a:extLst>
          </p:cNvPr>
          <p:cNvSpPr txBox="1"/>
          <p:nvPr/>
        </p:nvSpPr>
        <p:spPr>
          <a:xfrm>
            <a:off x="895350" y="3952875"/>
            <a:ext cx="1011555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bảng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liệu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kê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lúc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10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giờ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lvl="0" algn="just"/>
            <a:r>
              <a:rPr lang="en-US" sz="2800" dirty="0">
                <a:solidFill>
                  <a:srgbClr val="000000"/>
                </a:solidFill>
              </a:rPr>
              <a:t>e) </a:t>
            </a:r>
            <a:r>
              <a:rPr lang="en-US" sz="2800" dirty="0" err="1">
                <a:solidFill>
                  <a:srgbClr val="000000"/>
                </a:solidFill>
              </a:rPr>
              <a:t>Em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có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nhận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xét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gì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về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nhiệt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độ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của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những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ngày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đầu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tuần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và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những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ngày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cuối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tuần</a:t>
            </a:r>
            <a:r>
              <a:rPr lang="en-US" sz="2800" dirty="0">
                <a:solidFill>
                  <a:srgbClr val="000000"/>
                </a:solidFill>
              </a:rPr>
              <a:t>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ounded Rectangle 18">
            <a:extLst>
              <a:ext uri="{FF2B5EF4-FFF2-40B4-BE49-F238E27FC236}">
                <a16:creationId xmlns:a16="http://schemas.microsoft.com/office/drawing/2014/main" xmlns="" id="{A24E6096-7A7A-B8A2-F22C-C89B5522D77A}"/>
              </a:ext>
            </a:extLst>
          </p:cNvPr>
          <p:cNvSpPr/>
          <p:nvPr/>
        </p:nvSpPr>
        <p:spPr>
          <a:xfrm>
            <a:off x="800100" y="5772150"/>
            <a:ext cx="10791825" cy="762000"/>
          </a:xfrm>
          <a:prstGeom prst="roundRect">
            <a:avLst>
              <a:gd name="adj" fmla="val 6988"/>
            </a:avLst>
          </a:prstGeom>
          <a:solidFill>
            <a:srgbClr val="FFFF00"/>
          </a:solidFill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2800" b="1" dirty="0">
                <a:solidFill>
                  <a:srgbClr val="44546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Nhiệt độ của những ngày cuối tuần cao hơn nhiệt độ cùa những ngày đầu tuần.</a:t>
            </a:r>
            <a:endParaRPr kumimoji="0" lang="pt-BR" sz="2800" b="1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41302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2">
            <a:extLst>
              <a:ext uri="{FF2B5EF4-FFF2-40B4-BE49-F238E27FC236}">
                <a16:creationId xmlns:a16="http://schemas.microsoft.com/office/drawing/2014/main" xmlns="" id="{AA558755-1417-4178-8C89-33F0B9112145}"/>
              </a:ext>
            </a:extLst>
          </p:cNvPr>
          <p:cNvGrpSpPr/>
          <p:nvPr/>
        </p:nvGrpSpPr>
        <p:grpSpPr>
          <a:xfrm>
            <a:off x="-1" y="5384684"/>
            <a:ext cx="12192001" cy="1473315"/>
            <a:chOff x="-1" y="5285788"/>
            <a:chExt cx="13010397" cy="1572212"/>
          </a:xfrm>
        </p:grpSpPr>
        <p:pic>
          <p:nvPicPr>
            <p:cNvPr id="12" name="图片 3">
              <a:extLst>
                <a:ext uri="{FF2B5EF4-FFF2-40B4-BE49-F238E27FC236}">
                  <a16:creationId xmlns:a16="http://schemas.microsoft.com/office/drawing/2014/main" xmlns="" id="{E1520C29-23FF-4175-A49A-2025AF19D2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5609788" y="5285788"/>
              <a:ext cx="7400608" cy="1572212"/>
            </a:xfrm>
            <a:prstGeom prst="rect">
              <a:avLst/>
            </a:prstGeom>
          </p:spPr>
        </p:pic>
        <p:pic>
          <p:nvPicPr>
            <p:cNvPr id="13" name="图片 4">
              <a:extLst>
                <a:ext uri="{FF2B5EF4-FFF2-40B4-BE49-F238E27FC236}">
                  <a16:creationId xmlns:a16="http://schemas.microsoft.com/office/drawing/2014/main" xmlns="" id="{278AE629-F7F9-4D35-AE64-26D07A33F1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14" name="图片 5">
              <a:extLst>
                <a:ext uri="{FF2B5EF4-FFF2-40B4-BE49-F238E27FC236}">
                  <a16:creationId xmlns:a16="http://schemas.microsoft.com/office/drawing/2014/main" xmlns="" id="{CDE337F4-32E4-4906-9C70-B8914DF3E2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grpSp>
        <p:nvGrpSpPr>
          <p:cNvPr id="15" name="组合 8">
            <a:extLst>
              <a:ext uri="{FF2B5EF4-FFF2-40B4-BE49-F238E27FC236}">
                <a16:creationId xmlns:a16="http://schemas.microsoft.com/office/drawing/2014/main" xmlns="" id="{9E3E4EF5-56BC-441D-A514-9A888A7F7E1A}"/>
              </a:ext>
            </a:extLst>
          </p:cNvPr>
          <p:cNvGrpSpPr/>
          <p:nvPr/>
        </p:nvGrpSpPr>
        <p:grpSpPr>
          <a:xfrm flipV="1">
            <a:off x="-1" y="0"/>
            <a:ext cx="4988772" cy="1396552"/>
            <a:chOff x="-1" y="5367704"/>
            <a:chExt cx="5323647" cy="1490296"/>
          </a:xfrm>
        </p:grpSpPr>
        <p:pic>
          <p:nvPicPr>
            <p:cNvPr id="16" name="图片 10">
              <a:extLst>
                <a:ext uri="{FF2B5EF4-FFF2-40B4-BE49-F238E27FC236}">
                  <a16:creationId xmlns:a16="http://schemas.microsoft.com/office/drawing/2014/main" xmlns="" id="{A592B361-8E62-42CA-8ED0-387B79A833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17" name="图片 11">
              <a:extLst>
                <a:ext uri="{FF2B5EF4-FFF2-40B4-BE49-F238E27FC236}">
                  <a16:creationId xmlns:a16="http://schemas.microsoft.com/office/drawing/2014/main" xmlns="" id="{079EF30C-07D1-4CCA-BF10-B28D6AB122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pic>
        <p:nvPicPr>
          <p:cNvPr id="18" name="图片 12">
            <a:extLst>
              <a:ext uri="{FF2B5EF4-FFF2-40B4-BE49-F238E27FC236}">
                <a16:creationId xmlns:a16="http://schemas.microsoft.com/office/drawing/2014/main" xmlns="" id="{18455081-678D-4433-A5AA-6FF2878723A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" t="86185" r="59915" b="-3"/>
          <a:stretch/>
        </p:blipFill>
        <p:spPr>
          <a:xfrm flipV="1">
            <a:off x="4988771" y="0"/>
            <a:ext cx="2622346" cy="1396552"/>
          </a:xfrm>
          <a:prstGeom prst="rect">
            <a:avLst/>
          </a:prstGeom>
        </p:spPr>
      </p:pic>
      <p:grpSp>
        <p:nvGrpSpPr>
          <p:cNvPr id="19" name="组合 8">
            <a:extLst>
              <a:ext uri="{FF2B5EF4-FFF2-40B4-BE49-F238E27FC236}">
                <a16:creationId xmlns:a16="http://schemas.microsoft.com/office/drawing/2014/main" xmlns="" id="{3FD979EB-8F61-492B-B324-8FB8CF4B3707}"/>
              </a:ext>
            </a:extLst>
          </p:cNvPr>
          <p:cNvGrpSpPr/>
          <p:nvPr/>
        </p:nvGrpSpPr>
        <p:grpSpPr>
          <a:xfrm flipV="1">
            <a:off x="7492240" y="15692"/>
            <a:ext cx="4988772" cy="1396552"/>
            <a:chOff x="-1" y="5367704"/>
            <a:chExt cx="5323647" cy="1490296"/>
          </a:xfrm>
        </p:grpSpPr>
        <p:pic>
          <p:nvPicPr>
            <p:cNvPr id="20" name="图片 10">
              <a:extLst>
                <a:ext uri="{FF2B5EF4-FFF2-40B4-BE49-F238E27FC236}">
                  <a16:creationId xmlns:a16="http://schemas.microsoft.com/office/drawing/2014/main" xmlns="" id="{D11ECE29-9286-4ECC-90AF-FC2F573501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21" name="图片 11">
              <a:extLst>
                <a:ext uri="{FF2B5EF4-FFF2-40B4-BE49-F238E27FC236}">
                  <a16:creationId xmlns:a16="http://schemas.microsoft.com/office/drawing/2014/main" xmlns="" id="{81FE94BA-93A6-4F24-92A0-F09C582769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sp>
        <p:nvSpPr>
          <p:cNvPr id="7" name="Cloud Callout 2">
            <a:extLst>
              <a:ext uri="{FF2B5EF4-FFF2-40B4-BE49-F238E27FC236}">
                <a16:creationId xmlns:a16="http://schemas.microsoft.com/office/drawing/2014/main" xmlns="" id="{B2C8FA3F-F3DB-4FB0-ACD6-AC844BEDA64C}"/>
              </a:ext>
            </a:extLst>
          </p:cNvPr>
          <p:cNvSpPr/>
          <p:nvPr/>
        </p:nvSpPr>
        <p:spPr>
          <a:xfrm>
            <a:off x="2665776" y="1761810"/>
            <a:ext cx="8440374" cy="3454069"/>
          </a:xfrm>
          <a:prstGeom prst="cloudCallout">
            <a:avLst>
              <a:gd name="adj1" fmla="val -54677"/>
              <a:gd name="adj2" fmla="val 53510"/>
            </a:avLst>
          </a:prstGeom>
          <a:solidFill>
            <a:srgbClr val="F4FCF7"/>
          </a:solidFill>
          <a:ln w="25400" cap="flat" cmpd="sng" algn="ctr">
            <a:solidFill>
              <a:srgbClr val="0F6FC6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6175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itchFamily="18" charset="0"/>
              </a:rPr>
              <a:t>   </a:t>
            </a:r>
            <a:r>
              <a:rPr kumimoji="0" lang="nl-NL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宋体" panose="02010600030101010101" pitchFamily="2" charset="-122"/>
                <a:cs typeface="#9Slide03 Arima Madurai Black" panose="00000A00000000000000" pitchFamily="2" charset="0"/>
              </a:rPr>
              <a:t>Về nhà ôn lại bài và chuẩn bị bài tiếp theo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宋体" panose="02010600030101010101" pitchFamily="2" charset="-122"/>
              <a:cs typeface="#9Slide03 Arima Madurai Black" panose="00000A00000000000000" pitchFamily="2" charset="-93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72B3F92-6FE7-4743-A32B-FF59B0FF9C6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3574"/>
          <a:stretch/>
        </p:blipFill>
        <p:spPr>
          <a:xfrm>
            <a:off x="55910" y="1412244"/>
            <a:ext cx="3207070" cy="569132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D50EEFEE-7F4A-419A-AD95-35D58714DD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32579" y="856926"/>
            <a:ext cx="7126842" cy="920576"/>
          </a:xfrm>
          <a:prstGeom prst="rect">
            <a:avLst/>
          </a:prstGeom>
        </p:spPr>
      </p:pic>
      <p:pic>
        <p:nvPicPr>
          <p:cNvPr id="26" name="Picture 25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xmlns="" id="{9701C5CD-4389-43AA-B5BB-40B2965A085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33" t="1979" r="1463" b="65799"/>
          <a:stretch/>
        </p:blipFill>
        <p:spPr>
          <a:xfrm>
            <a:off x="1360221" y="693130"/>
            <a:ext cx="1305555" cy="1248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7004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82041" y="2719705"/>
            <a:ext cx="2222803" cy="354517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843" y="3304754"/>
            <a:ext cx="1771603" cy="324966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1739" y="-1027142"/>
            <a:ext cx="2670169" cy="2670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263081" cy="1643027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267" y="4423720"/>
            <a:ext cx="12215448" cy="2445422"/>
            <a:chOff x="-23447" y="4479679"/>
            <a:chExt cx="12215448" cy="2387174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276" y="5015433"/>
            <a:ext cx="2864935" cy="1487494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1428" y="953132"/>
            <a:ext cx="1399401" cy="114648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5042C9EB-DF83-4352-85A5-E3F378F047D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006" y="2213379"/>
            <a:ext cx="4171535" cy="4339583"/>
          </a:xfrm>
          <a:prstGeom prst="rect">
            <a:avLst/>
          </a:prstGeom>
        </p:spPr>
      </p:pic>
      <p:pic>
        <p:nvPicPr>
          <p:cNvPr id="18" name="图片 18">
            <a:extLst>
              <a:ext uri="{FF2B5EF4-FFF2-40B4-BE49-F238E27FC236}">
                <a16:creationId xmlns:a16="http://schemas.microsoft.com/office/drawing/2014/main" xmlns="" id="{65686B99-D9FD-4651-830B-17789F6F985F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93442" y="19881"/>
            <a:ext cx="1399401" cy="114648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C14F427-81FB-6F01-23B6-910C18A5A50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464207" y="1368373"/>
            <a:ext cx="5206435" cy="4121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7735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1" y="3243944"/>
            <a:ext cx="2500313" cy="312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1" y="3243943"/>
            <a:ext cx="2500313" cy="312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1" y="3276601"/>
            <a:ext cx="2500313" cy="312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0248" y="3243942"/>
            <a:ext cx="2500313" cy="312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18177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4.07407E-6 L 0.8967 -0.00093 " pathEditMode="relative" rAng="0" ptsTypes="AA">
                                      <p:cBhvr>
                                        <p:cTn id="12" dur="10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826" y="-46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4.07407E-6 L 0.8967 -0.00093 " pathEditMode="relative" rAng="0" ptsTypes="AA">
                                      <p:cBhvr>
                                        <p:cTn id="20" dur="10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826" y="-46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4.07407E-6 L 0.8967 -0.00093 " pathEditMode="relative" rAng="0" ptsTypes="AA">
                                      <p:cBhvr>
                                        <p:cTn id="28" dur="10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826" y="-46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4.07407E-6 L 0.8967 -0.00093 " pathEditMode="relative" rAng="0" ptsTypes="AA">
                                      <p:cBhvr>
                                        <p:cTn id="36" dur="10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826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5454386" y="1433827"/>
            <a:ext cx="3663684" cy="3378078"/>
            <a:chOff x="3203115" y="1491102"/>
            <a:chExt cx="3663684" cy="3378078"/>
          </a:xfrm>
        </p:grpSpPr>
        <p:pic>
          <p:nvPicPr>
            <p:cNvPr id="23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0000" l="60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305516" flipH="1">
              <a:off x="3203115" y="1491102"/>
              <a:ext cx="1797923" cy="17979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333" r="100000">
                          <a14:foregroundMark x1="1778" y1="81964" x2="3222" y2="86607"/>
                          <a14:foregroundMark x1="38111" y1="92679" x2="39556" y2="99643"/>
                          <a14:foregroundMark x1="98556" y1="77143" x2="97444" y2="8196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462291" y="2750820"/>
              <a:ext cx="3404508" cy="2118360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28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501" y="3407833"/>
            <a:ext cx="1866901" cy="29852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28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01000" y="3480897"/>
            <a:ext cx="1828800" cy="29243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282" y="25244"/>
            <a:ext cx="1021884" cy="1021884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721" b="89700" l="0" r="898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5279" y="3853365"/>
            <a:ext cx="2057400" cy="2219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000" b="98605" l="8171" r="918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00" r="15501"/>
          <a:stretch/>
        </p:blipFill>
        <p:spPr bwMode="auto">
          <a:xfrm>
            <a:off x="4403092" y="3986328"/>
            <a:ext cx="664028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333" r="100000">
                        <a14:foregroundMark x1="1778" y1="81964" x2="3222" y2="86607"/>
                        <a14:foregroundMark x1="38111" y1="92679" x2="39556" y2="99643"/>
                        <a14:foregroundMark x1="98556" y1="77143" x2="97444" y2="819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351615"/>
            <a:ext cx="767442" cy="47751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428" y="3216705"/>
            <a:ext cx="2099846" cy="2099846"/>
          </a:xfrm>
          <a:prstGeom prst="rect">
            <a:avLst/>
          </a:prstGeom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721" b="89700" l="0" r="898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773" b="17597"/>
          <a:stretch/>
        </p:blipFill>
        <p:spPr bwMode="auto">
          <a:xfrm>
            <a:off x="3374392" y="330005"/>
            <a:ext cx="1028700" cy="628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5000" b="98605" l="8171" r="918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00" r="15501"/>
          <a:stretch/>
        </p:blipFill>
        <p:spPr bwMode="auto">
          <a:xfrm>
            <a:off x="5446875" y="277958"/>
            <a:ext cx="358405" cy="498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Flowchart: Connector 8">
            <a:hlinkClick r:id="rId20" action="ppaction://hlinksldjump"/>
          </p:cNvPr>
          <p:cNvSpPr/>
          <p:nvPr/>
        </p:nvSpPr>
        <p:spPr>
          <a:xfrm>
            <a:off x="2539973" y="1002321"/>
            <a:ext cx="548848" cy="527255"/>
          </a:xfrm>
          <a:prstGeom prst="flowChartConnector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</a:t>
            </a:r>
          </a:p>
        </p:txBody>
      </p:sp>
      <p:sp>
        <p:nvSpPr>
          <p:cNvPr id="17" name="Flowchart: Connector 16">
            <a:hlinkClick r:id="rId21" action="ppaction://hlinksldjump"/>
          </p:cNvPr>
          <p:cNvSpPr/>
          <p:nvPr/>
        </p:nvSpPr>
        <p:spPr>
          <a:xfrm>
            <a:off x="4420305" y="1049499"/>
            <a:ext cx="548846" cy="527255"/>
          </a:xfrm>
          <a:prstGeom prst="flowChartConnector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</a:t>
            </a:r>
          </a:p>
        </p:txBody>
      </p:sp>
      <p:sp>
        <p:nvSpPr>
          <p:cNvPr id="18" name="Flowchart: Connector 17">
            <a:hlinkClick r:id="rId22" action="ppaction://hlinksldjump"/>
          </p:cNvPr>
          <p:cNvSpPr/>
          <p:nvPr/>
        </p:nvSpPr>
        <p:spPr>
          <a:xfrm>
            <a:off x="3531756" y="1017534"/>
            <a:ext cx="548847" cy="527255"/>
          </a:xfrm>
          <a:prstGeom prst="flowChartConnector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</a:t>
            </a:r>
          </a:p>
        </p:txBody>
      </p:sp>
      <p:sp>
        <p:nvSpPr>
          <p:cNvPr id="19" name="Flowchart: Connector 18">
            <a:hlinkClick r:id="rId23" action="ppaction://hlinksldjump"/>
          </p:cNvPr>
          <p:cNvSpPr/>
          <p:nvPr/>
        </p:nvSpPr>
        <p:spPr>
          <a:xfrm>
            <a:off x="5374473" y="1022614"/>
            <a:ext cx="548846" cy="527255"/>
          </a:xfrm>
          <a:prstGeom prst="flowChartConnector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4</a:t>
            </a:r>
          </a:p>
        </p:txBody>
      </p:sp>
      <p:sp>
        <p:nvSpPr>
          <p:cNvPr id="10" name="5-Point Star 9"/>
          <p:cNvSpPr/>
          <p:nvPr/>
        </p:nvSpPr>
        <p:spPr>
          <a:xfrm>
            <a:off x="11145526" y="5977662"/>
            <a:ext cx="609600" cy="6096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Cloud Callout 1"/>
          <p:cNvSpPr/>
          <p:nvPr/>
        </p:nvSpPr>
        <p:spPr>
          <a:xfrm>
            <a:off x="1938537" y="405445"/>
            <a:ext cx="6871871" cy="3091108"/>
          </a:xfrm>
          <a:prstGeom prst="cloudCallout">
            <a:avLst>
              <a:gd name="adj1" fmla="val 36333"/>
              <a:gd name="adj2" fmla="val 9769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chú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đội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chỗ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dừng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hãy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giúp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chú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đội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lửa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bằng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hãy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3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0836716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9" grpId="0" animBg="1"/>
      <p:bldP spid="17" grpId="0" animBg="1"/>
      <p:bldP spid="18" grpId="0" animBg="1"/>
      <p:bldP spid="19" grpId="0" animBg="1"/>
      <p:bldP spid="2" grpId="0" animBg="1"/>
      <p:bldP spid="2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28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3496" y="2702390"/>
            <a:ext cx="2490362" cy="398219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CE6368BA-91F3-464D-B0E1-636070DBB6BB}"/>
              </a:ext>
            </a:extLst>
          </p:cNvPr>
          <p:cNvSpPr/>
          <p:nvPr/>
        </p:nvSpPr>
        <p:spPr>
          <a:xfrm>
            <a:off x="4185775" y="2702391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cạnh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x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cạnh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57129CBA-AB00-46D9-BA65-557E4E278E95}"/>
              </a:ext>
            </a:extLst>
          </p:cNvPr>
          <p:cNvSpPr/>
          <p:nvPr/>
        </p:nvSpPr>
        <p:spPr>
          <a:xfrm>
            <a:off x="4162129" y="3676065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cạnh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x 4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6ABCEE7A-EA91-4D1A-99A8-B825AF6CD9ED}"/>
              </a:ext>
            </a:extLst>
          </p:cNvPr>
          <p:cNvSpPr/>
          <p:nvPr/>
        </p:nvSpPr>
        <p:spPr>
          <a:xfrm>
            <a:off x="4196661" y="4617326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cạnh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+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cạnh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753" y="2702390"/>
            <a:ext cx="672947" cy="59137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752" y="3766171"/>
            <a:ext cx="672128" cy="53770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8698" y="4670460"/>
            <a:ext cx="672129" cy="590658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3387078" y="968774"/>
            <a:ext cx="5008434" cy="145835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1.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Muốn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tính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chu vi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hình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vuông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lấy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:</a:t>
            </a:r>
          </a:p>
        </p:txBody>
      </p:sp>
      <p:pic>
        <p:nvPicPr>
          <p:cNvPr id="29" name="Picture 115" descr="ALRMCLOK">
            <a:extLst>
              <a:ext uri="{FF2B5EF4-FFF2-40B4-BE49-F238E27FC236}">
                <a16:creationId xmlns:a16="http://schemas.microsoft.com/office/drawing/2014/main" xmlns="" id="{011350EB-94A1-4D5C-8E5D-3A867B9F61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6611" y="3571118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Oval 176">
            <a:extLst>
              <a:ext uri="{FF2B5EF4-FFF2-40B4-BE49-F238E27FC236}">
                <a16:creationId xmlns:a16="http://schemas.microsoft.com/office/drawing/2014/main" xmlns="" id="{F8F9A5C4-3B93-4B7E-AD65-C4DC19EDAD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5211" y="3952118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31" name="Oval 176">
            <a:extLst>
              <a:ext uri="{FF2B5EF4-FFF2-40B4-BE49-F238E27FC236}">
                <a16:creationId xmlns:a16="http://schemas.microsoft.com/office/drawing/2014/main" xmlns="" id="{021BE1C9-7042-4DC6-92F4-690B05B6BD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5211" y="3952118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2" name="Oval 176">
            <a:extLst>
              <a:ext uri="{FF2B5EF4-FFF2-40B4-BE49-F238E27FC236}">
                <a16:creationId xmlns:a16="http://schemas.microsoft.com/office/drawing/2014/main" xmlns="" id="{8CE9CD14-911C-4B4D-B193-61BCB97519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5211" y="397434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33" name="Oval 176">
            <a:extLst>
              <a:ext uri="{FF2B5EF4-FFF2-40B4-BE49-F238E27FC236}">
                <a16:creationId xmlns:a16="http://schemas.microsoft.com/office/drawing/2014/main" xmlns="" id="{6D0E072C-4FF2-4E23-81BD-5B9D83AC67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3149" y="3952118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34" name="Oval 176">
            <a:extLst>
              <a:ext uri="{FF2B5EF4-FFF2-40B4-BE49-F238E27FC236}">
                <a16:creationId xmlns:a16="http://schemas.microsoft.com/office/drawing/2014/main" xmlns="" id="{DC9CBC7E-BFAD-4989-9729-CFFB345348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5211" y="397434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5" name="Oval 176">
            <a:extLst>
              <a:ext uri="{FF2B5EF4-FFF2-40B4-BE49-F238E27FC236}">
                <a16:creationId xmlns:a16="http://schemas.microsoft.com/office/drawing/2014/main" xmlns="" id="{586ECAAE-F508-44A6-884B-6EE88F6BDF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2674" y="395053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6" name="Oval 176">
            <a:extLst>
              <a:ext uri="{FF2B5EF4-FFF2-40B4-BE49-F238E27FC236}">
                <a16:creationId xmlns:a16="http://schemas.microsoft.com/office/drawing/2014/main" xmlns="" id="{C12A6B1E-E17E-4D9E-A6E3-814C45BA67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7749" y="394894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7" name="Oval 176">
            <a:extLst>
              <a:ext uri="{FF2B5EF4-FFF2-40B4-BE49-F238E27FC236}">
                <a16:creationId xmlns:a16="http://schemas.microsoft.com/office/drawing/2014/main" xmlns="" id="{D8E75436-39CB-47FF-8EDD-DD91708AC1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3149" y="3952118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8" name="Oval 176">
            <a:extLst>
              <a:ext uri="{FF2B5EF4-FFF2-40B4-BE49-F238E27FC236}">
                <a16:creationId xmlns:a16="http://schemas.microsoft.com/office/drawing/2014/main" xmlns="" id="{37623C66-498D-4D29-90A8-03DB6199B5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2511" y="394894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9" name="Oval 176">
            <a:extLst>
              <a:ext uri="{FF2B5EF4-FFF2-40B4-BE49-F238E27FC236}">
                <a16:creationId xmlns:a16="http://schemas.microsoft.com/office/drawing/2014/main" xmlns="" id="{6102BB85-DD61-4923-84CC-B2D968D5C3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7911" y="394259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0" name="Oval 176">
            <a:extLst>
              <a:ext uri="{FF2B5EF4-FFF2-40B4-BE49-F238E27FC236}">
                <a16:creationId xmlns:a16="http://schemas.microsoft.com/office/drawing/2014/main" xmlns="" id="{05F18891-3D19-4ED1-8868-66C2318E39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5211" y="3960056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0948028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120000">
                                      <p:cBhvr>
                                        <p:cTn id="6" dur="1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60" fill="hold">
                                          <p:stCondLst>
                                            <p:cond delay="26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60" fill="hold">
                                          <p:stCondLst>
                                            <p:cond delay="5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6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60" fill="hold">
                                          <p:stCondLst>
                                            <p:cond delay="104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FF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6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000"/>
                            </p:stCondLst>
                            <p:childTnLst>
                              <p:par>
                                <p:cTn id="9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8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9000"/>
                            </p:stCondLst>
                            <p:childTnLst>
                              <p:par>
                                <p:cTn id="10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57129CBA-AB00-46D9-BA65-557E4E278E95}"/>
              </a:ext>
            </a:extLst>
          </p:cNvPr>
          <p:cNvSpPr/>
          <p:nvPr/>
        </p:nvSpPr>
        <p:spPr>
          <a:xfrm>
            <a:off x="4401366" y="2785207"/>
            <a:ext cx="3389267" cy="97716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685800">
              <a:defRPr/>
            </a:pPr>
            <a:r>
              <a:rPr lang="en-US" sz="3200" b="1" dirty="0">
                <a:solidFill>
                  <a:schemeClr val="tx1"/>
                </a:solidFill>
                <a:cs typeface="Times New Roman" panose="02020603050405020304" pitchFamily="18" charset="0"/>
              </a:rPr>
              <a:t>A. m</a:t>
            </a:r>
            <a:r>
              <a:rPr lang="en-US" sz="3200" b="1" baseline="30000" dirty="0">
                <a:solidFill>
                  <a:schemeClr val="tx1"/>
                </a:solidFill>
                <a:cs typeface="Times New Roman" panose="02020603050405020304" pitchFamily="18" charset="0"/>
              </a:rPr>
              <a:t>2; </a:t>
            </a:r>
            <a:r>
              <a:rPr lang="en-US" sz="3200" b="1" dirty="0">
                <a:solidFill>
                  <a:schemeClr val="tx1"/>
                </a:solidFill>
                <a:cs typeface="Times New Roman" panose="02020603050405020304" pitchFamily="18" charset="0"/>
              </a:rPr>
              <a:t> dm</a:t>
            </a:r>
            <a:r>
              <a:rPr lang="en-US" sz="3200" b="1" baseline="30000" dirty="0">
                <a:solidFill>
                  <a:schemeClr val="tx1"/>
                </a:solidFill>
                <a:cs typeface="Times New Roman" panose="02020603050405020304" pitchFamily="18" charset="0"/>
              </a:rPr>
              <a:t>2;</a:t>
            </a:r>
            <a:r>
              <a:rPr lang="en-US" sz="3200" b="1" dirty="0">
                <a:solidFill>
                  <a:schemeClr val="tx1"/>
                </a:solidFill>
                <a:cs typeface="Times New Roman" panose="02020603050405020304" pitchFamily="18" charset="0"/>
              </a:rPr>
              <a:t> cm</a:t>
            </a:r>
            <a:r>
              <a:rPr lang="en-US" sz="3200" b="1" baseline="30000" dirty="0">
                <a:solidFill>
                  <a:schemeClr val="tx1"/>
                </a:solidFill>
                <a:cs typeface="Times New Roman" panose="02020603050405020304" pitchFamily="18" charset="0"/>
              </a:rPr>
              <a:t>2; </a:t>
            </a:r>
            <a:r>
              <a:rPr lang="en-US" sz="3200" b="1" dirty="0">
                <a:solidFill>
                  <a:schemeClr val="tx1"/>
                </a:solidFill>
                <a:cs typeface="Times New Roman" panose="02020603050405020304" pitchFamily="18" charset="0"/>
              </a:rPr>
              <a:t>mm</a:t>
            </a:r>
            <a:r>
              <a:rPr lang="en-US" sz="3200" b="1" baseline="30000" dirty="0">
                <a:solidFill>
                  <a:schemeClr val="tx1"/>
                </a:solidFill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6ABCEE7A-EA91-4D1A-99A8-B825AF6CD9ED}"/>
              </a:ext>
            </a:extLst>
          </p:cNvPr>
          <p:cNvSpPr/>
          <p:nvPr/>
        </p:nvSpPr>
        <p:spPr>
          <a:xfrm>
            <a:off x="4382316" y="5357706"/>
            <a:ext cx="3389267" cy="120501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kg, hg, dg, g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8957" y="3104952"/>
            <a:ext cx="672128" cy="53770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7703" y="5506090"/>
            <a:ext cx="672129" cy="590658"/>
          </a:xfrm>
          <a:prstGeom prst="rect">
            <a:avLst/>
          </a:prstGeom>
        </p:spPr>
      </p:pic>
      <p:pic>
        <p:nvPicPr>
          <p:cNvPr id="27" name="Picture 115" descr="ALRMCLOK">
            <a:extLst>
              <a:ext uri="{FF2B5EF4-FFF2-40B4-BE49-F238E27FC236}">
                <a16:creationId xmlns:a16="http://schemas.microsoft.com/office/drawing/2014/main" xmlns="" id="{9414C00A-19DC-4ED6-9D20-09831C0E94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7530" y="3352705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Oval 176">
            <a:extLst>
              <a:ext uri="{FF2B5EF4-FFF2-40B4-BE49-F238E27FC236}">
                <a16:creationId xmlns:a16="http://schemas.microsoft.com/office/drawing/2014/main" xmlns="" id="{CCA6F81B-3180-4D30-8A3F-7FBFDFFEEA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6130" y="3733705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29" name="Oval 176">
            <a:extLst>
              <a:ext uri="{FF2B5EF4-FFF2-40B4-BE49-F238E27FC236}">
                <a16:creationId xmlns:a16="http://schemas.microsoft.com/office/drawing/2014/main" xmlns="" id="{8E71893B-BAE7-49A4-987E-2FD5AFE22E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6130" y="3733705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30" name="Oval 176">
            <a:extLst>
              <a:ext uri="{FF2B5EF4-FFF2-40B4-BE49-F238E27FC236}">
                <a16:creationId xmlns:a16="http://schemas.microsoft.com/office/drawing/2014/main" xmlns="" id="{B59407DC-3C97-4F4D-81F8-1166C33514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6130" y="3755930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31" name="Oval 176">
            <a:extLst>
              <a:ext uri="{FF2B5EF4-FFF2-40B4-BE49-F238E27FC236}">
                <a16:creationId xmlns:a16="http://schemas.microsoft.com/office/drawing/2014/main" xmlns="" id="{FBE80FBD-C6E0-4F63-ABE7-71BF599A5F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4068" y="3733705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32" name="Oval 176">
            <a:extLst>
              <a:ext uri="{FF2B5EF4-FFF2-40B4-BE49-F238E27FC236}">
                <a16:creationId xmlns:a16="http://schemas.microsoft.com/office/drawing/2014/main" xmlns="" id="{359AC050-BCD8-49AC-B9A1-3521025FCC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6130" y="3755930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33" name="Oval 176">
            <a:extLst>
              <a:ext uri="{FF2B5EF4-FFF2-40B4-BE49-F238E27FC236}">
                <a16:creationId xmlns:a16="http://schemas.microsoft.com/office/drawing/2014/main" xmlns="" id="{3BDD6569-0B92-4153-84DA-ABF97692E5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3593" y="3732118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34" name="Oval 176">
            <a:extLst>
              <a:ext uri="{FF2B5EF4-FFF2-40B4-BE49-F238E27FC236}">
                <a16:creationId xmlns:a16="http://schemas.microsoft.com/office/drawing/2014/main" xmlns="" id="{8FC9A96D-76D7-42C9-B633-746037AAAC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8668" y="3730530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35" name="Oval 176">
            <a:extLst>
              <a:ext uri="{FF2B5EF4-FFF2-40B4-BE49-F238E27FC236}">
                <a16:creationId xmlns:a16="http://schemas.microsoft.com/office/drawing/2014/main" xmlns="" id="{BB34F44B-E2F3-47F0-8B81-5D73428C6C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4068" y="3733705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36" name="Oval 176">
            <a:extLst>
              <a:ext uri="{FF2B5EF4-FFF2-40B4-BE49-F238E27FC236}">
                <a16:creationId xmlns:a16="http://schemas.microsoft.com/office/drawing/2014/main" xmlns="" id="{77128FE6-73C2-4EEA-93E3-AB3206DF23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3430" y="3730530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37" name="Oval 176">
            <a:extLst>
              <a:ext uri="{FF2B5EF4-FFF2-40B4-BE49-F238E27FC236}">
                <a16:creationId xmlns:a16="http://schemas.microsoft.com/office/drawing/2014/main" xmlns="" id="{F32946C9-6AF9-4506-8367-608144ACAF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8830" y="3724180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38" name="Oval 176">
            <a:extLst>
              <a:ext uri="{FF2B5EF4-FFF2-40B4-BE49-F238E27FC236}">
                <a16:creationId xmlns:a16="http://schemas.microsoft.com/office/drawing/2014/main" xmlns="" id="{CF7D7D1E-F524-4A0A-A368-C5ACF8D4CD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6130" y="374164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39" name="Rounded Rectangle 1">
            <a:extLst>
              <a:ext uri="{FF2B5EF4-FFF2-40B4-BE49-F238E27FC236}">
                <a16:creationId xmlns:a16="http://schemas.microsoft.com/office/drawing/2014/main" xmlns="" id="{0D356405-C262-4BC4-8593-D9780493ABEA}"/>
              </a:ext>
            </a:extLst>
          </p:cNvPr>
          <p:cNvSpPr/>
          <p:nvPr/>
        </p:nvSpPr>
        <p:spPr>
          <a:xfrm>
            <a:off x="3387078" y="968774"/>
            <a:ext cx="5008434" cy="145835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Đâu là đơn vị đo diện tích?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96A8BD45-A661-4BF2-8E38-0C36624885DF}"/>
              </a:ext>
            </a:extLst>
          </p:cNvPr>
          <p:cNvSpPr/>
          <p:nvPr/>
        </p:nvSpPr>
        <p:spPr>
          <a:xfrm>
            <a:off x="4348896" y="3936966"/>
            <a:ext cx="3389267" cy="120653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685800">
              <a:defRPr/>
            </a:pPr>
            <a: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m, dm , cm, mm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FAB92BDA-461F-4230-9B0F-098CBAE4243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939" y="4024305"/>
            <a:ext cx="672129" cy="590658"/>
          </a:xfrm>
          <a:prstGeom prst="rect">
            <a:avLst/>
          </a:prstGeom>
        </p:spPr>
      </p:pic>
      <p:pic>
        <p:nvPicPr>
          <p:cNvPr id="46" name="Picture 45">
            <a:hlinkClick r:id="rId11" action="ppaction://hlinksldjump"/>
            <a:extLst>
              <a:ext uri="{FF2B5EF4-FFF2-40B4-BE49-F238E27FC236}">
                <a16:creationId xmlns:a16="http://schemas.microsoft.com/office/drawing/2014/main" xmlns="" id="{DB70CA9C-11F7-40ED-BD25-3461667FC00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28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3496" y="2702390"/>
            <a:ext cx="2490362" cy="3982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2134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120000">
                                      <p:cBhvr>
                                        <p:cTn id="6" dur="1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60" fill="hold">
                                          <p:stCondLst>
                                            <p:cond delay="26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60" fill="hold">
                                          <p:stCondLst>
                                            <p:cond delay="52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6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60" fill="hold">
                                          <p:stCondLst>
                                            <p:cond delay="104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FF"/>
                                      </p:to>
                                    </p:animClr>
                                    <p:set>
                                      <p:cBhvr>
                                        <p:cTn id="2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8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CE6368BA-91F3-464D-B0E1-636070DBB6BB}"/>
              </a:ext>
            </a:extLst>
          </p:cNvPr>
          <p:cNvSpPr/>
          <p:nvPr/>
        </p:nvSpPr>
        <p:spPr>
          <a:xfrm>
            <a:off x="4572001" y="2838451"/>
            <a:ext cx="3389267" cy="80212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it-IT" sz="3200" b="1" dirty="0">
                <a:solidFill>
                  <a:schemeClr val="tx1"/>
                </a:solidFill>
              </a:rPr>
              <a:t>A. 2 kg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57129CBA-AB00-46D9-BA65-557E4E278E95}"/>
              </a:ext>
            </a:extLst>
          </p:cNvPr>
          <p:cNvSpPr/>
          <p:nvPr/>
        </p:nvSpPr>
        <p:spPr>
          <a:xfrm>
            <a:off x="4532839" y="4941590"/>
            <a:ext cx="3389267" cy="9258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685800">
              <a:defRPr/>
            </a:pPr>
            <a:r>
              <a:rPr lang="en-US" sz="3200" b="1" dirty="0">
                <a:solidFill>
                  <a:schemeClr val="tx1"/>
                </a:solidFill>
                <a:cs typeface="Times New Roman" panose="02020603050405020304" pitchFamily="18" charset="0"/>
              </a:rPr>
              <a:t>C. 2 500 g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6ABCEE7A-EA91-4D1A-99A8-B825AF6CD9ED}"/>
              </a:ext>
            </a:extLst>
          </p:cNvPr>
          <p:cNvSpPr/>
          <p:nvPr/>
        </p:nvSpPr>
        <p:spPr>
          <a:xfrm>
            <a:off x="4532840" y="3954469"/>
            <a:ext cx="3389267" cy="85565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B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.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2 000 g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9979" y="2996778"/>
            <a:ext cx="672947" cy="59137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3898" y="5017804"/>
            <a:ext cx="672128" cy="53770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9941" y="4007603"/>
            <a:ext cx="672129" cy="590658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3609974" y="609600"/>
            <a:ext cx="5904139" cy="162877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3.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Tính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khối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lượng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gói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lạc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rang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hình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n-ea"/>
              <a:cs typeface="Times New Roman" pitchFamily="18" charset="0"/>
            </a:endParaRPr>
          </a:p>
        </p:txBody>
      </p:sp>
      <p:pic>
        <p:nvPicPr>
          <p:cNvPr id="27" name="Picture 115" descr="ALRMCLOK">
            <a:extLst>
              <a:ext uri="{FF2B5EF4-FFF2-40B4-BE49-F238E27FC236}">
                <a16:creationId xmlns:a16="http://schemas.microsoft.com/office/drawing/2014/main" xmlns="" id="{71BA1A6F-9084-4249-8FF7-BFECC98819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9535" y="3679258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Oval 176">
            <a:extLst>
              <a:ext uri="{FF2B5EF4-FFF2-40B4-BE49-F238E27FC236}">
                <a16:creationId xmlns:a16="http://schemas.microsoft.com/office/drawing/2014/main" xmlns="" id="{9820CD52-7E28-4B2F-BBAA-A05DFD16B7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8135" y="4060258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29" name="Oval 176">
            <a:extLst>
              <a:ext uri="{FF2B5EF4-FFF2-40B4-BE49-F238E27FC236}">
                <a16:creationId xmlns:a16="http://schemas.microsoft.com/office/drawing/2014/main" xmlns="" id="{87F1671E-9BFE-402D-8380-9340224A21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8135" y="4060258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0" name="Oval 176">
            <a:extLst>
              <a:ext uri="{FF2B5EF4-FFF2-40B4-BE49-F238E27FC236}">
                <a16:creationId xmlns:a16="http://schemas.microsoft.com/office/drawing/2014/main" xmlns="" id="{032159EE-369A-4E1E-9C38-06ABEFA66B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8135" y="408248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31" name="Oval 176">
            <a:extLst>
              <a:ext uri="{FF2B5EF4-FFF2-40B4-BE49-F238E27FC236}">
                <a16:creationId xmlns:a16="http://schemas.microsoft.com/office/drawing/2014/main" xmlns="" id="{53600D08-DFE2-4179-B2D5-98CD6AB23B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6073" y="4060258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32" name="Oval 176">
            <a:extLst>
              <a:ext uri="{FF2B5EF4-FFF2-40B4-BE49-F238E27FC236}">
                <a16:creationId xmlns:a16="http://schemas.microsoft.com/office/drawing/2014/main" xmlns="" id="{02112987-EB39-4746-9618-EAEC8C4DCF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8135" y="408248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3" name="Oval 176">
            <a:extLst>
              <a:ext uri="{FF2B5EF4-FFF2-40B4-BE49-F238E27FC236}">
                <a16:creationId xmlns:a16="http://schemas.microsoft.com/office/drawing/2014/main" xmlns="" id="{17A04C39-AA7A-47E7-8549-FB64E8101A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5598" y="405867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4" name="Oval 176">
            <a:extLst>
              <a:ext uri="{FF2B5EF4-FFF2-40B4-BE49-F238E27FC236}">
                <a16:creationId xmlns:a16="http://schemas.microsoft.com/office/drawing/2014/main" xmlns="" id="{889849E8-8E45-4D4F-9CB8-54758EDC88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0673" y="405708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5" name="Oval 176">
            <a:extLst>
              <a:ext uri="{FF2B5EF4-FFF2-40B4-BE49-F238E27FC236}">
                <a16:creationId xmlns:a16="http://schemas.microsoft.com/office/drawing/2014/main" xmlns="" id="{F436B5A0-A8AB-4336-A74F-8006EB1CAD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6073" y="4060258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6" name="Oval 176">
            <a:extLst>
              <a:ext uri="{FF2B5EF4-FFF2-40B4-BE49-F238E27FC236}">
                <a16:creationId xmlns:a16="http://schemas.microsoft.com/office/drawing/2014/main" xmlns="" id="{296509A8-455A-43CA-BB1D-68FE4ADD44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5435" y="405708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7" name="Oval 176">
            <a:extLst>
              <a:ext uri="{FF2B5EF4-FFF2-40B4-BE49-F238E27FC236}">
                <a16:creationId xmlns:a16="http://schemas.microsoft.com/office/drawing/2014/main" xmlns="" id="{78C9FBD1-AD6A-4561-A7B1-A475427BFC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0835" y="405073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8" name="Oval 176">
            <a:extLst>
              <a:ext uri="{FF2B5EF4-FFF2-40B4-BE49-F238E27FC236}">
                <a16:creationId xmlns:a16="http://schemas.microsoft.com/office/drawing/2014/main" xmlns="" id="{78333177-270E-4C8F-AE8E-061893E482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8135" y="4068196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Arial" panose="020B0604020202020204" pitchFamily="34" charset="0"/>
              </a:rPr>
              <a:t>0</a:t>
            </a:r>
          </a:p>
        </p:txBody>
      </p:sp>
      <p:pic>
        <p:nvPicPr>
          <p:cNvPr id="39" name="Picture 38">
            <a:hlinkClick r:id="rId11" action="ppaction://hlinksldjump"/>
            <a:extLst>
              <a:ext uri="{FF2B5EF4-FFF2-40B4-BE49-F238E27FC236}">
                <a16:creationId xmlns:a16="http://schemas.microsoft.com/office/drawing/2014/main" xmlns="" id="{0DDC38FA-A3FF-4EC4-ADA2-2864655A539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28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3496" y="2702390"/>
            <a:ext cx="2490362" cy="398219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A8DCEEE-DAEC-007B-35E3-2402D988012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0975" y="761999"/>
            <a:ext cx="3026811" cy="25241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C4B5020-7D64-4F5B-3575-4B0456B2571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33412" y="3276600"/>
            <a:ext cx="2143125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0344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120000">
                                      <p:cBhvr>
                                        <p:cTn id="21" dur="1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60" fill="hold">
                                          <p:stCondLst>
                                            <p:cond delay="26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60" fill="hold">
                                          <p:stCondLst>
                                            <p:cond delay="52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6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60" fill="hold">
                                          <p:stCondLst>
                                            <p:cond delay="104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6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000"/>
                            </p:stCondLst>
                            <p:childTnLst>
                              <p:par>
                                <p:cTn id="9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8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9000"/>
                            </p:stCondLst>
                            <p:childTnLst>
                              <p:par>
                                <p:cTn id="10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82041" y="2719705"/>
            <a:ext cx="2222803" cy="354517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843" y="3304754"/>
            <a:ext cx="1771603" cy="324966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1739" y="-1027142"/>
            <a:ext cx="2670169" cy="2670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263081" cy="1643027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267" y="4423720"/>
            <a:ext cx="12215448" cy="2445422"/>
            <a:chOff x="-23447" y="4479679"/>
            <a:chExt cx="12215448" cy="2387174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276" y="5015433"/>
            <a:ext cx="2864935" cy="1487494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043" y="1033211"/>
            <a:ext cx="1399401" cy="114648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5042C9EB-DF83-4352-85A5-E3F378F047D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5709" y="2099616"/>
            <a:ext cx="4171535" cy="4339583"/>
          </a:xfrm>
          <a:prstGeom prst="rect">
            <a:avLst/>
          </a:prstGeom>
        </p:spPr>
      </p:pic>
      <p:pic>
        <p:nvPicPr>
          <p:cNvPr id="18" name="图片 18">
            <a:extLst>
              <a:ext uri="{FF2B5EF4-FFF2-40B4-BE49-F238E27FC236}">
                <a16:creationId xmlns:a16="http://schemas.microsoft.com/office/drawing/2014/main" xmlns="" id="{86B6DCD2-8CE5-4B0B-B266-4A613C09A846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93442" y="83021"/>
            <a:ext cx="1399401" cy="114648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9A4EED07-9F58-9E35-E788-43DE8698F0D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130887" y="606630"/>
            <a:ext cx="8071804" cy="264589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35B85A3-AFE2-E852-E303-02A03252D18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24661" y="2029833"/>
            <a:ext cx="7590178" cy="3103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0467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82041" y="2719705"/>
            <a:ext cx="2222803" cy="354517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843" y="3304754"/>
            <a:ext cx="1771603" cy="324966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1739" y="-1027142"/>
            <a:ext cx="2670169" cy="2670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263081" cy="1643027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267" y="4423720"/>
            <a:ext cx="12215448" cy="2445422"/>
            <a:chOff x="-23447" y="4479679"/>
            <a:chExt cx="12215448" cy="2387174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276" y="5015433"/>
            <a:ext cx="2864935" cy="1487494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1428" y="953132"/>
            <a:ext cx="1399401" cy="114648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5042C9EB-DF83-4352-85A5-E3F378F047D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006" y="2213379"/>
            <a:ext cx="4171535" cy="4339583"/>
          </a:xfrm>
          <a:prstGeom prst="rect">
            <a:avLst/>
          </a:prstGeom>
        </p:spPr>
      </p:pic>
      <p:pic>
        <p:nvPicPr>
          <p:cNvPr id="18" name="图片 18">
            <a:extLst>
              <a:ext uri="{FF2B5EF4-FFF2-40B4-BE49-F238E27FC236}">
                <a16:creationId xmlns:a16="http://schemas.microsoft.com/office/drawing/2014/main" xmlns="" id="{65686B99-D9FD-4651-830B-17789F6F985F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93442" y="19881"/>
            <a:ext cx="1399401" cy="114648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B4CB4C1-E56A-A398-5408-B31AE7D440C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665969" y="976675"/>
            <a:ext cx="6212362" cy="482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7145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1174</Words>
  <Application>Microsoft Office PowerPoint</Application>
  <PresentationFormat>Custom</PresentationFormat>
  <Paragraphs>149</Paragraphs>
  <Slides>26</Slides>
  <Notes>20</Notes>
  <HiddenSlides>0</HiddenSlides>
  <MMClips>1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Office 主题</vt:lpstr>
      <vt:lpstr>3_Office Theme</vt:lpstr>
      <vt:lpstr>4_Office Theme</vt:lpstr>
      <vt:lpstr>5_Office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32</cp:revision>
  <dcterms:created xsi:type="dcterms:W3CDTF">2023-08-12T23:39:18Z</dcterms:created>
  <dcterms:modified xsi:type="dcterms:W3CDTF">2024-12-19T07:20:37Z</dcterms:modified>
</cp:coreProperties>
</file>