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508" r:id="rId3"/>
    <p:sldId id="256" r:id="rId4"/>
    <p:sldId id="518" r:id="rId5"/>
    <p:sldId id="300" r:id="rId6"/>
    <p:sldId id="515" r:id="rId7"/>
    <p:sldId id="317" r:id="rId8"/>
    <p:sldId id="519" r:id="rId9"/>
    <p:sldId id="445" r:id="rId10"/>
    <p:sldId id="446" r:id="rId11"/>
    <p:sldId id="517" r:id="rId12"/>
    <p:sldId id="330" r:id="rId13"/>
    <p:sldId id="357" r:id="rId14"/>
    <p:sldId id="359" r:id="rId15"/>
    <p:sldId id="5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78"/>
    <a:srgbClr val="FDDCD7"/>
    <a:srgbClr val="FDEBD8"/>
    <a:srgbClr val="E1DACC"/>
    <a:srgbClr val="F2E9CD"/>
    <a:srgbClr val="7E343A"/>
    <a:srgbClr val="85CFB4"/>
    <a:srgbClr val="FFEEBA"/>
    <a:srgbClr val="B0B0A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4078-9342-497C-96C8-A984EB24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5BE1B-1C71-42EC-A7A6-23A436BE5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EBE82-192B-4CE9-8581-C9DE1CEF1646}"/>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8917C7B5-E5E6-4530-A5D7-4C98776F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6293-C182-4BA6-9D24-CFBCEDAE95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9135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80BB-96BA-4FC2-AFEA-5D12697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8FD4F-86BB-4840-B0B1-6A2FF1FE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973E-5554-4804-942E-70E7AE012CE0}"/>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50D35A22-73CD-4B86-B5B2-5C78194DA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D9F56-50E5-4D09-974D-6164C54C5BE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12692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E0DD6-2BCD-4366-ABA8-3A4513674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63896-3EA4-4F0E-A5DD-426FE6307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3C8D3-73AC-4122-BE9D-2373CEB60668}"/>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9F7DDF1D-3AF1-4C95-8E08-EA4773F15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E642-09EE-4F58-8488-EF7451F0209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9202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04167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31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3"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6" indent="0">
              <a:buNone/>
              <a:defRPr sz="17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3" indent="0">
              <a:buNone/>
              <a:defRPr sz="1600">
                <a:solidFill>
                  <a:schemeClr val="tx1">
                    <a:tint val="75000"/>
                  </a:schemeClr>
                </a:solidFill>
              </a:defRPr>
            </a:lvl6pPr>
            <a:lvl7pPr marL="2743191" indent="0">
              <a:buNone/>
              <a:defRPr sz="1600">
                <a:solidFill>
                  <a:schemeClr val="tx1">
                    <a:tint val="75000"/>
                  </a:schemeClr>
                </a:solidFill>
              </a:defRPr>
            </a:lvl7pPr>
            <a:lvl8pPr marL="3200390" indent="0">
              <a:buNone/>
              <a:defRPr sz="1600">
                <a:solidFill>
                  <a:schemeClr val="tx1">
                    <a:tint val="75000"/>
                  </a:schemeClr>
                </a:solidFill>
              </a:defRPr>
            </a:lvl8pPr>
            <a:lvl9pPr marL="36575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927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0976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5067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1344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6215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92" y="987429"/>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4020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A8EA-95F0-4F55-BEB3-DEE8EDC9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3CC78-7F98-48B4-9BA7-89FECFC28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2092E-3FE1-4E02-BDB4-1F6C275D0754}"/>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5244A04D-0A0D-4C99-9587-5301CA9A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4883-EA18-4377-BA51-BAEA5D814EC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355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92" y="987429"/>
            <a:ext cx="6172201" cy="4873625"/>
          </a:xfrm>
        </p:spPr>
        <p:txBody>
          <a:bodyPr/>
          <a:lstStyle>
            <a:lvl1pPr marL="0" indent="0">
              <a:buNone/>
              <a:defRPr sz="3200"/>
            </a:lvl1pPr>
            <a:lvl2pPr marL="457200" indent="0">
              <a:buNone/>
              <a:defRPr sz="2900"/>
            </a:lvl2pPr>
            <a:lvl3pPr marL="914396" indent="0">
              <a:buNone/>
              <a:defRPr sz="2400"/>
            </a:lvl3pPr>
            <a:lvl4pPr marL="1371595" indent="0">
              <a:buNone/>
              <a:defRPr sz="2100"/>
            </a:lvl4pPr>
            <a:lvl5pPr marL="1828795" indent="0">
              <a:buNone/>
              <a:defRPr sz="2100"/>
            </a:lvl5pPr>
            <a:lvl6pPr marL="2285993" indent="0">
              <a:buNone/>
              <a:defRPr sz="2100"/>
            </a:lvl6pPr>
            <a:lvl7pPr marL="2743191" indent="0">
              <a:buNone/>
              <a:defRPr sz="2100"/>
            </a:lvl7pPr>
            <a:lvl8pPr marL="3200390" indent="0">
              <a:buNone/>
              <a:defRPr sz="2100"/>
            </a:lvl8pPr>
            <a:lvl9pPr marL="3657588" indent="0">
              <a:buNone/>
              <a:defRPr sz="21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00338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42776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899"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199"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193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90B0-7E05-4FBD-AE21-019CA9E5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A75BB-78FE-4938-BD06-1E5793CE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E0224-BFDD-4AAC-AA3F-31E7BDBA53A7}"/>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1BA8AC72-3A8D-4669-8BB5-99CE4CA1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87350-922A-4483-BA5A-71BAB3B017C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8158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6E11-DF92-43AC-B3B4-7CB99CA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A0E1-E196-49B7-B123-2766E67B4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A7183-28EE-4723-B4CE-A8FD3309E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5C56E-8AEC-4BE6-A029-51D12268D2B4}"/>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6" name="Footer Placeholder 5">
            <a:extLst>
              <a:ext uri="{FF2B5EF4-FFF2-40B4-BE49-F238E27FC236}">
                <a16:creationId xmlns:a16="http://schemas.microsoft.com/office/drawing/2014/main" id="{893B86B6-D88E-4C6F-8FF6-9767DD02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D3C55-E825-46BB-A336-2FF9EF26ADD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460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385D-003B-4838-A098-979BAE1CA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ADD51-F1D5-40DA-B6B4-85F92937A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AC21E-EC10-44E8-86E5-E1C1CC60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1DF40-B7C6-4AEB-B2E9-D59F46D8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2E1DF-5A51-40A3-A4B6-43A7D2AE4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BE3C9-9383-4B8D-BCAD-77196315A2C4}"/>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8" name="Footer Placeholder 7">
            <a:extLst>
              <a:ext uri="{FF2B5EF4-FFF2-40B4-BE49-F238E27FC236}">
                <a16:creationId xmlns:a16="http://schemas.microsoft.com/office/drawing/2014/main" id="{4A96F892-9AF9-4AB7-9327-76EE163CC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923C8-3056-4C94-B4DD-9FD6D5AA0E77}"/>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894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5B8F-726F-47B2-AE84-5AA15A4EB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C2065-1FAF-49C5-A60B-3DAE2DDCCE86}"/>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4" name="Footer Placeholder 3">
            <a:extLst>
              <a:ext uri="{FF2B5EF4-FFF2-40B4-BE49-F238E27FC236}">
                <a16:creationId xmlns:a16="http://schemas.microsoft.com/office/drawing/2014/main" id="{7377C124-22B7-415D-8F96-EAB3BDAF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E1441-7270-44FC-A3DC-39D9C7C1990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221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66ADA-3879-41CE-B3CE-69C42ECF4484}"/>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3" name="Footer Placeholder 2">
            <a:extLst>
              <a:ext uri="{FF2B5EF4-FFF2-40B4-BE49-F238E27FC236}">
                <a16:creationId xmlns:a16="http://schemas.microsoft.com/office/drawing/2014/main" id="{FFE60F1B-A9EE-48EE-A371-2C78BFF4D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0C8A5-61BD-4826-BBF7-9D69A51B6A03}"/>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80606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BA32-C693-4CC0-929B-10E508AA1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D43A0-D01C-451B-BEA5-CC909379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8F445-7EDC-4DA0-8C2B-C4597B18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5C683-450E-4563-992D-62A4142717F8}"/>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6" name="Footer Placeholder 5">
            <a:extLst>
              <a:ext uri="{FF2B5EF4-FFF2-40B4-BE49-F238E27FC236}">
                <a16:creationId xmlns:a16="http://schemas.microsoft.com/office/drawing/2014/main" id="{73450A65-0D33-4419-BF6F-3BAC7849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EC09E-3E9C-41FF-995D-FB2BFEA62A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4522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D379-96EE-451B-913A-E7C0BBDA2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991EA-48BC-4AD3-B4EA-B1B1CBB7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8AD23-2635-42A1-B2BD-8569DED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83B01-FE9D-4817-BC14-9056CC44C7E0}"/>
              </a:ext>
            </a:extLst>
          </p:cNvPr>
          <p:cNvSpPr>
            <a:spLocks noGrp="1"/>
          </p:cNvSpPr>
          <p:nvPr>
            <p:ph type="dt" sz="half" idx="10"/>
          </p:nvPr>
        </p:nvSpPr>
        <p:spPr/>
        <p:txBody>
          <a:bodyPr/>
          <a:lstStyle/>
          <a:p>
            <a:fld id="{2A6B1648-F42B-48C3-951D-20D1E07C6CBB}" type="datetimeFigureOut">
              <a:rPr lang="en-US" smtClean="0"/>
              <a:pPr/>
              <a:t>19/12/2024</a:t>
            </a:fld>
            <a:endParaRPr lang="en-US"/>
          </a:p>
        </p:txBody>
      </p:sp>
      <p:sp>
        <p:nvSpPr>
          <p:cNvPr id="6" name="Footer Placeholder 5">
            <a:extLst>
              <a:ext uri="{FF2B5EF4-FFF2-40B4-BE49-F238E27FC236}">
                <a16:creationId xmlns:a16="http://schemas.microsoft.com/office/drawing/2014/main" id="{B1D6528D-EC05-4190-AACC-37BFA68AD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4CB76-28BC-40B7-8258-4C702B89A16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5154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EAE0F-FFA2-46A6-A78C-2B5655652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6543C-68CC-43E0-B782-A36541516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76FB3-FB15-40EE-A01B-96ECC6D6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1648-F42B-48C3-951D-20D1E07C6CBB}" type="datetimeFigureOut">
              <a:rPr lang="en-US" smtClean="0"/>
              <a:pPr/>
              <a:t>19/12/2024</a:t>
            </a:fld>
            <a:endParaRPr lang="en-US"/>
          </a:p>
        </p:txBody>
      </p:sp>
      <p:sp>
        <p:nvSpPr>
          <p:cNvPr id="5" name="Footer Placeholder 4">
            <a:extLst>
              <a:ext uri="{FF2B5EF4-FFF2-40B4-BE49-F238E27FC236}">
                <a16:creationId xmlns:a16="http://schemas.microsoft.com/office/drawing/2014/main" id="{2CF91048-07E9-463A-9215-E26C4CDAB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8BE1F-3720-425F-80EA-27D92F1E6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C790-6765-4622-9BD0-26D1469B583A}" type="slidenum">
              <a:rPr lang="en-US" smtClean="0"/>
              <a:pPr/>
              <a:t>‹#›</a:t>
            </a:fld>
            <a:endParaRPr lang="en-US"/>
          </a:p>
        </p:txBody>
      </p:sp>
    </p:spTree>
    <p:extLst>
      <p:ext uri="{BB962C8B-B14F-4D97-AF65-F5344CB8AC3E}">
        <p14:creationId xmlns:p14="http://schemas.microsoft.com/office/powerpoint/2010/main" val="41969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5" y="365125"/>
            <a:ext cx="10515600" cy="1325563"/>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5" y="1825625"/>
            <a:ext cx="10515600" cy="4351339"/>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1" y="6356352"/>
            <a:ext cx="2743200" cy="365125"/>
          </a:xfrm>
          <a:prstGeom prst="rect">
            <a:avLst/>
          </a:prstGeom>
        </p:spPr>
        <p:txBody>
          <a:bodyPr vert="horz" lIns="91440" tIns="45721" rIns="91440" bIns="45721" rtlCol="0" anchor="ctr"/>
          <a:lstStyle>
            <a:lvl1pPr algn="l">
              <a:defRPr sz="1300">
                <a:solidFill>
                  <a:schemeClr val="tx1">
                    <a:tint val="75000"/>
                  </a:schemeClr>
                </a:solidFill>
              </a:defRPr>
            </a:lvl1pPr>
          </a:lstStyle>
          <a:p>
            <a:fld id="{E9CD933F-DB83-42DE-AA03-D5EF6BC86FFB}" type="datetimeFigureOut">
              <a:rPr lang="en-US" smtClean="0"/>
              <a:pPr/>
              <a:t>19/12/2024</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5" y="6356352"/>
            <a:ext cx="4114800" cy="365125"/>
          </a:xfrm>
          <a:prstGeom prst="rect">
            <a:avLst/>
          </a:prstGeom>
        </p:spPr>
        <p:txBody>
          <a:bodyPr vert="horz" lIns="91440" tIns="45721" rIns="91440" bIns="45721" rtlCol="0" anchor="ctr"/>
          <a:lstStyle>
            <a:lvl1pPr algn="ctr">
              <a:defRPr sz="13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1" y="6356352"/>
            <a:ext cx="2743200" cy="365125"/>
          </a:xfrm>
          <a:prstGeom prst="rect">
            <a:avLst/>
          </a:prstGeom>
        </p:spPr>
        <p:txBody>
          <a:bodyPr vert="horz" lIns="91440" tIns="45721" rIns="91440" bIns="45721" rtlCol="0" anchor="ctr"/>
          <a:lstStyle>
            <a:lvl1pPr algn="r">
              <a:defRPr sz="1300">
                <a:solidFill>
                  <a:schemeClr val="tx1">
                    <a:tint val="75000"/>
                  </a:schemeClr>
                </a:solidFill>
              </a:defRPr>
            </a:lvl1pPr>
          </a:lstStyle>
          <a:p>
            <a:fld id="{BDF3C2EF-5DB9-4B79-9341-799FBB21EAB2}" type="slidenum">
              <a:rPr lang="en-US" smtClean="0"/>
              <a:pPr/>
              <a:t>‹#›</a:t>
            </a:fld>
            <a:endParaRPr lang="en-US"/>
          </a:p>
        </p:txBody>
      </p:sp>
    </p:spTree>
    <p:extLst>
      <p:ext uri="{BB962C8B-B14F-4D97-AF65-F5344CB8AC3E}">
        <p14:creationId xmlns:p14="http://schemas.microsoft.com/office/powerpoint/2010/main" val="29655830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98"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6" indent="-228600" algn="l" defTabSz="914396"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393"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7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990"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6187"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88" y="290710"/>
            <a:ext cx="11758411" cy="2677656"/>
          </a:xfrm>
          <a:prstGeom prst="rect">
            <a:avLst/>
          </a:prstGeom>
        </p:spPr>
        <p:txBody>
          <a:bodyPr wrap="square">
            <a:spAutoFit/>
          </a:bodyPr>
          <a:lstStyle/>
          <a:p>
            <a:pPr marL="457200" indent="-228600">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KHỞI ĐỘNG</a:t>
            </a:r>
          </a:p>
          <a:p>
            <a:pPr marL="457200" indent="-228600">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228600"/>
            <a:r>
              <a:rPr lang="en-US" sz="2800"/>
              <a:t>Em hãy kể tên những danh tướng  của nhà Trần? Ai là danh tướng kiệt xuất nhất có công lớn trong hai cuộc kháng chiến chống quân Mông – Nguyên ( 1285, 1287)?</a:t>
            </a:r>
          </a:p>
          <a:p>
            <a:pPr marL="457200" indent="-228600">
              <a:spcAft>
                <a:spcPts val="0"/>
              </a:spcAft>
            </a:pP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00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smtClean="0">
                <a:solidFill>
                  <a:srgbClr val="FF0000"/>
                </a:solidFill>
              </a:rPr>
              <a:t>2</a:t>
            </a:r>
            <a:r>
              <a:rPr lang="en-US" sz="2800" b="1">
                <a:solidFill>
                  <a:srgbClr val="FF0000"/>
                </a:solidFill>
              </a:rPr>
              <a:t>. Các hiện tượng trong thực tế mà Trần Quốc </a:t>
            </a:r>
            <a:r>
              <a:rPr lang="en-US" sz="2800" b="1" smtClean="0">
                <a:solidFill>
                  <a:srgbClr val="FF0000"/>
                </a:solidFill>
              </a:rPr>
              <a:t>Tuấn nhắc </a:t>
            </a:r>
            <a:r>
              <a:rPr lang="en-US" sz="2800" b="1">
                <a:solidFill>
                  <a:srgbClr val="FF0000"/>
                </a:solidFill>
              </a:rPr>
              <a:t>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6683786"/>
              </p:ext>
            </p:extLst>
          </p:nvPr>
        </p:nvGraphicFramePr>
        <p:xfrm>
          <a:off x="1124794" y="817359"/>
          <a:ext cx="10106952" cy="5887680"/>
        </p:xfrm>
        <a:graphic>
          <a:graphicData uri="http://schemas.openxmlformats.org/drawingml/2006/table">
            <a:tbl>
              <a:tblPr firstRow="1" bandRow="1">
                <a:tableStyleId>{5C22544A-7EE6-4342-B048-85BDC9FD1C3A}</a:tableStyleId>
              </a:tblPr>
              <a:tblGrid>
                <a:gridCol w="3368984">
                  <a:extLst>
                    <a:ext uri="{9D8B030D-6E8A-4147-A177-3AD203B41FA5}">
                      <a16:colId xmlns:a16="http://schemas.microsoft.com/office/drawing/2014/main" val="20000"/>
                    </a:ext>
                  </a:extLst>
                </a:gridCol>
                <a:gridCol w="3240784">
                  <a:extLst>
                    <a:ext uri="{9D8B030D-6E8A-4147-A177-3AD203B41FA5}">
                      <a16:colId xmlns:a16="http://schemas.microsoft.com/office/drawing/2014/main" val="20001"/>
                    </a:ext>
                  </a:extLst>
                </a:gridCol>
                <a:gridCol w="3497184">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tội ác của giặc</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Sứ giặc đi lại nghênh ngang ngoài đường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chửi mắng triều đình, quan lại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Căm thù giặc</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hành </a:t>
                      </a:r>
                      <a:r>
                        <a:rPr lang="en-US" sz="1600" b="1">
                          <a:effectLst/>
                          <a:latin typeface="Times New Roman"/>
                          <a:ea typeface="Times New Roman"/>
                          <a:cs typeface="Times New Roman"/>
                        </a:rPr>
                        <a:t>động của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chủ </a:t>
                      </a:r>
                      <a:r>
                        <a:rPr lang="en-US" sz="1600" b="1">
                          <a:effectLst/>
                          <a:latin typeface="Times New Roman"/>
                          <a:ea typeface="Times New Roman"/>
                          <a:cs typeface="Times New Roman"/>
                        </a:rPr>
                        <a:t>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không ăn, không ngủ</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Muốn báo đáp công ơn của chủ tướng khi chủ tướng cần đến mình</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nhìn chủ nhục mà không biết lo, thấy nước nhục mà không biết thẹn</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15000"/>
                        </a:lnSpc>
                        <a:spcAft>
                          <a:spcPts val="0"/>
                        </a:spcAft>
                      </a:pPr>
                      <a:r>
                        <a:rPr lang="vi-VN" sz="1600">
                          <a:solidFill>
                            <a:srgbClr val="000000"/>
                          </a:solidFill>
                          <a:effectLst/>
                          <a:latin typeface="Times New Roman"/>
                          <a:ea typeface="Times New Roman"/>
                          <a:cs typeface="Times New Roman"/>
                        </a:rPr>
                        <a:t>Hổ thẹn, muốn sửa chữa những điểu bản thân chưa làm đúng</a:t>
                      </a:r>
                      <a:endParaRPr lang="en-US"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98" y="2702740"/>
            <a:ext cx="2324644" cy="11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704" y="4215950"/>
            <a:ext cx="1307276" cy="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3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F0ABAF-8297-450F-9B22-CA9512248F4C}"/>
              </a:ext>
            </a:extLst>
          </p:cNvPr>
          <p:cNvSpPr/>
          <p:nvPr/>
        </p:nvSpPr>
        <p:spPr>
          <a:xfrm>
            <a:off x="381000" y="1143156"/>
            <a:ext cx="11287715" cy="954107"/>
          </a:xfrm>
          <a:prstGeom prst="rect">
            <a:avLst/>
          </a:prstGeom>
          <a:solidFill>
            <a:schemeClr val="accent1">
              <a:lumMod val="20000"/>
              <a:lumOff val="80000"/>
            </a:schemeClr>
          </a:solidFill>
        </p:spPr>
        <p:txBody>
          <a:bodyPr wrap="square">
            <a:spAutoFit/>
          </a:bodyPr>
          <a:lstStyle/>
          <a:p>
            <a:pPr lvl="0"/>
            <a:r>
              <a:rPr lang="en-US" sz="2800" smtClean="0"/>
              <a:t>- Chủ tướng Trần </a:t>
            </a:r>
            <a:r>
              <a:rPr lang="en-US" sz="2800"/>
              <a:t>Quốc Tuấn đã </a:t>
            </a:r>
            <a:r>
              <a:rPr lang="en-US" sz="2800" smtClean="0"/>
              <a:t>kêu </a:t>
            </a:r>
            <a:r>
              <a:rPr lang="en-US" sz="2800"/>
              <a:t>gọi các tì tướng phải luyện tập võ nghệ, học tập cuốn </a:t>
            </a:r>
            <a:r>
              <a:rPr lang="en-US" sz="2800" i="1"/>
              <a:t>Binh thư yếu lược,</a:t>
            </a:r>
            <a:r>
              <a:rPr lang="en-US" sz="2800"/>
              <a:t> chuẩn bị cho việc đánh giặc, giữ nước</a:t>
            </a:r>
          </a:p>
        </p:txBody>
      </p:sp>
      <p:sp>
        <p:nvSpPr>
          <p:cNvPr id="9" name="Rectangle 8">
            <a:extLst>
              <a:ext uri="{FF2B5EF4-FFF2-40B4-BE49-F238E27FC236}">
                <a16:creationId xmlns:a16="http://schemas.microsoft.com/office/drawing/2014/main" id="{BE2356EC-7E64-4CBE-948B-80D528D99EA2}"/>
              </a:ext>
            </a:extLst>
          </p:cNvPr>
          <p:cNvSpPr/>
          <p:nvPr/>
        </p:nvSpPr>
        <p:spPr>
          <a:xfrm>
            <a:off x="216257" y="2170555"/>
            <a:ext cx="11452458" cy="3416320"/>
          </a:xfrm>
          <a:prstGeom prst="rect">
            <a:avLst/>
          </a:prstGeom>
          <a:solidFill>
            <a:schemeClr val="accent4">
              <a:lumMod val="60000"/>
              <a:lumOff val="40000"/>
            </a:scheme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r>
              <a:rPr lang="en-US" sz="2400"/>
              <a:t>+ Các</a:t>
            </a:r>
            <a:r>
              <a:rPr lang="vi-VN" sz="2400"/>
              <a:t> lí lẽ chính:</a:t>
            </a:r>
            <a:endParaRPr lang="en-US" sz="2400"/>
          </a:p>
          <a:p>
            <a:pPr lvl="0"/>
            <a:r>
              <a:rPr lang="en-US" sz="2400" smtClean="0"/>
              <a:t>-</a:t>
            </a:r>
            <a:r>
              <a:rPr lang="vi-VN" sz="2400" smtClean="0"/>
              <a:t>Các </a:t>
            </a:r>
            <a:r>
              <a:rPr lang="vi-VN" sz="2400"/>
              <a:t>tì tướng luôn phải cẩn trọng, không để ‘'mất bò mới lo làm chuồng” .</a:t>
            </a:r>
            <a:endParaRPr lang="en-US" sz="2400"/>
          </a:p>
          <a:p>
            <a:pPr lvl="0"/>
            <a:r>
              <a:rPr lang="en-US" sz="2400" smtClean="0"/>
              <a:t>-</a:t>
            </a:r>
            <a:r>
              <a:rPr lang="vi-VN" sz="2400" smtClean="0"/>
              <a:t>Các </a:t>
            </a:r>
            <a:r>
              <a:rPr lang="vi-VN" sz="2400"/>
              <a:t>tì tướng nếu chăm rèn tập vỗ nghệ, học tập binh thư thì có thể trở thành người tài giỏi, đánh bại kẻ thù, đem lại cuộc sống tốt đẹp cho mọi người, trong đó có chính bẳn thần các tì tướn</a:t>
            </a:r>
            <a:r>
              <a:rPr lang="en-US" sz="2400"/>
              <a:t>g</a:t>
            </a:r>
          </a:p>
          <a:p>
            <a:r>
              <a:rPr lang="en-US" sz="2400" smtClean="0"/>
              <a:t>-</a:t>
            </a:r>
            <a:r>
              <a:rPr lang="vi-VN" sz="2400" smtClean="0"/>
              <a:t>Các </a:t>
            </a:r>
            <a:r>
              <a:rPr lang="vi-VN" sz="2400"/>
              <a:t>tì tướng chỉ có một lựa chọn là chăm rèn tập võ nghệ, học tập binh thư, nếu không sẽ là kẻ thù của chủ tướng</a:t>
            </a:r>
            <a:r>
              <a:rPr lang="vi-VN" sz="2400" smtClean="0"/>
              <a:t>.</a:t>
            </a:r>
            <a:endParaRPr lang="en-US" sz="2400" smtClean="0"/>
          </a:p>
          <a:p>
            <a:pPr marL="457200" indent="-457200">
              <a:buFontTx/>
              <a:buChar char="-"/>
            </a:pPr>
            <a:r>
              <a:rPr lang="en-US" sz="2400" smtClean="0"/>
              <a:t> </a:t>
            </a:r>
            <a:r>
              <a:rPr lang="en-US" sz="2400"/>
              <a:t>=&gt; Các lí lẽ đưa ra có tính thuyết phục cao, gợi gợi được quyết tâm tập luyện võ nghệ, học tập Binh </a:t>
            </a:r>
            <a:r>
              <a:rPr lang="en-US" sz="2400" smtClean="0"/>
              <a:t>thư </a:t>
            </a:r>
            <a:r>
              <a:rPr lang="en-US" sz="2400"/>
              <a:t>yếu lược chuẩn bị cho việc đánh giặc giữ nước.</a:t>
            </a:r>
          </a:p>
        </p:txBody>
      </p:sp>
      <p:pic>
        <p:nvPicPr>
          <p:cNvPr id="5"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11057698" y="-4799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257" y="170631"/>
            <a:ext cx="9131122" cy="523220"/>
          </a:xfrm>
          <a:prstGeom prst="rect">
            <a:avLst/>
          </a:prstGeom>
        </p:spPr>
        <p:txBody>
          <a:bodyPr wrap="square">
            <a:spAutoFit/>
          </a:bodyPr>
          <a:lstStyle/>
          <a:p>
            <a:r>
              <a:rPr lang="en-US" sz="2800" b="1"/>
              <a:t>3, Nhiệm vụ cụ thể, cấp bách</a:t>
            </a:r>
            <a:endParaRPr lang="en-US" sz="2800"/>
          </a:p>
        </p:txBody>
      </p:sp>
    </p:spTree>
    <p:extLst>
      <p:ext uri="{BB962C8B-B14F-4D97-AF65-F5344CB8AC3E}">
        <p14:creationId xmlns:p14="http://schemas.microsoft.com/office/powerpoint/2010/main" val="98398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06">
            <a:extLst>
              <a:ext uri="{FF2B5EF4-FFF2-40B4-BE49-F238E27FC236}">
                <a16:creationId xmlns:a16="http://schemas.microsoft.com/office/drawing/2014/main" id="{0A25380F-E1DA-43E8-956A-959EBC0DE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50" y="1313142"/>
            <a:ext cx="6294120" cy="38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0">
            <a:extLst>
              <a:ext uri="{FF2B5EF4-FFF2-40B4-BE49-F238E27FC236}">
                <a16:creationId xmlns:a16="http://schemas.microsoft.com/office/drawing/2014/main" id="{7EF144B2-7756-45CC-AD2D-91329FD9B0D1}"/>
              </a:ext>
            </a:extLst>
          </p:cNvPr>
          <p:cNvSpPr>
            <a:spLocks noChangeArrowheads="1"/>
          </p:cNvSpPr>
          <p:nvPr/>
        </p:nvSpPr>
        <p:spPr bwMode="auto">
          <a:xfrm>
            <a:off x="4918117" y="736330"/>
            <a:ext cx="6294120" cy="64925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l" defTabSz="815975"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1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áng</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mẫu</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mực</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Picture 2" descr="C:\Users\A02\AppData\Local\Temp\360zip$Temp\360$0\huan (3).jpg">
            <a:extLst>
              <a:ext uri="{FF2B5EF4-FFF2-40B4-BE49-F238E27FC236}">
                <a16:creationId xmlns:a16="http://schemas.microsoft.com/office/drawing/2014/main" id="{3EE6B97C-D770-4121-813B-1AB39336A1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510117">
            <a:off x="144190" y="1594328"/>
            <a:ext cx="4068707" cy="39328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75D2886-2F02-4C56-A082-B8D03BE12FF3}"/>
              </a:ext>
            </a:extLst>
          </p:cNvPr>
          <p:cNvSpPr txBox="1"/>
          <p:nvPr/>
        </p:nvSpPr>
        <p:spPr>
          <a:xfrm>
            <a:off x="898124" y="2589560"/>
            <a:ext cx="2935047" cy="1938992"/>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2" name="文本框 13">
            <a:extLst>
              <a:ext uri="{FF2B5EF4-FFF2-40B4-BE49-F238E27FC236}">
                <a16:creationId xmlns:a16="http://schemas.microsoft.com/office/drawing/2014/main" id="{E5C6D229-B94B-452D-920D-0377CF37C166}"/>
              </a:ext>
            </a:extLst>
          </p:cNvPr>
          <p:cNvSpPr txBox="1"/>
          <p:nvPr/>
        </p:nvSpPr>
        <p:spPr>
          <a:xfrm>
            <a:off x="5067843" y="1917279"/>
            <a:ext cx="6294666"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Lập</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luận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sắc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bén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3" name="文本框 13">
            <a:extLst>
              <a:ext uri="{FF2B5EF4-FFF2-40B4-BE49-F238E27FC236}">
                <a16:creationId xmlns:a16="http://schemas.microsoft.com/office/drawing/2014/main" id="{A04CD496-EB69-4E3C-ADA3-DBA42AF59357}"/>
              </a:ext>
            </a:extLst>
          </p:cNvPr>
          <p:cNvSpPr txBox="1"/>
          <p:nvPr/>
        </p:nvSpPr>
        <p:spPr>
          <a:xfrm>
            <a:off x="5067842" y="2589560"/>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Lí</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lẽ</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dẫn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chứng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xác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thực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thuyết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phục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4" name="文本框 13">
            <a:extLst>
              <a:ext uri="{FF2B5EF4-FFF2-40B4-BE49-F238E27FC236}">
                <a16:creationId xmlns:a16="http://schemas.microsoft.com/office/drawing/2014/main" id="{77771BD2-1A29-4CC5-BFD6-476982E0C8FA}"/>
              </a:ext>
            </a:extLst>
          </p:cNvPr>
          <p:cNvSpPr txBox="1"/>
          <p:nvPr/>
        </p:nvSpPr>
        <p:spPr>
          <a:xfrm>
            <a:off x="5067843" y="3219535"/>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Giọng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hùng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tráng</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5" name="文本框 13">
            <a:extLst>
              <a:ext uri="{FF2B5EF4-FFF2-40B4-BE49-F238E27FC236}">
                <a16:creationId xmlns:a16="http://schemas.microsoft.com/office/drawing/2014/main" id="{2E51A049-EBE0-44D4-B33D-68D33D6D22ED}"/>
              </a:ext>
            </a:extLst>
          </p:cNvPr>
          <p:cNvSpPr txBox="1"/>
          <p:nvPr/>
        </p:nvSpPr>
        <p:spPr>
          <a:xfrm>
            <a:off x="5067843" y="3865552"/>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Câu</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biền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ngẫu</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pic>
        <p:nvPicPr>
          <p:cNvPr id="36" name="Picture 17" descr="06">
            <a:extLst>
              <a:ext uri="{FF2B5EF4-FFF2-40B4-BE49-F238E27FC236}">
                <a16:creationId xmlns:a16="http://schemas.microsoft.com/office/drawing/2014/main" id="{DE95F2ED-84AE-4028-AE07-14758149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387" y="5459213"/>
            <a:ext cx="6294120" cy="38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0">
            <a:extLst>
              <a:ext uri="{FF2B5EF4-FFF2-40B4-BE49-F238E27FC236}">
                <a16:creationId xmlns:a16="http://schemas.microsoft.com/office/drawing/2014/main" id="{444E39C0-2BB2-407A-BDCD-26F41ECF3454}"/>
              </a:ext>
            </a:extLst>
          </p:cNvPr>
          <p:cNvSpPr>
            <a:spLocks noChangeArrowheads="1"/>
          </p:cNvSpPr>
          <p:nvPr/>
        </p:nvSpPr>
        <p:spPr bwMode="auto">
          <a:xfrm>
            <a:off x="4944194" y="4747230"/>
            <a:ext cx="6294120" cy="149872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ctr" defTabSz="815975"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Kết</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hợp</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hài</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hòa</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yếu</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tố</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chương</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6" name="Picture 2" descr="Phân tích đoạn 2 bài thơ Bình Ngô Đại Cáo (Dàn ý + 5 mẫu) - Tin Tức Tiny">
            <a:extLst>
              <a:ext uri="{FF2B5EF4-FFF2-40B4-BE49-F238E27FC236}">
                <a16:creationId xmlns:a16="http://schemas.microsoft.com/office/drawing/2014/main" id="{73CEA7F2-C3AC-44D6-B21B-0AA7004E7F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183" l="429" r="99571">
                        <a14:foregroundMark x1="9143" y1="70845" x2="571" y2="95368"/>
                        <a14:foregroundMark x1="36286" y1="72207" x2="59714" y2="98910"/>
                        <a14:foregroundMark x1="59714" y1="98910" x2="60714" y2="99183"/>
                        <a14:foregroundMark x1="94286" y1="97548" x2="99571" y2="97003"/>
                        <a14:foregroundMark x1="53714" y1="46049" x2="71000" y2="44414"/>
                        <a14:backgroundMark x1="62857" y1="69210" x2="65143" y2="71662"/>
                      </a14:backgroundRemoval>
                    </a14:imgEffect>
                  </a14:imgLayer>
                </a14:imgProps>
              </a:ext>
              <a:ext uri="{28A0092B-C50C-407E-A947-70E740481C1C}">
                <a14:useLocalDpi xmlns:a14="http://schemas.microsoft.com/office/drawing/2010/main" val="0"/>
              </a:ext>
            </a:extLst>
          </a:blip>
          <a:srcRect/>
          <a:stretch>
            <a:fillRect/>
          </a:stretch>
        </p:blipFill>
        <p:spPr bwMode="auto">
          <a:xfrm>
            <a:off x="0" y="332901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543" y="188686"/>
            <a:ext cx="4064000" cy="646331"/>
          </a:xfrm>
          <a:prstGeom prst="rect">
            <a:avLst/>
          </a:prstGeom>
          <a:noFill/>
        </p:spPr>
        <p:txBody>
          <a:bodyPr wrap="square" rtlCol="0">
            <a:spAutoFit/>
          </a:bodyPr>
          <a:lstStyle/>
          <a:p>
            <a:r>
              <a:rPr lang="en-US" sz="3600" b="1" dirty="0" smtClean="0">
                <a:solidFill>
                  <a:schemeClr val="accent1">
                    <a:lumMod val="50000"/>
                  </a:schemeClr>
                </a:solidFill>
                <a:latin typeface="Times New Roman" pitchFamily="18" charset="0"/>
                <a:cs typeface="Times New Roman" pitchFamily="18" charset="0"/>
              </a:rPr>
              <a:t>III. TỔNG KẾT</a:t>
            </a:r>
            <a:endParaRPr lang="en-US" sz="36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44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2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in)">
                                      <p:cBhvr>
                                        <p:cTn id="43" dur="20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circle(in)">
                                      <p:cBhvr>
                                        <p:cTn id="48" dur="20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000" fill="hold"/>
                                        <p:tgtEl>
                                          <p:spTgt spid="36"/>
                                        </p:tgtEl>
                                        <p:attrNameLst>
                                          <p:attrName>ppt_w</p:attrName>
                                        </p:attrNameLst>
                                      </p:cBhvr>
                                      <p:tavLst>
                                        <p:tav tm="0">
                                          <p:val>
                                            <p:fltVal val="0"/>
                                          </p:val>
                                        </p:tav>
                                        <p:tav tm="100000">
                                          <p:val>
                                            <p:strVal val="#ppt_w"/>
                                          </p:val>
                                        </p:tav>
                                      </p:tavLst>
                                    </p:anim>
                                    <p:anim calcmode="lin" valueType="num">
                                      <p:cBhvr>
                                        <p:cTn id="54" dur="1000" fill="hold"/>
                                        <p:tgtEl>
                                          <p:spTgt spid="36"/>
                                        </p:tgtEl>
                                        <p:attrNameLst>
                                          <p:attrName>ppt_h</p:attrName>
                                        </p:attrNameLst>
                                      </p:cBhvr>
                                      <p:tavLst>
                                        <p:tav tm="0">
                                          <p:val>
                                            <p:fltVal val="0"/>
                                          </p:val>
                                        </p:tav>
                                        <p:tav tm="100000">
                                          <p:val>
                                            <p:strVal val="#ppt_h"/>
                                          </p:val>
                                        </p:tav>
                                      </p:tavLst>
                                    </p:anim>
                                    <p:anim calcmode="lin" valueType="num">
                                      <p:cBhvr>
                                        <p:cTn id="55" dur="1000" fill="hold"/>
                                        <p:tgtEl>
                                          <p:spTgt spid="36"/>
                                        </p:tgtEl>
                                        <p:attrNameLst>
                                          <p:attrName>style.rotation</p:attrName>
                                        </p:attrNameLst>
                                      </p:cBhvr>
                                      <p:tavLst>
                                        <p:tav tm="0">
                                          <p:val>
                                            <p:fltVal val="90"/>
                                          </p:val>
                                        </p:tav>
                                        <p:tav tm="100000">
                                          <p:val>
                                            <p:fltVal val="0"/>
                                          </p:val>
                                        </p:tav>
                                      </p:tavLst>
                                    </p:anim>
                                    <p:animEffect transition="in" filter="fade">
                                      <p:cBhvr>
                                        <p:cTn id="56" dur="1000"/>
                                        <p:tgtEl>
                                          <p:spTgt spid="3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1000" fill="hold"/>
                                        <p:tgtEl>
                                          <p:spTgt spid="37"/>
                                        </p:tgtEl>
                                        <p:attrNameLst>
                                          <p:attrName>ppt_w</p:attrName>
                                        </p:attrNameLst>
                                      </p:cBhvr>
                                      <p:tavLst>
                                        <p:tav tm="0">
                                          <p:val>
                                            <p:fltVal val="0"/>
                                          </p:val>
                                        </p:tav>
                                        <p:tav tm="100000">
                                          <p:val>
                                            <p:strVal val="#ppt_w"/>
                                          </p:val>
                                        </p:tav>
                                      </p:tavLst>
                                    </p:anim>
                                    <p:anim calcmode="lin" valueType="num">
                                      <p:cBhvr>
                                        <p:cTn id="60" dur="1000" fill="hold"/>
                                        <p:tgtEl>
                                          <p:spTgt spid="37"/>
                                        </p:tgtEl>
                                        <p:attrNameLst>
                                          <p:attrName>ppt_h</p:attrName>
                                        </p:attrNameLst>
                                      </p:cBhvr>
                                      <p:tavLst>
                                        <p:tav tm="0">
                                          <p:val>
                                            <p:fltVal val="0"/>
                                          </p:val>
                                        </p:tav>
                                        <p:tav tm="100000">
                                          <p:val>
                                            <p:strVal val="#ppt_h"/>
                                          </p:val>
                                        </p:tav>
                                      </p:tavLst>
                                    </p:anim>
                                    <p:anim calcmode="lin" valueType="num">
                                      <p:cBhvr>
                                        <p:cTn id="61" dur="1000" fill="hold"/>
                                        <p:tgtEl>
                                          <p:spTgt spid="37"/>
                                        </p:tgtEl>
                                        <p:attrNameLst>
                                          <p:attrName>style.rotation</p:attrName>
                                        </p:attrNameLst>
                                      </p:cBhvr>
                                      <p:tavLst>
                                        <p:tav tm="0">
                                          <p:val>
                                            <p:fltVal val="90"/>
                                          </p:val>
                                        </p:tav>
                                        <p:tav tm="100000">
                                          <p:val>
                                            <p:fltVal val="0"/>
                                          </p:val>
                                        </p:tav>
                                      </p:tavLst>
                                    </p:anim>
                                    <p:animEffect transition="in" filter="fade">
                                      <p:cBhvr>
                                        <p:cTn id="6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3" grpId="0"/>
      <p:bldP spid="34"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02\AppData\Local\Temp\360zip$Temp\360$0\huan (3).jpg">
            <a:extLst>
              <a:ext uri="{FF2B5EF4-FFF2-40B4-BE49-F238E27FC236}">
                <a16:creationId xmlns:a16="http://schemas.microsoft.com/office/drawing/2014/main" id="{0A204EC6-8442-45EA-A78E-FC3E92EEAB80}"/>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510117">
            <a:off x="144190" y="1594328"/>
            <a:ext cx="4068707" cy="3932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EB78F6-4BAA-4D3A-974D-0CB516FE5877}"/>
              </a:ext>
            </a:extLst>
          </p:cNvPr>
          <p:cNvSpPr txBox="1"/>
          <p:nvPr/>
        </p:nvSpPr>
        <p:spPr>
          <a:xfrm>
            <a:off x="987491" y="2451358"/>
            <a:ext cx="2382104" cy="1938992"/>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dung</a:t>
            </a:r>
            <a:endPar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8A0E6946-1617-44C2-9F9F-CAD09681D404}"/>
              </a:ext>
            </a:extLst>
          </p:cNvPr>
          <p:cNvPicPr>
            <a:picLocks noChangeAspect="1"/>
          </p:cNvPicPr>
          <p:nvPr/>
        </p:nvPicPr>
        <p:blipFill rotWithShape="1">
          <a:blip r:embed="rId3">
            <a:extLst>
              <a:ext uri="{28A0092B-C50C-407E-A947-70E740481C1C}">
                <a14:useLocalDpi xmlns:a14="http://schemas.microsoft.com/office/drawing/2010/main" val="0"/>
              </a:ext>
            </a:extLst>
          </a:blip>
          <a:srcRect l="15861" t="20533" r="11551" b="27795"/>
          <a:stretch/>
        </p:blipFill>
        <p:spPr>
          <a:xfrm>
            <a:off x="4998719" y="-182880"/>
            <a:ext cx="7132319" cy="6858000"/>
          </a:xfrm>
          <a:prstGeom prst="rect">
            <a:avLst/>
          </a:prstGeom>
        </p:spPr>
      </p:pic>
      <p:sp>
        <p:nvSpPr>
          <p:cNvPr id="8" name="Rectangle: Rounded Corners 7">
            <a:extLst>
              <a:ext uri="{FF2B5EF4-FFF2-40B4-BE49-F238E27FC236}">
                <a16:creationId xmlns:a16="http://schemas.microsoft.com/office/drawing/2014/main" id="{771FAA53-99C7-4671-AABD-9D58F04D9354}"/>
              </a:ext>
            </a:extLst>
          </p:cNvPr>
          <p:cNvSpPr/>
          <p:nvPr/>
        </p:nvSpPr>
        <p:spPr>
          <a:xfrm>
            <a:off x="5913120" y="2103120"/>
            <a:ext cx="4927184" cy="301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Tuấn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17" y="436397"/>
            <a:ext cx="5696792" cy="584775"/>
          </a:xfrm>
          <a:prstGeom prst="rect">
            <a:avLst/>
          </a:prstGeom>
        </p:spPr>
        <p:txBody>
          <a:bodyPr wrap="square">
            <a:spAutoFit/>
          </a:bodyPr>
          <a:lstStyle/>
          <a:p>
            <a:r>
              <a:rPr lang="en-US" sz="3200" b="1"/>
              <a:t>VIẾT KẾT NỐI VỚI ĐỌC</a:t>
            </a:r>
            <a:endParaRPr lang="en-US" sz="3200"/>
          </a:p>
        </p:txBody>
      </p:sp>
      <p:sp>
        <p:nvSpPr>
          <p:cNvPr id="5" name="Rectangle 4"/>
          <p:cNvSpPr/>
          <p:nvPr/>
        </p:nvSpPr>
        <p:spPr>
          <a:xfrm>
            <a:off x="1683144" y="2011388"/>
            <a:ext cx="8909330" cy="4524315"/>
          </a:xfrm>
          <a:prstGeom prst="rect">
            <a:avLst/>
          </a:prstGeom>
        </p:spPr>
        <p:txBody>
          <a:bodyPr wrap="square">
            <a:spAutoFit/>
          </a:bodyPr>
          <a:lstStyle/>
          <a:p>
            <a:r>
              <a:rPr lang="en-US" sz="3600" smtClean="0"/>
              <a:t>         Viết </a:t>
            </a:r>
            <a:r>
              <a:rPr lang="en-US" sz="3600"/>
              <a:t>đoạn văn (khoảng 7-9 câu) về một truyền thống đáng tự hào của dân tộc Việt Nam</a:t>
            </a:r>
            <a:r>
              <a:rPr lang="en-US" sz="3600" smtClean="0"/>
              <a:t>.</a:t>
            </a:r>
          </a:p>
          <a:p>
            <a:endParaRPr lang="en-US" sz="3600" smtClean="0"/>
          </a:p>
          <a:p>
            <a:r>
              <a:rPr lang="en-US" sz="3600" smtClean="0">
                <a:solidFill>
                  <a:srgbClr val="FF0000"/>
                </a:solidFill>
              </a:rPr>
              <a:t>Gợi ý</a:t>
            </a:r>
            <a:r>
              <a:rPr lang="en-US" sz="3600" smtClean="0"/>
              <a:t>: Có thể viết về các truyền thống :</a:t>
            </a:r>
          </a:p>
          <a:p>
            <a:r>
              <a:rPr lang="en-US" sz="3600" smtClean="0"/>
              <a:t> </a:t>
            </a:r>
            <a:r>
              <a:rPr lang="en-US" sz="3600"/>
              <a:t>truyền thống yêu nước, TT tự hào dân tộc, TT đoàn kết</a:t>
            </a:r>
            <a:r>
              <a:rPr lang="en-US" sz="3600" smtClean="0"/>
              <a:t>…</a:t>
            </a:r>
            <a:endParaRPr lang="en-US" sz="3600"/>
          </a:p>
          <a:p>
            <a:endParaRPr lang="en-US" sz="3600"/>
          </a:p>
        </p:txBody>
      </p:sp>
    </p:spTree>
    <p:extLst>
      <p:ext uri="{BB962C8B-B14F-4D97-AF65-F5344CB8AC3E}">
        <p14:creationId xmlns:p14="http://schemas.microsoft.com/office/powerpoint/2010/main" val="9881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1D81D187-DC60-47E0-8715-EA72622A75BE}"/>
              </a:ext>
            </a:extLst>
          </p:cNvPr>
          <p:cNvSpPr/>
          <p:nvPr/>
        </p:nvSpPr>
        <p:spPr>
          <a:xfrm>
            <a:off x="6454576" y="2806242"/>
            <a:ext cx="1423567" cy="132938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96E94FED-CC4D-4E6F-8AC0-83B55D8830D4}"/>
              </a:ext>
            </a:extLst>
          </p:cNvPr>
          <p:cNvSpPr/>
          <p:nvPr/>
        </p:nvSpPr>
        <p:spPr>
          <a:xfrm>
            <a:off x="4671757" y="3529878"/>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94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1D81D187-DC60-47E0-8715-EA72622A75BE}"/>
              </a:ext>
            </a:extLst>
          </p:cNvPr>
          <p:cNvSpPr/>
          <p:nvPr/>
        </p:nvSpPr>
        <p:spPr>
          <a:xfrm>
            <a:off x="6454576" y="2812332"/>
            <a:ext cx="1423567" cy="13232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96E94FED-CC4D-4E6F-8AC0-83B55D8830D4}"/>
              </a:ext>
            </a:extLst>
          </p:cNvPr>
          <p:cNvSpPr/>
          <p:nvPr/>
        </p:nvSpPr>
        <p:spPr>
          <a:xfrm>
            <a:off x="4769099" y="3470932"/>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II</a:t>
            </a: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10C6C2-F922-4BC6-82CE-ACD59100F534}"/>
              </a:ext>
            </a:extLst>
          </p:cNvPr>
          <p:cNvSpPr txBox="1"/>
          <p:nvPr/>
        </p:nvSpPr>
        <p:spPr>
          <a:xfrm>
            <a:off x="6054471" y="3212020"/>
            <a:ext cx="478885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I. TÌM HIỂU CHUNG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C2A9ABED-1AEC-433B-8721-86D461159C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45" b="99818" l="125" r="90000">
                        <a14:foregroundMark x1="53875" y1="23905" x2="59125" y2="20438"/>
                        <a14:foregroundMark x1="59125" y1="20438" x2="61250" y2="8577"/>
                        <a14:foregroundMark x1="61250" y1="8577" x2="54375" y2="2555"/>
                        <a14:foregroundMark x1="54375" y1="2555" x2="2625" y2="1642"/>
                        <a14:foregroundMark x1="2625" y1="1642" x2="1000" y2="17701"/>
                        <a14:foregroundMark x1="1000" y1="17701" x2="2875" y2="32482"/>
                        <a14:foregroundMark x1="2875" y1="32482" x2="5875" y2="39051"/>
                        <a14:foregroundMark x1="5875" y1="39051" x2="7875" y2="51277"/>
                        <a14:foregroundMark x1="7875" y1="51277" x2="4750" y2="74088"/>
                        <a14:foregroundMark x1="4750" y1="74088" x2="7875" y2="81387"/>
                        <a14:foregroundMark x1="7875" y1="81387" x2="25125" y2="92701"/>
                        <a14:foregroundMark x1="25125" y1="92701" x2="45125" y2="88504"/>
                        <a14:foregroundMark x1="45125" y1="88504" x2="45125" y2="88504"/>
                        <a14:foregroundMark x1="47500" y1="4927" x2="53375" y2="21168"/>
                        <a14:foregroundMark x1="8125" y1="6204" x2="5125" y2="46168"/>
                        <a14:foregroundMark x1="5125" y1="46168" x2="4625" y2="47445"/>
                        <a14:foregroundMark x1="1125" y1="10949" x2="125" y2="95255"/>
                        <a14:foregroundMark x1="3000" y1="85401" x2="8125" y2="93613"/>
                        <a14:foregroundMark x1="8125" y1="93613" x2="12625" y2="97810"/>
                        <a14:foregroundMark x1="15375" y1="99270" x2="22000" y2="99818"/>
                        <a14:foregroundMark x1="22000" y1="99818" x2="42500" y2="96168"/>
                        <a14:foregroundMark x1="42500" y1="96168" x2="43250" y2="95620"/>
                        <a14:foregroundMark x1="60125" y1="60949" x2="73750" y2="66241"/>
                        <a14:foregroundMark x1="73750" y1="66241" x2="74000" y2="66241"/>
                        <a14:foregroundMark x1="73875" y1="66606" x2="69500" y2="76277"/>
                        <a14:foregroundMark x1="69500" y1="76277" x2="56000" y2="94343"/>
                        <a14:foregroundMark x1="74125" y1="66423" x2="71875" y2="75912"/>
                        <a14:foregroundMark x1="71875" y1="75912" x2="71500" y2="76277"/>
                        <a14:foregroundMark x1="70250" y1="84307" x2="68125" y2="94891"/>
                        <a14:foregroundMark x1="68125" y1="94891" x2="66500" y2="98540"/>
                      </a14:backgroundRemoval>
                    </a14:imgEffect>
                  </a14:imgLayer>
                </a14:imgProps>
              </a:ext>
            </a:extLst>
          </a:blip>
          <a:stretch>
            <a:fillRect/>
          </a:stretch>
        </p:blipFill>
        <p:spPr>
          <a:xfrm>
            <a:off x="0" y="0"/>
            <a:ext cx="8832737" cy="6858000"/>
          </a:xfrm>
          <a:prstGeom prst="rect">
            <a:avLst/>
          </a:prstGeom>
          <a:ln>
            <a:noFill/>
          </a:ln>
          <a:effectLst>
            <a:softEdge rad="112500"/>
          </a:effectLst>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346008" y="1253707"/>
            <a:ext cx="62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Quốc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Tuấn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(1231 ? -1300)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Hưng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Đạo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Vương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danh</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kiệt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xuất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thời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346008" y="3060114"/>
            <a:ext cx="635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người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phẩm</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đẹp</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văn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võ</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song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toàn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công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lớn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trong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2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cuộc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kháng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chiến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chống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quân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Mông-Nguyên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16CC44A8-E1C7-4CD1-9DE3-924CE2D7DC8C}"/>
              </a:ext>
            </a:extLst>
          </p:cNvPr>
          <p:cNvSpPr txBox="1">
            <a:spLocks noChangeArrowheads="1"/>
          </p:cNvSpPr>
          <p:nvPr/>
        </p:nvSpPr>
        <p:spPr bwMode="auto">
          <a:xfrm>
            <a:off x="5292667" y="5328185"/>
            <a:ext cx="6358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Ông</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được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dân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tôn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Đức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thánh</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lập</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đền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thờ</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ở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nhiều</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nơi</a:t>
            </a:r>
            <a:endPar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ED10C6C2-F922-4BC6-82CE-ACD59100F534}"/>
              </a:ext>
            </a:extLst>
          </p:cNvPr>
          <p:cNvSpPr txBox="1"/>
          <p:nvPr/>
        </p:nvSpPr>
        <p:spPr>
          <a:xfrm>
            <a:off x="7428268" y="442836"/>
            <a:ext cx="2087110"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0" y="1"/>
            <a:ext cx="12192000" cy="6857999"/>
          </a:xfrm>
          <a:prstGeom prst="rect">
            <a:avLst/>
          </a:prstGeom>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346008" y="1253707"/>
            <a:ext cx="6251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3200"/>
              <a:t>-</a:t>
            </a:r>
            <a:r>
              <a:rPr lang="en-US" sz="3200" smtClean="0"/>
              <a:t>Thể </a:t>
            </a:r>
            <a:r>
              <a:rPr lang="en-US" sz="3200"/>
              <a:t>loại: Hịch</a:t>
            </a:r>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445809" y="2453212"/>
            <a:ext cx="63583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3200" smtClean="0"/>
              <a:t>- </a:t>
            </a:r>
            <a:r>
              <a:rPr lang="en-US" sz="3200"/>
              <a:t>Mục đích viết bài hịch của Trần Quốc Tuấn</a:t>
            </a:r>
          </a:p>
          <a:p>
            <a:r>
              <a:rPr lang="vi-VN" sz="3200"/>
              <a:t>là: khuyên nhủ các tì tướng phải chăm lo rèn tập võ nghệ, tích cực học tập </a:t>
            </a:r>
            <a:r>
              <a:rPr lang="vi-VN" sz="3200" i="1"/>
              <a:t>Binh thư yếu lược</a:t>
            </a:r>
            <a:r>
              <a:rPr lang="vi-VN" sz="3200"/>
              <a:t> do chính Trần Quốc Tuấn soạn.</a:t>
            </a:r>
            <a:endParaRPr lang="en-US" sz="3200"/>
          </a:p>
        </p:txBody>
      </p:sp>
      <p:sp>
        <p:nvSpPr>
          <p:cNvPr id="6" name="TextBox 5">
            <a:extLst>
              <a:ext uri="{FF2B5EF4-FFF2-40B4-BE49-F238E27FC236}">
                <a16:creationId xmlns:a16="http://schemas.microsoft.com/office/drawing/2014/main" id="{ED10C6C2-F922-4BC6-82CE-ACD59100F534}"/>
              </a:ext>
            </a:extLst>
          </p:cNvPr>
          <p:cNvSpPr txBox="1"/>
          <p:nvPr/>
        </p:nvSpPr>
        <p:spPr>
          <a:xfrm>
            <a:off x="7428268" y="442836"/>
            <a:ext cx="2625719"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Tác</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8" y="442836"/>
            <a:ext cx="5203179" cy="62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
            <a:extLst>
              <a:ext uri="{FF2B5EF4-FFF2-40B4-BE49-F238E27FC236}">
                <a16:creationId xmlns:a16="http://schemas.microsoft.com/office/drawing/2014/main" id="{D0CC8173-C7F2-43FC-ABB0-0B2C2F457336}"/>
              </a:ext>
            </a:extLst>
          </p:cNvPr>
          <p:cNvSpPr/>
          <p:nvPr/>
        </p:nvSpPr>
        <p:spPr>
          <a:xfrm rot="19055120">
            <a:off x="984491" y="2451987"/>
            <a:ext cx="2380013" cy="2221834"/>
          </a:xfrm>
          <a:prstGeom prst="roundRect">
            <a:avLst/>
          </a:prstGeom>
          <a:solidFill>
            <a:schemeClr val="bg1">
              <a:lumMod val="65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圆角矩形 2">
            <a:extLst>
              <a:ext uri="{FF2B5EF4-FFF2-40B4-BE49-F238E27FC236}">
                <a16:creationId xmlns:a16="http://schemas.microsoft.com/office/drawing/2014/main" id="{BBD7E52D-CA1C-4395-9C79-3DA240DC0EAC}"/>
              </a:ext>
            </a:extLst>
          </p:cNvPr>
          <p:cNvSpPr/>
          <p:nvPr/>
        </p:nvSpPr>
        <p:spPr>
          <a:xfrm rot="19055120">
            <a:off x="611128" y="2428056"/>
            <a:ext cx="2380013" cy="2221834"/>
          </a:xfrm>
          <a:prstGeom prst="roundRect">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8" name="TextBox 17">
            <a:extLst>
              <a:ext uri="{FF2B5EF4-FFF2-40B4-BE49-F238E27FC236}">
                <a16:creationId xmlns:a16="http://schemas.microsoft.com/office/drawing/2014/main" id="{E65DF522-AF5F-4E3D-8720-BD2F39966D4F}"/>
              </a:ext>
            </a:extLst>
          </p:cNvPr>
          <p:cNvSpPr txBox="1"/>
          <p:nvPr/>
        </p:nvSpPr>
        <p:spPr>
          <a:xfrm>
            <a:off x="1158277" y="2602606"/>
            <a:ext cx="1327254" cy="1938992"/>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SG"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EF7FFD59-0353-4AB8-ACFC-6619F79E9E1A}"/>
              </a:ext>
            </a:extLst>
          </p:cNvPr>
          <p:cNvSpPr/>
          <p:nvPr/>
        </p:nvSpPr>
        <p:spPr>
          <a:xfrm>
            <a:off x="3900275" y="50690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Từ đầu </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còn lưu tiếng tốt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44546A"/>
              </a:solidFill>
              <a:effectLst/>
              <a:uLnTx/>
              <a:uFillTx/>
              <a:latin typeface="Calibri Light"/>
              <a:ea typeface="+mn-ea"/>
              <a:cs typeface="+mn-cs"/>
            </a:endParaRPr>
          </a:p>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gương trung thần nghĩa sĩ)</a:t>
            </a:r>
          </a:p>
        </p:txBody>
      </p:sp>
      <p:pic>
        <p:nvPicPr>
          <p:cNvPr id="21" name="图片 4">
            <a:extLst>
              <a:ext uri="{FF2B5EF4-FFF2-40B4-BE49-F238E27FC236}">
                <a16:creationId xmlns:a16="http://schemas.microsoft.com/office/drawing/2014/main" id="{63D2E5E1-7F27-4AAB-8609-17514DA48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47676"/>
            <a:ext cx="1213981" cy="1213981"/>
          </a:xfrm>
          <a:prstGeom prst="rect">
            <a:avLst/>
          </a:prstGeom>
        </p:spPr>
      </p:pic>
      <p:sp>
        <p:nvSpPr>
          <p:cNvPr id="22" name="文本框 14">
            <a:extLst>
              <a:ext uri="{FF2B5EF4-FFF2-40B4-BE49-F238E27FC236}">
                <a16:creationId xmlns:a16="http://schemas.microsoft.com/office/drawing/2014/main" id="{5C136A9F-C43A-48F4-8660-F4F7FC9C144C}"/>
              </a:ext>
            </a:extLst>
          </p:cNvPr>
          <p:cNvSpPr txBox="1"/>
          <p:nvPr/>
        </p:nvSpPr>
        <p:spPr>
          <a:xfrm>
            <a:off x="3648585" y="657713"/>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9A1EE1F-3A98-43EA-8E1B-D69E6B606FD4}"/>
              </a:ext>
            </a:extLst>
          </p:cNvPr>
          <p:cNvSpPr/>
          <p:nvPr/>
        </p:nvSpPr>
        <p:spPr>
          <a:xfrm>
            <a:off x="3900275" y="2119043"/>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a:t>
            </a:r>
            <a:r>
              <a:rPr kumimoji="0" lang="en-US" sz="2800" b="1" i="1"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ta cũng</a:t>
            </a:r>
            <a:r>
              <a:rPr kumimoji="0" lang="en-US" sz="2800" b="1" i="1" u="none" strike="noStrike" kern="1200" cap="none" spc="0" normalizeH="0" noProof="0" smtClean="0">
                <a:ln>
                  <a:noFill/>
                </a:ln>
                <a:solidFill>
                  <a:srgbClr val="44546A"/>
                </a:solidFill>
                <a:effectLst/>
                <a:uLnTx/>
                <a:uFillTx/>
                <a:latin typeface="Times New Roman" panose="02020603050405020304" pitchFamily="18" charset="0"/>
                <a:ea typeface="+mn-ea"/>
                <a:cs typeface="+mn-cs"/>
              </a:rPr>
              <a:t> cam lòng</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giặc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và nỗi lòng của chủ tướng)</a:t>
            </a:r>
          </a:p>
        </p:txBody>
      </p:sp>
      <p:pic>
        <p:nvPicPr>
          <p:cNvPr id="24" name="图片 4">
            <a:extLst>
              <a:ext uri="{FF2B5EF4-FFF2-40B4-BE49-F238E27FC236}">
                <a16:creationId xmlns:a16="http://schemas.microsoft.com/office/drawing/2014/main" id="{FD49D686-000C-49CB-8BAC-1ACD25FCF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1959817"/>
            <a:ext cx="1213981" cy="1213981"/>
          </a:xfrm>
          <a:prstGeom prst="rect">
            <a:avLst/>
          </a:prstGeom>
        </p:spPr>
      </p:pic>
      <p:sp>
        <p:nvSpPr>
          <p:cNvPr id="25" name="文本框 14">
            <a:extLst>
              <a:ext uri="{FF2B5EF4-FFF2-40B4-BE49-F238E27FC236}">
                <a16:creationId xmlns:a16="http://schemas.microsoft.com/office/drawing/2014/main" id="{678D9AD7-5290-4CC7-9A76-72CBC32F8F84}"/>
              </a:ext>
            </a:extLst>
          </p:cNvPr>
          <p:cNvSpPr txBox="1"/>
          <p:nvPr/>
        </p:nvSpPr>
        <p:spPr>
          <a:xfrm>
            <a:off x="3648585" y="2269854"/>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D52AA2C-EDB9-4ECD-8BFB-842BD368C129}"/>
              </a:ext>
            </a:extLst>
          </p:cNvPr>
          <p:cNvSpPr/>
          <p:nvPr/>
        </p:nvSpPr>
        <p:spPr>
          <a:xfrm>
            <a:off x="3900275" y="3836838"/>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44546A"/>
                </a:solidFill>
                <a:effectLst/>
                <a:uLnTx/>
                <a:uFillTx/>
                <a:latin typeface="Calibri Light"/>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không muốn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được không ?”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hân tích phải trái, làm rõ đúng sai)</a:t>
            </a:r>
          </a:p>
        </p:txBody>
      </p:sp>
      <p:pic>
        <p:nvPicPr>
          <p:cNvPr id="27" name="图片 4">
            <a:extLst>
              <a:ext uri="{FF2B5EF4-FFF2-40B4-BE49-F238E27FC236}">
                <a16:creationId xmlns:a16="http://schemas.microsoft.com/office/drawing/2014/main" id="{AC4B1661-B839-452F-95C7-E20655576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677612"/>
            <a:ext cx="1213981" cy="1213981"/>
          </a:xfrm>
          <a:prstGeom prst="rect">
            <a:avLst/>
          </a:prstGeom>
        </p:spPr>
      </p:pic>
      <p:sp>
        <p:nvSpPr>
          <p:cNvPr id="28" name="文本框 14">
            <a:extLst>
              <a:ext uri="{FF2B5EF4-FFF2-40B4-BE49-F238E27FC236}">
                <a16:creationId xmlns:a16="http://schemas.microsoft.com/office/drawing/2014/main" id="{F32A610F-0892-4A74-A745-343DCE758CEE}"/>
              </a:ext>
            </a:extLst>
          </p:cNvPr>
          <p:cNvSpPr txBox="1"/>
          <p:nvPr/>
        </p:nvSpPr>
        <p:spPr>
          <a:xfrm>
            <a:off x="3648585" y="3987649"/>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016F83C3-40B8-482D-997C-9FCEB59A1DCA}"/>
              </a:ext>
            </a:extLst>
          </p:cNvPr>
          <p:cNvSpPr/>
          <p:nvPr/>
        </p:nvSpPr>
        <p:spPr>
          <a:xfrm>
            <a:off x="3900275" y="5359729"/>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892175"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C</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òn lại</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nhiệm vụ cấp bách, khích lệ tinh thần chiến đấu)</a:t>
            </a:r>
          </a:p>
        </p:txBody>
      </p:sp>
      <p:pic>
        <p:nvPicPr>
          <p:cNvPr id="30" name="图片 4">
            <a:extLst>
              <a:ext uri="{FF2B5EF4-FFF2-40B4-BE49-F238E27FC236}">
                <a16:creationId xmlns:a16="http://schemas.microsoft.com/office/drawing/2014/main" id="{22F30497-F7D5-481E-AF79-C45069B3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5200503"/>
            <a:ext cx="1213981" cy="1213981"/>
          </a:xfrm>
          <a:prstGeom prst="rect">
            <a:avLst/>
          </a:prstGeom>
        </p:spPr>
      </p:pic>
      <p:sp>
        <p:nvSpPr>
          <p:cNvPr id="31" name="文本框 14">
            <a:extLst>
              <a:ext uri="{FF2B5EF4-FFF2-40B4-BE49-F238E27FC236}">
                <a16:creationId xmlns:a16="http://schemas.microsoft.com/office/drawing/2014/main" id="{5ECD8EEF-0A7C-46DD-8537-8F9C1B5FBCA8}"/>
              </a:ext>
            </a:extLst>
          </p:cNvPr>
          <p:cNvSpPr txBox="1"/>
          <p:nvPr/>
        </p:nvSpPr>
        <p:spPr>
          <a:xfrm>
            <a:off x="3648585" y="5510540"/>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 name="Right Triangle 2">
            <a:extLst>
              <a:ext uri="{FF2B5EF4-FFF2-40B4-BE49-F238E27FC236}">
                <a16:creationId xmlns:a16="http://schemas.microsoft.com/office/drawing/2014/main" id="{CD8C7906-FF6D-438C-990F-DC40F147363C}"/>
              </a:ext>
            </a:extLst>
          </p:cNvPr>
          <p:cNvSpPr/>
          <p:nvPr/>
        </p:nvSpPr>
        <p:spPr>
          <a:xfrm rot="5400000">
            <a:off x="34770" y="-3508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C04C4A60-CAB4-412D-B451-935D017C6EB2}"/>
              </a:ext>
            </a:extLst>
          </p:cNvPr>
          <p:cNvSpPr/>
          <p:nvPr/>
        </p:nvSpPr>
        <p:spPr>
          <a:xfrm rot="16200000">
            <a:off x="10842630" y="547545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18" grpId="0"/>
      <p:bldP spid="20" grpId="0" animBg="1"/>
      <p:bldP spid="22" grpId="0"/>
      <p:bldP spid="23" grpId="0" animBg="1"/>
      <p:bldP spid="25" grpId="0"/>
      <p:bldP spid="26" grpId="0" animBg="1"/>
      <p:bldP spid="28" grpId="0"/>
      <p:bldP spid="29"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1D81D187-DC60-47E0-8715-EA72622A75BE}"/>
              </a:ext>
            </a:extLst>
          </p:cNvPr>
          <p:cNvSpPr/>
          <p:nvPr/>
        </p:nvSpPr>
        <p:spPr>
          <a:xfrm>
            <a:off x="6454576" y="2812332"/>
            <a:ext cx="1423567" cy="13232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96E94FED-CC4D-4E6F-8AC0-83B55D8830D4}"/>
              </a:ext>
            </a:extLst>
          </p:cNvPr>
          <p:cNvSpPr/>
          <p:nvPr/>
        </p:nvSpPr>
        <p:spPr>
          <a:xfrm>
            <a:off x="4769099" y="3470932"/>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II</a:t>
            </a: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10C6C2-F922-4BC6-82CE-ACD59100F534}"/>
              </a:ext>
            </a:extLst>
          </p:cNvPr>
          <p:cNvSpPr txBox="1"/>
          <p:nvPr/>
        </p:nvSpPr>
        <p:spPr>
          <a:xfrm>
            <a:off x="5166013" y="3212020"/>
            <a:ext cx="5677314"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II. TÌM HIỂU CHI TIẾT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0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B7A0401-9B31-4DF1-9B01-EC11FCE25C95}"/>
              </a:ext>
            </a:extLst>
          </p:cNvPr>
          <p:cNvSpPr txBox="1"/>
          <p:nvPr/>
        </p:nvSpPr>
        <p:spPr>
          <a:xfrm>
            <a:off x="3066164" y="169282"/>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sĩ</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Người bắt ma">
            <a:extLst>
              <a:ext uri="{FF2B5EF4-FFF2-40B4-BE49-F238E27FC236}">
                <a16:creationId xmlns:a16="http://schemas.microsoft.com/office/drawing/2014/main" id="{E14F41EE-C242-4AA4-AE1F-1E5C7583C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67" y="2937554"/>
            <a:ext cx="1968672" cy="191257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hái úy Phúc Quốc công Lê Lai - Đệ nhất Khai quốc công thần triều Lê.">
            <a:extLst>
              <a:ext uri="{FF2B5EF4-FFF2-40B4-BE49-F238E27FC236}">
                <a16:creationId xmlns:a16="http://schemas.microsoft.com/office/drawing/2014/main" id="{0D024FF8-4B75-4EE7-A680-11FD6E01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665" y="2047149"/>
            <a:ext cx="1403567" cy="14716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12 đại tướng tài ba nhất lịch sử Trung Hoa, Lã Bố không có tên, Quan Vân  Trường chỉ xếp thứ 10 - DKN.News">
            <a:extLst>
              <a:ext uri="{FF2B5EF4-FFF2-40B4-BE49-F238E27FC236}">
                <a16:creationId xmlns:a16="http://schemas.microsoft.com/office/drawing/2014/main" id="{6CDBAA89-45E0-4049-B846-2F7E1BD131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00"/>
          <a:stretch/>
        </p:blipFill>
        <p:spPr bwMode="auto">
          <a:xfrm>
            <a:off x="7253689" y="2599111"/>
            <a:ext cx="1373774" cy="130364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10 võ tướng mạnh nhất Trung Hoa: Quan Vũ &amp;quot;đội sổ&amp;quot;, Lữ Bố, Nhạc Phi vẫn thua  nhân vật này">
            <a:extLst>
              <a:ext uri="{FF2B5EF4-FFF2-40B4-BE49-F238E27FC236}">
                <a16:creationId xmlns:a16="http://schemas.microsoft.com/office/drawing/2014/main" id="{8D47CD1A-8E5C-4AC4-8758-DA26524DE5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2670" y="3652669"/>
            <a:ext cx="1211900" cy="119745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7589171D-F955-459C-B9C6-CEC47A8FE771}"/>
              </a:ext>
            </a:extLst>
          </p:cNvPr>
          <p:cNvSpPr/>
          <p:nvPr/>
        </p:nvSpPr>
        <p:spPr>
          <a:xfrm>
            <a:off x="-251174" y="108512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Tướng</a:t>
            </a:r>
            <a:r>
              <a:rPr lang="en-US" sz="3200" b="1" kern="1200" dirty="0">
                <a:solidFill>
                  <a:srgbClr val="FF0000"/>
                </a:solidFill>
                <a:latin typeface="Times New Roman" panose="02020603050405020304" pitchFamily="18" charset="0"/>
                <a:cs typeface="Times New Roman" panose="02020603050405020304" pitchFamily="18" charset="0"/>
              </a:rPr>
              <a:t> </a:t>
            </a:r>
          </a:p>
        </p:txBody>
      </p:sp>
      <p:sp>
        <p:nvSpPr>
          <p:cNvPr id="3072" name="Freeform: Shape 3071">
            <a:extLst>
              <a:ext uri="{FF2B5EF4-FFF2-40B4-BE49-F238E27FC236}">
                <a16:creationId xmlns:a16="http://schemas.microsoft.com/office/drawing/2014/main" id="{37C0E152-AD05-4BBA-90FE-77829DDE6299}"/>
              </a:ext>
            </a:extLst>
          </p:cNvPr>
          <p:cNvSpPr/>
          <p:nvPr/>
        </p:nvSpPr>
        <p:spPr>
          <a:xfrm>
            <a:off x="185194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endParaRPr lang="en-US" sz="2800" kern="1200" dirty="0">
              <a:latin typeface="Times New Roman" panose="02020603050405020304" pitchFamily="18" charset="0"/>
              <a:cs typeface="Times New Roman" panose="02020603050405020304" pitchFamily="18" charset="0"/>
            </a:endParaRPr>
          </a:p>
        </p:txBody>
      </p:sp>
      <p:sp>
        <p:nvSpPr>
          <p:cNvPr id="3073" name="Freeform: Shape 3072">
            <a:extLst>
              <a:ext uri="{FF2B5EF4-FFF2-40B4-BE49-F238E27FC236}">
                <a16:creationId xmlns:a16="http://schemas.microsoft.com/office/drawing/2014/main" id="{27414A64-4F3A-43AD-990C-0DBBF7DD7659}"/>
              </a:ext>
            </a:extLst>
          </p:cNvPr>
          <p:cNvSpPr/>
          <p:nvPr/>
        </p:nvSpPr>
        <p:spPr>
          <a:xfrm>
            <a:off x="380233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1">
              <a:lumMod val="20000"/>
              <a:lumOff val="8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Do Vu</a:t>
            </a:r>
          </a:p>
        </p:txBody>
      </p:sp>
      <p:sp>
        <p:nvSpPr>
          <p:cNvPr id="3077" name="Freeform: Shape 3076">
            <a:extLst>
              <a:ext uri="{FF2B5EF4-FFF2-40B4-BE49-F238E27FC236}">
                <a16:creationId xmlns:a16="http://schemas.microsoft.com/office/drawing/2014/main" id="{09CC03EC-869C-4104-B040-79CBAE327BED}"/>
              </a:ext>
            </a:extLst>
          </p:cNvPr>
          <p:cNvSpPr/>
          <p:nvPr/>
        </p:nvSpPr>
        <p:spPr>
          <a:xfrm>
            <a:off x="1815524"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4344770"/>
              <a:satOff val="-20498"/>
              <a:lumOff val="-740"/>
              <a:alphaOff val="0"/>
            </a:schemeClr>
          </a:lnRef>
          <a:fillRef idx="1">
            <a:schemeClr val="accent4">
              <a:tint val="40000"/>
              <a:alpha val="90000"/>
              <a:hueOff val="4344770"/>
              <a:satOff val="-20498"/>
              <a:lumOff val="-740"/>
              <a:alphaOff val="0"/>
            </a:schemeClr>
          </a:fillRef>
          <a:effectRef idx="0">
            <a:schemeClr val="accent4">
              <a:tint val="40000"/>
              <a:alpha val="90000"/>
              <a:hueOff val="4344770"/>
              <a:satOff val="-20498"/>
              <a:lumOff val="-74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Dư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Nhượng</a:t>
            </a:r>
            <a:endParaRPr lang="en-US" sz="2800" kern="1200" dirty="0">
              <a:latin typeface="Times New Roman" panose="02020603050405020304" pitchFamily="18" charset="0"/>
              <a:cs typeface="Times New Roman" panose="02020603050405020304" pitchFamily="18" charset="0"/>
            </a:endParaRPr>
          </a:p>
        </p:txBody>
      </p:sp>
      <p:sp>
        <p:nvSpPr>
          <p:cNvPr id="3079" name="Freeform: Shape 3078">
            <a:extLst>
              <a:ext uri="{FF2B5EF4-FFF2-40B4-BE49-F238E27FC236}">
                <a16:creationId xmlns:a16="http://schemas.microsoft.com/office/drawing/2014/main" id="{5679D2D7-2DAE-4621-A99D-98FD2DA700BC}"/>
              </a:ext>
            </a:extLst>
          </p:cNvPr>
          <p:cNvSpPr/>
          <p:nvPr/>
        </p:nvSpPr>
        <p:spPr>
          <a:xfrm>
            <a:off x="3905616"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2">
              <a:lumMod val="40000"/>
              <a:lumOff val="60000"/>
              <a:alpha val="90000"/>
            </a:schemeClr>
          </a:solidFill>
        </p:spPr>
        <p:style>
          <a:lnRef idx="2">
            <a:schemeClr val="accent4">
              <a:tint val="40000"/>
              <a:alpha val="90000"/>
              <a:hueOff val="6517155"/>
              <a:satOff val="-30747"/>
              <a:lumOff val="-1111"/>
              <a:alphaOff val="0"/>
            </a:schemeClr>
          </a:lnRef>
          <a:fillRef idx="1">
            <a:schemeClr val="accent4">
              <a:tint val="40000"/>
              <a:alpha val="90000"/>
              <a:hueOff val="6517155"/>
              <a:satOff val="-30747"/>
              <a:lumOff val="-1111"/>
              <a:alphaOff val="0"/>
            </a:schemeClr>
          </a:fillRef>
          <a:effectRef idx="0">
            <a:schemeClr val="accent4">
              <a:tint val="40000"/>
              <a:alpha val="90000"/>
              <a:hueOff val="6517155"/>
              <a:satOff val="-30747"/>
              <a:lumOff val="-111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Đức</a:t>
            </a:r>
            <a:endParaRPr lang="en-US" sz="2800" kern="1200" dirty="0">
              <a:latin typeface="Times New Roman" panose="02020603050405020304" pitchFamily="18" charset="0"/>
              <a:cs typeface="Times New Roman" panose="02020603050405020304" pitchFamily="18" charset="0"/>
            </a:endParaRPr>
          </a:p>
        </p:txBody>
      </p:sp>
      <p:sp>
        <p:nvSpPr>
          <p:cNvPr id="3082" name="Freeform: Shape 3081">
            <a:extLst>
              <a:ext uri="{FF2B5EF4-FFF2-40B4-BE49-F238E27FC236}">
                <a16:creationId xmlns:a16="http://schemas.microsoft.com/office/drawing/2014/main" id="{8FBE66F6-7325-4BB5-AC31-D1EE7863E872}"/>
              </a:ext>
            </a:extLst>
          </p:cNvPr>
          <p:cNvSpPr/>
          <p:nvPr/>
        </p:nvSpPr>
        <p:spPr>
          <a:xfrm>
            <a:off x="1815524" y="3613860"/>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4">
              <a:lumMod val="40000"/>
              <a:lumOff val="60000"/>
              <a:alpha val="90000"/>
            </a:schemeClr>
          </a:solidFill>
        </p:spPr>
        <p:style>
          <a:lnRef idx="2">
            <a:schemeClr val="accent4">
              <a:tint val="40000"/>
              <a:alpha val="90000"/>
              <a:hueOff val="8689540"/>
              <a:satOff val="-40996"/>
              <a:lumOff val="-1481"/>
              <a:alphaOff val="0"/>
            </a:schemeClr>
          </a:lnRef>
          <a:fillRef idx="1">
            <a:schemeClr val="accent4">
              <a:tint val="40000"/>
              <a:alpha val="90000"/>
              <a:hueOff val="8689540"/>
              <a:satOff val="-40996"/>
              <a:lumOff val="-1481"/>
              <a:alphaOff val="0"/>
            </a:schemeClr>
          </a:fillRef>
          <a:effectRef idx="0">
            <a:schemeClr val="accent4">
              <a:tint val="40000"/>
              <a:alpha val="90000"/>
              <a:hueOff val="8689540"/>
              <a:satOff val="-40996"/>
              <a:lumOff val="-148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khoái</a:t>
            </a:r>
            <a:endParaRPr lang="en-US" sz="28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F20943D8-1E2C-416D-A651-5F7B6A9D4252}"/>
              </a:ext>
            </a:extLst>
          </p:cNvPr>
          <p:cNvSpPr/>
          <p:nvPr/>
        </p:nvSpPr>
        <p:spPr>
          <a:xfrm>
            <a:off x="5731679"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6">
              <a:lumMod val="40000"/>
              <a:lumOff val="6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Lang</a:t>
            </a:r>
            <a:endParaRPr lang="en-US" sz="2800" kern="1200" dirty="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455A59D0-3A76-4981-B6F5-1EFA870A07AF}"/>
              </a:ext>
            </a:extLst>
          </p:cNvPr>
          <p:cNvSpPr/>
          <p:nvPr/>
        </p:nvSpPr>
        <p:spPr>
          <a:xfrm>
            <a:off x="7710758"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bg1">
              <a:lumMod val="75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endParaRPr lang="en-US" sz="2800" kern="1200" dirty="0">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a16="http://schemas.microsoft.com/office/drawing/2014/main" id="{F90FD4DF-8EB7-4729-8531-079CD18F4D68}"/>
              </a:ext>
            </a:extLst>
          </p:cNvPr>
          <p:cNvSpPr/>
          <p:nvPr/>
        </p:nvSpPr>
        <p:spPr>
          <a:xfrm>
            <a:off x="9689837"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Xích</a:t>
            </a:r>
            <a:r>
              <a:rPr lang="en-US" sz="2800" kern="1200" dirty="0">
                <a:latin typeface="Times New Roman" panose="02020603050405020304" pitchFamily="18" charset="0"/>
                <a:cs typeface="Times New Roman" panose="02020603050405020304" pitchFamily="18" charset="0"/>
              </a:rPr>
              <a:t> Tu </a:t>
            </a:r>
            <a:r>
              <a:rPr lang="en-US" sz="2800" kern="1200" dirty="0" err="1">
                <a:latin typeface="Times New Roman" panose="02020603050405020304" pitchFamily="18" charset="0"/>
                <a:cs typeface="Times New Roman" panose="02020603050405020304" pitchFamily="18" charset="0"/>
              </a:rPr>
              <a:t>Tư</a:t>
            </a:r>
            <a:endParaRPr lang="en-US" sz="2800" kern="1200"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F0A0CC54-7C08-4190-A3D1-EEF02909DD31}"/>
              </a:ext>
            </a:extLst>
          </p:cNvPr>
          <p:cNvSpPr/>
          <p:nvPr/>
        </p:nvSpPr>
        <p:spPr>
          <a:xfrm>
            <a:off x="-274568" y="233049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Gia </a:t>
            </a:r>
            <a:r>
              <a:rPr lang="en-US" sz="3200" b="1" kern="1200" dirty="0" err="1">
                <a:solidFill>
                  <a:srgbClr val="FF0000"/>
                </a:solidFill>
                <a:latin typeface="Times New Roman" panose="02020603050405020304" pitchFamily="18" charset="0"/>
                <a:cs typeface="Times New Roman" panose="02020603050405020304" pitchFamily="18" charset="0"/>
              </a:rPr>
              <a:t>thần</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8" name="Freeform: Shape 47">
            <a:extLst>
              <a:ext uri="{FF2B5EF4-FFF2-40B4-BE49-F238E27FC236}">
                <a16:creationId xmlns:a16="http://schemas.microsoft.com/office/drawing/2014/main" id="{D871BF24-9F9D-4D49-A6B4-5A709A9E459E}"/>
              </a:ext>
            </a:extLst>
          </p:cNvPr>
          <p:cNvSpPr/>
          <p:nvPr/>
        </p:nvSpPr>
        <p:spPr>
          <a:xfrm>
            <a:off x="-274569" y="357586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Quan </a:t>
            </a:r>
            <a:r>
              <a:rPr lang="en-US" sz="3200" b="1" kern="1200" dirty="0" err="1">
                <a:solidFill>
                  <a:srgbClr val="FF0000"/>
                </a:solidFill>
                <a:latin typeface="Times New Roman" panose="02020603050405020304" pitchFamily="18" charset="0"/>
                <a:cs typeface="Times New Roman" panose="02020603050405020304" pitchFamily="18" charset="0"/>
              </a:rPr>
              <a:t>nhỏ</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9" name="PA_任意多边形 5">
            <a:extLst>
              <a:ext uri="{FF2B5EF4-FFF2-40B4-BE49-F238E27FC236}">
                <a16:creationId xmlns:a16="http://schemas.microsoft.com/office/drawing/2014/main" id="{06020988-BA40-48A8-AD04-4E8C08CB57CE}"/>
              </a:ext>
            </a:extLst>
          </p:cNvPr>
          <p:cNvSpPr>
            <a:spLocks noEditPoints="1" noChangeArrowheads="1"/>
          </p:cNvSpPr>
          <p:nvPr>
            <p:custDataLst>
              <p:tags r:id="rId1"/>
            </p:custDataLst>
          </p:nvPr>
        </p:nvSpPr>
        <p:spPr bwMode="auto">
          <a:xfrm>
            <a:off x="90453" y="5595464"/>
            <a:ext cx="2056990"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0" name="PA_任意多边形 5">
            <a:extLst>
              <a:ext uri="{FF2B5EF4-FFF2-40B4-BE49-F238E27FC236}">
                <a16:creationId xmlns:a16="http://schemas.microsoft.com/office/drawing/2014/main" id="{F1AFB80E-9EE4-48D5-B621-081ED3E413BD}"/>
              </a:ext>
            </a:extLst>
          </p:cNvPr>
          <p:cNvSpPr>
            <a:spLocks noEditPoints="1" noChangeArrowheads="1"/>
          </p:cNvSpPr>
          <p:nvPr>
            <p:custDataLst>
              <p:tags r:id="rId2"/>
            </p:custDataLst>
          </p:nvPr>
        </p:nvSpPr>
        <p:spPr bwMode="auto">
          <a:xfrm>
            <a:off x="15160" y="4645169"/>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1" name="矩形 37">
            <a:extLst>
              <a:ext uri="{FF2B5EF4-FFF2-40B4-BE49-F238E27FC236}">
                <a16:creationId xmlns:a16="http://schemas.microsoft.com/office/drawing/2014/main" id="{83354783-FD7B-4554-940B-D74D04A4C994}"/>
              </a:ext>
            </a:extLst>
          </p:cNvPr>
          <p:cNvSpPr/>
          <p:nvPr/>
        </p:nvSpPr>
        <p:spPr>
          <a:xfrm>
            <a:off x="166423" y="4753789"/>
            <a:ext cx="2213262"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2" name="矩形 41">
            <a:extLst>
              <a:ext uri="{FF2B5EF4-FFF2-40B4-BE49-F238E27FC236}">
                <a16:creationId xmlns:a16="http://schemas.microsoft.com/office/drawing/2014/main" id="{06C9F893-3A91-44CF-82B0-68BFA3EB05C6}"/>
              </a:ext>
            </a:extLst>
          </p:cNvPr>
          <p:cNvSpPr/>
          <p:nvPr/>
        </p:nvSpPr>
        <p:spPr>
          <a:xfrm>
            <a:off x="297316" y="5716405"/>
            <a:ext cx="1850127" cy="52322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3" name="Rectangle 52">
            <a:extLst>
              <a:ext uri="{FF2B5EF4-FFF2-40B4-BE49-F238E27FC236}">
                <a16:creationId xmlns:a16="http://schemas.microsoft.com/office/drawing/2014/main" id="{2C3AC49A-3077-4757-884C-1A052D62AD25}"/>
              </a:ext>
            </a:extLst>
          </p:cNvPr>
          <p:cNvSpPr/>
          <p:nvPr/>
        </p:nvSpPr>
        <p:spPr>
          <a:xfrm>
            <a:off x="2421249" y="4878311"/>
            <a:ext cx="7644251" cy="523220"/>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rPr>
              <a:t>Liệt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dẫn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tiêu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biểu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toàn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diện</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DF490065-5037-459E-889A-9CE650BAD93F}"/>
              </a:ext>
            </a:extLst>
          </p:cNvPr>
          <p:cNvSpPr/>
          <p:nvPr/>
        </p:nvSpPr>
        <p:spPr>
          <a:xfrm>
            <a:off x="2354306" y="5602444"/>
            <a:ext cx="6058174" cy="954107"/>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tấm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gương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sẵn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sàng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chết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vua</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n</a:t>
            </a:r>
            <a:r>
              <a:rPr lang="vi-VN"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ư</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ớc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xuất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nhiệm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vụ</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61192521-1338-4C04-BD1F-693DA4956691}"/>
              </a:ext>
            </a:extLst>
          </p:cNvPr>
          <p:cNvSpPr/>
          <p:nvPr/>
        </p:nvSpPr>
        <p:spPr>
          <a:xfrm>
            <a:off x="8446885" y="5166227"/>
            <a:ext cx="3645299" cy="116259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dirty="0" err="1">
                <a:solidFill>
                  <a:schemeClr val="tx1"/>
                </a:solidFill>
                <a:latin typeface="Times New Roman" panose="02020603050405020304" pitchFamily="18" charset="0"/>
                <a:cs typeface="Times New Roman" panose="02020603050405020304" pitchFamily="18" charset="0"/>
              </a:rPr>
              <a:t>Mục</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a:solidFill>
                  <a:schemeClr val="tx1"/>
                </a:solidFill>
                <a:latin typeface="Times New Roman" panose="02020603050405020304" pitchFamily="18" charset="0"/>
                <a:cs typeface="Times New Roman" panose="02020603050405020304" pitchFamily="18" charset="0"/>
              </a:rPr>
              <a:t>đích</a:t>
            </a:r>
            <a:r>
              <a:rPr lang="en-US" altLang="en-US" sz="2800" b="1" i="1">
                <a:solidFill>
                  <a:schemeClr val="tx1"/>
                </a:solidFill>
                <a:latin typeface="Times New Roman" panose="02020603050405020304" pitchFamily="18" charset="0"/>
                <a:cs typeface="Times New Roman" panose="02020603050405020304" pitchFamily="18" charset="0"/>
              </a:rPr>
              <a:t>: </a:t>
            </a:r>
            <a:r>
              <a:rPr lang="en-US" altLang="en-US" sz="2800" b="1" i="1" smtClean="0">
                <a:solidFill>
                  <a:schemeClr val="tx1"/>
                </a:solidFill>
                <a:latin typeface="Times New Roman" panose="02020603050405020304" pitchFamily="18" charset="0"/>
                <a:cs typeface="Times New Roman" panose="02020603050405020304" pitchFamily="18" charset="0"/>
              </a:rPr>
              <a:t>Làm cơ sở, căn cứ cho lập luận của văn bản</a:t>
            </a:r>
            <a:endParaRPr lang="en-SG" sz="2800" i="1" dirty="0">
              <a:solidFill>
                <a:schemeClr val="tx1"/>
              </a:solidFill>
              <a:latin typeface="Times New Roman" panose="02020603050405020304" pitchFamily="18" charset="0"/>
              <a:cs typeface="Times New Roman" panose="02020603050405020304" pitchFamily="18" charset="0"/>
            </a:endParaRPr>
          </a:p>
        </p:txBody>
      </p:sp>
      <p:pic>
        <p:nvPicPr>
          <p:cNvPr id="26" name="Picture 17"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71396">
            <a:off x="9645789" y="160170"/>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par>
                                <p:cTn id="13" presetID="2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par>
                                <p:cTn id="19" presetID="2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2"/>
                                        </p:tgtEl>
                                        <p:attrNameLst>
                                          <p:attrName>style.visibility</p:attrName>
                                        </p:attrNameLst>
                                      </p:cBhvr>
                                      <p:to>
                                        <p:strVal val="visible"/>
                                      </p:to>
                                    </p:set>
                                    <p:animEffect transition="in" filter="wipe(down)">
                                      <p:cBhvr>
                                        <p:cTn id="31" dur="500"/>
                                        <p:tgtEl>
                                          <p:spTgt spid="307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wipe(down)">
                                      <p:cBhvr>
                                        <p:cTn id="34" dur="500"/>
                                        <p:tgtEl>
                                          <p:spTgt spid="307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arn(inVertical)">
                                      <p:cBhvr>
                                        <p:cTn id="53" dur="500"/>
                                        <p:tgtEl>
                                          <p:spTgt spid="307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arn(inVertical)">
                                      <p:cBhvr>
                                        <p:cTn id="56" dur="500"/>
                                        <p:tgtEl>
                                          <p:spTgt spid="30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wipe(down)">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arn(inVertical)">
                                      <p:cBhvr>
                                        <p:cTn id="71" dur="500"/>
                                        <p:tgtEl>
                                          <p:spTgt spid="5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ircle(in)">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arn(inVertical)">
                                      <p:cBhvr>
                                        <p:cTn id="84" dur="500"/>
                                        <p:tgtEl>
                                          <p:spTgt spid="4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circle(in)">
                                      <p:cBhvr>
                                        <p:cTn id="92" dur="20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072" grpId="0" animBg="1"/>
      <p:bldP spid="3073" grpId="0" animBg="1"/>
      <p:bldP spid="3077" grpId="0" animBg="1"/>
      <p:bldP spid="3079" grpId="0" animBg="1"/>
      <p:bldP spid="3082" grpId="0" animBg="1"/>
      <p:bldP spid="44" grpId="0" animBg="1"/>
      <p:bldP spid="45" grpId="0" animBg="1"/>
      <p:bldP spid="46" grpId="0" animBg="1"/>
      <p:bldP spid="47" grpId="0"/>
      <p:bldP spid="48" grpId="0"/>
      <p:bldP spid="49" grpId="0" animBg="1"/>
      <p:bldP spid="50" grpId="0" animBg="1"/>
      <p:bldP spid="51" grpId="0"/>
      <p:bldP spid="52" grpId="0"/>
      <p:bldP spid="53" grpId="0"/>
      <p:bldP spid="54" grpId="0"/>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smtClean="0">
                <a:solidFill>
                  <a:srgbClr val="FF0000"/>
                </a:solidFill>
              </a:rPr>
              <a:t>2</a:t>
            </a:r>
            <a:r>
              <a:rPr lang="en-US" sz="2800" b="1">
                <a:solidFill>
                  <a:srgbClr val="FF0000"/>
                </a:solidFill>
              </a:rPr>
              <a:t>. Các hiện tượng trong thực tế mà Trần Quốc </a:t>
            </a:r>
            <a:r>
              <a:rPr lang="en-US" sz="2800" b="1" smtClean="0">
                <a:solidFill>
                  <a:srgbClr val="FF0000"/>
                </a:solidFill>
              </a:rPr>
              <a:t>Tuấn nhắc </a:t>
            </a:r>
            <a:r>
              <a:rPr lang="en-US" sz="2800" b="1">
                <a:solidFill>
                  <a:srgbClr val="FF0000"/>
                </a:solidFill>
              </a:rPr>
              <a:t>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1301616"/>
              </p:ext>
            </p:extLst>
          </p:nvPr>
        </p:nvGraphicFramePr>
        <p:xfrm>
          <a:off x="1124794" y="817359"/>
          <a:ext cx="10106952" cy="5879651"/>
        </p:xfrm>
        <a:graphic>
          <a:graphicData uri="http://schemas.openxmlformats.org/drawingml/2006/table">
            <a:tbl>
              <a:tblPr firstRow="1" bandRow="1">
                <a:tableStyleId>{5C22544A-7EE6-4342-B048-85BDC9FD1C3A}</a:tableStyleId>
              </a:tblPr>
              <a:tblGrid>
                <a:gridCol w="3368984">
                  <a:extLst>
                    <a:ext uri="{9D8B030D-6E8A-4147-A177-3AD203B41FA5}">
                      <a16:colId xmlns:a16="http://schemas.microsoft.com/office/drawing/2014/main" val="20000"/>
                    </a:ext>
                  </a:extLst>
                </a:gridCol>
                <a:gridCol w="3240784">
                  <a:extLst>
                    <a:ext uri="{9D8B030D-6E8A-4147-A177-3AD203B41FA5}">
                      <a16:colId xmlns:a16="http://schemas.microsoft.com/office/drawing/2014/main" val="20001"/>
                    </a:ext>
                  </a:extLst>
                </a:gridCol>
                <a:gridCol w="3497184">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tội ác của giặc</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hành động của chủ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endParaRPr lang="en-US"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68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5435</TotalTime>
  <Words>856</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微软雅黑</vt:lpstr>
      <vt:lpstr>.VnTime</vt:lpstr>
      <vt:lpstr>★儿童字体——迷你简卡通</vt:lpstr>
      <vt:lpstr>851tegakizatsu</vt:lpstr>
      <vt:lpstr>Arial</vt:lpstr>
      <vt:lpstr>Calibri</vt:lpstr>
      <vt:lpstr>Calibri Light</vt:lpstr>
      <vt:lpstr>等线</vt:lpstr>
      <vt:lpstr>宋体</vt:lpstr>
      <vt:lpstr>Times New Roman</vt:lpstr>
      <vt:lpstr>Wingdings</vt:lpstr>
      <vt:lpstr>汉仪家书简</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93</cp:revision>
  <dcterms:created xsi:type="dcterms:W3CDTF">2021-06-15T03:17:50Z</dcterms:created>
  <dcterms:modified xsi:type="dcterms:W3CDTF">2024-12-19T02:28:09Z</dcterms:modified>
</cp:coreProperties>
</file>