
<file path=[Content_Types].xml><?xml version="1.0" encoding="utf-8"?>
<Types xmlns="http://schemas.openxmlformats.org/package/2006/content-types">
  <Default Extension="png" ContentType="image/png"/>
  <Default Extension="webp" ContentType="vide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8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74" r:id="rId9"/>
    <p:sldId id="273" r:id="rId10"/>
    <p:sldId id="257" r:id="rId11"/>
    <p:sldId id="258" r:id="rId12"/>
    <p:sldId id="259" r:id="rId13"/>
    <p:sldId id="260" r:id="rId14"/>
    <p:sldId id="261" r:id="rId15"/>
  </p:sldIdLst>
  <p:sldSz cx="9753600" cy="7315200"/>
  <p:notesSz cx="6858000" cy="9144000"/>
  <p:embeddedFontLst>
    <p:embeddedFont>
      <p:font typeface="Wingdings 3" panose="05040102010807070707" pitchFamily="18" charset="2"/>
      <p:regular r:id="rId16"/>
    </p:embeddedFont>
    <p:embeddedFont>
      <p:font typeface="TT Rounds Condensed" panose="020B0604020202020204" charset="0"/>
      <p:regular r:id="rId17"/>
    </p:embeddedFont>
    <p:embeddedFont>
      <p:font typeface="Trebuchet MS" panose="020B060302020202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5" d="100"/>
          <a:sy n="65" d="100"/>
        </p:scale>
        <p:origin x="141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9030" y="-9032"/>
            <a:ext cx="9781124" cy="7333264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5969" y="2564837"/>
            <a:ext cx="6215167" cy="1756055"/>
          </a:xfrm>
        </p:spPr>
        <p:txBody>
          <a:bodyPr anchor="b">
            <a:noAutofit/>
          </a:bodyPr>
          <a:lstStyle>
            <a:lvl1pPr algn="r">
              <a:defRPr sz="576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5969" y="4320890"/>
            <a:ext cx="6215167" cy="1170026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87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5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3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0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6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3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1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24/11/30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58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650240"/>
            <a:ext cx="6770895" cy="3630507"/>
          </a:xfrm>
        </p:spPr>
        <p:txBody>
          <a:bodyPr anchor="ctr">
            <a:normAutofit/>
          </a:bodyPr>
          <a:lstStyle>
            <a:lvl1pPr algn="l">
              <a:defRPr sz="4693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4768427"/>
            <a:ext cx="6770895" cy="1675693"/>
          </a:xfrm>
        </p:spPr>
        <p:txBody>
          <a:bodyPr anchor="ctr">
            <a:normAutofit/>
          </a:bodyPr>
          <a:lstStyle>
            <a:lvl1pPr marL="0" indent="0" algn="l">
              <a:buNone/>
              <a:defRPr sz="192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24/11/30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74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544" y="650240"/>
            <a:ext cx="6476994" cy="3224107"/>
          </a:xfrm>
        </p:spPr>
        <p:txBody>
          <a:bodyPr anchor="ctr">
            <a:normAutofit/>
          </a:bodyPr>
          <a:lstStyle>
            <a:lvl1pPr algn="l">
              <a:defRPr sz="4693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74479" y="3874347"/>
            <a:ext cx="5781124" cy="4064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70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87695" indent="0">
              <a:buFontTx/>
              <a:buNone/>
              <a:defRPr/>
            </a:lvl2pPr>
            <a:lvl3pPr marL="975390" indent="0">
              <a:buFontTx/>
              <a:buNone/>
              <a:defRPr/>
            </a:lvl3pPr>
            <a:lvl4pPr marL="1463086" indent="0">
              <a:buFontTx/>
              <a:buNone/>
              <a:defRPr/>
            </a:lvl4pPr>
            <a:lvl5pPr marL="1950781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38" y="4768427"/>
            <a:ext cx="6770896" cy="1675693"/>
          </a:xfrm>
        </p:spPr>
        <p:txBody>
          <a:bodyPr anchor="ctr">
            <a:normAutofit/>
          </a:bodyPr>
          <a:lstStyle>
            <a:lvl1pPr marL="0" indent="0" algn="l">
              <a:buNone/>
              <a:defRPr sz="192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24/11/30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14892" y="843070"/>
            <a:ext cx="487807" cy="623761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/>
          <a:p>
            <a:pPr lvl="0"/>
            <a:r>
              <a:rPr lang="en-US" sz="8534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197546" y="3078993"/>
            <a:ext cx="487807" cy="623761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/>
          <a:p>
            <a:pPr lvl="0"/>
            <a:r>
              <a:rPr lang="en-US" sz="8534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8177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38" y="2060787"/>
            <a:ext cx="6770896" cy="2768491"/>
          </a:xfrm>
        </p:spPr>
        <p:txBody>
          <a:bodyPr anchor="b">
            <a:normAutofit/>
          </a:bodyPr>
          <a:lstStyle>
            <a:lvl1pPr algn="l">
              <a:defRPr sz="4693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38" y="4829278"/>
            <a:ext cx="6770896" cy="1614842"/>
          </a:xfrm>
        </p:spPr>
        <p:txBody>
          <a:bodyPr anchor="t">
            <a:normAutofit/>
          </a:bodyPr>
          <a:lstStyle>
            <a:lvl1pPr marL="0" indent="0" algn="l">
              <a:buNone/>
              <a:defRPr sz="192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24/11/30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39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544" y="650240"/>
            <a:ext cx="6476994" cy="3224107"/>
          </a:xfrm>
        </p:spPr>
        <p:txBody>
          <a:bodyPr anchor="ctr">
            <a:normAutofit/>
          </a:bodyPr>
          <a:lstStyle>
            <a:lvl1pPr algn="l">
              <a:defRPr sz="4693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50237" y="4280747"/>
            <a:ext cx="6770897" cy="5485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5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7695" indent="0">
              <a:buFontTx/>
              <a:buNone/>
              <a:defRPr/>
            </a:lvl2pPr>
            <a:lvl3pPr marL="975390" indent="0">
              <a:buFontTx/>
              <a:buNone/>
              <a:defRPr/>
            </a:lvl3pPr>
            <a:lvl4pPr marL="1463086" indent="0">
              <a:buFontTx/>
              <a:buNone/>
              <a:defRPr/>
            </a:lvl4pPr>
            <a:lvl5pPr marL="1950781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38" y="4829278"/>
            <a:ext cx="6770896" cy="1614842"/>
          </a:xfrm>
        </p:spPr>
        <p:txBody>
          <a:bodyPr anchor="t">
            <a:normAutofit/>
          </a:bodyPr>
          <a:lstStyle>
            <a:lvl1pPr marL="0" indent="0" algn="l">
              <a:buNone/>
              <a:defRPr sz="192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24/11/30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14892" y="843070"/>
            <a:ext cx="487807" cy="623761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/>
          <a:p>
            <a:pPr lvl="0"/>
            <a:r>
              <a:rPr lang="en-US" sz="8534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197546" y="3078993"/>
            <a:ext cx="487807" cy="623761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/>
          <a:p>
            <a:pPr lvl="0"/>
            <a:r>
              <a:rPr lang="en-US" sz="8534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0834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905" y="650240"/>
            <a:ext cx="6764229" cy="3224107"/>
          </a:xfrm>
        </p:spPr>
        <p:txBody>
          <a:bodyPr anchor="ctr">
            <a:normAutofit/>
          </a:bodyPr>
          <a:lstStyle>
            <a:lvl1pPr algn="l">
              <a:defRPr sz="4693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50237" y="4280747"/>
            <a:ext cx="6770897" cy="5485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560">
                <a:solidFill>
                  <a:schemeClr val="accent1"/>
                </a:solidFill>
              </a:defRPr>
            </a:lvl1pPr>
            <a:lvl2pPr marL="487695" indent="0">
              <a:buFontTx/>
              <a:buNone/>
              <a:defRPr/>
            </a:lvl2pPr>
            <a:lvl3pPr marL="975390" indent="0">
              <a:buFontTx/>
              <a:buNone/>
              <a:defRPr/>
            </a:lvl3pPr>
            <a:lvl4pPr marL="1463086" indent="0">
              <a:buFontTx/>
              <a:buNone/>
              <a:defRPr/>
            </a:lvl4pPr>
            <a:lvl5pPr marL="1950781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38" y="4829278"/>
            <a:ext cx="6770896" cy="1614842"/>
          </a:xfrm>
        </p:spPr>
        <p:txBody>
          <a:bodyPr anchor="t">
            <a:normAutofit/>
          </a:bodyPr>
          <a:lstStyle>
            <a:lvl1pPr marL="0" indent="0" algn="l">
              <a:buNone/>
              <a:defRPr sz="192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24/11/30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579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24/11/30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36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75800" y="650240"/>
            <a:ext cx="1044066" cy="5601548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39" y="650240"/>
            <a:ext cx="5541361" cy="560154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24/11/30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5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24/11/30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40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38" y="2880926"/>
            <a:ext cx="6770896" cy="1948353"/>
          </a:xfrm>
        </p:spPr>
        <p:txBody>
          <a:bodyPr anchor="b"/>
          <a:lstStyle>
            <a:lvl1pPr algn="l">
              <a:defRPr sz="4267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38" y="4829278"/>
            <a:ext cx="6770896" cy="917760"/>
          </a:xfrm>
        </p:spPr>
        <p:txBody>
          <a:bodyPr anchor="t"/>
          <a:lstStyle>
            <a:lvl1pPr marL="0" indent="0" algn="l">
              <a:buNone/>
              <a:defRPr sz="21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24/11/30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95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650240"/>
            <a:ext cx="6770895" cy="140885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1" y="2304628"/>
            <a:ext cx="3293983" cy="4139490"/>
          </a:xfrm>
        </p:spPr>
        <p:txBody>
          <a:bodyPr>
            <a:normAutofit/>
          </a:bodyPr>
          <a:lstStyle>
            <a:lvl1pPr>
              <a:defRPr sz="1920"/>
            </a:lvl1pPr>
            <a:lvl2pPr>
              <a:defRPr sz="1707"/>
            </a:lvl2pPr>
            <a:lvl3pPr>
              <a:defRPr sz="1493"/>
            </a:lvl3pPr>
            <a:lvl4pPr>
              <a:defRPr sz="1280"/>
            </a:lvl4pPr>
            <a:lvl5pPr>
              <a:defRPr sz="1280"/>
            </a:lvl5pPr>
            <a:lvl6pPr>
              <a:defRPr sz="1280"/>
            </a:lvl6pPr>
            <a:lvl7pPr>
              <a:defRPr sz="1280"/>
            </a:lvl7pPr>
            <a:lvl8pPr>
              <a:defRPr sz="1280"/>
            </a:lvl8pPr>
            <a:lvl9pPr>
              <a:defRPr sz="128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27151" y="2304630"/>
            <a:ext cx="3293984" cy="4139491"/>
          </a:xfrm>
        </p:spPr>
        <p:txBody>
          <a:bodyPr>
            <a:normAutofit/>
          </a:bodyPr>
          <a:lstStyle>
            <a:lvl1pPr>
              <a:defRPr sz="1920"/>
            </a:lvl1pPr>
            <a:lvl2pPr>
              <a:defRPr sz="1707"/>
            </a:lvl2pPr>
            <a:lvl3pPr>
              <a:defRPr sz="1493"/>
            </a:lvl3pPr>
            <a:lvl4pPr>
              <a:defRPr sz="1280"/>
            </a:lvl4pPr>
            <a:lvl5pPr>
              <a:defRPr sz="1280"/>
            </a:lvl5pPr>
            <a:lvl6pPr>
              <a:defRPr sz="1280"/>
            </a:lvl6pPr>
            <a:lvl7pPr>
              <a:defRPr sz="1280"/>
            </a:lvl7pPr>
            <a:lvl8pPr>
              <a:defRPr sz="1280"/>
            </a:lvl8pPr>
            <a:lvl9pPr>
              <a:defRPr sz="128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24/11/30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157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39" y="650240"/>
            <a:ext cx="6770894" cy="140885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39" y="2305049"/>
            <a:ext cx="3296717" cy="614679"/>
          </a:xfrm>
        </p:spPr>
        <p:txBody>
          <a:bodyPr anchor="b">
            <a:noAutofit/>
          </a:bodyPr>
          <a:lstStyle>
            <a:lvl1pPr marL="0" indent="0">
              <a:buNone/>
              <a:defRPr sz="2560" b="0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39" y="2919730"/>
            <a:ext cx="3296717" cy="352439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24416" y="2305049"/>
            <a:ext cx="3296717" cy="614679"/>
          </a:xfrm>
        </p:spPr>
        <p:txBody>
          <a:bodyPr anchor="b">
            <a:noAutofit/>
          </a:bodyPr>
          <a:lstStyle>
            <a:lvl1pPr marL="0" indent="0">
              <a:buNone/>
              <a:defRPr sz="2560" b="0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24416" y="2919730"/>
            <a:ext cx="3296717" cy="352439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24/11/30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17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39" y="650240"/>
            <a:ext cx="6770895" cy="140885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24/11/30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014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24/11/30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110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39" y="1598511"/>
            <a:ext cx="2976194" cy="1363697"/>
          </a:xfrm>
        </p:spPr>
        <p:txBody>
          <a:bodyPr anchor="b">
            <a:normAutofit/>
          </a:bodyPr>
          <a:lstStyle>
            <a:lvl1pPr>
              <a:defRPr sz="213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360" y="549254"/>
            <a:ext cx="3611773" cy="58948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39" y="2962207"/>
            <a:ext cx="2976194" cy="2756746"/>
          </a:xfrm>
        </p:spPr>
        <p:txBody>
          <a:bodyPr>
            <a:normAutofit/>
          </a:bodyPr>
          <a:lstStyle>
            <a:lvl1pPr marL="0" indent="0">
              <a:buNone/>
              <a:defRPr sz="1493"/>
            </a:lvl1pPr>
            <a:lvl2pPr marL="365771" indent="0">
              <a:buNone/>
              <a:defRPr sz="1120"/>
            </a:lvl2pPr>
            <a:lvl3pPr marL="731543" indent="0">
              <a:buNone/>
              <a:defRPr sz="960"/>
            </a:lvl3pPr>
            <a:lvl4pPr marL="1097314" indent="0">
              <a:buNone/>
              <a:defRPr sz="800"/>
            </a:lvl4pPr>
            <a:lvl5pPr marL="1463086" indent="0">
              <a:buNone/>
              <a:defRPr sz="800"/>
            </a:lvl5pPr>
            <a:lvl6pPr marL="1828857" indent="0">
              <a:buNone/>
              <a:defRPr sz="800"/>
            </a:lvl6pPr>
            <a:lvl7pPr marL="2194629" indent="0">
              <a:buNone/>
              <a:defRPr sz="800"/>
            </a:lvl7pPr>
            <a:lvl8pPr marL="2560400" indent="0">
              <a:buNone/>
              <a:defRPr sz="800"/>
            </a:lvl8pPr>
            <a:lvl9pPr marL="2926171" indent="0">
              <a:buNone/>
              <a:defRPr sz="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24/11/30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557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39" y="5120640"/>
            <a:ext cx="6770895" cy="604521"/>
          </a:xfrm>
        </p:spPr>
        <p:txBody>
          <a:bodyPr anchor="b">
            <a:normAutofit/>
          </a:bodyPr>
          <a:lstStyle>
            <a:lvl1pPr algn="l">
              <a:defRPr sz="256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0239" y="650240"/>
            <a:ext cx="6770895" cy="4102099"/>
          </a:xfrm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707"/>
            </a:lvl2pPr>
            <a:lvl3pPr marL="975390" indent="0">
              <a:buNone/>
              <a:defRPr sz="1707"/>
            </a:lvl3pPr>
            <a:lvl4pPr marL="1463086" indent="0">
              <a:buNone/>
              <a:defRPr sz="1707"/>
            </a:lvl4pPr>
            <a:lvl5pPr marL="1950781" indent="0">
              <a:buNone/>
              <a:defRPr sz="1707"/>
            </a:lvl5pPr>
            <a:lvl6pPr marL="2438476" indent="0">
              <a:buNone/>
              <a:defRPr sz="1707"/>
            </a:lvl6pPr>
            <a:lvl7pPr marL="2926171" indent="0">
              <a:buNone/>
              <a:defRPr sz="1707"/>
            </a:lvl7pPr>
            <a:lvl8pPr marL="3413867" indent="0">
              <a:buNone/>
              <a:defRPr sz="1707"/>
            </a:lvl8pPr>
            <a:lvl9pPr marL="3901562" indent="0">
              <a:buNone/>
              <a:defRPr sz="170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39" y="5725161"/>
            <a:ext cx="6770895" cy="718959"/>
          </a:xfrm>
        </p:spPr>
        <p:txBody>
          <a:bodyPr>
            <a:normAutofit/>
          </a:bodyPr>
          <a:lstStyle>
            <a:lvl1pPr marL="0" indent="0">
              <a:buNone/>
              <a:defRPr sz="1280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24/11/30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476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9031" y="-9032"/>
            <a:ext cx="9781125" cy="7333264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39" y="650240"/>
            <a:ext cx="6770894" cy="1408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39" y="2304630"/>
            <a:ext cx="6770895" cy="4139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65608" y="6444121"/>
            <a:ext cx="729741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24/11/30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0240" y="6444121"/>
            <a:ext cx="4931171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4321" y="6444121"/>
            <a:ext cx="546814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538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87695" rtl="0" eaLnBrk="1" latinLnBrk="0" hangingPunct="1">
        <a:spcBef>
          <a:spcPct val="0"/>
        </a:spcBef>
        <a:buNone/>
        <a:defRPr sz="384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71" indent="-365771" algn="l" defTabSz="487695" rtl="0" eaLnBrk="1" latinLnBrk="0" hangingPunct="1">
        <a:spcBef>
          <a:spcPts val="106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92505" indent="-304810" algn="l" defTabSz="487695" rtl="0" eaLnBrk="1" latinLnBrk="0" hangingPunct="1">
        <a:spcBef>
          <a:spcPts val="106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19238" indent="-243848" algn="l" defTabSz="487695" rtl="0" eaLnBrk="1" latinLnBrk="0" hangingPunct="1">
        <a:spcBef>
          <a:spcPts val="106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9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706933" indent="-243848" algn="l" defTabSz="487695" rtl="0" eaLnBrk="1" latinLnBrk="0" hangingPunct="1">
        <a:spcBef>
          <a:spcPts val="106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94629" indent="-243848" algn="l" defTabSz="487695" rtl="0" eaLnBrk="1" latinLnBrk="0" hangingPunct="1">
        <a:spcBef>
          <a:spcPts val="106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82324" indent="-243848" algn="l" defTabSz="487695" rtl="0" eaLnBrk="1" latinLnBrk="0" hangingPunct="1">
        <a:spcBef>
          <a:spcPts val="106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170019" indent="-243848" algn="l" defTabSz="487695" rtl="0" eaLnBrk="1" latinLnBrk="0" hangingPunct="1">
        <a:spcBef>
          <a:spcPts val="106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657714" indent="-243848" algn="l" defTabSz="487695" rtl="0" eaLnBrk="1" latinLnBrk="0" hangingPunct="1">
        <a:spcBef>
          <a:spcPts val="106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145410" indent="-243848" algn="l" defTabSz="487695" rtl="0" eaLnBrk="1" latinLnBrk="0" hangingPunct="1">
        <a:spcBef>
          <a:spcPts val="106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ebp"/><Relationship Id="rId1" Type="http://schemas.microsoft.com/office/2007/relationships/media" Target="../media/media1.web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22960" y="2308648"/>
            <a:ext cx="8107680" cy="1486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31"/>
              </a:lnSpc>
            </a:pPr>
            <a:r>
              <a:rPr lang="en-US" sz="4693" spc="43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Phản</a:t>
            </a:r>
            <a:r>
              <a:rPr lang="en-US" sz="4693" spc="43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4693" spc="43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xạ</a:t>
            </a:r>
            <a:r>
              <a:rPr lang="en-US" sz="4693" spc="43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4693" spc="43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âm</a:t>
            </a:r>
            <a:r>
              <a:rPr lang="en-US" sz="4693" spc="43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4693" spc="43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và</a:t>
            </a:r>
            <a:r>
              <a:rPr lang="en-US" sz="4693" spc="43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4693" spc="43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Giải</a:t>
            </a:r>
            <a:r>
              <a:rPr lang="en-US" sz="4693" spc="43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4693" spc="43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pháp</a:t>
            </a:r>
            <a:r>
              <a:rPr lang="en-US" sz="4693" spc="43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4693" spc="43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chống</a:t>
            </a:r>
            <a:r>
              <a:rPr lang="en-US" sz="4693" spc="43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ô </a:t>
            </a:r>
            <a:r>
              <a:rPr lang="en-US" sz="4693" spc="43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nhiễm</a:t>
            </a:r>
            <a:r>
              <a:rPr lang="en-US" sz="4693" spc="43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4693" spc="43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tiếng</a:t>
            </a:r>
            <a:r>
              <a:rPr lang="en-US" sz="4693" spc="43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4693" spc="43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ồn</a:t>
            </a:r>
            <a:endParaRPr lang="en-US" sz="4693" spc="43" dirty="0">
              <a:solidFill>
                <a:srgbClr val="000000"/>
              </a:solidFill>
              <a:latin typeface="TT Rounds Condensed"/>
              <a:ea typeface="TT Rounds Condensed"/>
              <a:cs typeface="TT Rounds Condensed"/>
              <a:sym typeface="TT Rounds Condense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554480" y="4191000"/>
            <a:ext cx="6644640" cy="1778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95"/>
              </a:lnSpc>
            </a:pPr>
            <a:r>
              <a:rPr lang="en-US" sz="3413" spc="31">
                <a:solidFill>
                  <a:srgbClr val="898989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Bài học STEM - Khoa học Tự nhiên 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79120" y="329142"/>
            <a:ext cx="8595360" cy="1137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31"/>
              </a:lnSpc>
            </a:pPr>
            <a:r>
              <a:rPr lang="en-US" sz="4693" spc="43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Mở</a:t>
            </a:r>
            <a:r>
              <a:rPr lang="en-US" sz="4693" spc="43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4693" spc="43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đầu</a:t>
            </a:r>
            <a:endParaRPr lang="en-US" sz="4693" spc="43" dirty="0">
              <a:solidFill>
                <a:srgbClr val="000000"/>
              </a:solidFill>
              <a:latin typeface="TT Rounds Condensed"/>
              <a:ea typeface="TT Rounds Condensed"/>
              <a:cs typeface="TT Rounds Condensed"/>
              <a:sym typeface="TT Rounds Condense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79120" y="1752600"/>
            <a:ext cx="8595360" cy="462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95"/>
              </a:lnSpc>
            </a:pPr>
            <a:r>
              <a:rPr lang="en-US" sz="3413" spc="3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- Tiếng ồn xuất hiện ở mọi nơi trong cuộc sống: giao thông, công trình, nhà máy...</a:t>
            </a:r>
          </a:p>
          <a:p>
            <a:pPr algn="l">
              <a:lnSpc>
                <a:spcPts val="4095"/>
              </a:lnSpc>
            </a:pPr>
            <a:r>
              <a:rPr lang="en-US" sz="3413" spc="3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- Ô nhiễm tiếng ồn ảnh hưởng nghiêm trọng đến sức khỏe và đời sống.</a:t>
            </a:r>
          </a:p>
          <a:p>
            <a:pPr algn="l">
              <a:lnSpc>
                <a:spcPts val="4095"/>
              </a:lnSpc>
            </a:pPr>
            <a:r>
              <a:rPr lang="en-US" sz="3413" spc="3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- Chúng ta sẽ tìm hiểu cách giảm tiếng ồn thông qua kiến thức về phản xạ âm.</a:t>
            </a:r>
          </a:p>
          <a:p>
            <a:pPr marL="439273" lvl="1" indent="-219637" algn="l">
              <a:lnSpc>
                <a:spcPts val="4095"/>
              </a:lnSpc>
            </a:pPr>
            <a:endParaRPr lang="en-US" sz="3413" spc="31">
              <a:solidFill>
                <a:srgbClr val="000000"/>
              </a:solidFill>
              <a:latin typeface="TT Rounds Condensed"/>
              <a:ea typeface="TT Rounds Condensed"/>
              <a:cs typeface="TT Rounds Condensed"/>
              <a:sym typeface="TT Rounds Condensed"/>
            </a:endParaRPr>
          </a:p>
          <a:p>
            <a:pPr algn="l">
              <a:lnSpc>
                <a:spcPts val="4095"/>
              </a:lnSpc>
            </a:pPr>
            <a:r>
              <a:rPr lang="en-US" sz="3413" spc="3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?Câu hỏi: Bạn từng bị làm phiền bởi tiếng ồn nào? Hãy chia sẻ trải nghiệm của bạn.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79120" y="329142"/>
            <a:ext cx="8595360" cy="1137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31"/>
              </a:lnSpc>
            </a:pPr>
            <a:r>
              <a:rPr lang="en-US" sz="4693" spc="43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Phản xạ âm là gì?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79120" y="1752600"/>
            <a:ext cx="8595360" cy="411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95"/>
              </a:lnSpc>
            </a:pPr>
            <a:r>
              <a:rPr lang="en-US" sz="3413" spc="3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- Là hiện tượng sóng âm bị dội lại khi gặp bề mặt cứng.</a:t>
            </a:r>
          </a:p>
          <a:p>
            <a:pPr algn="l">
              <a:lnSpc>
                <a:spcPts val="4095"/>
              </a:lnSpc>
            </a:pPr>
            <a:r>
              <a:rPr lang="en-US" sz="3413" spc="3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- Gây ra tiếng vang hoặc khuếch đại âm thanh.</a:t>
            </a:r>
          </a:p>
          <a:p>
            <a:pPr algn="l">
              <a:lnSpc>
                <a:spcPts val="4095"/>
              </a:lnSpc>
            </a:pPr>
            <a:r>
              <a:rPr lang="en-US" sz="3413" spc="3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- Ví dụ: Tiếng vang khi hét trong phòng trống.</a:t>
            </a:r>
          </a:p>
          <a:p>
            <a:pPr marL="439273" lvl="1" indent="-219637" algn="l">
              <a:lnSpc>
                <a:spcPts val="4095"/>
              </a:lnSpc>
            </a:pPr>
            <a:endParaRPr lang="en-US" sz="3413" spc="31">
              <a:solidFill>
                <a:srgbClr val="000000"/>
              </a:solidFill>
              <a:latin typeface="TT Rounds Condensed"/>
              <a:ea typeface="TT Rounds Condensed"/>
              <a:cs typeface="TT Rounds Condensed"/>
              <a:sym typeface="TT Rounds Condensed"/>
            </a:endParaRPr>
          </a:p>
          <a:p>
            <a:pPr algn="l">
              <a:lnSpc>
                <a:spcPts val="4095"/>
              </a:lnSpc>
            </a:pPr>
            <a:r>
              <a:rPr lang="en-US" sz="3413" spc="3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?Câu hỏi: Hãy thử tưởng tượng bạn hét lên trong một căn phòng trống. Điều gì xảy ra với âm thanh đó?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79120" y="329142"/>
            <a:ext cx="8595360" cy="1137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31"/>
              </a:lnSpc>
            </a:pPr>
            <a:r>
              <a:rPr lang="en-US" sz="4693" spc="43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Tác hại của ô nhiễm tiếng ồn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79120" y="1752600"/>
            <a:ext cx="8595360" cy="411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95"/>
              </a:lnSpc>
            </a:pPr>
            <a:r>
              <a:rPr lang="en-US" sz="3413" spc="3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- Gây mất ngủ, stress, giảm khả năng tập trung.</a:t>
            </a:r>
          </a:p>
          <a:p>
            <a:pPr algn="l">
              <a:lnSpc>
                <a:spcPts val="4095"/>
              </a:lnSpc>
            </a:pPr>
            <a:r>
              <a:rPr lang="en-US" sz="3413" spc="3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- Ảnh hưởng đến thính giác, gây suy giảm sức khỏe.</a:t>
            </a:r>
          </a:p>
          <a:p>
            <a:pPr algn="l">
              <a:lnSpc>
                <a:spcPts val="4095"/>
              </a:lnSpc>
            </a:pPr>
            <a:r>
              <a:rPr lang="en-US" sz="3413" spc="3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- Tác động tiêu cực đến môi trường sống và làm việc.</a:t>
            </a:r>
          </a:p>
          <a:p>
            <a:pPr marL="439273" lvl="1" indent="-219637" algn="l">
              <a:lnSpc>
                <a:spcPts val="4095"/>
              </a:lnSpc>
            </a:pPr>
            <a:endParaRPr lang="en-US" sz="3413" spc="31">
              <a:solidFill>
                <a:srgbClr val="000000"/>
              </a:solidFill>
              <a:latin typeface="TT Rounds Condensed"/>
              <a:ea typeface="TT Rounds Condensed"/>
              <a:cs typeface="TT Rounds Condensed"/>
              <a:sym typeface="TT Rounds Condensed"/>
            </a:endParaRPr>
          </a:p>
          <a:p>
            <a:pPr algn="l">
              <a:lnSpc>
                <a:spcPts val="4095"/>
              </a:lnSpc>
            </a:pPr>
            <a:r>
              <a:rPr lang="en-US" sz="3413" spc="3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?Câu hỏi: Hãy liệt kê 3 tác hại của tiếng ồn mà bạn biết.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79120" y="329142"/>
            <a:ext cx="8595360" cy="1137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31"/>
              </a:lnSpc>
            </a:pPr>
            <a:r>
              <a:rPr lang="en-US" sz="4693" spc="43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Giải pháp giảm tiếng ồn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79120" y="1548342"/>
            <a:ext cx="8595360" cy="429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88"/>
              </a:lnSpc>
            </a:pPr>
            <a:r>
              <a:rPr lang="en-US" sz="3157" spc="29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- Sử dụng vật liệu cách âm: xốp, thảm, rèm cửa.</a:t>
            </a:r>
          </a:p>
          <a:p>
            <a:pPr algn="l">
              <a:lnSpc>
                <a:spcPts val="3788"/>
              </a:lnSpc>
            </a:pPr>
            <a:r>
              <a:rPr lang="en-US" sz="3157" spc="29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- Thiết kế nhà cửa, công trình với vật liệu hấp thụ âm thanh.</a:t>
            </a:r>
          </a:p>
          <a:p>
            <a:pPr algn="l">
              <a:lnSpc>
                <a:spcPts val="3788"/>
              </a:lnSpc>
            </a:pPr>
            <a:r>
              <a:rPr lang="en-US" sz="3157" spc="29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- Cải thiện giao thông, sử dụng phương tiện ít gây tiếng ồn.</a:t>
            </a:r>
          </a:p>
          <a:p>
            <a:pPr algn="l">
              <a:lnSpc>
                <a:spcPts val="3788"/>
              </a:lnSpc>
            </a:pPr>
            <a:r>
              <a:rPr lang="en-US" sz="3157" spc="29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- Lắp đặt hệ thống giảm tiếng ồn ở khu vực đông đúc.</a:t>
            </a:r>
          </a:p>
          <a:p>
            <a:pPr algn="l">
              <a:lnSpc>
                <a:spcPts val="3788"/>
              </a:lnSpc>
            </a:pPr>
            <a:r>
              <a:rPr lang="en-US" sz="3157" spc="29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?Câu hỏi: Theo bạn, đâu là giải pháp hiệu quả nhất để giảm tiếng ồn ở khu dân cư?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79120" y="329142"/>
            <a:ext cx="8595360" cy="1137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31"/>
              </a:lnSpc>
            </a:pPr>
            <a:r>
              <a:rPr lang="en-US" sz="4693" spc="43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Kết luận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79120" y="1752600"/>
            <a:ext cx="8595360" cy="462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95"/>
              </a:lnSpc>
            </a:pPr>
            <a:r>
              <a:rPr lang="en-US" sz="3413" spc="3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- Ô nhiễm tiếng ồn là vấn đề cần được giải quyết.</a:t>
            </a:r>
          </a:p>
          <a:p>
            <a:pPr algn="l">
              <a:lnSpc>
                <a:spcPts val="4095"/>
              </a:lnSpc>
            </a:pPr>
            <a:r>
              <a:rPr lang="en-US" sz="3413" spc="3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- Áp dụng các giải pháp giúp bảo vệ sức khỏe và môi trường.</a:t>
            </a:r>
          </a:p>
          <a:p>
            <a:pPr algn="l">
              <a:lnSpc>
                <a:spcPts val="4095"/>
              </a:lnSpc>
            </a:pPr>
            <a:r>
              <a:rPr lang="en-US" sz="3413" spc="3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- Hãy hành động để tạo ra một không gian sống yên tĩnh, trong lành!</a:t>
            </a:r>
          </a:p>
          <a:p>
            <a:pPr marL="439273" lvl="1" indent="-219637" algn="l">
              <a:lnSpc>
                <a:spcPts val="4095"/>
              </a:lnSpc>
            </a:pPr>
            <a:endParaRPr lang="en-US" sz="3413" spc="31">
              <a:solidFill>
                <a:srgbClr val="000000"/>
              </a:solidFill>
              <a:latin typeface="TT Rounds Condensed"/>
              <a:ea typeface="TT Rounds Condensed"/>
              <a:cs typeface="TT Rounds Condensed"/>
              <a:sym typeface="TT Rounds Condensed"/>
            </a:endParaRPr>
          </a:p>
          <a:p>
            <a:pPr algn="l">
              <a:lnSpc>
                <a:spcPts val="4095"/>
              </a:lnSpc>
            </a:pPr>
            <a:r>
              <a:rPr lang="en-US" sz="3413" spc="3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?Thử thách: Hãy chia sẻ một hành động bạn sẽ thực hiện để giảm ô nhiễm tiếng ồn.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" y="1219200"/>
            <a:ext cx="4373880" cy="2713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" y="4343400"/>
            <a:ext cx="4762500" cy="251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201994"/>
            <a:ext cx="4411980" cy="273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526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095"/>
            <a:ext cx="6934200" cy="47015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419600"/>
            <a:ext cx="4955357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138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0"/>
            <a:ext cx="84455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142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04800"/>
            <a:ext cx="75438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912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4800" y="914400"/>
            <a:ext cx="8595360" cy="5671145"/>
            <a:chOff x="381000" y="348655"/>
            <a:chExt cx="8595360" cy="567114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1066800"/>
              <a:ext cx="6000750" cy="4953000"/>
            </a:xfrm>
            <a:prstGeom prst="rect">
              <a:avLst/>
            </a:prstGeom>
          </p:spPr>
        </p:pic>
        <p:sp>
          <p:nvSpPr>
            <p:cNvPr id="4" name="TextBox 2"/>
            <p:cNvSpPr txBox="1"/>
            <p:nvPr/>
          </p:nvSpPr>
          <p:spPr>
            <a:xfrm>
              <a:off x="381000" y="348655"/>
              <a:ext cx="8595360" cy="718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31"/>
                </a:lnSpc>
              </a:pPr>
              <a:r>
                <a:rPr lang="en-US" sz="4693" spc="43" dirty="0" err="1" smtClean="0">
                  <a:solidFill>
                    <a:srgbClr val="000000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Tấm</a:t>
              </a:r>
              <a:r>
                <a:rPr lang="en-US" sz="4693" spc="43" dirty="0" smtClean="0">
                  <a:solidFill>
                    <a:srgbClr val="000000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4693" spc="43" dirty="0" err="1" smtClean="0">
                  <a:solidFill>
                    <a:srgbClr val="000000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xốp</a:t>
              </a:r>
              <a:r>
                <a:rPr lang="en-US" sz="4693" spc="43" dirty="0" smtClean="0">
                  <a:solidFill>
                    <a:srgbClr val="000000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XPS </a:t>
              </a:r>
              <a:r>
                <a:rPr lang="en-US" sz="4693" spc="43" dirty="0" err="1" smtClean="0">
                  <a:solidFill>
                    <a:srgbClr val="000000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cách</a:t>
              </a:r>
              <a:r>
                <a:rPr lang="en-US" sz="4693" spc="43" dirty="0" smtClean="0">
                  <a:solidFill>
                    <a:srgbClr val="000000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4693" spc="43" dirty="0" err="1" smtClean="0">
                  <a:solidFill>
                    <a:srgbClr val="000000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âm</a:t>
              </a:r>
              <a:r>
                <a:rPr lang="en-US" sz="4693" spc="43" dirty="0" smtClean="0">
                  <a:solidFill>
                    <a:srgbClr val="000000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endParaRPr lang="en-US" sz="4693" spc="43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948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95400"/>
            <a:ext cx="74295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189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"/>
            <a:ext cx="5715000" cy="3352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505200"/>
            <a:ext cx="6500891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925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nh-gia-dinh-20.j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5800" y="1219200"/>
            <a:ext cx="8398933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49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</TotalTime>
  <Words>394</Words>
  <Application>Microsoft Office PowerPoint</Application>
  <PresentationFormat>Custom</PresentationFormat>
  <Paragraphs>33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Wingdings 3</vt:lpstr>
      <vt:lpstr>TT Rounds Condensed</vt:lpstr>
      <vt:lpstr>Arial</vt:lpstr>
      <vt:lpstr>Trebuchet MS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14 _Phan_xa_am_Giai_phap_giam_on.pptx</dc:title>
  <dc:creator>Admin</dc:creator>
  <cp:lastModifiedBy>Administrator</cp:lastModifiedBy>
  <cp:revision>9</cp:revision>
  <dcterms:created xsi:type="dcterms:W3CDTF">2006-08-16T00:00:00Z</dcterms:created>
  <dcterms:modified xsi:type="dcterms:W3CDTF">2024-11-30T08:31:24Z</dcterms:modified>
  <dc:identifier>DAGX0hncLDg</dc:identifier>
</cp:coreProperties>
</file>