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7"/>
  </p:notesMasterIdLst>
  <p:sldIdLst>
    <p:sldId id="256" r:id="rId3"/>
    <p:sldId id="370" r:id="rId4"/>
    <p:sldId id="371" r:id="rId5"/>
    <p:sldId id="2007577066" r:id="rId6"/>
    <p:sldId id="2007577087" r:id="rId7"/>
    <p:sldId id="2007577067" r:id="rId8"/>
    <p:sldId id="2007577068" r:id="rId9"/>
    <p:sldId id="2007577089" r:id="rId10"/>
    <p:sldId id="2007577088" r:id="rId11"/>
    <p:sldId id="2007577072" r:id="rId12"/>
    <p:sldId id="2007577090" r:id="rId13"/>
    <p:sldId id="2007577091" r:id="rId14"/>
    <p:sldId id="2007577074" r:id="rId15"/>
    <p:sldId id="2007577080" r:id="rId16"/>
    <p:sldId id="2007577092" r:id="rId17"/>
    <p:sldId id="2007577081" r:id="rId18"/>
    <p:sldId id="2007577083" r:id="rId19"/>
    <p:sldId id="2007577093" r:id="rId20"/>
    <p:sldId id="266" r:id="rId21"/>
    <p:sldId id="267" r:id="rId22"/>
    <p:sldId id="2007577099" r:id="rId23"/>
    <p:sldId id="268" r:id="rId24"/>
    <p:sldId id="269" r:id="rId25"/>
    <p:sldId id="2007577086"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21" autoAdjust="0"/>
    <p:restoredTop sz="86429" autoAdjust="0"/>
  </p:normalViewPr>
  <p:slideViewPr>
    <p:cSldViewPr snapToGrid="0">
      <p:cViewPr varScale="1">
        <p:scale>
          <a:sx n="71" d="100"/>
          <a:sy n="71" d="100"/>
        </p:scale>
        <p:origin x="468" y="39"/>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94AB1E-8B1A-447E-952A-0ECD6911D2AB}" type="datetimeFigureOut">
              <a:rPr lang="zh-CN" altLang="en-US" smtClean="0"/>
              <a:t>2024/7/4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F51A6E-6120-4534-9309-44814EAC8D6A}" type="slidenum">
              <a:rPr lang="zh-CN" altLang="en-US" smtClean="0"/>
              <a:t>‹#›</a:t>
            </a:fld>
            <a:endParaRPr lang="zh-CN" altLang="en-US"/>
          </a:p>
        </p:txBody>
      </p:sp>
    </p:spTree>
    <p:extLst>
      <p:ext uri="{BB962C8B-B14F-4D97-AF65-F5344CB8AC3E}">
        <p14:creationId xmlns:p14="http://schemas.microsoft.com/office/powerpoint/2010/main" val="953494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A2F51A6E-6120-4534-9309-44814EAC8D6A}" type="slidenum">
              <a:rPr lang="zh-CN" altLang="en-US" smtClean="0"/>
              <a:t>1</a:t>
            </a:fld>
            <a:endParaRPr lang="zh-CN" altLang="en-US"/>
          </a:p>
        </p:txBody>
      </p:sp>
    </p:spTree>
    <p:extLst>
      <p:ext uri="{BB962C8B-B14F-4D97-AF65-F5344CB8AC3E}">
        <p14:creationId xmlns:p14="http://schemas.microsoft.com/office/powerpoint/2010/main" val="3534358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2F51A6E-6120-4534-9309-44814EAC8D6A}" type="slidenum">
              <a:rPr lang="zh-CN" altLang="en-US" smtClean="0"/>
              <a:t>10</a:t>
            </a:fld>
            <a:endParaRPr lang="zh-CN" altLang="en-US"/>
          </a:p>
        </p:txBody>
      </p:sp>
    </p:spTree>
    <p:extLst>
      <p:ext uri="{BB962C8B-B14F-4D97-AF65-F5344CB8AC3E}">
        <p14:creationId xmlns:p14="http://schemas.microsoft.com/office/powerpoint/2010/main" val="2528922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51A6E-6120-4534-9309-44814EAC8D6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4432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51A6E-6120-4534-9309-44814EAC8D6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53213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F51A6E-6120-4534-9309-44814EAC8D6A}" type="slidenum">
              <a:rPr lang="zh-CN" altLang="en-US" smtClean="0"/>
              <a:t>13</a:t>
            </a:fld>
            <a:endParaRPr lang="zh-CN" altLang="en-US"/>
          </a:p>
        </p:txBody>
      </p:sp>
    </p:spTree>
    <p:extLst>
      <p:ext uri="{BB962C8B-B14F-4D97-AF65-F5344CB8AC3E}">
        <p14:creationId xmlns:p14="http://schemas.microsoft.com/office/powerpoint/2010/main" val="2243943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F51A6E-6120-4534-9309-44814EAC8D6A}" type="slidenum">
              <a:rPr lang="zh-CN" altLang="en-US" smtClean="0"/>
              <a:t>14</a:t>
            </a:fld>
            <a:endParaRPr lang="zh-CN" altLang="en-US"/>
          </a:p>
        </p:txBody>
      </p:sp>
    </p:spTree>
    <p:extLst>
      <p:ext uri="{BB962C8B-B14F-4D97-AF65-F5344CB8AC3E}">
        <p14:creationId xmlns:p14="http://schemas.microsoft.com/office/powerpoint/2010/main" val="2387828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51A6E-6120-4534-9309-44814EAC8D6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3925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F51A6E-6120-4534-9309-44814EAC8D6A}" type="slidenum">
              <a:rPr lang="zh-CN" altLang="en-US" smtClean="0"/>
              <a:t>16</a:t>
            </a:fld>
            <a:endParaRPr lang="zh-CN" altLang="en-US"/>
          </a:p>
        </p:txBody>
      </p:sp>
    </p:spTree>
    <p:extLst>
      <p:ext uri="{BB962C8B-B14F-4D97-AF65-F5344CB8AC3E}">
        <p14:creationId xmlns:p14="http://schemas.microsoft.com/office/powerpoint/2010/main" val="1816130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F51A6E-6120-4534-9309-44814EAC8D6A}" type="slidenum">
              <a:rPr lang="zh-CN" altLang="en-US" smtClean="0"/>
              <a:t>17</a:t>
            </a:fld>
            <a:endParaRPr lang="zh-CN" altLang="en-US"/>
          </a:p>
        </p:txBody>
      </p:sp>
    </p:spTree>
    <p:extLst>
      <p:ext uri="{BB962C8B-B14F-4D97-AF65-F5344CB8AC3E}">
        <p14:creationId xmlns:p14="http://schemas.microsoft.com/office/powerpoint/2010/main" val="517437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2F51A6E-6120-4534-9309-44814EAC8D6A}" type="slidenum">
              <a:rPr lang="zh-CN" altLang="en-US" smtClean="0"/>
              <a:t>18</a:t>
            </a:fld>
            <a:endParaRPr lang="zh-CN" altLang="en-US"/>
          </a:p>
        </p:txBody>
      </p:sp>
    </p:spTree>
    <p:extLst>
      <p:ext uri="{BB962C8B-B14F-4D97-AF65-F5344CB8AC3E}">
        <p14:creationId xmlns:p14="http://schemas.microsoft.com/office/powerpoint/2010/main" val="41138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F51A6E-6120-4534-9309-44814EAC8D6A}" type="slidenum">
              <a:rPr lang="zh-CN" altLang="en-US" smtClean="0"/>
              <a:t>19</a:t>
            </a:fld>
            <a:endParaRPr lang="zh-CN" altLang="en-US"/>
          </a:p>
        </p:txBody>
      </p:sp>
    </p:spTree>
    <p:extLst>
      <p:ext uri="{BB962C8B-B14F-4D97-AF65-F5344CB8AC3E}">
        <p14:creationId xmlns:p14="http://schemas.microsoft.com/office/powerpoint/2010/main" val="1819285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F51A6E-6120-4534-9309-44814EAC8D6A}" type="slidenum">
              <a:rPr lang="zh-CN" altLang="en-US" smtClean="0"/>
              <a:t>2</a:t>
            </a:fld>
            <a:endParaRPr lang="zh-CN" altLang="en-US"/>
          </a:p>
        </p:txBody>
      </p:sp>
    </p:spTree>
    <p:extLst>
      <p:ext uri="{BB962C8B-B14F-4D97-AF65-F5344CB8AC3E}">
        <p14:creationId xmlns:p14="http://schemas.microsoft.com/office/powerpoint/2010/main" val="757576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F51A6E-6120-4534-9309-44814EAC8D6A}" type="slidenum">
              <a:rPr lang="zh-CN" altLang="en-US" smtClean="0"/>
              <a:t>24</a:t>
            </a:fld>
            <a:endParaRPr lang="zh-CN" altLang="en-US"/>
          </a:p>
        </p:txBody>
      </p:sp>
    </p:spTree>
    <p:extLst>
      <p:ext uri="{BB962C8B-B14F-4D97-AF65-F5344CB8AC3E}">
        <p14:creationId xmlns:p14="http://schemas.microsoft.com/office/powerpoint/2010/main" val="315901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F51A6E-6120-4534-9309-44814EAC8D6A}" type="slidenum">
              <a:rPr lang="zh-CN" altLang="en-US" smtClean="0"/>
              <a:t>3</a:t>
            </a:fld>
            <a:endParaRPr lang="zh-CN" altLang="en-US"/>
          </a:p>
        </p:txBody>
      </p:sp>
    </p:spTree>
    <p:extLst>
      <p:ext uri="{BB962C8B-B14F-4D97-AF65-F5344CB8AC3E}">
        <p14:creationId xmlns:p14="http://schemas.microsoft.com/office/powerpoint/2010/main" val="556962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F51A6E-6120-4534-9309-44814EAC8D6A}" type="slidenum">
              <a:rPr lang="zh-CN" altLang="en-US" smtClean="0"/>
              <a:t>4</a:t>
            </a:fld>
            <a:endParaRPr lang="zh-CN" altLang="en-US"/>
          </a:p>
        </p:txBody>
      </p:sp>
    </p:spTree>
    <p:extLst>
      <p:ext uri="{BB962C8B-B14F-4D97-AF65-F5344CB8AC3E}">
        <p14:creationId xmlns:p14="http://schemas.microsoft.com/office/powerpoint/2010/main" val="3209156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51A6E-6120-4534-9309-44814EAC8D6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28508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2F51A6E-6120-4534-9309-44814EAC8D6A}" type="slidenum">
              <a:rPr lang="zh-CN" altLang="en-US" smtClean="0"/>
              <a:t>6</a:t>
            </a:fld>
            <a:endParaRPr lang="zh-CN" altLang="en-US"/>
          </a:p>
        </p:txBody>
      </p:sp>
    </p:spTree>
    <p:extLst>
      <p:ext uri="{BB962C8B-B14F-4D97-AF65-F5344CB8AC3E}">
        <p14:creationId xmlns:p14="http://schemas.microsoft.com/office/powerpoint/2010/main" val="2909984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F51A6E-6120-4534-9309-44814EAC8D6A}" type="slidenum">
              <a:rPr lang="zh-CN" altLang="en-US" smtClean="0"/>
              <a:t>7</a:t>
            </a:fld>
            <a:endParaRPr lang="zh-CN" altLang="en-US"/>
          </a:p>
        </p:txBody>
      </p:sp>
    </p:spTree>
    <p:extLst>
      <p:ext uri="{BB962C8B-B14F-4D97-AF65-F5344CB8AC3E}">
        <p14:creationId xmlns:p14="http://schemas.microsoft.com/office/powerpoint/2010/main" val="3448783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51A6E-6120-4534-9309-44814EAC8D6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44531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51A6E-6120-4534-9309-44814EAC8D6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3437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7832C6-387D-403D-8221-03EFE8EA0F4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B6B0FA4-004C-45CC-B317-5B493BF182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B80B718-6D8D-46E7-94F9-6A29611003F3}"/>
              </a:ext>
            </a:extLst>
          </p:cNvPr>
          <p:cNvSpPr>
            <a:spLocks noGrp="1"/>
          </p:cNvSpPr>
          <p:nvPr>
            <p:ph type="dt" sz="half" idx="10"/>
          </p:nvPr>
        </p:nvSpPr>
        <p:spPr/>
        <p:txBody>
          <a:bodyPr/>
          <a:lstStyle/>
          <a:p>
            <a:fld id="{BB860EE6-7EA3-4ABD-81DD-311A5644BB42}" type="datetimeFigureOut">
              <a:rPr lang="zh-CN" altLang="en-US" smtClean="0"/>
              <a:t>2024/7/4</a:t>
            </a:fld>
            <a:endParaRPr lang="zh-CN" altLang="en-US"/>
          </a:p>
        </p:txBody>
      </p:sp>
      <p:sp>
        <p:nvSpPr>
          <p:cNvPr id="5" name="页脚占位符 4">
            <a:extLst>
              <a:ext uri="{FF2B5EF4-FFF2-40B4-BE49-F238E27FC236}">
                <a16:creationId xmlns:a16="http://schemas.microsoft.com/office/drawing/2014/main" id="{89940349-808F-4F29-B197-50FEE3D3C2F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2792A27-1B68-4ACD-8308-D46897B23C76}"/>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Tree>
    <p:extLst>
      <p:ext uri="{BB962C8B-B14F-4D97-AF65-F5344CB8AC3E}">
        <p14:creationId xmlns:p14="http://schemas.microsoft.com/office/powerpoint/2010/main" val="3704006772"/>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a16="http://schemas.microsoft.com/office/drawing/2014/main"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EF87D2-776D-44D7-8990-13544F86A9A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5FDD962-C076-4311-A85D-C20CA298FA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4FACF22-ECC2-438F-A47B-43118EBB22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B671907-3E79-401A-8D52-3241933C6597}"/>
              </a:ext>
            </a:extLst>
          </p:cNvPr>
          <p:cNvSpPr>
            <a:spLocks noGrp="1"/>
          </p:cNvSpPr>
          <p:nvPr>
            <p:ph type="dt" sz="half" idx="10"/>
          </p:nvPr>
        </p:nvSpPr>
        <p:spPr/>
        <p:txBody>
          <a:bodyPr/>
          <a:lstStyle/>
          <a:p>
            <a:fld id="{BB860EE6-7EA3-4ABD-81DD-311A5644BB42}" type="datetimeFigureOut">
              <a:rPr lang="zh-CN" altLang="en-US" smtClean="0"/>
              <a:t>2024/7/4</a:t>
            </a:fld>
            <a:endParaRPr lang="zh-CN" altLang="en-US"/>
          </a:p>
        </p:txBody>
      </p:sp>
      <p:sp>
        <p:nvSpPr>
          <p:cNvPr id="6" name="页脚占位符 5">
            <a:extLst>
              <a:ext uri="{FF2B5EF4-FFF2-40B4-BE49-F238E27FC236}">
                <a16:creationId xmlns:a16="http://schemas.microsoft.com/office/drawing/2014/main" id="{8181D686-70A8-42B6-9868-F308A3BF859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01505B9-2785-4A6E-B81E-8FF4F0B6CEE5}"/>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Tree>
    <p:extLst>
      <p:ext uri="{BB962C8B-B14F-4D97-AF65-F5344CB8AC3E}">
        <p14:creationId xmlns:p14="http://schemas.microsoft.com/office/powerpoint/2010/main" val="180288307"/>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a16="http://schemas.microsoft.com/office/drawing/2014/main"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60860-7978-4E72-91EE-46D3FC9CABA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29E67C6-DDE0-4DE7-B6D9-8A8D6D9850C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F6E20E0-3C1F-4D58-A3D2-FA09465999D6}"/>
              </a:ext>
            </a:extLst>
          </p:cNvPr>
          <p:cNvSpPr>
            <a:spLocks noGrp="1"/>
          </p:cNvSpPr>
          <p:nvPr>
            <p:ph type="dt" sz="half" idx="10"/>
          </p:nvPr>
        </p:nvSpPr>
        <p:spPr/>
        <p:txBody>
          <a:bodyPr/>
          <a:lstStyle/>
          <a:p>
            <a:fld id="{BB860EE6-7EA3-4ABD-81DD-311A5644BB42}" type="datetimeFigureOut">
              <a:rPr lang="zh-CN" altLang="en-US" smtClean="0"/>
              <a:t>2024/7/4</a:t>
            </a:fld>
            <a:endParaRPr lang="zh-CN" altLang="en-US"/>
          </a:p>
        </p:txBody>
      </p:sp>
      <p:sp>
        <p:nvSpPr>
          <p:cNvPr id="5" name="页脚占位符 4">
            <a:extLst>
              <a:ext uri="{FF2B5EF4-FFF2-40B4-BE49-F238E27FC236}">
                <a16:creationId xmlns:a16="http://schemas.microsoft.com/office/drawing/2014/main" id="{08D300EC-DF09-4A4C-A95F-73D856928A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4CADE83-CEEC-4A3A-BCFE-6740C0A4D844}"/>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Tree>
    <p:extLst>
      <p:ext uri="{BB962C8B-B14F-4D97-AF65-F5344CB8AC3E}">
        <p14:creationId xmlns:p14="http://schemas.microsoft.com/office/powerpoint/2010/main" val="1031817547"/>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a16="http://schemas.microsoft.com/office/drawing/2014/main"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FF13517-8F95-49EC-873C-79125E91BEA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7F4D7CE-5701-41EE-A38A-9FD302E997BF}"/>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A3EFCEF-20D0-4963-96A2-1D0E4ABEDFEC}"/>
              </a:ext>
            </a:extLst>
          </p:cNvPr>
          <p:cNvSpPr>
            <a:spLocks noGrp="1"/>
          </p:cNvSpPr>
          <p:nvPr>
            <p:ph type="dt" sz="half" idx="10"/>
          </p:nvPr>
        </p:nvSpPr>
        <p:spPr/>
        <p:txBody>
          <a:bodyPr/>
          <a:lstStyle/>
          <a:p>
            <a:fld id="{BB860EE6-7EA3-4ABD-81DD-311A5644BB42}" type="datetimeFigureOut">
              <a:rPr lang="zh-CN" altLang="en-US" smtClean="0"/>
              <a:t>2024/7/4</a:t>
            </a:fld>
            <a:endParaRPr lang="zh-CN" altLang="en-US"/>
          </a:p>
        </p:txBody>
      </p:sp>
      <p:sp>
        <p:nvSpPr>
          <p:cNvPr id="5" name="页脚占位符 4">
            <a:extLst>
              <a:ext uri="{FF2B5EF4-FFF2-40B4-BE49-F238E27FC236}">
                <a16:creationId xmlns:a16="http://schemas.microsoft.com/office/drawing/2014/main" id="{4AEA7488-A834-4AA6-A971-0B1B43AA330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C4F1592-D471-4C39-88FE-FE856DB7DFC5}"/>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Tree>
    <p:extLst>
      <p:ext uri="{BB962C8B-B14F-4D97-AF65-F5344CB8AC3E}">
        <p14:creationId xmlns:p14="http://schemas.microsoft.com/office/powerpoint/2010/main" val="3959637739"/>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a16="http://schemas.microsoft.com/office/drawing/2014/main"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2024/7/4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696786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2024/7/4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21583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329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A8EBFF-D657-4F86-BD69-D4309E51F7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195246D-1B7E-41F9-A074-4FFAD316A82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2FC2C41-ADED-4DD1-BD28-57311FFB7A4E}"/>
              </a:ext>
            </a:extLst>
          </p:cNvPr>
          <p:cNvSpPr>
            <a:spLocks noGrp="1"/>
          </p:cNvSpPr>
          <p:nvPr>
            <p:ph type="dt" sz="half" idx="10"/>
          </p:nvPr>
        </p:nvSpPr>
        <p:spPr/>
        <p:txBody>
          <a:bodyPr/>
          <a:lstStyle/>
          <a:p>
            <a:fld id="{BB860EE6-7EA3-4ABD-81DD-311A5644BB42}" type="datetimeFigureOut">
              <a:rPr lang="zh-CN" altLang="en-US" smtClean="0"/>
              <a:t>2024/7/4</a:t>
            </a:fld>
            <a:endParaRPr lang="zh-CN" altLang="en-US"/>
          </a:p>
        </p:txBody>
      </p:sp>
      <p:sp>
        <p:nvSpPr>
          <p:cNvPr id="5" name="页脚占位符 4">
            <a:extLst>
              <a:ext uri="{FF2B5EF4-FFF2-40B4-BE49-F238E27FC236}">
                <a16:creationId xmlns:a16="http://schemas.microsoft.com/office/drawing/2014/main" id="{1511617C-23DD-41E7-8EBE-F515673448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F974D1D-E88E-43AD-9AC6-08E1D18B8DD2}"/>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Tree>
    <p:extLst>
      <p:ext uri="{BB962C8B-B14F-4D97-AF65-F5344CB8AC3E}">
        <p14:creationId xmlns:p14="http://schemas.microsoft.com/office/powerpoint/2010/main" val="3847260654"/>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a16="http://schemas.microsoft.com/office/drawing/2014/main"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27E0FC-3559-4831-B854-25D579C34D8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FEDF747-9CB1-40A8-A7C8-062D0B8443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86D2C35-9E9B-4A9B-A000-A984C7C8FCC3}"/>
              </a:ext>
            </a:extLst>
          </p:cNvPr>
          <p:cNvSpPr>
            <a:spLocks noGrp="1"/>
          </p:cNvSpPr>
          <p:nvPr>
            <p:ph type="dt" sz="half" idx="10"/>
          </p:nvPr>
        </p:nvSpPr>
        <p:spPr/>
        <p:txBody>
          <a:bodyPr/>
          <a:lstStyle/>
          <a:p>
            <a:fld id="{BB860EE6-7EA3-4ABD-81DD-311A5644BB42}" type="datetimeFigureOut">
              <a:rPr lang="zh-CN" altLang="en-US" smtClean="0"/>
              <a:t>2024/7/4</a:t>
            </a:fld>
            <a:endParaRPr lang="zh-CN" altLang="en-US"/>
          </a:p>
        </p:txBody>
      </p:sp>
      <p:sp>
        <p:nvSpPr>
          <p:cNvPr id="5" name="页脚占位符 4">
            <a:extLst>
              <a:ext uri="{FF2B5EF4-FFF2-40B4-BE49-F238E27FC236}">
                <a16:creationId xmlns:a16="http://schemas.microsoft.com/office/drawing/2014/main" id="{4F39FBBD-7AE0-4D79-A7F0-72B3C7A858A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D78F5C1-1FD8-4AE0-BCCA-7699DB8989C2}"/>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Tree>
    <p:extLst>
      <p:ext uri="{BB962C8B-B14F-4D97-AF65-F5344CB8AC3E}">
        <p14:creationId xmlns:p14="http://schemas.microsoft.com/office/powerpoint/2010/main" val="1182622587"/>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a16="http://schemas.microsoft.com/office/drawing/2014/main"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45376C-0E81-4789-8A14-19EADCE81C8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D4AEC0-E642-4B65-B8C7-76E079AAEAE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E1FB84A-55E1-4C91-9172-D8A1A016179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7C31862-DC40-4F9A-80F0-266B85B79785}"/>
              </a:ext>
            </a:extLst>
          </p:cNvPr>
          <p:cNvSpPr>
            <a:spLocks noGrp="1"/>
          </p:cNvSpPr>
          <p:nvPr>
            <p:ph type="dt" sz="half" idx="10"/>
          </p:nvPr>
        </p:nvSpPr>
        <p:spPr/>
        <p:txBody>
          <a:bodyPr/>
          <a:lstStyle/>
          <a:p>
            <a:fld id="{BB860EE6-7EA3-4ABD-81DD-311A5644BB42}" type="datetimeFigureOut">
              <a:rPr lang="zh-CN" altLang="en-US" smtClean="0"/>
              <a:t>2024/7/4</a:t>
            </a:fld>
            <a:endParaRPr lang="zh-CN" altLang="en-US"/>
          </a:p>
        </p:txBody>
      </p:sp>
      <p:sp>
        <p:nvSpPr>
          <p:cNvPr id="6" name="页脚占位符 5">
            <a:extLst>
              <a:ext uri="{FF2B5EF4-FFF2-40B4-BE49-F238E27FC236}">
                <a16:creationId xmlns:a16="http://schemas.microsoft.com/office/drawing/2014/main" id="{7A73B39B-C729-4CAF-B4F9-5163F11761F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1AB0DB-1E21-4384-8835-F811AC2F371B}"/>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Tree>
    <p:extLst>
      <p:ext uri="{BB962C8B-B14F-4D97-AF65-F5344CB8AC3E}">
        <p14:creationId xmlns:p14="http://schemas.microsoft.com/office/powerpoint/2010/main" val="4289824337"/>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a16="http://schemas.microsoft.com/office/drawing/2014/main"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7D8727-0BFF-41C8-849E-62F0FB01173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C2BBFFF-E8AF-433D-870F-49027B3F8C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3244D7E-129D-46E9-828A-E7D0EC419B5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C8A1C7E-1CC4-42C5-AD1B-BDE4A19F37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639164F-ECA4-439E-BA5C-CC7D8F5084A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677AFBF-636C-4F10-862A-A11FB8074211}"/>
              </a:ext>
            </a:extLst>
          </p:cNvPr>
          <p:cNvSpPr>
            <a:spLocks noGrp="1"/>
          </p:cNvSpPr>
          <p:nvPr>
            <p:ph type="dt" sz="half" idx="10"/>
          </p:nvPr>
        </p:nvSpPr>
        <p:spPr/>
        <p:txBody>
          <a:bodyPr/>
          <a:lstStyle/>
          <a:p>
            <a:fld id="{BB860EE6-7EA3-4ABD-81DD-311A5644BB42}" type="datetimeFigureOut">
              <a:rPr lang="zh-CN" altLang="en-US" smtClean="0"/>
              <a:t>2024/7/4</a:t>
            </a:fld>
            <a:endParaRPr lang="zh-CN" altLang="en-US"/>
          </a:p>
        </p:txBody>
      </p:sp>
      <p:sp>
        <p:nvSpPr>
          <p:cNvPr id="8" name="页脚占位符 7">
            <a:extLst>
              <a:ext uri="{FF2B5EF4-FFF2-40B4-BE49-F238E27FC236}">
                <a16:creationId xmlns:a16="http://schemas.microsoft.com/office/drawing/2014/main" id="{7C4F80E4-479C-4A3D-B1F0-ACC41ECE9BF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9598392-2E01-4522-B5AA-D14280398BA7}"/>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Tree>
    <p:extLst>
      <p:ext uri="{BB962C8B-B14F-4D97-AF65-F5344CB8AC3E}">
        <p14:creationId xmlns:p14="http://schemas.microsoft.com/office/powerpoint/2010/main" val="650134438"/>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a16="http://schemas.microsoft.com/office/drawing/2014/main"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7D8727-0BFF-41C8-849E-62F0FB01173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C2BBFFF-E8AF-433D-870F-49027B3F8C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3244D7E-129D-46E9-828A-E7D0EC419B5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C8A1C7E-1CC4-42C5-AD1B-BDE4A19F37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639164F-ECA4-439E-BA5C-CC7D8F5084A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677AFBF-636C-4F10-862A-A11FB8074211}"/>
              </a:ext>
            </a:extLst>
          </p:cNvPr>
          <p:cNvSpPr>
            <a:spLocks noGrp="1"/>
          </p:cNvSpPr>
          <p:nvPr>
            <p:ph type="dt" sz="half" idx="10"/>
          </p:nvPr>
        </p:nvSpPr>
        <p:spPr/>
        <p:txBody>
          <a:bodyPr/>
          <a:lstStyle/>
          <a:p>
            <a:fld id="{BB860EE6-7EA3-4ABD-81DD-311A5644BB42}" type="datetimeFigureOut">
              <a:rPr lang="zh-CN" altLang="en-US" smtClean="0"/>
              <a:t>2024/7/4</a:t>
            </a:fld>
            <a:endParaRPr lang="zh-CN" altLang="en-US"/>
          </a:p>
        </p:txBody>
      </p:sp>
      <p:sp>
        <p:nvSpPr>
          <p:cNvPr id="8" name="页脚占位符 7">
            <a:extLst>
              <a:ext uri="{FF2B5EF4-FFF2-40B4-BE49-F238E27FC236}">
                <a16:creationId xmlns:a16="http://schemas.microsoft.com/office/drawing/2014/main" id="{7C4F80E4-479C-4A3D-B1F0-ACC41ECE9BF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9598392-2E01-4522-B5AA-D14280398BA7}"/>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
        <p:nvSpPr>
          <p:cNvPr id="11" name="TextBox 10"/>
          <p:cNvSpPr txBox="1"/>
          <p:nvPr userDrawn="1"/>
        </p:nvSpPr>
        <p:spPr>
          <a:xfrm>
            <a:off x="904405" y="6739570"/>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924941016"/>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a16="http://schemas.microsoft.com/office/drawing/2014/main"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1534F4-03F7-4747-AAD8-0E92CED0358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499A4A0-42D3-4C5C-99B8-E53AAEB82028}"/>
              </a:ext>
            </a:extLst>
          </p:cNvPr>
          <p:cNvSpPr>
            <a:spLocks noGrp="1"/>
          </p:cNvSpPr>
          <p:nvPr>
            <p:ph type="dt" sz="half" idx="10"/>
          </p:nvPr>
        </p:nvSpPr>
        <p:spPr/>
        <p:txBody>
          <a:bodyPr/>
          <a:lstStyle/>
          <a:p>
            <a:fld id="{BB860EE6-7EA3-4ABD-81DD-311A5644BB42}" type="datetimeFigureOut">
              <a:rPr lang="zh-CN" altLang="en-US" smtClean="0"/>
              <a:t>2024/7/4</a:t>
            </a:fld>
            <a:endParaRPr lang="zh-CN" altLang="en-US"/>
          </a:p>
        </p:txBody>
      </p:sp>
      <p:sp>
        <p:nvSpPr>
          <p:cNvPr id="4" name="页脚占位符 3">
            <a:extLst>
              <a:ext uri="{FF2B5EF4-FFF2-40B4-BE49-F238E27FC236}">
                <a16:creationId xmlns:a16="http://schemas.microsoft.com/office/drawing/2014/main" id="{309F1B39-D902-4597-8C4E-3241D4FC3DC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B177DD9-29FB-45D0-9293-A4F21C03A8FA}"/>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Tree>
    <p:extLst>
      <p:ext uri="{BB962C8B-B14F-4D97-AF65-F5344CB8AC3E}">
        <p14:creationId xmlns:p14="http://schemas.microsoft.com/office/powerpoint/2010/main" val="1934931308"/>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a16="http://schemas.microsoft.com/office/drawing/2014/main"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481228-7747-4BF7-BAAF-585F4473D9A8}"/>
              </a:ext>
            </a:extLst>
          </p:cNvPr>
          <p:cNvSpPr>
            <a:spLocks noGrp="1"/>
          </p:cNvSpPr>
          <p:nvPr>
            <p:ph type="dt" sz="half" idx="10"/>
          </p:nvPr>
        </p:nvSpPr>
        <p:spPr/>
        <p:txBody>
          <a:bodyPr/>
          <a:lstStyle/>
          <a:p>
            <a:fld id="{BB860EE6-7EA3-4ABD-81DD-311A5644BB42}" type="datetimeFigureOut">
              <a:rPr lang="zh-CN" altLang="en-US" smtClean="0"/>
              <a:t>2024/7/4</a:t>
            </a:fld>
            <a:endParaRPr lang="zh-CN" altLang="en-US"/>
          </a:p>
        </p:txBody>
      </p:sp>
      <p:sp>
        <p:nvSpPr>
          <p:cNvPr id="3" name="页脚占位符 2">
            <a:extLst>
              <a:ext uri="{FF2B5EF4-FFF2-40B4-BE49-F238E27FC236}">
                <a16:creationId xmlns:a16="http://schemas.microsoft.com/office/drawing/2014/main" id="{455C98B3-2325-49D5-AFF7-1EEAD2A54B5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1C06713-503F-453A-BC67-4740D5C97812}"/>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Tree>
    <p:extLst>
      <p:ext uri="{BB962C8B-B14F-4D97-AF65-F5344CB8AC3E}">
        <p14:creationId xmlns:p14="http://schemas.microsoft.com/office/powerpoint/2010/main" val="3297050613"/>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a16="http://schemas.microsoft.com/office/drawing/2014/main"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F7F271-345C-48C0-8DD3-5B0A237979B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299FB86-B1C1-4795-B000-46FD08FBD2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58C05BB-6C43-4FF9-BB5D-0E038CB42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5681DFD-96C2-4D22-8848-4D67CFA1FD2F}"/>
              </a:ext>
            </a:extLst>
          </p:cNvPr>
          <p:cNvSpPr>
            <a:spLocks noGrp="1"/>
          </p:cNvSpPr>
          <p:nvPr>
            <p:ph type="dt" sz="half" idx="10"/>
          </p:nvPr>
        </p:nvSpPr>
        <p:spPr/>
        <p:txBody>
          <a:bodyPr/>
          <a:lstStyle/>
          <a:p>
            <a:fld id="{BB860EE6-7EA3-4ABD-81DD-311A5644BB42}" type="datetimeFigureOut">
              <a:rPr lang="zh-CN" altLang="en-US" smtClean="0"/>
              <a:t>2024/7/4</a:t>
            </a:fld>
            <a:endParaRPr lang="zh-CN" altLang="en-US"/>
          </a:p>
        </p:txBody>
      </p:sp>
      <p:sp>
        <p:nvSpPr>
          <p:cNvPr id="6" name="页脚占位符 5">
            <a:extLst>
              <a:ext uri="{FF2B5EF4-FFF2-40B4-BE49-F238E27FC236}">
                <a16:creationId xmlns:a16="http://schemas.microsoft.com/office/drawing/2014/main" id="{9947AF84-3316-43CA-A011-C63588113C5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F72F5BF-F8B2-48F9-90F7-8C403F72C00C}"/>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Tree>
    <p:extLst>
      <p:ext uri="{BB962C8B-B14F-4D97-AF65-F5344CB8AC3E}">
        <p14:creationId xmlns:p14="http://schemas.microsoft.com/office/powerpoint/2010/main" val="3910857975"/>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a16="http://schemas.microsoft.com/office/drawing/2014/main"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paopoi.xyz/"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1.jp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8000"/>
            <a:lum/>
          </a:blip>
          <a:srcRect/>
          <a:stretch>
            <a:fillRect t="-17000" b="-17000"/>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E49A39F-C1B6-4375-8E57-90D1FED76D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BB7EAC5-19FB-4BCF-80CA-C791B88C3D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69CCA81-A500-41B6-A6EC-EE008B7385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60EE6-7EA3-4ABD-81DD-311A5644BB42}" type="datetimeFigureOut">
              <a:rPr lang="zh-CN" altLang="en-US" smtClean="0"/>
              <a:t>2024/7/4</a:t>
            </a:fld>
            <a:endParaRPr lang="zh-CN" altLang="en-US"/>
          </a:p>
        </p:txBody>
      </p:sp>
      <p:sp>
        <p:nvSpPr>
          <p:cNvPr id="5" name="页脚占位符 4">
            <a:extLst>
              <a:ext uri="{FF2B5EF4-FFF2-40B4-BE49-F238E27FC236}">
                <a16:creationId xmlns:a16="http://schemas.microsoft.com/office/drawing/2014/main" id="{D4604093-6B43-4105-A924-CEC707652C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D4A23DB-3EBC-45BD-AAC6-A10B7325FA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6E77A1-7A80-4469-B896-A20E6EBC7FF8}" type="slidenum">
              <a:rPr lang="zh-CN" altLang="en-US" smtClean="0"/>
              <a:t>‹#›</a:t>
            </a:fld>
            <a:endParaRPr lang="zh-CN" altLang="en-US"/>
          </a:p>
        </p:txBody>
      </p:sp>
      <p:sp>
        <p:nvSpPr>
          <p:cNvPr id="7" name="Rectangle 6">
            <a:hlinkClick r:id="rId16"/>
            <a:extLst>
              <a:ext uri="{FF2B5EF4-FFF2-40B4-BE49-F238E27FC236}">
                <a16:creationId xmlns:a16="http://schemas.microsoft.com/office/drawing/2014/main" id="{CE94615B-E693-D100-B92B-2298F2129397}"/>
              </a:ext>
            </a:extLst>
          </p:cNvPr>
          <p:cNvSpPr/>
          <p:nvPr userDrawn="1">
            <p:custDataLst>
              <p:tags r:id="rId14"/>
            </p:custDataLst>
          </p:nvPr>
        </p:nvSpPr>
        <p:spPr>
          <a:xfrm>
            <a:off x="3581400" y="-379078"/>
            <a:ext cx="5443478" cy="379078"/>
          </a:xfrm>
          <a:prstGeom prst="rect">
            <a:avLst/>
          </a:prstGeom>
        </p:spPr>
        <p:txBody>
          <a:bodyPr wrap="square">
            <a:spAutoFit/>
          </a:bodyPr>
          <a:lstStyle/>
          <a:p>
            <a:pPr algn="ctr">
              <a:lnSpc>
                <a:spcPct val="130000"/>
              </a:lnSpc>
            </a:pPr>
            <a:r>
              <a:rPr lang="en-US" sz="1600" b="1">
                <a:latin typeface="Arial" panose="020B0604020202020204" pitchFamily="34" charset="0"/>
                <a:ea typeface="字魂59号-创粗黑" panose="00000500000000000000" charset="-122"/>
                <a:cs typeface="Arial" panose="020B0604020202020204" pitchFamily="34" charset="0"/>
              </a:rPr>
              <a:t>WWW.PAOPOI.XYZ</a:t>
            </a:r>
          </a:p>
        </p:txBody>
      </p:sp>
    </p:spTree>
    <p:extLst>
      <p:ext uri="{BB962C8B-B14F-4D97-AF65-F5344CB8AC3E}">
        <p14:creationId xmlns:p14="http://schemas.microsoft.com/office/powerpoint/2010/main" val="1748922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1250" advClick="0" advTm="0">
        <p14:flip dir="r"/>
      </p:transition>
    </mc:Choice>
    <mc:Fallback xmlns:a16="http://schemas.microsoft.com/office/drawing/2014/main"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alphaModFix amt="8000"/>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69098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2.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5.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6.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6.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1.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A82677B7-2E8A-4E3E-B632-0A359AB66E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5196"/>
            <a:ext cx="12192000" cy="6747607"/>
          </a:xfrm>
          <a:prstGeom prst="rect">
            <a:avLst/>
          </a:prstGeom>
        </p:spPr>
      </p:pic>
      <p:pic>
        <p:nvPicPr>
          <p:cNvPr id="12" name="图片 11">
            <a:extLst>
              <a:ext uri="{FF2B5EF4-FFF2-40B4-BE49-F238E27FC236}">
                <a16:creationId xmlns:a16="http://schemas.microsoft.com/office/drawing/2014/main" id="{D49CD7B1-DE62-4497-B5E0-CBD4EEEF4F2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4853" y="0"/>
            <a:ext cx="12192000" cy="6858000"/>
          </a:xfrm>
          <a:prstGeom prst="rect">
            <a:avLst/>
          </a:prstGeom>
        </p:spPr>
      </p:pic>
      <p:grpSp>
        <p:nvGrpSpPr>
          <p:cNvPr id="27" name="组合 26">
            <a:extLst>
              <a:ext uri="{FF2B5EF4-FFF2-40B4-BE49-F238E27FC236}">
                <a16:creationId xmlns:a16="http://schemas.microsoft.com/office/drawing/2014/main" id="{8B287ABD-213B-4B6B-892C-0CCDCCD22A9E}"/>
              </a:ext>
            </a:extLst>
          </p:cNvPr>
          <p:cNvGrpSpPr/>
          <p:nvPr/>
        </p:nvGrpSpPr>
        <p:grpSpPr>
          <a:xfrm>
            <a:off x="-160022" y="4645819"/>
            <a:ext cx="9977915" cy="1935235"/>
            <a:chOff x="1608110" y="4793695"/>
            <a:chExt cx="9031314" cy="1751640"/>
          </a:xfrm>
        </p:grpSpPr>
        <p:pic>
          <p:nvPicPr>
            <p:cNvPr id="22" name="图片 21">
              <a:extLst>
                <a:ext uri="{FF2B5EF4-FFF2-40B4-BE49-F238E27FC236}">
                  <a16:creationId xmlns:a16="http://schemas.microsoft.com/office/drawing/2014/main" id="{DA4F99F7-9A00-4754-AD0C-353032EACB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08110" y="5589329"/>
              <a:ext cx="1461777" cy="956006"/>
            </a:xfrm>
            <a:prstGeom prst="rect">
              <a:avLst/>
            </a:prstGeom>
          </p:spPr>
        </p:pic>
        <p:pic>
          <p:nvPicPr>
            <p:cNvPr id="24" name="图片 23">
              <a:extLst>
                <a:ext uri="{FF2B5EF4-FFF2-40B4-BE49-F238E27FC236}">
                  <a16:creationId xmlns:a16="http://schemas.microsoft.com/office/drawing/2014/main" id="{9A791A42-8218-482E-9E31-E112F16D09E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50400" y="4793695"/>
              <a:ext cx="6697661" cy="1751640"/>
            </a:xfrm>
            <a:prstGeom prst="rect">
              <a:avLst/>
            </a:prstGeom>
          </p:spPr>
        </p:pic>
        <p:pic>
          <p:nvPicPr>
            <p:cNvPr id="26" name="图片 25">
              <a:extLst>
                <a:ext uri="{FF2B5EF4-FFF2-40B4-BE49-F238E27FC236}">
                  <a16:creationId xmlns:a16="http://schemas.microsoft.com/office/drawing/2014/main" id="{E601B0C8-6754-421E-B89B-6A238E829E4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22112" y="5567872"/>
              <a:ext cx="1517312" cy="956006"/>
            </a:xfrm>
            <a:prstGeom prst="rect">
              <a:avLst/>
            </a:prstGeom>
          </p:spPr>
        </p:pic>
      </p:grpSp>
      <p:pic>
        <p:nvPicPr>
          <p:cNvPr id="34" name="图片 33">
            <a:extLst>
              <a:ext uri="{FF2B5EF4-FFF2-40B4-BE49-F238E27FC236}">
                <a16:creationId xmlns:a16="http://schemas.microsoft.com/office/drawing/2014/main" id="{0693C699-C173-4DD2-A186-F394FDBF00D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96024" y="-1"/>
            <a:ext cx="3895975" cy="2001479"/>
          </a:xfrm>
          <a:prstGeom prst="rect">
            <a:avLst/>
          </a:prstGeom>
        </p:spPr>
      </p:pic>
      <p:pic>
        <p:nvPicPr>
          <p:cNvPr id="38" name="图片 37">
            <a:extLst>
              <a:ext uri="{FF2B5EF4-FFF2-40B4-BE49-F238E27FC236}">
                <a16:creationId xmlns:a16="http://schemas.microsoft.com/office/drawing/2014/main" id="{15E5836A-8BCD-435B-B555-7710AD61F17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71541" y="424926"/>
            <a:ext cx="1509075" cy="1509075"/>
          </a:xfrm>
          <a:prstGeom prst="rect">
            <a:avLst/>
          </a:prstGeom>
        </p:spPr>
      </p:pic>
      <p:pic>
        <p:nvPicPr>
          <p:cNvPr id="36" name="图片 35">
            <a:extLst>
              <a:ext uri="{FF2B5EF4-FFF2-40B4-BE49-F238E27FC236}">
                <a16:creationId xmlns:a16="http://schemas.microsoft.com/office/drawing/2014/main" id="{5144EEA0-3B76-48CA-AFD2-AB03B29D6AC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 y="-1"/>
            <a:ext cx="2975695" cy="1509075"/>
          </a:xfrm>
          <a:prstGeom prst="rect">
            <a:avLst/>
          </a:prstGeom>
        </p:spPr>
      </p:pic>
      <p:pic>
        <p:nvPicPr>
          <p:cNvPr id="40" name="图片 39">
            <a:extLst>
              <a:ext uri="{FF2B5EF4-FFF2-40B4-BE49-F238E27FC236}">
                <a16:creationId xmlns:a16="http://schemas.microsoft.com/office/drawing/2014/main" id="{B664C1EC-08BE-4CA8-B275-596313F6DDD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095887" y="1724363"/>
            <a:ext cx="3327063" cy="1400869"/>
          </a:xfrm>
          <a:prstGeom prst="rect">
            <a:avLst/>
          </a:prstGeom>
        </p:spPr>
      </p:pic>
      <p:pic>
        <p:nvPicPr>
          <p:cNvPr id="42" name="图片 41">
            <a:extLst>
              <a:ext uri="{FF2B5EF4-FFF2-40B4-BE49-F238E27FC236}">
                <a16:creationId xmlns:a16="http://schemas.microsoft.com/office/drawing/2014/main" id="{D515F218-C01C-42EF-982C-2F789ED7D6E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89975" y="2520871"/>
            <a:ext cx="1992452" cy="1694294"/>
          </a:xfrm>
          <a:prstGeom prst="rect">
            <a:avLst/>
          </a:prstGeom>
        </p:spPr>
      </p:pic>
      <p:pic>
        <p:nvPicPr>
          <p:cNvPr id="30" name="图片 29">
            <a:extLst>
              <a:ext uri="{FF2B5EF4-FFF2-40B4-BE49-F238E27FC236}">
                <a16:creationId xmlns:a16="http://schemas.microsoft.com/office/drawing/2014/main" id="{B2F85D66-3716-4D3B-ABFF-57DCA01E862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021824" y="1241422"/>
            <a:ext cx="2576563" cy="527297"/>
          </a:xfrm>
          <a:prstGeom prst="rect">
            <a:avLst/>
          </a:prstGeom>
        </p:spPr>
      </p:pic>
      <p:sp>
        <p:nvSpPr>
          <p:cNvPr id="17" name="Title 1">
            <a:extLst>
              <a:ext uri="{FF2B5EF4-FFF2-40B4-BE49-F238E27FC236}">
                <a16:creationId xmlns:a16="http://schemas.microsoft.com/office/drawing/2014/main" id="{344B4349-6F66-472C-8603-FA109539CF12}"/>
              </a:ext>
            </a:extLst>
          </p:cNvPr>
          <p:cNvSpPr>
            <a:spLocks noGrp="1"/>
          </p:cNvSpPr>
          <p:nvPr>
            <p:ph type="ctrTitle"/>
          </p:nvPr>
        </p:nvSpPr>
        <p:spPr>
          <a:xfrm>
            <a:off x="656202" y="1580148"/>
            <a:ext cx="9601200" cy="860071"/>
          </a:xfrm>
        </p:spPr>
        <p:txBody>
          <a:bodyPr anchor="b">
            <a:normAutofit/>
          </a:bodyPr>
          <a:lstStyle/>
          <a:p>
            <a:r>
              <a:rPr lang="en-US" sz="4000" b="1" dirty="0">
                <a:solidFill>
                  <a:srgbClr val="FF0000"/>
                </a:solidFill>
                <a:latin typeface="Times New Roman" panose="02020603050405020304" pitchFamily="18" charset="0"/>
                <a:cs typeface="Times New Roman" panose="02020603050405020304" pitchFamily="18" charset="0"/>
              </a:rPr>
              <a:t>BÀI 4. ĐI TÌM VẺ ĐẸP VĂN CHƯƠNG</a:t>
            </a:r>
          </a:p>
        </p:txBody>
      </p:sp>
      <p:sp>
        <p:nvSpPr>
          <p:cNvPr id="18" name="Subtitle 2">
            <a:extLst>
              <a:ext uri="{FF2B5EF4-FFF2-40B4-BE49-F238E27FC236}">
                <a16:creationId xmlns:a16="http://schemas.microsoft.com/office/drawing/2014/main" id="{EA1E03B1-2FAB-4F1F-B3E3-C7738E882C36}"/>
              </a:ext>
            </a:extLst>
          </p:cNvPr>
          <p:cNvSpPr>
            <a:spLocks noGrp="1"/>
          </p:cNvSpPr>
          <p:nvPr>
            <p:ph type="subTitle" idx="1"/>
          </p:nvPr>
        </p:nvSpPr>
        <p:spPr>
          <a:xfrm>
            <a:off x="599301" y="2770587"/>
            <a:ext cx="8763001" cy="962442"/>
          </a:xfrm>
        </p:spPr>
        <p:txBody>
          <a:bodyPr anchor="t">
            <a:noAutofit/>
          </a:bodyPr>
          <a:lstStyle/>
          <a:p>
            <a:r>
              <a:rPr lang="en-US" sz="3600" b="1" dirty="0">
                <a:solidFill>
                  <a:srgbClr val="FFC000"/>
                </a:solidFill>
                <a:latin typeface="Times New Roman" panose="02020603050405020304" pitchFamily="18" charset="0"/>
                <a:cs typeface="Times New Roman" panose="02020603050405020304" pitchFamily="18" charset="0"/>
              </a:rPr>
              <a:t>VĂN BẢN 3. NGÀY XƯA</a:t>
            </a:r>
          </a:p>
          <a:p>
            <a:r>
              <a:rPr lang="en-US" sz="3600" b="1" dirty="0">
                <a:solidFill>
                  <a:srgbClr val="FFC000"/>
                </a:solidFill>
                <a:latin typeface="Times New Roman" panose="02020603050405020304" pitchFamily="18" charset="0"/>
                <a:cs typeface="Times New Roman" panose="02020603050405020304" pitchFamily="18" charset="0"/>
              </a:rPr>
              <a:t>                                             (</a:t>
            </a:r>
            <a:r>
              <a:rPr lang="en-US" sz="3600" b="1" dirty="0" err="1">
                <a:solidFill>
                  <a:srgbClr val="FFC000"/>
                </a:solidFill>
                <a:latin typeface="Times New Roman" panose="02020603050405020304" pitchFamily="18" charset="0"/>
                <a:cs typeface="Times New Roman" panose="02020603050405020304" pitchFamily="18" charset="0"/>
              </a:rPr>
              <a:t>Vũ</a:t>
            </a:r>
            <a:r>
              <a:rPr lang="en-US" sz="3600" b="1" dirty="0">
                <a:solidFill>
                  <a:srgbClr val="FFC000"/>
                </a:solidFill>
                <a:latin typeface="Times New Roman" panose="02020603050405020304" pitchFamily="18" charset="0"/>
                <a:cs typeface="Times New Roman" panose="02020603050405020304" pitchFamily="18" charset="0"/>
              </a:rPr>
              <a:t> Cao)</a:t>
            </a:r>
          </a:p>
        </p:txBody>
      </p:sp>
      <p:pic>
        <p:nvPicPr>
          <p:cNvPr id="5" name="Picture 4">
            <a:extLst>
              <a:ext uri="{FF2B5EF4-FFF2-40B4-BE49-F238E27FC236}">
                <a16:creationId xmlns:a16="http://schemas.microsoft.com/office/drawing/2014/main" id="{85F75741-FEA6-4187-BF0A-B60700C4770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65381" y="1343025"/>
            <a:ext cx="4105275" cy="5514975"/>
          </a:xfrm>
          <a:prstGeom prst="rect">
            <a:avLst/>
          </a:prstGeom>
        </p:spPr>
      </p:pic>
    </p:spTree>
    <p:extLst>
      <p:ext uri="{BB962C8B-B14F-4D97-AF65-F5344CB8AC3E}">
        <p14:creationId xmlns:p14="http://schemas.microsoft.com/office/powerpoint/2010/main" val="2261705006"/>
      </p:ext>
    </p:extLst>
  </p:cSld>
  <p:clrMapOvr>
    <a:masterClrMapping/>
  </p:clrMapOvr>
  <mc:AlternateContent xmlns:mc="http://schemas.openxmlformats.org/markup-compatibility/2006" xmlns:p14="http://schemas.microsoft.com/office/powerpoint/2010/main">
    <mc:Choice Requires="p14">
      <p:transition spd="slow" p14:dur="1750" advClick="0" advTm="0">
        <p14:flip dir="r"/>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750"/>
                                        <p:tgtEl>
                                          <p:spTgt spid="36"/>
                                        </p:tgtEl>
                                      </p:cBhvr>
                                    </p:animEffect>
                                  </p:childTnLst>
                                </p:cTn>
                              </p:par>
                            </p:childTnLst>
                          </p:cTn>
                        </p:par>
                        <p:par>
                          <p:cTn id="8" fill="hold">
                            <p:stCondLst>
                              <p:cond delay="750"/>
                            </p:stCondLst>
                            <p:childTnLst>
                              <p:par>
                                <p:cTn id="9" presetID="22" presetClass="entr" presetSubtype="2"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right)">
                                      <p:cBhvr>
                                        <p:cTn id="11" dur="750"/>
                                        <p:tgtEl>
                                          <p:spTgt spid="34"/>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1000"/>
                                        <p:tgtEl>
                                          <p:spTgt spid="38"/>
                                        </p:tgtEl>
                                      </p:cBhvr>
                                    </p:animEffect>
                                    <p:anim calcmode="lin" valueType="num">
                                      <p:cBhvr>
                                        <p:cTn id="16" dur="1000" fill="hold"/>
                                        <p:tgtEl>
                                          <p:spTgt spid="38"/>
                                        </p:tgtEl>
                                        <p:attrNameLst>
                                          <p:attrName>ppt_x</p:attrName>
                                        </p:attrNameLst>
                                      </p:cBhvr>
                                      <p:tavLst>
                                        <p:tav tm="0">
                                          <p:val>
                                            <p:strVal val="#ppt_x"/>
                                          </p:val>
                                        </p:tav>
                                        <p:tav tm="100000">
                                          <p:val>
                                            <p:strVal val="#ppt_x"/>
                                          </p:val>
                                        </p:tav>
                                      </p:tavLst>
                                    </p:anim>
                                    <p:anim calcmode="lin" valueType="num">
                                      <p:cBhvr>
                                        <p:cTn id="17" dur="10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750"/>
                                        <p:tgtEl>
                                          <p:spTgt spid="30"/>
                                        </p:tgtEl>
                                      </p:cBhvr>
                                    </p:animEffect>
                                  </p:childTnLst>
                                </p:cTn>
                              </p:par>
                            </p:childTnLst>
                          </p:cTn>
                        </p:par>
                        <p:par>
                          <p:cTn id="22" fill="hold">
                            <p:stCondLst>
                              <p:cond delay="3250"/>
                            </p:stCondLst>
                            <p:childTnLst>
                              <p:par>
                                <p:cTn id="23" presetID="42" presetClass="entr" presetSubtype="0"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1000"/>
                                        <p:tgtEl>
                                          <p:spTgt spid="42"/>
                                        </p:tgtEl>
                                      </p:cBhvr>
                                    </p:animEffect>
                                    <p:anim calcmode="lin" valueType="num">
                                      <p:cBhvr>
                                        <p:cTn id="26" dur="1000" fill="hold"/>
                                        <p:tgtEl>
                                          <p:spTgt spid="42"/>
                                        </p:tgtEl>
                                        <p:attrNameLst>
                                          <p:attrName>ppt_x</p:attrName>
                                        </p:attrNameLst>
                                      </p:cBhvr>
                                      <p:tavLst>
                                        <p:tav tm="0">
                                          <p:val>
                                            <p:strVal val="#ppt_x"/>
                                          </p:val>
                                        </p:tav>
                                        <p:tav tm="100000">
                                          <p:val>
                                            <p:strVal val="#ppt_x"/>
                                          </p:val>
                                        </p:tav>
                                      </p:tavLst>
                                    </p:anim>
                                    <p:anim calcmode="lin" valueType="num">
                                      <p:cBhvr>
                                        <p:cTn id="27" dur="1000" fill="hold"/>
                                        <p:tgtEl>
                                          <p:spTgt spid="4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1000"/>
                                        <p:tgtEl>
                                          <p:spTgt spid="40"/>
                                        </p:tgtEl>
                                      </p:cBhvr>
                                    </p:animEffect>
                                    <p:anim calcmode="lin" valueType="num">
                                      <p:cBhvr>
                                        <p:cTn id="31" dur="1000" fill="hold"/>
                                        <p:tgtEl>
                                          <p:spTgt spid="40"/>
                                        </p:tgtEl>
                                        <p:attrNameLst>
                                          <p:attrName>ppt_x</p:attrName>
                                        </p:attrNameLst>
                                      </p:cBhvr>
                                      <p:tavLst>
                                        <p:tav tm="0">
                                          <p:val>
                                            <p:strVal val="#ppt_x"/>
                                          </p:val>
                                        </p:tav>
                                        <p:tav tm="100000">
                                          <p:val>
                                            <p:strVal val="#ppt_x"/>
                                          </p:val>
                                        </p:tav>
                                      </p:tavLst>
                                    </p:anim>
                                    <p:anim calcmode="lin" valueType="num">
                                      <p:cBhvr>
                                        <p:cTn id="32" dur="1000" fill="hold"/>
                                        <p:tgtEl>
                                          <p:spTgt spid="40"/>
                                        </p:tgtEl>
                                        <p:attrNameLst>
                                          <p:attrName>ppt_y</p:attrName>
                                        </p:attrNameLst>
                                      </p:cBhvr>
                                      <p:tavLst>
                                        <p:tav tm="0">
                                          <p:val>
                                            <p:strVal val="#ppt_y+.1"/>
                                          </p:val>
                                        </p:tav>
                                        <p:tav tm="100000">
                                          <p:val>
                                            <p:strVal val="#ppt_y"/>
                                          </p:val>
                                        </p:tav>
                                      </p:tavLst>
                                    </p:anim>
                                  </p:childTnLst>
                                </p:cTn>
                              </p:par>
                            </p:childTnLst>
                          </p:cTn>
                        </p:par>
                        <p:par>
                          <p:cTn id="33" fill="hold">
                            <p:stCondLst>
                              <p:cond delay="4250"/>
                            </p:stCondLst>
                            <p:childTnLst>
                              <p:par>
                                <p:cTn id="34" presetID="16" presetClass="entr" presetSubtype="37"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outVertical)">
                                      <p:cBhvr>
                                        <p:cTn id="36" dur="750"/>
                                        <p:tgtEl>
                                          <p:spTgt spid="27"/>
                                        </p:tgtEl>
                                      </p:cBhvr>
                                    </p:animEffect>
                                  </p:childTnLst>
                                </p:cTn>
                              </p:par>
                              <p:par>
                                <p:cTn id="37" presetID="10" presetClass="entr" presetSubtype="0" fill="hold" grpId="0" nodeType="withEffect">
                                  <p:stCondLst>
                                    <p:cond delay="1000"/>
                                  </p:stCondLst>
                                  <p:iterate type="lt">
                                    <p:tmPct val="10000"/>
                                  </p:iterate>
                                  <p:childTnLst>
                                    <p:set>
                                      <p:cBhvr>
                                        <p:cTn id="38" dur="1" fill="hold">
                                          <p:stCondLst>
                                            <p:cond delay="0"/>
                                          </p:stCondLst>
                                        </p:cTn>
                                        <p:tgtEl>
                                          <p:spTgt spid="17"/>
                                        </p:tgtEl>
                                        <p:attrNameLst>
                                          <p:attrName>style.visibility</p:attrName>
                                        </p:attrNameLst>
                                      </p:cBhvr>
                                      <p:to>
                                        <p:strVal val="visible"/>
                                      </p:to>
                                    </p:set>
                                    <p:animEffect transition="in" filter="fade">
                                      <p:cBhvr>
                                        <p:cTn id="39" dur="400"/>
                                        <p:tgtEl>
                                          <p:spTgt spid="17"/>
                                        </p:tgtEl>
                                      </p:cBhvr>
                                    </p:animEffect>
                                  </p:childTnLst>
                                </p:cTn>
                              </p:par>
                              <p:par>
                                <p:cTn id="40" presetID="10" presetClass="entr" presetSubtype="0" fill="hold" grpId="0" nodeType="withEffect">
                                  <p:stCondLst>
                                    <p:cond delay="2000"/>
                                  </p:stCondLst>
                                  <p:iterate type="lt">
                                    <p:tmPct val="10000"/>
                                  </p:iterate>
                                  <p:childTnLst>
                                    <p:set>
                                      <p:cBhvr>
                                        <p:cTn id="41" dur="1" fill="hold">
                                          <p:stCondLst>
                                            <p:cond delay="0"/>
                                          </p:stCondLst>
                                        </p:cTn>
                                        <p:tgtEl>
                                          <p:spTgt spid="18">
                                            <p:txEl>
                                              <p:pRg st="0" end="0"/>
                                            </p:txEl>
                                          </p:spTgt>
                                        </p:tgtEl>
                                        <p:attrNameLst>
                                          <p:attrName>style.visibility</p:attrName>
                                        </p:attrNameLst>
                                      </p:cBhvr>
                                      <p:to>
                                        <p:strVal val="visible"/>
                                      </p:to>
                                    </p:set>
                                    <p:animEffect transition="in" filter="fade">
                                      <p:cBhvr>
                                        <p:cTn id="42" dur="400"/>
                                        <p:tgtEl>
                                          <p:spTgt spid="1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2000"/>
                                  </p:stCondLst>
                                  <p:iterate type="lt">
                                    <p:tmPct val="10000"/>
                                  </p:iterate>
                                  <p:childTnLst>
                                    <p:set>
                                      <p:cBhvr>
                                        <p:cTn id="46" dur="1" fill="hold">
                                          <p:stCondLst>
                                            <p:cond delay="0"/>
                                          </p:stCondLst>
                                        </p:cTn>
                                        <p:tgtEl>
                                          <p:spTgt spid="18">
                                            <p:txEl>
                                              <p:pRg st="1" end="1"/>
                                            </p:txEl>
                                          </p:spTgt>
                                        </p:tgtEl>
                                        <p:attrNameLst>
                                          <p:attrName>style.visibility</p:attrName>
                                        </p:attrNameLst>
                                      </p:cBhvr>
                                      <p:to>
                                        <p:strVal val="visible"/>
                                      </p:to>
                                    </p:set>
                                    <p:animEffect transition="in" filter="fade">
                                      <p:cBhvr>
                                        <p:cTn id="47" dur="4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build="p"/>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30EADBDE-0A6F-4DC9-A5C7-142A43DBE7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9524" y="115589"/>
            <a:ext cx="11767225" cy="6512517"/>
          </a:xfrm>
          <a:prstGeom prst="rect">
            <a:avLst/>
          </a:prstGeom>
        </p:spPr>
      </p:pic>
      <p:pic>
        <p:nvPicPr>
          <p:cNvPr id="3" name="图片 2">
            <a:extLst>
              <a:ext uri="{FF2B5EF4-FFF2-40B4-BE49-F238E27FC236}">
                <a16:creationId xmlns:a16="http://schemas.microsoft.com/office/drawing/2014/main" id="{04C0E8BB-CB37-4902-BFA1-A3551F14B6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0781" y="2829646"/>
            <a:ext cx="2882347" cy="3637635"/>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3" name="Content Placeholder 2">
            <a:extLst>
              <a:ext uri="{FF2B5EF4-FFF2-40B4-BE49-F238E27FC236}">
                <a16:creationId xmlns:a16="http://schemas.microsoft.com/office/drawing/2014/main" id="{AACB86AA-6494-493D-A7DF-DA1589858D2C}"/>
              </a:ext>
            </a:extLst>
          </p:cNvPr>
          <p:cNvSpPr txBox="1">
            <a:spLocks/>
          </p:cNvSpPr>
          <p:nvPr/>
        </p:nvSpPr>
        <p:spPr>
          <a:xfrm>
            <a:off x="1315130" y="549964"/>
            <a:ext cx="10348146" cy="1278835"/>
          </a:xfrm>
          <a:prstGeom prst="rect">
            <a:avLst/>
          </a:prstGeom>
        </p:spPr>
        <p:txBody>
          <a:bodyPr vert="horz" lIns="91440" tIns="45720" rIns="91440" bIns="45720" rtlCol="0" anchor="ctr">
            <a:no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vi-VN" sz="28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2. Tìm hiểu những cách tiếp nhận “Truyện Kiều” </a:t>
            </a:r>
            <a:endParaRPr kumimoji="0" lang="en-US" sz="28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p:txBody>
      </p:sp>
      <p:sp>
        <p:nvSpPr>
          <p:cNvPr id="35" name="TextBox 34">
            <a:extLst>
              <a:ext uri="{FF2B5EF4-FFF2-40B4-BE49-F238E27FC236}">
                <a16:creationId xmlns:a16="http://schemas.microsoft.com/office/drawing/2014/main" id="{462B5643-FA84-47F5-ACBC-70EEEDD45A96}"/>
              </a:ext>
            </a:extLst>
          </p:cNvPr>
          <p:cNvSpPr txBox="1"/>
          <p:nvPr/>
        </p:nvSpPr>
        <p:spPr>
          <a:xfrm>
            <a:off x="1325217" y="302351"/>
            <a:ext cx="6096000" cy="615553"/>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pic>
        <p:nvPicPr>
          <p:cNvPr id="10" name="Picture 9">
            <a:extLst>
              <a:ext uri="{FF2B5EF4-FFF2-40B4-BE49-F238E27FC236}">
                <a16:creationId xmlns:a16="http://schemas.microsoft.com/office/drawing/2014/main" id="{284E92F5-02FD-427F-84D7-591D1AE22A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5425" y="2893218"/>
            <a:ext cx="1983482" cy="3598068"/>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6517230" y="2188782"/>
            <a:ext cx="5674770" cy="4458261"/>
          </a:xfrm>
          <a:prstGeom prst="rect">
            <a:avLst/>
          </a:prstGeom>
          <a:blipFill dpi="0" rotWithShape="1">
            <a:blip r:embed="rId7"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3388248740"/>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30EADBDE-0A6F-4DC9-A5C7-142A43DBE7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934" y="-55860"/>
            <a:ext cx="12313409" cy="6982440"/>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6161266" y="2036859"/>
            <a:ext cx="5674770" cy="4458261"/>
          </a:xfrm>
          <a:prstGeom prst="rect">
            <a:avLst/>
          </a:prstGeom>
          <a:blipFill dpi="0" rotWithShape="1">
            <a:blip r:embed="rId5"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33" name="Content Placeholder 2">
            <a:extLst>
              <a:ext uri="{FF2B5EF4-FFF2-40B4-BE49-F238E27FC236}">
                <a16:creationId xmlns:a16="http://schemas.microsoft.com/office/drawing/2014/main" id="{AACB86AA-6494-493D-A7DF-DA1589858D2C}"/>
              </a:ext>
            </a:extLst>
          </p:cNvPr>
          <p:cNvSpPr txBox="1">
            <a:spLocks/>
          </p:cNvSpPr>
          <p:nvPr/>
        </p:nvSpPr>
        <p:spPr>
          <a:xfrm>
            <a:off x="1165711" y="409007"/>
            <a:ext cx="8233062" cy="1073580"/>
          </a:xfrm>
          <a:prstGeom prst="rect">
            <a:avLst/>
          </a:prstGeom>
        </p:spPr>
        <p:txBody>
          <a:bodyPr vert="horz" lIns="91440" tIns="45720" rIns="91440" bIns="45720" rtlCol="0" anchor="ctr">
            <a:no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vi-VN" sz="28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2. Tìm hiểu những cách tiếp nhận “Truyện Kiều” </a:t>
            </a:r>
            <a:endParaRPr kumimoji="0" lang="en-US" sz="28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p:txBody>
      </p:sp>
      <p:sp>
        <p:nvSpPr>
          <p:cNvPr id="35" name="TextBox 34">
            <a:extLst>
              <a:ext uri="{FF2B5EF4-FFF2-40B4-BE49-F238E27FC236}">
                <a16:creationId xmlns:a16="http://schemas.microsoft.com/office/drawing/2014/main" id="{462B5643-FA84-47F5-ACBC-70EEEDD45A96}"/>
              </a:ext>
            </a:extLst>
          </p:cNvPr>
          <p:cNvSpPr txBox="1"/>
          <p:nvPr/>
        </p:nvSpPr>
        <p:spPr>
          <a:xfrm>
            <a:off x="1462377" y="249011"/>
            <a:ext cx="6096000" cy="615553"/>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graphicFrame>
        <p:nvGraphicFramePr>
          <p:cNvPr id="2" name="Table 1">
            <a:extLst>
              <a:ext uri="{FF2B5EF4-FFF2-40B4-BE49-F238E27FC236}">
                <a16:creationId xmlns:a16="http://schemas.microsoft.com/office/drawing/2014/main" id="{94B2A127-2D59-47FD-9293-D91FBA346A3E}"/>
              </a:ext>
            </a:extLst>
          </p:cNvPr>
          <p:cNvGraphicFramePr>
            <a:graphicFrameLocks noGrp="1"/>
          </p:cNvGraphicFramePr>
          <p:nvPr>
            <p:extLst>
              <p:ext uri="{D42A27DB-BD31-4B8C-83A1-F6EECF244321}">
                <p14:modId xmlns:p14="http://schemas.microsoft.com/office/powerpoint/2010/main" val="462258587"/>
              </p:ext>
            </p:extLst>
          </p:nvPr>
        </p:nvGraphicFramePr>
        <p:xfrm>
          <a:off x="1905000" y="1272541"/>
          <a:ext cx="9425940" cy="5372100"/>
        </p:xfrm>
        <a:graphic>
          <a:graphicData uri="http://schemas.openxmlformats.org/drawingml/2006/table">
            <a:tbl>
              <a:tblPr firstRow="1" firstCol="1" bandRow="1">
                <a:tableStyleId>{5C22544A-7EE6-4342-B048-85BDC9FD1C3A}</a:tableStyleId>
              </a:tblPr>
              <a:tblGrid>
                <a:gridCol w="4590574">
                  <a:extLst>
                    <a:ext uri="{9D8B030D-6E8A-4147-A177-3AD203B41FA5}">
                      <a16:colId xmlns:a16="http://schemas.microsoft.com/office/drawing/2014/main" val="1811801686"/>
                    </a:ext>
                  </a:extLst>
                </a:gridCol>
                <a:gridCol w="4835366">
                  <a:extLst>
                    <a:ext uri="{9D8B030D-6E8A-4147-A177-3AD203B41FA5}">
                      <a16:colId xmlns:a16="http://schemas.microsoft.com/office/drawing/2014/main" val="1803994952"/>
                    </a:ext>
                  </a:extLst>
                </a:gridCol>
              </a:tblGrid>
              <a:tr h="471684">
                <a:tc gridSpan="2">
                  <a:txBody>
                    <a:bodyPr/>
                    <a:lstStyle/>
                    <a:p>
                      <a:pPr algn="ctr">
                        <a:lnSpc>
                          <a:spcPct val="130000"/>
                        </a:lnSpc>
                      </a:pPr>
                      <a:r>
                        <a:rPr lang="en-US" sz="2000" dirty="0" err="1">
                          <a:solidFill>
                            <a:srgbClr val="FF0000"/>
                          </a:solidFill>
                          <a:effectLst/>
                          <a:latin typeface="Times New Roman" panose="02020603050405020304" pitchFamily="18" charset="0"/>
                          <a:cs typeface="Times New Roman" panose="02020603050405020304" pitchFamily="18" charset="0"/>
                        </a:rPr>
                        <a:t>Bài</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thơ</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cho</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thấy</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Truyện</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Kiều</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được</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tiếp</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nhận</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theo</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những</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cách</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nào</a:t>
                      </a:r>
                      <a:r>
                        <a:rPr lang="en-US" sz="2000" dirty="0">
                          <a:solidFill>
                            <a:srgbClr val="FF0000"/>
                          </a:solidFill>
                          <a:effectLst/>
                          <a:latin typeface="Times New Roman" panose="02020603050405020304" pitchFamily="18" charset="0"/>
                          <a:cs typeface="Times New Roman" panose="02020603050405020304" pitchFamily="18" charset="0"/>
                        </a:rPr>
                        <a:t>?</a:t>
                      </a:r>
                      <a:endPar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306" marR="66306" marT="0" marB="0">
                    <a:noFill/>
                  </a:tcPr>
                </a:tc>
                <a:tc hMerge="1">
                  <a:txBody>
                    <a:bodyPr/>
                    <a:lstStyle/>
                    <a:p>
                      <a:endParaRPr lang="en-US"/>
                    </a:p>
                  </a:txBody>
                  <a:tcPr/>
                </a:tc>
                <a:extLst>
                  <a:ext uri="{0D108BD9-81ED-4DB2-BD59-A6C34878D82A}">
                    <a16:rowId xmlns:a16="http://schemas.microsoft.com/office/drawing/2014/main" val="571879411"/>
                  </a:ext>
                </a:extLst>
              </a:tr>
              <a:tr h="1161205">
                <a:tc>
                  <a:txBody>
                    <a:bodyPr/>
                    <a:lstStyle/>
                    <a:p>
                      <a:pPr algn="just">
                        <a:lnSpc>
                          <a:spcPct val="119000"/>
                        </a:lnSpc>
                      </a:pPr>
                      <a:r>
                        <a:rPr lang="en-US" sz="2000" dirty="0" err="1">
                          <a:solidFill>
                            <a:srgbClr val="FFFF00"/>
                          </a:solidFill>
                          <a:effectLst/>
                          <a:latin typeface="Times New Roman" panose="02020603050405020304" pitchFamily="18" charset="0"/>
                          <a:cs typeface="Times New Roman" panose="02020603050405020304" pitchFamily="18" charset="0"/>
                        </a:rPr>
                        <a:t>Chủ</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thể</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tiếp</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cận</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Truyện</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Kiều</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Chỉ</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ra</a:t>
                      </a:r>
                      <a:r>
                        <a:rPr lang="en-US" sz="2000" dirty="0">
                          <a:solidFill>
                            <a:srgbClr val="FFFF00"/>
                          </a:solidFill>
                          <a:effectLst/>
                          <a:latin typeface="Times New Roman" panose="02020603050405020304" pitchFamily="18" charset="0"/>
                          <a:cs typeface="Times New Roman" panose="02020603050405020304" pitchFamily="18" charset="0"/>
                        </a:rPr>
                        <a:t> qua </a:t>
                      </a:r>
                      <a:r>
                        <a:rPr lang="en-US" sz="2000" dirty="0" err="1">
                          <a:solidFill>
                            <a:srgbClr val="FFFF00"/>
                          </a:solidFill>
                          <a:effectLst/>
                          <a:latin typeface="Times New Roman" panose="02020603050405020304" pitchFamily="18" charset="0"/>
                          <a:cs typeface="Times New Roman" panose="02020603050405020304" pitchFamily="18" charset="0"/>
                        </a:rPr>
                        <a:t>từ</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ngữ</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sử</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dụng</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trong</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bài</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thơ</a:t>
                      </a:r>
                      <a:r>
                        <a:rPr lang="en-US" sz="2000" dirty="0">
                          <a:solidFill>
                            <a:srgbClr val="FFFF00"/>
                          </a:solidFill>
                          <a:effectLst/>
                          <a:latin typeface="Times New Roman" panose="02020603050405020304" pitchFamily="18" charset="0"/>
                          <a:cs typeface="Times New Roman" panose="02020603050405020304" pitchFamily="18" charset="0"/>
                        </a:rPr>
                        <a:t>)</a:t>
                      </a:r>
                      <a:endParaRPr lang="en-US" sz="20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306" marR="66306" marT="0" marB="0">
                    <a:noFill/>
                  </a:tcPr>
                </a:tc>
                <a:tc>
                  <a:txBody>
                    <a:bodyPr/>
                    <a:lstStyle/>
                    <a:p>
                      <a:pPr algn="just">
                        <a:lnSpc>
                          <a:spcPct val="130000"/>
                        </a:lnSpc>
                      </a:pPr>
                      <a:r>
                        <a:rPr lang="en-US" sz="2000" b="1" dirty="0" err="1">
                          <a:solidFill>
                            <a:srgbClr val="FFFF00"/>
                          </a:solidFill>
                          <a:effectLst/>
                          <a:latin typeface="Times New Roman" panose="02020603050405020304" pitchFamily="18" charset="0"/>
                          <a:cs typeface="Times New Roman" panose="02020603050405020304" pitchFamily="18" charset="0"/>
                        </a:rPr>
                        <a:t>Cách</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tiếp</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cận</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Truyện</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kiều</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tương</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ứng</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với</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chủ</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thể</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Trích</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dẫn</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câu</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thơ</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hình</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ảnh</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thơ</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tương</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ứng</a:t>
                      </a:r>
                      <a:r>
                        <a:rPr lang="en-US" sz="2000" b="1" dirty="0">
                          <a:solidFill>
                            <a:srgbClr val="FFFF00"/>
                          </a:solidFill>
                          <a:effectLst/>
                          <a:latin typeface="Times New Roman" panose="02020603050405020304" pitchFamily="18" charset="0"/>
                          <a:cs typeface="Times New Roman" panose="02020603050405020304" pitchFamily="18" charset="0"/>
                        </a:rPr>
                        <a:t>)</a:t>
                      </a:r>
                      <a:endParaRPr lang="en-US" sz="20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306" marR="66306" marT="0" marB="0">
                    <a:noFill/>
                  </a:tcPr>
                </a:tc>
                <a:extLst>
                  <a:ext uri="{0D108BD9-81ED-4DB2-BD59-A6C34878D82A}">
                    <a16:rowId xmlns:a16="http://schemas.microsoft.com/office/drawing/2014/main" val="2883204289"/>
                  </a:ext>
                </a:extLst>
              </a:tr>
              <a:tr h="760812">
                <a:tc>
                  <a:txBody>
                    <a:bodyPr/>
                    <a:lstStyle/>
                    <a:p>
                      <a:pPr algn="just">
                        <a:lnSpc>
                          <a:spcPct val="130000"/>
                        </a:lnSpc>
                      </a:pPr>
                      <a:r>
                        <a:rPr lang="en-US" sz="2000"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dirty="0">
                          <a:solidFill>
                            <a:schemeClr val="bg1"/>
                          </a:solidFill>
                          <a:effectLst/>
                          <a:latin typeface="Times New Roman" panose="02020603050405020304" pitchFamily="18" charset="0"/>
                          <a:cs typeface="Times New Roman" panose="02020603050405020304" pitchFamily="18" charset="0"/>
                        </a:rPr>
                        <a:t>……………………………………………</a:t>
                      </a:r>
                      <a:endPar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306" marR="66306"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306" marR="66306" marT="0" marB="0">
                    <a:noFill/>
                  </a:tcPr>
                </a:tc>
                <a:extLst>
                  <a:ext uri="{0D108BD9-81ED-4DB2-BD59-A6C34878D82A}">
                    <a16:rowId xmlns:a16="http://schemas.microsoft.com/office/drawing/2014/main" val="263201554"/>
                  </a:ext>
                </a:extLst>
              </a:tr>
              <a:tr h="760812">
                <a:tc>
                  <a:txBody>
                    <a:bodyPr/>
                    <a:lstStyle/>
                    <a:p>
                      <a:pPr algn="just">
                        <a:lnSpc>
                          <a:spcPct val="130000"/>
                        </a:lnSpc>
                      </a:pPr>
                      <a:r>
                        <a:rPr lang="en-US" sz="2000"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dirty="0">
                          <a:solidFill>
                            <a:schemeClr val="bg1"/>
                          </a:solidFill>
                          <a:effectLst/>
                          <a:latin typeface="Times New Roman" panose="02020603050405020304" pitchFamily="18" charset="0"/>
                          <a:cs typeface="Times New Roman" panose="02020603050405020304" pitchFamily="18" charset="0"/>
                        </a:rPr>
                        <a:t>……………………………………………</a:t>
                      </a:r>
                      <a:endPar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306" marR="66306"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306" marR="66306" marT="0" marB="0">
                    <a:noFill/>
                  </a:tcPr>
                </a:tc>
                <a:extLst>
                  <a:ext uri="{0D108BD9-81ED-4DB2-BD59-A6C34878D82A}">
                    <a16:rowId xmlns:a16="http://schemas.microsoft.com/office/drawing/2014/main" val="2873844107"/>
                  </a:ext>
                </a:extLst>
              </a:tr>
              <a:tr h="760812">
                <a:tc>
                  <a:txBody>
                    <a:bodyPr/>
                    <a:lstStyle/>
                    <a:p>
                      <a:pPr algn="just">
                        <a:lnSpc>
                          <a:spcPct val="130000"/>
                        </a:lnSpc>
                      </a:pPr>
                      <a:r>
                        <a:rPr lang="en-US" sz="2000"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dirty="0">
                          <a:solidFill>
                            <a:schemeClr val="bg1"/>
                          </a:solidFill>
                          <a:effectLst/>
                          <a:latin typeface="Times New Roman" panose="02020603050405020304" pitchFamily="18" charset="0"/>
                          <a:cs typeface="Times New Roman" panose="02020603050405020304" pitchFamily="18" charset="0"/>
                        </a:rPr>
                        <a:t>……………………………………………</a:t>
                      </a:r>
                      <a:endPar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306" marR="66306"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306" marR="66306" marT="0" marB="0">
                    <a:noFill/>
                  </a:tcPr>
                </a:tc>
                <a:extLst>
                  <a:ext uri="{0D108BD9-81ED-4DB2-BD59-A6C34878D82A}">
                    <a16:rowId xmlns:a16="http://schemas.microsoft.com/office/drawing/2014/main" val="1467572824"/>
                  </a:ext>
                </a:extLst>
              </a:tr>
              <a:tr h="1456775">
                <a:tc gridSpan="2">
                  <a:txBody>
                    <a:bodyPr/>
                    <a:lstStyle/>
                    <a:p>
                      <a:pPr algn="just">
                        <a:lnSpc>
                          <a:spcPct val="130000"/>
                        </a:lnSpc>
                      </a:pPr>
                      <a:r>
                        <a:rPr lang="en-US" sz="2000" dirty="0" err="1">
                          <a:solidFill>
                            <a:srgbClr val="FF0000"/>
                          </a:solidFill>
                          <a:effectLst/>
                          <a:latin typeface="Times New Roman" panose="02020603050405020304" pitchFamily="18" charset="0"/>
                          <a:cs typeface="Times New Roman" panose="02020603050405020304" pitchFamily="18" charset="0"/>
                        </a:rPr>
                        <a:t>Nhận</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xét</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về</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cách</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tiếp</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cận</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một</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tác</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phẩm</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văn</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học</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trong</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đời</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sống</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dirty="0">
                          <a:solidFill>
                            <a:schemeClr val="bg1"/>
                          </a:solidFill>
                          <a:effectLst/>
                          <a:latin typeface="Times New Roman" panose="02020603050405020304" pitchFamily="18" charset="0"/>
                          <a:cs typeface="Times New Roman" panose="02020603050405020304" pitchFamily="18" charset="0"/>
                        </a:rPr>
                        <a:t>…………………………………………………………………………………….…………………………………………………………………………………….……………………</a:t>
                      </a:r>
                      <a:endPar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306" marR="66306" marT="0" marB="0">
                    <a:noFill/>
                  </a:tcPr>
                </a:tc>
                <a:tc hMerge="1">
                  <a:txBody>
                    <a:bodyPr/>
                    <a:lstStyle/>
                    <a:p>
                      <a:endParaRPr lang="en-US"/>
                    </a:p>
                  </a:txBody>
                  <a:tcPr/>
                </a:tc>
                <a:extLst>
                  <a:ext uri="{0D108BD9-81ED-4DB2-BD59-A6C34878D82A}">
                    <a16:rowId xmlns:a16="http://schemas.microsoft.com/office/drawing/2014/main" val="3493565256"/>
                  </a:ext>
                </a:extLst>
              </a:tr>
            </a:tbl>
          </a:graphicData>
        </a:graphic>
      </p:graphicFrame>
      <p:pic>
        <p:nvPicPr>
          <p:cNvPr id="14" name="Picture 13">
            <a:extLst>
              <a:ext uri="{FF2B5EF4-FFF2-40B4-BE49-F238E27FC236}">
                <a16:creationId xmlns:a16="http://schemas.microsoft.com/office/drawing/2014/main" id="{326863D7-A587-4752-97E1-AD77B090BD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338" y="3014662"/>
            <a:ext cx="1983482" cy="3598068"/>
          </a:xfrm>
          <a:prstGeom prst="rect">
            <a:avLst/>
          </a:prstGeom>
        </p:spPr>
      </p:pic>
    </p:spTree>
    <p:extLst>
      <p:ext uri="{BB962C8B-B14F-4D97-AF65-F5344CB8AC3E}">
        <p14:creationId xmlns:p14="http://schemas.microsoft.com/office/powerpoint/2010/main" val="417701350"/>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30EADBDE-0A6F-4DC9-A5C7-142A43DBE7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2387" y="172740"/>
            <a:ext cx="11767225" cy="6512517"/>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6168886" y="2067339"/>
            <a:ext cx="5674770" cy="4458261"/>
          </a:xfrm>
          <a:prstGeom prst="rect">
            <a:avLst/>
          </a:prstGeom>
          <a:blipFill dpi="0" rotWithShape="1">
            <a:blip r:embed="rId5"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3" name="图片 2">
            <a:extLst>
              <a:ext uri="{FF2B5EF4-FFF2-40B4-BE49-F238E27FC236}">
                <a16:creationId xmlns:a16="http://schemas.microsoft.com/office/drawing/2014/main" id="{04C0E8BB-CB37-4902-BFA1-A3551F14B69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7931" y="3975652"/>
            <a:ext cx="1805901" cy="2534492"/>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3" name="Content Placeholder 2">
            <a:extLst>
              <a:ext uri="{FF2B5EF4-FFF2-40B4-BE49-F238E27FC236}">
                <a16:creationId xmlns:a16="http://schemas.microsoft.com/office/drawing/2014/main" id="{AACB86AA-6494-493D-A7DF-DA1589858D2C}"/>
              </a:ext>
            </a:extLst>
          </p:cNvPr>
          <p:cNvSpPr txBox="1">
            <a:spLocks/>
          </p:cNvSpPr>
          <p:nvPr/>
        </p:nvSpPr>
        <p:spPr>
          <a:xfrm>
            <a:off x="2292626" y="1603359"/>
            <a:ext cx="9495183" cy="3709990"/>
          </a:xfrm>
          <a:prstGeom prst="rect">
            <a:avLst/>
          </a:prstGeom>
        </p:spPr>
        <p:txBody>
          <a:bodyPr vert="horz" lIns="91440" tIns="45720" rIns="91440" bIns="45720" rtlCol="0" anchor="ctr">
            <a:no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vi-VN" sz="27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2. Tìm hiểu những cách tiếp nhận “Truyện Kiều” </a:t>
            </a:r>
            <a:endParaRPr kumimoji="0" lang="en-US" sz="27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vi-VN"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Đối với “mẹ tôi”, Truyện Kiều khơi gợi niềm đồng cảm, xót thương: “Nghĩ mà thương phận cô Kiều ngày xưa”. Trước lời nói của người con, tuy bà “chẳng trả lời”, nhưng qua việc hát ru, có thể thấy với bà, Truyện Kiều có thể đưa em bé vào giấc ngủ. </a:t>
            </a:r>
            <a:endPar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vi-VN"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Đối với “tôi”, Truyện Kiều vô cùng sâu sắc, và đặc biệt là những câu thơ đã có từ xưa, có một khoảng cách rất xa so với đứa trẻ, nên trẻ con không thể hiểu được. </a:t>
            </a:r>
            <a:endPar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Đối</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bé</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qua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lời</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ru</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bé</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tiếp</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nhận</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một</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cách</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vô</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thức</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giai</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điệu</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Truyện</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Kiều</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35" name="TextBox 34">
            <a:extLst>
              <a:ext uri="{FF2B5EF4-FFF2-40B4-BE49-F238E27FC236}">
                <a16:creationId xmlns:a16="http://schemas.microsoft.com/office/drawing/2014/main" id="{462B5643-FA84-47F5-ACBC-70EEEDD45A96}"/>
              </a:ext>
            </a:extLst>
          </p:cNvPr>
          <p:cNvSpPr txBox="1"/>
          <p:nvPr/>
        </p:nvSpPr>
        <p:spPr>
          <a:xfrm>
            <a:off x="1325217" y="302351"/>
            <a:ext cx="6096000" cy="615553"/>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spTree>
    <p:extLst>
      <p:ext uri="{BB962C8B-B14F-4D97-AF65-F5344CB8AC3E}">
        <p14:creationId xmlns:p14="http://schemas.microsoft.com/office/powerpoint/2010/main" val="1561819629"/>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6161609" y="1988459"/>
            <a:ext cx="5967799" cy="4869541"/>
          </a:xfrm>
          <a:prstGeom prst="rect">
            <a:avLst/>
          </a:prstGeom>
          <a:blipFill dpi="0" rotWithShape="1">
            <a:blip r:embed="rId4"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id="{1765E085-8CC3-462C-A6AD-A3BBBB779B4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1523" y="2922700"/>
            <a:ext cx="3561958" cy="3602900"/>
          </a:xfrm>
          <a:prstGeom prst="rect">
            <a:avLst/>
          </a:prstGeom>
        </p:spPr>
      </p:pic>
      <p:sp>
        <p:nvSpPr>
          <p:cNvPr id="12" name="TextBox 11">
            <a:extLst>
              <a:ext uri="{FF2B5EF4-FFF2-40B4-BE49-F238E27FC236}">
                <a16:creationId xmlns:a16="http://schemas.microsoft.com/office/drawing/2014/main" id="{06A7E979-CDA3-4BBD-BE74-CA5A4BC36A86}"/>
              </a:ext>
            </a:extLst>
          </p:cNvPr>
          <p:cNvSpPr txBox="1"/>
          <p:nvPr/>
        </p:nvSpPr>
        <p:spPr>
          <a:xfrm>
            <a:off x="1325217" y="302351"/>
            <a:ext cx="6096000" cy="615553"/>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sp>
        <p:nvSpPr>
          <p:cNvPr id="13" name="TextBox 12">
            <a:extLst>
              <a:ext uri="{FF2B5EF4-FFF2-40B4-BE49-F238E27FC236}">
                <a16:creationId xmlns:a16="http://schemas.microsoft.com/office/drawing/2014/main" id="{B630C216-1C40-4417-B222-6D5E8088F169}"/>
              </a:ext>
            </a:extLst>
          </p:cNvPr>
          <p:cNvSpPr txBox="1"/>
          <p:nvPr/>
        </p:nvSpPr>
        <p:spPr>
          <a:xfrm>
            <a:off x="1378225" y="898699"/>
            <a:ext cx="8143461" cy="584775"/>
          </a:xfrm>
          <a:prstGeom prst="rect">
            <a:avLst/>
          </a:prstGeom>
          <a:noFill/>
        </p:spPr>
        <p:txBody>
          <a:bodyPr wrap="square">
            <a:spAutoFit/>
          </a:bodyPr>
          <a:lstStyle/>
          <a:p>
            <a:pPr marL="0" indent="0" algn="just">
              <a:buNone/>
            </a:pPr>
            <a:r>
              <a:rPr lang="vi-VN" sz="3200" b="1" dirty="0">
                <a:solidFill>
                  <a:schemeClr val="accent2">
                    <a:lumMod val="60000"/>
                    <a:lumOff val="40000"/>
                  </a:schemeClr>
                </a:solidFill>
                <a:latin typeface="Times New Roman" panose="02020603050405020304" pitchFamily="18" charset="0"/>
                <a:cs typeface="Times New Roman" panose="02020603050405020304" pitchFamily="18" charset="0"/>
              </a:rPr>
              <a:t>3. Tìm hiểu sức sống của “Truyện Kiều” </a:t>
            </a:r>
            <a:endPar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30EADBDE-0A6F-4DC9-A5C7-142A43DBE7F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9019" y="158453"/>
            <a:ext cx="11767225" cy="6512517"/>
          </a:xfrm>
          <a:prstGeom prst="rect">
            <a:avLst/>
          </a:prstGeom>
        </p:spPr>
      </p:pic>
    </p:spTree>
    <p:extLst>
      <p:ext uri="{BB962C8B-B14F-4D97-AF65-F5344CB8AC3E}">
        <p14:creationId xmlns:p14="http://schemas.microsoft.com/office/powerpoint/2010/main" val="2307172465"/>
      </p:ext>
    </p:extLst>
  </p:cSld>
  <p:clrMapOvr>
    <a:masterClrMapping/>
  </p:clrMapOvr>
  <mc:AlternateContent xmlns:mc="http://schemas.openxmlformats.org/markup-compatibility/2006" xmlns:p14="http://schemas.microsoft.com/office/powerpoint/2010/main">
    <mc:Choice Requires="p14">
      <p:transition spd="slow" p14:dur="1750" advClick="0" advTm="0">
        <p14:warp dir="in"/>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5875858" y="1656059"/>
            <a:ext cx="5967799" cy="4869541"/>
          </a:xfrm>
          <a:prstGeom prst="rect">
            <a:avLst/>
          </a:prstGeom>
          <a:blipFill dpi="0" rotWithShape="1">
            <a:blip r:embed="rId4"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id="{529DF49A-0DE8-4410-8746-7C5859489F6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624060" y="937260"/>
            <a:ext cx="3046278" cy="4920823"/>
          </a:xfrm>
          <a:prstGeom prst="rect">
            <a:avLst/>
          </a:prstGeom>
        </p:spPr>
      </p:pic>
      <p:sp>
        <p:nvSpPr>
          <p:cNvPr id="21" name="TextBox 20">
            <a:extLst>
              <a:ext uri="{FF2B5EF4-FFF2-40B4-BE49-F238E27FC236}">
                <a16:creationId xmlns:a16="http://schemas.microsoft.com/office/drawing/2014/main" id="{3C436465-F540-4D83-973F-AE6205188E7D}"/>
              </a:ext>
            </a:extLst>
          </p:cNvPr>
          <p:cNvSpPr txBox="1"/>
          <p:nvPr/>
        </p:nvSpPr>
        <p:spPr>
          <a:xfrm>
            <a:off x="1073425" y="222838"/>
            <a:ext cx="6096000" cy="615553"/>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sp>
        <p:nvSpPr>
          <p:cNvPr id="22" name="TextBox 21">
            <a:extLst>
              <a:ext uri="{FF2B5EF4-FFF2-40B4-BE49-F238E27FC236}">
                <a16:creationId xmlns:a16="http://schemas.microsoft.com/office/drawing/2014/main" id="{1A0A786C-7516-4495-930E-9AC78C63B6A5}"/>
              </a:ext>
            </a:extLst>
          </p:cNvPr>
          <p:cNvSpPr txBox="1"/>
          <p:nvPr/>
        </p:nvSpPr>
        <p:spPr>
          <a:xfrm>
            <a:off x="808381" y="713169"/>
            <a:ext cx="8143461" cy="584775"/>
          </a:xfrm>
          <a:prstGeom prst="rect">
            <a:avLst/>
          </a:prstGeom>
          <a:noFill/>
        </p:spPr>
        <p:txBody>
          <a:bodyPr wrap="square">
            <a:spAutoFit/>
          </a:bodyPr>
          <a:lstStyle/>
          <a:p>
            <a:pPr marL="0" indent="0" algn="just">
              <a:buNone/>
            </a:pPr>
            <a:r>
              <a:rPr lang="vi-VN" sz="3200" b="1" dirty="0">
                <a:solidFill>
                  <a:schemeClr val="accent2">
                    <a:lumMod val="60000"/>
                    <a:lumOff val="40000"/>
                  </a:schemeClr>
                </a:solidFill>
                <a:latin typeface="Times New Roman" panose="02020603050405020304" pitchFamily="18" charset="0"/>
                <a:cs typeface="Times New Roman" panose="02020603050405020304" pitchFamily="18" charset="0"/>
              </a:rPr>
              <a:t>3. Tìm hiểu sức sống của “Truyện Kiều” </a:t>
            </a:r>
            <a:endPar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14789527-0AD2-4BFA-AF6D-0E6B4E410F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644" y="3686175"/>
            <a:ext cx="1711755" cy="3105150"/>
          </a:xfrm>
          <a:prstGeom prst="rect">
            <a:avLst/>
          </a:prstGeom>
        </p:spPr>
      </p:pic>
      <p:graphicFrame>
        <p:nvGraphicFramePr>
          <p:cNvPr id="6" name="Table 5">
            <a:extLst>
              <a:ext uri="{FF2B5EF4-FFF2-40B4-BE49-F238E27FC236}">
                <a16:creationId xmlns:a16="http://schemas.microsoft.com/office/drawing/2014/main" id="{9B3FA5A0-8F49-4003-B36B-D0F6BD2EEFF2}"/>
              </a:ext>
            </a:extLst>
          </p:cNvPr>
          <p:cNvGraphicFramePr>
            <a:graphicFrameLocks noGrp="1"/>
          </p:cNvGraphicFramePr>
          <p:nvPr>
            <p:extLst>
              <p:ext uri="{D42A27DB-BD31-4B8C-83A1-F6EECF244321}">
                <p14:modId xmlns:p14="http://schemas.microsoft.com/office/powerpoint/2010/main" val="1644023513"/>
              </p:ext>
            </p:extLst>
          </p:nvPr>
        </p:nvGraphicFramePr>
        <p:xfrm>
          <a:off x="500380" y="1457895"/>
          <a:ext cx="9337039" cy="5067784"/>
        </p:xfrm>
        <a:graphic>
          <a:graphicData uri="http://schemas.openxmlformats.org/drawingml/2006/table">
            <a:tbl>
              <a:tblPr firstRow="1" firstCol="1" bandRow="1">
                <a:tableStyleId>{5C22544A-7EE6-4342-B048-85BDC9FD1C3A}</a:tableStyleId>
              </a:tblPr>
              <a:tblGrid>
                <a:gridCol w="3111681">
                  <a:extLst>
                    <a:ext uri="{9D8B030D-6E8A-4147-A177-3AD203B41FA5}">
                      <a16:colId xmlns:a16="http://schemas.microsoft.com/office/drawing/2014/main" val="1084201859"/>
                    </a:ext>
                  </a:extLst>
                </a:gridCol>
                <a:gridCol w="3112679">
                  <a:extLst>
                    <a:ext uri="{9D8B030D-6E8A-4147-A177-3AD203B41FA5}">
                      <a16:colId xmlns:a16="http://schemas.microsoft.com/office/drawing/2014/main" val="1219121792"/>
                    </a:ext>
                  </a:extLst>
                </a:gridCol>
                <a:gridCol w="3112679">
                  <a:extLst>
                    <a:ext uri="{9D8B030D-6E8A-4147-A177-3AD203B41FA5}">
                      <a16:colId xmlns:a16="http://schemas.microsoft.com/office/drawing/2014/main" val="3402982486"/>
                    </a:ext>
                  </a:extLst>
                </a:gridCol>
              </a:tblGrid>
              <a:tr h="984555">
                <a:tc>
                  <a:txBody>
                    <a:bodyPr/>
                    <a:lstStyle/>
                    <a:p>
                      <a:pPr algn="just">
                        <a:lnSpc>
                          <a:spcPct val="130000"/>
                        </a:lnSpc>
                      </a:pPr>
                      <a:r>
                        <a:rPr lang="en-US" sz="2000" dirty="0" err="1">
                          <a:solidFill>
                            <a:srgbClr val="FFC000"/>
                          </a:solidFill>
                          <a:effectLst/>
                          <a:latin typeface="Times New Roman" panose="02020603050405020304" pitchFamily="18" charset="0"/>
                          <a:cs typeface="Times New Roman" panose="02020603050405020304" pitchFamily="18" charset="0"/>
                        </a:rPr>
                        <a:t>Hình</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thức</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thể</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hiện</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Truyện</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Kiều</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trong</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đời</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sống</a:t>
                      </a:r>
                      <a:endParaRPr lang="en-US" sz="200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000" dirty="0">
                          <a:solidFill>
                            <a:srgbClr val="FFC000"/>
                          </a:solidFill>
                          <a:effectLst/>
                          <a:latin typeface="Times New Roman" panose="02020603050405020304" pitchFamily="18" charset="0"/>
                          <a:cs typeface="Times New Roman" panose="02020603050405020304" pitchFamily="18" charset="0"/>
                        </a:rPr>
                        <a:t> </a:t>
                      </a:r>
                    </a:p>
                    <a:p>
                      <a:pPr algn="just">
                        <a:lnSpc>
                          <a:spcPct val="130000"/>
                        </a:lnSpc>
                      </a:pPr>
                      <a:r>
                        <a:rPr lang="en-US" sz="2000" dirty="0" err="1">
                          <a:solidFill>
                            <a:srgbClr val="FFC000"/>
                          </a:solidFill>
                          <a:effectLst/>
                          <a:latin typeface="Times New Roman" panose="02020603050405020304" pitchFamily="18" charset="0"/>
                          <a:cs typeface="Times New Roman" panose="02020603050405020304" pitchFamily="18" charset="0"/>
                        </a:rPr>
                        <a:t>Biểu</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hiện</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đặc</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trưng</a:t>
                      </a:r>
                      <a:endParaRPr lang="en-US" sz="200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000" dirty="0" err="1">
                          <a:solidFill>
                            <a:srgbClr val="FFC000"/>
                          </a:solidFill>
                          <a:effectLst/>
                          <a:latin typeface="Times New Roman" panose="02020603050405020304" pitchFamily="18" charset="0"/>
                          <a:cs typeface="Times New Roman" panose="02020603050405020304" pitchFamily="18" charset="0"/>
                        </a:rPr>
                        <a:t>Tác</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động</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của</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nó</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đến</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cảm</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tình</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của</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người</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thưởng</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thức</a:t>
                      </a:r>
                      <a:endParaRPr lang="en-US" sz="200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743834453"/>
                  </a:ext>
                </a:extLst>
              </a:tr>
              <a:tr h="646782">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713585902"/>
                  </a:ext>
                </a:extLst>
              </a:tr>
              <a:tr h="646782">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388305053"/>
                  </a:ext>
                </a:extLst>
              </a:tr>
              <a:tr h="646782">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343838659"/>
                  </a:ext>
                </a:extLst>
              </a:tr>
              <a:tr h="1659864">
                <a:tc gridSpan="3">
                  <a:txBody>
                    <a:bodyPr/>
                    <a:lstStyle/>
                    <a:p>
                      <a:pPr algn="just">
                        <a:lnSpc>
                          <a:spcPct val="130000"/>
                        </a:lnSpc>
                      </a:pPr>
                      <a:r>
                        <a:rPr lang="en-US" sz="2000" b="1" dirty="0">
                          <a:solidFill>
                            <a:srgbClr val="FF0000"/>
                          </a:solidFill>
                          <a:effectLst/>
                          <a:latin typeface="Times New Roman" panose="02020603050405020304" pitchFamily="18" charset="0"/>
                          <a:cs typeface="Times New Roman" panose="02020603050405020304" pitchFamily="18" charset="0"/>
                        </a:rPr>
                        <a:t>=&gt; </a:t>
                      </a:r>
                      <a:r>
                        <a:rPr lang="en-US" sz="2000" b="1" dirty="0" err="1">
                          <a:solidFill>
                            <a:srgbClr val="FF0000"/>
                          </a:solidFill>
                          <a:effectLst/>
                          <a:latin typeface="Times New Roman" panose="02020603050405020304" pitchFamily="18" charset="0"/>
                          <a:cs typeface="Times New Roman" panose="02020603050405020304" pitchFamily="18" charset="0"/>
                        </a:rPr>
                        <a:t>Nhận</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xét</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về</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tình</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cảm</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của</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nhân</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dân</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dành</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cho</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Truyện</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Kiều</a:t>
                      </a:r>
                      <a:r>
                        <a:rPr lang="en-US" sz="2000" b="1" dirty="0">
                          <a:solidFill>
                            <a:srgbClr val="FF0000"/>
                          </a:solidFill>
                          <a:effectLst/>
                          <a:latin typeface="Times New Roman" panose="02020603050405020304" pitchFamily="18" charset="0"/>
                          <a:cs typeface="Times New Roman" panose="02020603050405020304" pitchFamily="18" charset="0"/>
                        </a:rPr>
                        <a:t>: </a:t>
                      </a:r>
                    </a:p>
                    <a:p>
                      <a:pPr algn="just">
                        <a:lnSpc>
                          <a:spcPct val="130000"/>
                        </a:lnSpc>
                      </a:pPr>
                      <a:r>
                        <a:rPr lang="en-US" sz="2000" b="1" dirty="0">
                          <a:effectLst/>
                          <a:latin typeface="Times New Roman" panose="02020603050405020304" pitchFamily="18" charset="0"/>
                          <a:cs typeface="Times New Roman" panose="02020603050405020304" pitchFamily="18" charset="0"/>
                        </a:rPr>
                        <a:t>…………………………………………………………………………………….……...…………………………………………………………………………….………………...…………………………………………………………………………………………………</a:t>
                      </a:r>
                    </a:p>
                  </a:txBody>
                  <a:tcPr marL="68580" marR="68580" marT="0" marB="0">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67947669"/>
                  </a:ext>
                </a:extLst>
              </a:tr>
            </a:tbl>
          </a:graphicData>
        </a:graphic>
      </p:graphicFrame>
      <p:pic>
        <p:nvPicPr>
          <p:cNvPr id="5" name="图片 4">
            <a:extLst>
              <a:ext uri="{FF2B5EF4-FFF2-40B4-BE49-F238E27FC236}">
                <a16:creationId xmlns:a16="http://schemas.microsoft.com/office/drawing/2014/main" id="{30EADBDE-0A6F-4DC9-A5C7-142A43DBE7F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05761" y="146236"/>
            <a:ext cx="11767225" cy="6512517"/>
          </a:xfrm>
          <a:prstGeom prst="rect">
            <a:avLst/>
          </a:prstGeom>
        </p:spPr>
      </p:pic>
    </p:spTree>
    <p:extLst>
      <p:ext uri="{BB962C8B-B14F-4D97-AF65-F5344CB8AC3E}">
        <p14:creationId xmlns:p14="http://schemas.microsoft.com/office/powerpoint/2010/main" val="1117793601"/>
      </p:ext>
    </p:extLst>
  </p:cSld>
  <p:clrMapOvr>
    <a:masterClrMapping/>
  </p:clrMapOvr>
  <mc:AlternateContent xmlns:mc="http://schemas.openxmlformats.org/markup-compatibility/2006" xmlns:p14="http://schemas.microsoft.com/office/powerpoint/2010/main">
    <mc:Choice Requires="p14">
      <p:transition spd="slow" p14:dur="1750" advClick="0" advTm="0">
        <p14:gallery dir="l"/>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21" presetClass="entr" presetSubtype="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5875858" y="1656059"/>
            <a:ext cx="5967799" cy="4869541"/>
          </a:xfrm>
          <a:prstGeom prst="rect">
            <a:avLst/>
          </a:prstGeom>
          <a:blipFill dpi="0" rotWithShape="1">
            <a:blip r:embed="rId4"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12" name="TextBox 11">
            <a:extLst>
              <a:ext uri="{FF2B5EF4-FFF2-40B4-BE49-F238E27FC236}">
                <a16:creationId xmlns:a16="http://schemas.microsoft.com/office/drawing/2014/main" id="{06A7E979-CDA3-4BBD-BE74-CA5A4BC36A86}"/>
              </a:ext>
            </a:extLst>
          </p:cNvPr>
          <p:cNvSpPr txBox="1"/>
          <p:nvPr/>
        </p:nvSpPr>
        <p:spPr>
          <a:xfrm>
            <a:off x="1325217" y="302351"/>
            <a:ext cx="6096000" cy="615553"/>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sp>
        <p:nvSpPr>
          <p:cNvPr id="13" name="TextBox 12">
            <a:extLst>
              <a:ext uri="{FF2B5EF4-FFF2-40B4-BE49-F238E27FC236}">
                <a16:creationId xmlns:a16="http://schemas.microsoft.com/office/drawing/2014/main" id="{B630C216-1C40-4417-B222-6D5E8088F169}"/>
              </a:ext>
            </a:extLst>
          </p:cNvPr>
          <p:cNvSpPr txBox="1"/>
          <p:nvPr/>
        </p:nvSpPr>
        <p:spPr>
          <a:xfrm>
            <a:off x="1354371" y="771478"/>
            <a:ext cx="8143461"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cs typeface="Times New Roman" panose="02020603050405020304" pitchFamily="18" charset="0"/>
              </a:rPr>
              <a:t>3. Tìm hiểu sức sống của “Truyện Kiều” </a:t>
            </a:r>
            <a:endParaRPr kumimoji="0" lang="en-US" sz="3200" b="1"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cs typeface="Times New Roman" panose="02020603050405020304" pitchFamily="18" charset="0"/>
            </a:endParaRPr>
          </a:p>
        </p:txBody>
      </p:sp>
      <p:pic>
        <p:nvPicPr>
          <p:cNvPr id="21" name="图片 2">
            <a:extLst>
              <a:ext uri="{FF2B5EF4-FFF2-40B4-BE49-F238E27FC236}">
                <a16:creationId xmlns:a16="http://schemas.microsoft.com/office/drawing/2014/main" id="{D0DC0643-E5FC-45EE-82B4-7E19517DA9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0090203" y="2890235"/>
            <a:ext cx="2592105" cy="3889805"/>
          </a:xfrm>
          <a:prstGeom prst="rect">
            <a:avLst/>
          </a:prstGeom>
        </p:spPr>
      </p:pic>
      <p:pic>
        <p:nvPicPr>
          <p:cNvPr id="10" name="Picture 9">
            <a:extLst>
              <a:ext uri="{FF2B5EF4-FFF2-40B4-BE49-F238E27FC236}">
                <a16:creationId xmlns:a16="http://schemas.microsoft.com/office/drawing/2014/main" id="{1E344E5C-56A8-48D4-BD56-BC8E5F4ECA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938" y="3259932"/>
            <a:ext cx="1983482" cy="3598068"/>
          </a:xfrm>
          <a:prstGeom prst="rect">
            <a:avLst/>
          </a:prstGeom>
        </p:spPr>
      </p:pic>
      <p:sp>
        <p:nvSpPr>
          <p:cNvPr id="19" name="TextBox 18">
            <a:extLst>
              <a:ext uri="{FF2B5EF4-FFF2-40B4-BE49-F238E27FC236}">
                <a16:creationId xmlns:a16="http://schemas.microsoft.com/office/drawing/2014/main" id="{1100103A-5266-4613-80E7-C5DA47CABE01}"/>
              </a:ext>
            </a:extLst>
          </p:cNvPr>
          <p:cNvSpPr txBox="1"/>
          <p:nvPr/>
        </p:nvSpPr>
        <p:spPr>
          <a:xfrm>
            <a:off x="103366" y="1149534"/>
            <a:ext cx="11100021" cy="5242076"/>
          </a:xfrm>
          <a:prstGeom prst="rect">
            <a:avLst/>
          </a:prstGeom>
          <a:noFill/>
        </p:spPr>
        <p:txBody>
          <a:bodyPr wrap="square">
            <a:spAutoFit/>
          </a:bodyPr>
          <a:lstStyle/>
          <a:p>
            <a:pPr algn="just">
              <a:lnSpc>
                <a:spcPct val="130000"/>
              </a:lnSpc>
            </a:pP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phú</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600" dirty="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30000"/>
              </a:lnSpc>
            </a:pP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hồn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giai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êm</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đềm</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thẩm</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thấu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TK).</a:t>
            </a:r>
            <a:endParaRPr lang="en-US" sz="2600" dirty="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30000"/>
              </a:lnSpc>
            </a:pP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cháu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tất</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nàng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máu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thịt</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600" dirty="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30000"/>
              </a:lnSpc>
            </a:pP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sang con,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cháu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tỏ</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2" name="图片 4">
            <a:extLst>
              <a:ext uri="{FF2B5EF4-FFF2-40B4-BE49-F238E27FC236}">
                <a16:creationId xmlns:a16="http://schemas.microsoft.com/office/drawing/2014/main" id="{85D008DE-B118-4E18-976C-E74EBA52E86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1563" y="-79513"/>
            <a:ext cx="12364279" cy="7028953"/>
          </a:xfrm>
          <a:prstGeom prst="rect">
            <a:avLst/>
          </a:prstGeom>
        </p:spPr>
      </p:pic>
    </p:spTree>
    <p:extLst>
      <p:ext uri="{BB962C8B-B14F-4D97-AF65-F5344CB8AC3E}">
        <p14:creationId xmlns:p14="http://schemas.microsoft.com/office/powerpoint/2010/main" val="1018362130"/>
      </p:ext>
    </p:extLst>
  </p:cSld>
  <p:clrMapOvr>
    <a:masterClrMapping/>
  </p:clrMapOvr>
  <mc:AlternateContent xmlns:mc="http://schemas.openxmlformats.org/markup-compatibility/2006" xmlns:p14="http://schemas.microsoft.com/office/powerpoint/2010/main">
    <mc:Choice Requires="p14">
      <p:transition spd="slow" p14:dur="1750" advClick="0" advTm="0">
        <p14:warp dir="in"/>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750" fill="hold"/>
                                        <p:tgtEl>
                                          <p:spTgt spid="22"/>
                                        </p:tgtEl>
                                        <p:attrNameLst>
                                          <p:attrName>ppt_w</p:attrName>
                                        </p:attrNameLst>
                                      </p:cBhvr>
                                      <p:tavLst>
                                        <p:tav tm="0">
                                          <p:val>
                                            <p:fltVal val="0"/>
                                          </p:val>
                                        </p:tav>
                                        <p:tav tm="100000">
                                          <p:val>
                                            <p:strVal val="#ppt_w"/>
                                          </p:val>
                                        </p:tav>
                                      </p:tavLst>
                                    </p:anim>
                                    <p:anim calcmode="lin" valueType="num">
                                      <p:cBhvr>
                                        <p:cTn id="12" dur="750" fill="hold"/>
                                        <p:tgtEl>
                                          <p:spTgt spid="22"/>
                                        </p:tgtEl>
                                        <p:attrNameLst>
                                          <p:attrName>ppt_h</p:attrName>
                                        </p:attrNameLst>
                                      </p:cBhvr>
                                      <p:tavLst>
                                        <p:tav tm="0">
                                          <p:val>
                                            <p:fltVal val="0"/>
                                          </p:val>
                                        </p:tav>
                                        <p:tav tm="100000">
                                          <p:val>
                                            <p:strVal val="#ppt_h"/>
                                          </p:val>
                                        </p:tav>
                                      </p:tavLst>
                                    </p:anim>
                                    <p:animEffect transition="in" filter="fade">
                                      <p:cBhvr>
                                        <p:cTn id="13"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30EADBDE-0A6F-4DC9-A5C7-142A43DBE7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2387" y="172740"/>
            <a:ext cx="11767225" cy="6512517"/>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5875858" y="1656059"/>
            <a:ext cx="5967799" cy="4869541"/>
          </a:xfrm>
          <a:prstGeom prst="rect">
            <a:avLst/>
          </a:prstGeom>
          <a:blipFill dpi="0" rotWithShape="1">
            <a:blip r:embed="rId5"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id="{53AAE8BF-E829-453A-9720-5922E84F2FD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4143" y="3790121"/>
            <a:ext cx="2148080" cy="2775235"/>
          </a:xfrm>
          <a:prstGeom prst="rect">
            <a:avLst/>
          </a:prstGeom>
        </p:spPr>
      </p:pic>
      <p:sp>
        <p:nvSpPr>
          <p:cNvPr id="11" name="TextBox 10">
            <a:extLst>
              <a:ext uri="{FF2B5EF4-FFF2-40B4-BE49-F238E27FC236}">
                <a16:creationId xmlns:a16="http://schemas.microsoft.com/office/drawing/2014/main" id="{F441F88C-7749-43E7-8E81-AD3D8169DEEC}"/>
              </a:ext>
            </a:extLst>
          </p:cNvPr>
          <p:cNvSpPr txBox="1"/>
          <p:nvPr/>
        </p:nvSpPr>
        <p:spPr>
          <a:xfrm>
            <a:off x="1083170" y="302351"/>
            <a:ext cx="6096000" cy="615553"/>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sp>
        <p:nvSpPr>
          <p:cNvPr id="12" name="TextBox 11">
            <a:extLst>
              <a:ext uri="{FF2B5EF4-FFF2-40B4-BE49-F238E27FC236}">
                <a16:creationId xmlns:a16="http://schemas.microsoft.com/office/drawing/2014/main" id="{82F86637-94B1-489F-9AAA-0B8851B39E7D}"/>
              </a:ext>
            </a:extLst>
          </p:cNvPr>
          <p:cNvSpPr txBox="1"/>
          <p:nvPr/>
        </p:nvSpPr>
        <p:spPr>
          <a:xfrm>
            <a:off x="527923" y="715371"/>
            <a:ext cx="10970657" cy="584775"/>
          </a:xfrm>
          <a:prstGeom prst="rect">
            <a:avLst/>
          </a:prstGeom>
          <a:noFill/>
        </p:spPr>
        <p:txBody>
          <a:bodyPr wrap="square">
            <a:spAutoFit/>
          </a:bodyPr>
          <a:lstStyle/>
          <a:p>
            <a:pPr marL="0" indent="0" algn="just">
              <a:buNone/>
            </a:pP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4.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Hình</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thức</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nghệ</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thuật</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và</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sự</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kết</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nối</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chủ</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đề</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của</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văn</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bản</a:t>
            </a:r>
            <a:endPar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FE78C19B-1E69-4554-B9A8-C05762349C4B}"/>
              </a:ext>
            </a:extLst>
          </p:cNvPr>
          <p:cNvGraphicFramePr>
            <a:graphicFrameLocks noGrp="1"/>
          </p:cNvGraphicFramePr>
          <p:nvPr>
            <p:extLst>
              <p:ext uri="{D42A27DB-BD31-4B8C-83A1-F6EECF244321}">
                <p14:modId xmlns:p14="http://schemas.microsoft.com/office/powerpoint/2010/main" val="958178875"/>
              </p:ext>
            </p:extLst>
          </p:nvPr>
        </p:nvGraphicFramePr>
        <p:xfrm>
          <a:off x="1391771" y="1385048"/>
          <a:ext cx="9816352" cy="5058284"/>
        </p:xfrm>
        <a:graphic>
          <a:graphicData uri="http://schemas.openxmlformats.org/drawingml/2006/table">
            <a:tbl>
              <a:tblPr firstRow="1" firstCol="1" bandRow="1">
                <a:tableStyleId>{5C22544A-7EE6-4342-B048-85BDC9FD1C3A}</a:tableStyleId>
              </a:tblPr>
              <a:tblGrid>
                <a:gridCol w="1643849">
                  <a:extLst>
                    <a:ext uri="{9D8B030D-6E8A-4147-A177-3AD203B41FA5}">
                      <a16:colId xmlns:a16="http://schemas.microsoft.com/office/drawing/2014/main" val="3667828577"/>
                    </a:ext>
                  </a:extLst>
                </a:gridCol>
                <a:gridCol w="2264151">
                  <a:extLst>
                    <a:ext uri="{9D8B030D-6E8A-4147-A177-3AD203B41FA5}">
                      <a16:colId xmlns:a16="http://schemas.microsoft.com/office/drawing/2014/main" val="59096842"/>
                    </a:ext>
                  </a:extLst>
                </a:gridCol>
                <a:gridCol w="1963270">
                  <a:extLst>
                    <a:ext uri="{9D8B030D-6E8A-4147-A177-3AD203B41FA5}">
                      <a16:colId xmlns:a16="http://schemas.microsoft.com/office/drawing/2014/main" val="712296094"/>
                    </a:ext>
                  </a:extLst>
                </a:gridCol>
                <a:gridCol w="1972541">
                  <a:extLst>
                    <a:ext uri="{9D8B030D-6E8A-4147-A177-3AD203B41FA5}">
                      <a16:colId xmlns:a16="http://schemas.microsoft.com/office/drawing/2014/main" val="4285714796"/>
                    </a:ext>
                  </a:extLst>
                </a:gridCol>
                <a:gridCol w="1972541">
                  <a:extLst>
                    <a:ext uri="{9D8B030D-6E8A-4147-A177-3AD203B41FA5}">
                      <a16:colId xmlns:a16="http://schemas.microsoft.com/office/drawing/2014/main" val="753434083"/>
                    </a:ext>
                  </a:extLst>
                </a:gridCol>
              </a:tblGrid>
              <a:tr h="378869">
                <a:tc gridSpan="2">
                  <a:txBody>
                    <a:bodyPr/>
                    <a:lstStyle/>
                    <a:p>
                      <a:pPr algn="ctr">
                        <a:lnSpc>
                          <a:spcPct val="130000"/>
                        </a:lnSpc>
                      </a:pPr>
                      <a:r>
                        <a:rPr lang="en-US" sz="2200" dirty="0" err="1">
                          <a:solidFill>
                            <a:srgbClr val="92D050"/>
                          </a:solidFill>
                          <a:effectLst/>
                          <a:latin typeface="Times New Roman" panose="02020603050405020304" pitchFamily="18" charset="0"/>
                          <a:cs typeface="Times New Roman" panose="02020603050405020304" pitchFamily="18" charset="0"/>
                        </a:rPr>
                        <a:t>Tiêu</a:t>
                      </a:r>
                      <a:r>
                        <a:rPr lang="en-US" sz="2200" dirty="0">
                          <a:solidFill>
                            <a:srgbClr val="92D050"/>
                          </a:solidFill>
                          <a:effectLst/>
                          <a:latin typeface="Times New Roman" panose="02020603050405020304" pitchFamily="18" charset="0"/>
                          <a:cs typeface="Times New Roman" panose="02020603050405020304" pitchFamily="18" charset="0"/>
                        </a:rPr>
                        <a:t> </a:t>
                      </a:r>
                      <a:r>
                        <a:rPr lang="en-US" sz="2200" dirty="0" err="1">
                          <a:solidFill>
                            <a:srgbClr val="92D050"/>
                          </a:solidFill>
                          <a:effectLst/>
                          <a:latin typeface="Times New Roman" panose="02020603050405020304" pitchFamily="18" charset="0"/>
                          <a:cs typeface="Times New Roman" panose="02020603050405020304" pitchFamily="18" charset="0"/>
                        </a:rPr>
                        <a:t>chí</a:t>
                      </a:r>
                      <a:endParaRPr lang="en-US" sz="2200" dirty="0">
                        <a:solidFill>
                          <a:srgbClr val="92D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hMerge="1">
                  <a:txBody>
                    <a:bodyPr/>
                    <a:lstStyle/>
                    <a:p>
                      <a:endParaRPr lang="en-US"/>
                    </a:p>
                  </a:txBody>
                  <a:tcPr/>
                </a:tc>
                <a:tc>
                  <a:txBody>
                    <a:bodyPr/>
                    <a:lstStyle/>
                    <a:p>
                      <a:pPr algn="ctr">
                        <a:lnSpc>
                          <a:spcPct val="130000"/>
                        </a:lnSpc>
                      </a:pPr>
                      <a:r>
                        <a:rPr lang="en-US" sz="2200" dirty="0" err="1">
                          <a:solidFill>
                            <a:srgbClr val="92D050"/>
                          </a:solidFill>
                          <a:effectLst/>
                          <a:latin typeface="Times New Roman" panose="02020603050405020304" pitchFamily="18" charset="0"/>
                          <a:cs typeface="Times New Roman" panose="02020603050405020304" pitchFamily="18" charset="0"/>
                        </a:rPr>
                        <a:t>Văn</a:t>
                      </a:r>
                      <a:r>
                        <a:rPr lang="en-US" sz="2200" dirty="0">
                          <a:solidFill>
                            <a:srgbClr val="92D050"/>
                          </a:solidFill>
                          <a:effectLst/>
                          <a:latin typeface="Times New Roman" panose="02020603050405020304" pitchFamily="18" charset="0"/>
                          <a:cs typeface="Times New Roman" panose="02020603050405020304" pitchFamily="18" charset="0"/>
                        </a:rPr>
                        <a:t> </a:t>
                      </a:r>
                      <a:r>
                        <a:rPr lang="en-US" sz="2200" dirty="0" err="1">
                          <a:solidFill>
                            <a:srgbClr val="92D050"/>
                          </a:solidFill>
                          <a:effectLst/>
                          <a:latin typeface="Times New Roman" panose="02020603050405020304" pitchFamily="18" charset="0"/>
                          <a:cs typeface="Times New Roman" panose="02020603050405020304" pitchFamily="18" charset="0"/>
                        </a:rPr>
                        <a:t>bản</a:t>
                      </a:r>
                      <a:r>
                        <a:rPr lang="en-US" sz="2200" dirty="0">
                          <a:solidFill>
                            <a:srgbClr val="92D050"/>
                          </a:solidFill>
                          <a:effectLst/>
                          <a:latin typeface="Times New Roman" panose="02020603050405020304" pitchFamily="18" charset="0"/>
                          <a:cs typeface="Times New Roman" panose="02020603050405020304" pitchFamily="18" charset="0"/>
                        </a:rPr>
                        <a:t> 1</a:t>
                      </a:r>
                      <a:endParaRPr lang="en-US" sz="2200" dirty="0">
                        <a:solidFill>
                          <a:srgbClr val="92D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ctr">
                        <a:lnSpc>
                          <a:spcPct val="130000"/>
                        </a:lnSpc>
                      </a:pPr>
                      <a:r>
                        <a:rPr lang="en-US" sz="2200" dirty="0" err="1">
                          <a:solidFill>
                            <a:srgbClr val="92D050"/>
                          </a:solidFill>
                          <a:effectLst/>
                          <a:latin typeface="Times New Roman" panose="02020603050405020304" pitchFamily="18" charset="0"/>
                          <a:cs typeface="Times New Roman" panose="02020603050405020304" pitchFamily="18" charset="0"/>
                        </a:rPr>
                        <a:t>Văn</a:t>
                      </a:r>
                      <a:r>
                        <a:rPr lang="en-US" sz="2200" dirty="0">
                          <a:solidFill>
                            <a:srgbClr val="92D050"/>
                          </a:solidFill>
                          <a:effectLst/>
                          <a:latin typeface="Times New Roman" panose="02020603050405020304" pitchFamily="18" charset="0"/>
                          <a:cs typeface="Times New Roman" panose="02020603050405020304" pitchFamily="18" charset="0"/>
                        </a:rPr>
                        <a:t> </a:t>
                      </a:r>
                      <a:r>
                        <a:rPr lang="en-US" sz="2200" dirty="0" err="1">
                          <a:solidFill>
                            <a:srgbClr val="92D050"/>
                          </a:solidFill>
                          <a:effectLst/>
                          <a:latin typeface="Times New Roman" panose="02020603050405020304" pitchFamily="18" charset="0"/>
                          <a:cs typeface="Times New Roman" panose="02020603050405020304" pitchFamily="18" charset="0"/>
                        </a:rPr>
                        <a:t>bản</a:t>
                      </a:r>
                      <a:r>
                        <a:rPr lang="en-US" sz="2200" dirty="0">
                          <a:solidFill>
                            <a:srgbClr val="92D050"/>
                          </a:solidFill>
                          <a:effectLst/>
                          <a:latin typeface="Times New Roman" panose="02020603050405020304" pitchFamily="18" charset="0"/>
                          <a:cs typeface="Times New Roman" panose="02020603050405020304" pitchFamily="18" charset="0"/>
                        </a:rPr>
                        <a:t> 2</a:t>
                      </a:r>
                      <a:endParaRPr lang="en-US" sz="2200" dirty="0">
                        <a:solidFill>
                          <a:srgbClr val="92D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ctr">
                        <a:lnSpc>
                          <a:spcPct val="130000"/>
                        </a:lnSpc>
                      </a:pPr>
                      <a:r>
                        <a:rPr lang="en-US" sz="2200" dirty="0" err="1">
                          <a:solidFill>
                            <a:srgbClr val="92D050"/>
                          </a:solidFill>
                          <a:effectLst/>
                          <a:latin typeface="Times New Roman" panose="02020603050405020304" pitchFamily="18" charset="0"/>
                          <a:cs typeface="Times New Roman" panose="02020603050405020304" pitchFamily="18" charset="0"/>
                        </a:rPr>
                        <a:t>Văn</a:t>
                      </a:r>
                      <a:r>
                        <a:rPr lang="en-US" sz="2200" dirty="0">
                          <a:solidFill>
                            <a:srgbClr val="92D050"/>
                          </a:solidFill>
                          <a:effectLst/>
                          <a:latin typeface="Times New Roman" panose="02020603050405020304" pitchFamily="18" charset="0"/>
                          <a:cs typeface="Times New Roman" panose="02020603050405020304" pitchFamily="18" charset="0"/>
                        </a:rPr>
                        <a:t> </a:t>
                      </a:r>
                      <a:r>
                        <a:rPr lang="en-US" sz="2200" dirty="0" err="1">
                          <a:solidFill>
                            <a:srgbClr val="92D050"/>
                          </a:solidFill>
                          <a:effectLst/>
                          <a:latin typeface="Times New Roman" panose="02020603050405020304" pitchFamily="18" charset="0"/>
                          <a:cs typeface="Times New Roman" panose="02020603050405020304" pitchFamily="18" charset="0"/>
                        </a:rPr>
                        <a:t>bản</a:t>
                      </a:r>
                      <a:r>
                        <a:rPr lang="en-US" sz="2200" dirty="0">
                          <a:solidFill>
                            <a:srgbClr val="92D050"/>
                          </a:solidFill>
                          <a:effectLst/>
                          <a:latin typeface="Times New Roman" panose="02020603050405020304" pitchFamily="18" charset="0"/>
                          <a:cs typeface="Times New Roman" panose="02020603050405020304" pitchFamily="18" charset="0"/>
                        </a:rPr>
                        <a:t> 3</a:t>
                      </a:r>
                      <a:endParaRPr lang="en-US" sz="2200" dirty="0">
                        <a:solidFill>
                          <a:srgbClr val="92D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633607125"/>
                  </a:ext>
                </a:extLst>
              </a:tr>
              <a:tr h="1201033">
                <a:tc rowSpan="2">
                  <a:txBody>
                    <a:bodyPr/>
                    <a:lstStyle/>
                    <a:p>
                      <a:pPr algn="just">
                        <a:lnSpc>
                          <a:spcPct val="130000"/>
                        </a:lnSpc>
                      </a:pPr>
                      <a:r>
                        <a:rPr lang="en-US" sz="2200" dirty="0">
                          <a:solidFill>
                            <a:srgbClr val="FF0000"/>
                          </a:solidFill>
                          <a:effectLst/>
                          <a:latin typeface="Times New Roman" panose="02020603050405020304" pitchFamily="18" charset="0"/>
                          <a:cs typeface="Times New Roman" panose="02020603050405020304" pitchFamily="18" charset="0"/>
                        </a:rPr>
                        <a:t> </a:t>
                      </a:r>
                    </a:p>
                    <a:p>
                      <a:pPr algn="just">
                        <a:lnSpc>
                          <a:spcPct val="130000"/>
                        </a:lnSpc>
                      </a:pPr>
                      <a:r>
                        <a:rPr lang="en-US" sz="2200" dirty="0">
                          <a:solidFill>
                            <a:srgbClr val="FF0000"/>
                          </a:solidFill>
                          <a:effectLst/>
                          <a:latin typeface="Times New Roman" panose="02020603050405020304" pitchFamily="18" charset="0"/>
                          <a:cs typeface="Times New Roman" panose="02020603050405020304" pitchFamily="18" charset="0"/>
                        </a:rPr>
                        <a:t> </a:t>
                      </a:r>
                    </a:p>
                    <a:p>
                      <a:pPr algn="just">
                        <a:lnSpc>
                          <a:spcPct val="130000"/>
                        </a:lnSpc>
                      </a:pPr>
                      <a:r>
                        <a:rPr lang="en-US" sz="2200" dirty="0">
                          <a:solidFill>
                            <a:srgbClr val="FF0000"/>
                          </a:solidFill>
                          <a:effectLst/>
                          <a:latin typeface="Times New Roman" panose="02020603050405020304" pitchFamily="18" charset="0"/>
                          <a:cs typeface="Times New Roman" panose="02020603050405020304" pitchFamily="18" charset="0"/>
                        </a:rPr>
                        <a:t> </a:t>
                      </a:r>
                    </a:p>
                    <a:p>
                      <a:pPr algn="just">
                        <a:lnSpc>
                          <a:spcPct val="130000"/>
                        </a:lnSpc>
                      </a:pPr>
                      <a:r>
                        <a:rPr lang="en-US" sz="2200" dirty="0" err="1">
                          <a:solidFill>
                            <a:srgbClr val="FF0000"/>
                          </a:solidFill>
                          <a:effectLst/>
                          <a:latin typeface="Times New Roman" panose="02020603050405020304" pitchFamily="18" charset="0"/>
                          <a:cs typeface="Times New Roman" panose="02020603050405020304" pitchFamily="18" charset="0"/>
                        </a:rPr>
                        <a:t>Khác</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nhau</a:t>
                      </a:r>
                      <a:endParaRPr lang="en-US" sz="2200" dirty="0">
                        <a:solidFill>
                          <a:srgbClr val="FF0000"/>
                        </a:solidFill>
                        <a:effectLst/>
                        <a:latin typeface="Times New Roman" panose="02020603050405020304" pitchFamily="18" charset="0"/>
                        <a:cs typeface="Times New Roman" panose="02020603050405020304" pitchFamily="18" charset="0"/>
                      </a:endParaRPr>
                    </a:p>
                    <a:p>
                      <a:pPr algn="just">
                        <a:lnSpc>
                          <a:spcPct val="130000"/>
                        </a:lnSpc>
                      </a:pPr>
                      <a:r>
                        <a:rPr lang="en-US" sz="2200" dirty="0">
                          <a:solidFill>
                            <a:srgbClr val="FF0000"/>
                          </a:solidFill>
                          <a:effectLst/>
                          <a:latin typeface="Times New Roman" panose="02020603050405020304" pitchFamily="18" charset="0"/>
                          <a:cs typeface="Times New Roman" panose="02020603050405020304" pitchFamily="18" charset="0"/>
                        </a:rPr>
                        <a:t> </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200" b="1" dirty="0">
                          <a:solidFill>
                            <a:srgbClr val="FDFDFD"/>
                          </a:solidFill>
                          <a:effectLst/>
                          <a:latin typeface="Times New Roman" panose="02020603050405020304" pitchFamily="18" charset="0"/>
                          <a:cs typeface="Times New Roman" panose="02020603050405020304" pitchFamily="18" charset="0"/>
                        </a:rPr>
                        <a:t> </a:t>
                      </a:r>
                      <a:endParaRPr lang="en-US" sz="2200" b="1" dirty="0">
                        <a:solidFill>
                          <a:srgbClr val="FFFF00"/>
                        </a:solidFill>
                        <a:effectLst/>
                        <a:latin typeface="Times New Roman" panose="02020603050405020304" pitchFamily="18" charset="0"/>
                        <a:cs typeface="Times New Roman" panose="02020603050405020304" pitchFamily="18" charset="0"/>
                      </a:endParaRPr>
                    </a:p>
                    <a:p>
                      <a:pPr algn="just">
                        <a:lnSpc>
                          <a:spcPct val="130000"/>
                        </a:lnSpc>
                      </a:pPr>
                      <a:r>
                        <a:rPr lang="en-US" sz="2200" b="1" dirty="0" err="1">
                          <a:solidFill>
                            <a:srgbClr val="FFFF00"/>
                          </a:solidFill>
                          <a:effectLst/>
                          <a:latin typeface="Times New Roman" panose="02020603050405020304" pitchFamily="18" charset="0"/>
                          <a:cs typeface="Times New Roman" panose="02020603050405020304" pitchFamily="18" charset="0"/>
                        </a:rPr>
                        <a:t>Hình</a:t>
                      </a:r>
                      <a:r>
                        <a:rPr lang="en-US" sz="2200" b="1" dirty="0">
                          <a:solidFill>
                            <a:srgbClr val="FFFF00"/>
                          </a:solidFill>
                          <a:effectLst/>
                          <a:latin typeface="Times New Roman" panose="02020603050405020304" pitchFamily="18" charset="0"/>
                          <a:cs typeface="Times New Roman" panose="02020603050405020304" pitchFamily="18" charset="0"/>
                        </a:rPr>
                        <a:t> </a:t>
                      </a:r>
                      <a:r>
                        <a:rPr lang="en-US" sz="2200" b="1" dirty="0" err="1">
                          <a:solidFill>
                            <a:srgbClr val="FFFF00"/>
                          </a:solidFill>
                          <a:effectLst/>
                          <a:latin typeface="Times New Roman" panose="02020603050405020304" pitchFamily="18" charset="0"/>
                          <a:cs typeface="Times New Roman" panose="02020603050405020304" pitchFamily="18" charset="0"/>
                        </a:rPr>
                        <a:t>thức</a:t>
                      </a:r>
                      <a:endParaRPr lang="en-US" sz="2200" b="1" dirty="0">
                        <a:solidFill>
                          <a:srgbClr val="FFFF00"/>
                        </a:solidFill>
                        <a:effectLst/>
                        <a:latin typeface="Times New Roman" panose="02020603050405020304" pitchFamily="18" charset="0"/>
                        <a:cs typeface="Times New Roman" panose="02020603050405020304" pitchFamily="18" charset="0"/>
                      </a:endParaRPr>
                    </a:p>
                    <a:p>
                      <a:pPr algn="just">
                        <a:lnSpc>
                          <a:spcPct val="130000"/>
                        </a:lnSpc>
                      </a:pPr>
                      <a:r>
                        <a:rPr lang="en-US" sz="2200" b="1" dirty="0">
                          <a:solidFill>
                            <a:srgbClr val="FDFDFD"/>
                          </a:solidFill>
                          <a:effectLst/>
                          <a:latin typeface="Times New Roman" panose="02020603050405020304" pitchFamily="18" charset="0"/>
                          <a:cs typeface="Times New Roman" panose="02020603050405020304" pitchFamily="18" charset="0"/>
                        </a:rPr>
                        <a:t> </a:t>
                      </a:r>
                      <a:endParaRPr lang="en-US" sz="2200" b="1" dirty="0">
                        <a:solidFill>
                          <a:srgbClr val="FDFDFD"/>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p>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p>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endParaRPr lang="en-US" sz="2200" dirty="0">
                        <a:solidFill>
                          <a:srgbClr val="FDFDFD"/>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200">
                          <a:solidFill>
                            <a:srgbClr val="FDFDFD"/>
                          </a:solidFill>
                          <a:effectLst/>
                          <a:latin typeface="Times New Roman" panose="02020603050405020304" pitchFamily="18" charset="0"/>
                          <a:cs typeface="Times New Roman" panose="02020603050405020304" pitchFamily="18" charset="0"/>
                        </a:rPr>
                        <a:t>………………</a:t>
                      </a:r>
                    </a:p>
                    <a:p>
                      <a:pPr algn="just">
                        <a:lnSpc>
                          <a:spcPct val="130000"/>
                        </a:lnSpc>
                      </a:pPr>
                      <a:r>
                        <a:rPr lang="en-US" sz="2200">
                          <a:solidFill>
                            <a:srgbClr val="FDFDFD"/>
                          </a:solidFill>
                          <a:effectLst/>
                          <a:latin typeface="Times New Roman" panose="02020603050405020304" pitchFamily="18" charset="0"/>
                          <a:cs typeface="Times New Roman" panose="02020603050405020304" pitchFamily="18" charset="0"/>
                        </a:rPr>
                        <a:t>………………</a:t>
                      </a:r>
                    </a:p>
                    <a:p>
                      <a:pPr algn="just">
                        <a:lnSpc>
                          <a:spcPct val="130000"/>
                        </a:lnSpc>
                      </a:pPr>
                      <a:r>
                        <a:rPr lang="en-US" sz="2200">
                          <a:solidFill>
                            <a:srgbClr val="FDFDFD"/>
                          </a:solidFill>
                          <a:effectLst/>
                          <a:latin typeface="Times New Roman" panose="02020603050405020304" pitchFamily="18" charset="0"/>
                          <a:cs typeface="Times New Roman" panose="02020603050405020304" pitchFamily="18" charset="0"/>
                        </a:rPr>
                        <a:t>………………</a:t>
                      </a:r>
                      <a:endParaRPr lang="en-US" sz="2200">
                        <a:solidFill>
                          <a:srgbClr val="FDFDFD"/>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200" dirty="0">
                          <a:solidFill>
                            <a:srgbClr val="FDFDFD"/>
                          </a:solidFill>
                          <a:effectLst/>
                        </a:rPr>
                        <a:t>…………………..</a:t>
                      </a:r>
                    </a:p>
                    <a:p>
                      <a:pPr algn="just">
                        <a:lnSpc>
                          <a:spcPct val="130000"/>
                        </a:lnSpc>
                      </a:pPr>
                      <a:r>
                        <a:rPr lang="en-US" sz="2200" dirty="0">
                          <a:solidFill>
                            <a:srgbClr val="FDFDFD"/>
                          </a:solidFill>
                          <a:effectLst/>
                        </a:rPr>
                        <a:t>…………………..</a:t>
                      </a:r>
                    </a:p>
                    <a:p>
                      <a:pPr algn="just">
                        <a:lnSpc>
                          <a:spcPct val="130000"/>
                        </a:lnSpc>
                      </a:pPr>
                      <a:r>
                        <a:rPr lang="en-US" sz="2200" dirty="0">
                          <a:solidFill>
                            <a:srgbClr val="FDFDFD"/>
                          </a:solidFill>
                          <a:effectLst/>
                        </a:rPr>
                        <a:t>…………………..</a:t>
                      </a:r>
                      <a:endParaRPr lang="en-US" sz="2200" dirty="0">
                        <a:solidFill>
                          <a:srgbClr val="FDFDFD"/>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442927969"/>
                  </a:ext>
                </a:extLst>
              </a:tr>
              <a:tr h="1620260">
                <a:tc vMerge="1">
                  <a:txBody>
                    <a:bodyPr/>
                    <a:lstStyle/>
                    <a:p>
                      <a:endParaRPr lang="en-US"/>
                    </a:p>
                  </a:txBody>
                  <a:tcPr/>
                </a:tc>
                <a:tc>
                  <a:txBody>
                    <a:bodyPr/>
                    <a:lstStyle/>
                    <a:p>
                      <a:pPr algn="just">
                        <a:lnSpc>
                          <a:spcPct val="130000"/>
                        </a:lnSpc>
                      </a:pPr>
                      <a:endParaRPr lang="en-US" sz="2200" b="1" dirty="0">
                        <a:solidFill>
                          <a:srgbClr val="FDFDFD"/>
                        </a:solidFill>
                        <a:effectLst/>
                        <a:latin typeface="Times New Roman" panose="02020603050405020304" pitchFamily="18" charset="0"/>
                        <a:cs typeface="Times New Roman" panose="02020603050405020304" pitchFamily="18" charset="0"/>
                      </a:endParaRPr>
                    </a:p>
                    <a:p>
                      <a:pPr algn="just">
                        <a:lnSpc>
                          <a:spcPct val="130000"/>
                        </a:lnSpc>
                      </a:pPr>
                      <a:r>
                        <a:rPr lang="en-US" sz="2200" b="1" dirty="0" err="1">
                          <a:solidFill>
                            <a:schemeClr val="accent2">
                              <a:lumMod val="75000"/>
                            </a:schemeClr>
                          </a:solidFill>
                          <a:effectLst/>
                          <a:latin typeface="Times New Roman" panose="02020603050405020304" pitchFamily="18" charset="0"/>
                          <a:cs typeface="Times New Roman" panose="02020603050405020304" pitchFamily="18" charset="0"/>
                        </a:rPr>
                        <a:t>Số</a:t>
                      </a:r>
                      <a:r>
                        <a:rPr lang="en-US" sz="2200" b="1" dirty="0">
                          <a:solidFill>
                            <a:schemeClr val="accent2">
                              <a:lumMod val="75000"/>
                            </a:schemeClr>
                          </a:solidFill>
                          <a:effectLst/>
                          <a:latin typeface="Times New Roman" panose="02020603050405020304" pitchFamily="18" charset="0"/>
                          <a:cs typeface="Times New Roman" panose="02020603050405020304" pitchFamily="18" charset="0"/>
                        </a:rPr>
                        <a:t> </a:t>
                      </a:r>
                      <a:r>
                        <a:rPr lang="en-US" sz="2200" b="1" dirty="0" err="1">
                          <a:solidFill>
                            <a:schemeClr val="accent2">
                              <a:lumMod val="75000"/>
                            </a:schemeClr>
                          </a:solidFill>
                          <a:effectLst/>
                          <a:latin typeface="Times New Roman" panose="02020603050405020304" pitchFamily="18" charset="0"/>
                          <a:cs typeface="Times New Roman" panose="02020603050405020304" pitchFamily="18" charset="0"/>
                        </a:rPr>
                        <a:t>người</a:t>
                      </a:r>
                      <a:r>
                        <a:rPr lang="en-US" sz="2200" b="1" dirty="0">
                          <a:solidFill>
                            <a:schemeClr val="accent2">
                              <a:lumMod val="75000"/>
                            </a:schemeClr>
                          </a:solidFill>
                          <a:effectLst/>
                          <a:latin typeface="Times New Roman" panose="02020603050405020304" pitchFamily="18" charset="0"/>
                          <a:cs typeface="Times New Roman" panose="02020603050405020304" pitchFamily="18" charset="0"/>
                        </a:rPr>
                        <a:t> </a:t>
                      </a:r>
                      <a:r>
                        <a:rPr lang="en-US" sz="2200" b="1" dirty="0" err="1">
                          <a:solidFill>
                            <a:schemeClr val="accent2">
                              <a:lumMod val="75000"/>
                            </a:schemeClr>
                          </a:solidFill>
                          <a:effectLst/>
                          <a:latin typeface="Times New Roman" panose="02020603050405020304" pitchFamily="18" charset="0"/>
                          <a:cs typeface="Times New Roman" panose="02020603050405020304" pitchFamily="18" charset="0"/>
                        </a:rPr>
                        <a:t>tiếp</a:t>
                      </a:r>
                      <a:r>
                        <a:rPr lang="en-US" sz="2200" b="1" dirty="0">
                          <a:solidFill>
                            <a:schemeClr val="accent2">
                              <a:lumMod val="75000"/>
                            </a:schemeClr>
                          </a:solidFill>
                          <a:effectLst/>
                          <a:latin typeface="Times New Roman" panose="02020603050405020304" pitchFamily="18" charset="0"/>
                          <a:cs typeface="Times New Roman" panose="02020603050405020304" pitchFamily="18" charset="0"/>
                        </a:rPr>
                        <a:t> </a:t>
                      </a:r>
                      <a:r>
                        <a:rPr lang="en-US" sz="2200" b="1" dirty="0" err="1">
                          <a:solidFill>
                            <a:schemeClr val="accent2">
                              <a:lumMod val="75000"/>
                            </a:schemeClr>
                          </a:solidFill>
                          <a:effectLst/>
                          <a:latin typeface="Times New Roman" panose="02020603050405020304" pitchFamily="18" charset="0"/>
                          <a:cs typeface="Times New Roman" panose="02020603050405020304" pitchFamily="18" charset="0"/>
                        </a:rPr>
                        <a:t>cận</a:t>
                      </a:r>
                      <a:r>
                        <a:rPr lang="en-US" sz="2200" b="1" dirty="0">
                          <a:solidFill>
                            <a:schemeClr val="accent2">
                              <a:lumMod val="75000"/>
                            </a:schemeClr>
                          </a:solidFill>
                          <a:effectLst/>
                          <a:latin typeface="Times New Roman" panose="02020603050405020304" pitchFamily="18" charset="0"/>
                          <a:cs typeface="Times New Roman" panose="02020603050405020304" pitchFamily="18" charset="0"/>
                        </a:rPr>
                        <a:t> </a:t>
                      </a:r>
                      <a:r>
                        <a:rPr lang="en-US" sz="2200" b="1" dirty="0" err="1">
                          <a:solidFill>
                            <a:schemeClr val="accent2">
                              <a:lumMod val="75000"/>
                            </a:schemeClr>
                          </a:solidFill>
                          <a:effectLst/>
                          <a:latin typeface="Times New Roman" panose="02020603050405020304" pitchFamily="18" charset="0"/>
                          <a:cs typeface="Times New Roman" panose="02020603050405020304" pitchFamily="18" charset="0"/>
                        </a:rPr>
                        <a:t>tác</a:t>
                      </a:r>
                      <a:r>
                        <a:rPr lang="en-US" sz="2200" b="1" dirty="0">
                          <a:solidFill>
                            <a:schemeClr val="accent2">
                              <a:lumMod val="75000"/>
                            </a:schemeClr>
                          </a:solidFill>
                          <a:effectLst/>
                          <a:latin typeface="Times New Roman" panose="02020603050405020304" pitchFamily="18" charset="0"/>
                          <a:cs typeface="Times New Roman" panose="02020603050405020304" pitchFamily="18" charset="0"/>
                        </a:rPr>
                        <a:t> </a:t>
                      </a:r>
                      <a:r>
                        <a:rPr lang="en-US" sz="2200" b="1" dirty="0" err="1">
                          <a:solidFill>
                            <a:schemeClr val="accent2">
                              <a:lumMod val="75000"/>
                            </a:schemeClr>
                          </a:solidFill>
                          <a:effectLst/>
                          <a:latin typeface="Times New Roman" panose="02020603050405020304" pitchFamily="18" charset="0"/>
                          <a:cs typeface="Times New Roman" panose="02020603050405020304" pitchFamily="18" charset="0"/>
                        </a:rPr>
                        <a:t>phẩm</a:t>
                      </a:r>
                      <a:r>
                        <a:rPr lang="en-US" sz="2200" b="1" dirty="0">
                          <a:solidFill>
                            <a:schemeClr val="accent2">
                              <a:lumMod val="75000"/>
                            </a:schemeClr>
                          </a:solidFill>
                          <a:effectLst/>
                          <a:latin typeface="Times New Roman" panose="02020603050405020304" pitchFamily="18" charset="0"/>
                          <a:cs typeface="Times New Roman" panose="02020603050405020304" pitchFamily="18" charset="0"/>
                        </a:rPr>
                        <a:t> VH</a:t>
                      </a:r>
                      <a:endParaRPr lang="en-US" sz="2200" b="1"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p>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p>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p>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endParaRPr lang="en-US" sz="2200" dirty="0">
                        <a:solidFill>
                          <a:srgbClr val="FDFDFD"/>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p>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p>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p>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endParaRPr lang="en-US" sz="2200" dirty="0">
                        <a:solidFill>
                          <a:srgbClr val="FDFDFD"/>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200" dirty="0">
                          <a:solidFill>
                            <a:srgbClr val="FDFDFD"/>
                          </a:solidFill>
                          <a:effectLst/>
                        </a:rPr>
                        <a:t>…………………..</a:t>
                      </a:r>
                    </a:p>
                    <a:p>
                      <a:pPr algn="just">
                        <a:lnSpc>
                          <a:spcPct val="130000"/>
                        </a:lnSpc>
                      </a:pPr>
                      <a:r>
                        <a:rPr lang="en-US" sz="2200" dirty="0">
                          <a:solidFill>
                            <a:srgbClr val="FDFDFD"/>
                          </a:solidFill>
                          <a:effectLst/>
                        </a:rPr>
                        <a:t>…………………..</a:t>
                      </a:r>
                    </a:p>
                    <a:p>
                      <a:pPr algn="just">
                        <a:lnSpc>
                          <a:spcPct val="130000"/>
                        </a:lnSpc>
                      </a:pPr>
                      <a:r>
                        <a:rPr lang="en-US" sz="2200" dirty="0">
                          <a:solidFill>
                            <a:srgbClr val="FDFDFD"/>
                          </a:solidFill>
                          <a:effectLst/>
                        </a:rPr>
                        <a:t>…………………..</a:t>
                      </a:r>
                    </a:p>
                    <a:p>
                      <a:pPr algn="just">
                        <a:lnSpc>
                          <a:spcPct val="130000"/>
                        </a:lnSpc>
                      </a:pPr>
                      <a:r>
                        <a:rPr lang="en-US" sz="2200" dirty="0">
                          <a:solidFill>
                            <a:srgbClr val="FDFDFD"/>
                          </a:solidFill>
                          <a:effectLst/>
                        </a:rPr>
                        <a:t>…………………...</a:t>
                      </a:r>
                      <a:endParaRPr lang="en-US" sz="2200" dirty="0">
                        <a:solidFill>
                          <a:srgbClr val="FDFDFD"/>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652981617"/>
                  </a:ext>
                </a:extLst>
              </a:tr>
              <a:tr h="1614860">
                <a:tc>
                  <a:txBody>
                    <a:bodyPr/>
                    <a:lstStyle/>
                    <a:p>
                      <a:pPr algn="just">
                        <a:lnSpc>
                          <a:spcPct val="130000"/>
                        </a:lnSpc>
                      </a:pPr>
                      <a:r>
                        <a:rPr lang="en-US" sz="2200" dirty="0">
                          <a:solidFill>
                            <a:srgbClr val="FF0000"/>
                          </a:solidFill>
                          <a:effectLst/>
                          <a:latin typeface="Times New Roman" panose="02020603050405020304" pitchFamily="18" charset="0"/>
                          <a:cs typeface="Times New Roman" panose="02020603050405020304" pitchFamily="18" charset="0"/>
                        </a:rPr>
                        <a:t> </a:t>
                      </a:r>
                    </a:p>
                    <a:p>
                      <a:pPr algn="just">
                        <a:lnSpc>
                          <a:spcPct val="130000"/>
                        </a:lnSpc>
                      </a:pPr>
                      <a:r>
                        <a:rPr lang="en-US" sz="2200" dirty="0" err="1">
                          <a:solidFill>
                            <a:srgbClr val="FF0000"/>
                          </a:solidFill>
                          <a:effectLst/>
                          <a:latin typeface="Times New Roman" panose="02020603050405020304" pitchFamily="18" charset="0"/>
                          <a:cs typeface="Times New Roman" panose="02020603050405020304" pitchFamily="18" charset="0"/>
                        </a:rPr>
                        <a:t>Giống</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nhau</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200" b="1" dirty="0">
                          <a:solidFill>
                            <a:srgbClr val="FDFDFD"/>
                          </a:solidFill>
                          <a:effectLst/>
                          <a:latin typeface="Times New Roman" panose="02020603050405020304" pitchFamily="18" charset="0"/>
                          <a:cs typeface="Times New Roman" panose="02020603050405020304" pitchFamily="18" charset="0"/>
                        </a:rPr>
                        <a:t> </a:t>
                      </a:r>
                    </a:p>
                    <a:p>
                      <a:pPr algn="just">
                        <a:lnSpc>
                          <a:spcPct val="130000"/>
                        </a:lnSpc>
                      </a:pPr>
                      <a:r>
                        <a:rPr lang="en-US" sz="2200" b="1" dirty="0" err="1">
                          <a:solidFill>
                            <a:srgbClr val="FFFF00"/>
                          </a:solidFill>
                          <a:effectLst/>
                          <a:latin typeface="Times New Roman" panose="02020603050405020304" pitchFamily="18" charset="0"/>
                          <a:cs typeface="Times New Roman" panose="02020603050405020304" pitchFamily="18" charset="0"/>
                        </a:rPr>
                        <a:t>Đối</a:t>
                      </a:r>
                      <a:r>
                        <a:rPr lang="en-US" sz="2200" b="1" dirty="0">
                          <a:solidFill>
                            <a:srgbClr val="FFFF00"/>
                          </a:solidFill>
                          <a:effectLst/>
                          <a:latin typeface="Times New Roman" panose="02020603050405020304" pitchFamily="18" charset="0"/>
                          <a:cs typeface="Times New Roman" panose="02020603050405020304" pitchFamily="18" charset="0"/>
                        </a:rPr>
                        <a:t> </a:t>
                      </a:r>
                      <a:r>
                        <a:rPr lang="en-US" sz="2200" b="1" dirty="0" err="1">
                          <a:solidFill>
                            <a:srgbClr val="FFFF00"/>
                          </a:solidFill>
                          <a:effectLst/>
                          <a:latin typeface="Times New Roman" panose="02020603050405020304" pitchFamily="18" charset="0"/>
                          <a:cs typeface="Times New Roman" panose="02020603050405020304" pitchFamily="18" charset="0"/>
                        </a:rPr>
                        <a:t>tượng</a:t>
                      </a:r>
                      <a:r>
                        <a:rPr lang="en-US" sz="2200" b="1" dirty="0">
                          <a:solidFill>
                            <a:srgbClr val="FFFF00"/>
                          </a:solidFill>
                          <a:effectLst/>
                          <a:latin typeface="Times New Roman" panose="02020603050405020304" pitchFamily="18" charset="0"/>
                          <a:cs typeface="Times New Roman" panose="02020603050405020304" pitchFamily="18" charset="0"/>
                        </a:rPr>
                        <a:t> </a:t>
                      </a:r>
                      <a:r>
                        <a:rPr lang="en-US" sz="2200" b="1" dirty="0" err="1">
                          <a:solidFill>
                            <a:srgbClr val="FFFF00"/>
                          </a:solidFill>
                          <a:effectLst/>
                          <a:latin typeface="Times New Roman" panose="02020603050405020304" pitchFamily="18" charset="0"/>
                          <a:cs typeface="Times New Roman" panose="02020603050405020304" pitchFamily="18" charset="0"/>
                        </a:rPr>
                        <a:t>phản</a:t>
                      </a:r>
                      <a:r>
                        <a:rPr lang="en-US" sz="2200" b="1" dirty="0">
                          <a:solidFill>
                            <a:srgbClr val="FFFF00"/>
                          </a:solidFill>
                          <a:effectLst/>
                          <a:latin typeface="Times New Roman" panose="02020603050405020304" pitchFamily="18" charset="0"/>
                          <a:cs typeface="Times New Roman" panose="02020603050405020304" pitchFamily="18" charset="0"/>
                        </a:rPr>
                        <a:t> </a:t>
                      </a:r>
                      <a:r>
                        <a:rPr lang="en-US" sz="2200" b="1" dirty="0" err="1">
                          <a:solidFill>
                            <a:srgbClr val="FFFF00"/>
                          </a:solidFill>
                          <a:effectLst/>
                          <a:latin typeface="Times New Roman" panose="02020603050405020304" pitchFamily="18" charset="0"/>
                          <a:cs typeface="Times New Roman" panose="02020603050405020304" pitchFamily="18" charset="0"/>
                        </a:rPr>
                        <a:t>ánh</a:t>
                      </a:r>
                      <a:endParaRPr lang="en-US" sz="2200" b="1" dirty="0">
                        <a:solidFill>
                          <a:srgbClr val="FFFF00"/>
                        </a:solidFill>
                        <a:effectLst/>
                        <a:latin typeface="Times New Roman" panose="02020603050405020304" pitchFamily="18" charset="0"/>
                        <a:cs typeface="Times New Roman" panose="02020603050405020304" pitchFamily="18" charset="0"/>
                      </a:endParaRPr>
                    </a:p>
                    <a:p>
                      <a:pPr algn="just">
                        <a:lnSpc>
                          <a:spcPct val="130000"/>
                        </a:lnSpc>
                      </a:pPr>
                      <a:r>
                        <a:rPr lang="en-US" sz="2200" b="1" dirty="0">
                          <a:solidFill>
                            <a:srgbClr val="FDFDFD"/>
                          </a:solidFill>
                          <a:effectLst/>
                          <a:latin typeface="Times New Roman" panose="02020603050405020304" pitchFamily="18" charset="0"/>
                          <a:cs typeface="Times New Roman" panose="02020603050405020304" pitchFamily="18" charset="0"/>
                        </a:rPr>
                        <a:t> </a:t>
                      </a:r>
                      <a:endParaRPr lang="en-US" sz="2200" b="1" dirty="0">
                        <a:solidFill>
                          <a:srgbClr val="FDFDFD"/>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gridSpan="3">
                  <a:txBody>
                    <a:bodyPr/>
                    <a:lstStyle/>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 …………………………………………………...</a:t>
                      </a:r>
                    </a:p>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p>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endParaRPr lang="en-US" sz="2200" dirty="0">
                        <a:solidFill>
                          <a:srgbClr val="FDFDFD"/>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25675229"/>
                  </a:ext>
                </a:extLst>
              </a:tr>
            </a:tbl>
          </a:graphicData>
        </a:graphic>
      </p:graphicFrame>
    </p:spTree>
    <p:extLst>
      <p:ext uri="{BB962C8B-B14F-4D97-AF65-F5344CB8AC3E}">
        <p14:creationId xmlns:p14="http://schemas.microsoft.com/office/powerpoint/2010/main" val="763737015"/>
      </p:ext>
    </p:extLst>
  </p:cSld>
  <p:clrMapOvr>
    <a:masterClrMapping/>
  </p:clrMapOvr>
  <mc:AlternateContent xmlns:mc="http://schemas.openxmlformats.org/markup-compatibility/2006" xmlns:p14="http://schemas.microsoft.com/office/powerpoint/2010/main">
    <mc:Choice Requires="p14">
      <p:transition spd="slow" p14:dur="1750" advClick="0" advTm="0">
        <p:comb/>
      </p:transition>
    </mc:Choice>
    <mc:Fallback xmlns:a14="http://schemas.microsoft.com/office/drawing/2010/main" xmlns:a16="http://schemas.microsoft.com/office/drawing/2014/main" xmlns="">
      <p:transition spd="slow" advClick="0" advTm="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14" presetClass="entr" presetSubtype="1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0EADBDE-0A6F-4DC9-A5C7-142A43DBE7F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5247" y="157500"/>
            <a:ext cx="11767225" cy="6512517"/>
          </a:xfrm>
          <a:prstGeom prst="rect">
            <a:avLst/>
          </a:prstGeom>
        </p:spPr>
      </p:pic>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5875858" y="1656059"/>
            <a:ext cx="5967799" cy="4869541"/>
          </a:xfrm>
          <a:prstGeom prst="rect">
            <a:avLst/>
          </a:prstGeom>
          <a:blipFill dpi="0" rotWithShape="1">
            <a:blip r:embed="rId5"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TextBox 13">
            <a:extLst>
              <a:ext uri="{FF2B5EF4-FFF2-40B4-BE49-F238E27FC236}">
                <a16:creationId xmlns:a16="http://schemas.microsoft.com/office/drawing/2014/main" id="{41A6C352-F36D-4224-A7F9-9EFAA45CB6FD}"/>
              </a:ext>
            </a:extLst>
          </p:cNvPr>
          <p:cNvSpPr txBox="1"/>
          <p:nvPr/>
        </p:nvSpPr>
        <p:spPr>
          <a:xfrm>
            <a:off x="1083170" y="302351"/>
            <a:ext cx="6096000" cy="615553"/>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sp>
        <p:nvSpPr>
          <p:cNvPr id="15" name="TextBox 14">
            <a:extLst>
              <a:ext uri="{FF2B5EF4-FFF2-40B4-BE49-F238E27FC236}">
                <a16:creationId xmlns:a16="http://schemas.microsoft.com/office/drawing/2014/main" id="{900826EF-5BF2-46E2-B6EE-ADE07EC1CE79}"/>
              </a:ext>
            </a:extLst>
          </p:cNvPr>
          <p:cNvSpPr txBox="1"/>
          <p:nvPr/>
        </p:nvSpPr>
        <p:spPr>
          <a:xfrm>
            <a:off x="527923" y="715371"/>
            <a:ext cx="10970657" cy="584775"/>
          </a:xfrm>
          <a:prstGeom prst="rect">
            <a:avLst/>
          </a:prstGeom>
          <a:noFill/>
        </p:spPr>
        <p:txBody>
          <a:bodyPr wrap="square">
            <a:spAutoFit/>
          </a:bodyPr>
          <a:lstStyle/>
          <a:p>
            <a:pPr marL="0" indent="0" algn="just">
              <a:buNone/>
            </a:pP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4.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Hình</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thức</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nghệ</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thuật</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và</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sự</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kết</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nối</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chủ</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đề</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của</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văn</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bản</a:t>
            </a:r>
            <a:endPar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39169BFD-7066-412B-BCC2-A2A920B8F70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05658" y="2910840"/>
            <a:ext cx="2121592" cy="3513536"/>
          </a:xfrm>
          <a:prstGeom prst="rect">
            <a:avLst/>
          </a:prstGeom>
        </p:spPr>
      </p:pic>
      <p:sp>
        <p:nvSpPr>
          <p:cNvPr id="16" name="TextBox 15">
            <a:extLst>
              <a:ext uri="{FF2B5EF4-FFF2-40B4-BE49-F238E27FC236}">
                <a16:creationId xmlns:a16="http://schemas.microsoft.com/office/drawing/2014/main" id="{C298F7E6-14A2-4749-9B2E-5858DDA3EE88}"/>
              </a:ext>
            </a:extLst>
          </p:cNvPr>
          <p:cNvSpPr txBox="1"/>
          <p:nvPr/>
        </p:nvSpPr>
        <p:spPr>
          <a:xfrm>
            <a:off x="426720" y="1457950"/>
            <a:ext cx="10088880" cy="4832092"/>
          </a:xfrm>
          <a:prstGeom prst="rect">
            <a:avLst/>
          </a:prstGeom>
          <a:noFill/>
        </p:spPr>
        <p:txBody>
          <a:bodyPr wrap="square">
            <a:spAutoFit/>
          </a:bodyPr>
          <a:lstStyle/>
          <a:p>
            <a:pPr marL="342900" indent="-342900" algn="just">
              <a:buAutoNum type="alphaLcParenR"/>
            </a:pPr>
            <a:r>
              <a:rPr lang="en-US" sz="2800" b="1" dirty="0" err="1">
                <a:solidFill>
                  <a:schemeClr val="bg1"/>
                </a:solidFill>
                <a:latin typeface="Times New Roman" panose="02020603050405020304" pitchFamily="18" charset="0"/>
                <a:cs typeface="Times New Roman" panose="02020603050405020304" pitchFamily="18" charset="0"/>
              </a:rPr>
              <a:t>Đặc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sắc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nghệ</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thuật</a:t>
            </a:r>
            <a:endParaRPr lang="en-US" sz="2800" b="1" dirty="0">
              <a:solidFill>
                <a:schemeClr val="bg1"/>
              </a:solidFill>
              <a:latin typeface="Times New Roman" panose="02020603050405020304" pitchFamily="18" charset="0"/>
              <a:cs typeface="Times New Roman" panose="02020603050405020304" pitchFamily="18" charset="0"/>
            </a:endParaRPr>
          </a:p>
          <a:p>
            <a:pPr algn="just"/>
            <a:r>
              <a:rPr lang="vi-VN" sz="2800" dirty="0">
                <a:solidFill>
                  <a:schemeClr val="bg1"/>
                </a:solidFill>
                <a:latin typeface="Times New Roman" panose="02020603050405020304" pitchFamily="18" charset="0"/>
                <a:cs typeface="Times New Roman" panose="02020603050405020304" pitchFamily="18" charset="0"/>
              </a:rPr>
              <a:t>− Thể thơ lục bát. </a:t>
            </a:r>
            <a:endParaRPr lang="en-US" sz="2800" dirty="0">
              <a:solidFill>
                <a:schemeClr val="bg1"/>
              </a:solidFill>
              <a:latin typeface="Times New Roman" panose="02020603050405020304" pitchFamily="18" charset="0"/>
              <a:cs typeface="Times New Roman" panose="02020603050405020304" pitchFamily="18" charset="0"/>
            </a:endParaRPr>
          </a:p>
          <a:p>
            <a:pPr algn="just"/>
            <a:r>
              <a:rPr lang="vi-VN" sz="2800" dirty="0">
                <a:solidFill>
                  <a:schemeClr val="bg1"/>
                </a:solidFill>
                <a:latin typeface="Times New Roman" panose="02020603050405020304" pitchFamily="18" charset="0"/>
                <a:cs typeface="Times New Roman" panose="02020603050405020304" pitchFamily="18" charset="0"/>
              </a:rPr>
              <a:t>− Cách tổ chức của bài thơ là sự đan xen những câu “kể”, “dẫn dắt” của người con và những câu Kiều được trích dẫn nguyên vẹn. </a:t>
            </a:r>
            <a:endParaRPr lang="en-US" sz="2800" dirty="0">
              <a:solidFill>
                <a:schemeClr val="bg1"/>
              </a:solidFill>
              <a:latin typeface="Times New Roman" panose="02020603050405020304" pitchFamily="18" charset="0"/>
              <a:cs typeface="Times New Roman" panose="02020603050405020304" pitchFamily="18" charset="0"/>
            </a:endParaRPr>
          </a:p>
          <a:p>
            <a:pPr algn="just"/>
            <a:r>
              <a:rPr lang="en-US" sz="2800" b="1" dirty="0">
                <a:solidFill>
                  <a:schemeClr val="bg1"/>
                </a:solidFill>
                <a:latin typeface="Times New Roman" panose="02020603050405020304" pitchFamily="18" charset="0"/>
                <a:cs typeface="Times New Roman" panose="02020603050405020304" pitchFamily="18" charset="0"/>
              </a:rPr>
              <a:t>b) T</a:t>
            </a:r>
            <a:r>
              <a:rPr lang="vi-VN" sz="2800" b="1" dirty="0">
                <a:solidFill>
                  <a:schemeClr val="bg1"/>
                </a:solidFill>
                <a:latin typeface="Times New Roman" panose="02020603050405020304" pitchFamily="18" charset="0"/>
                <a:cs typeface="Times New Roman" panose="02020603050405020304" pitchFamily="18" charset="0"/>
              </a:rPr>
              <a:t>ính kết nối chủ đề của VB </a:t>
            </a:r>
            <a:endParaRPr lang="en-US" sz="2800" b="1" dirty="0">
              <a:solidFill>
                <a:schemeClr val="bg1"/>
              </a:solidFill>
              <a:latin typeface="Times New Roman" panose="02020603050405020304" pitchFamily="18" charset="0"/>
              <a:cs typeface="Times New Roman" panose="02020603050405020304" pitchFamily="18" charset="0"/>
            </a:endParaRPr>
          </a:p>
          <a:p>
            <a:pPr algn="just"/>
            <a:r>
              <a:rPr lang="vi-VN" sz="2800" dirty="0">
                <a:solidFill>
                  <a:schemeClr val="bg1"/>
                </a:solidFill>
                <a:latin typeface="Times New Roman" panose="02020603050405020304" pitchFamily="18" charset="0"/>
                <a:cs typeface="Times New Roman" panose="02020603050405020304" pitchFamily="18" charset="0"/>
              </a:rPr>
              <a:t>– VB 1, VB 2 là hai VB nghị luận giúp người đọc hiểu được con đường, cách thức khám phá vẻ đẹp văn chương của nhà nghiên cứu, phê bình văn học. </a:t>
            </a:r>
            <a:endParaRPr lang="en-US" sz="2800" dirty="0">
              <a:solidFill>
                <a:schemeClr val="bg1"/>
              </a:solidFill>
              <a:latin typeface="Times New Roman" panose="02020603050405020304" pitchFamily="18" charset="0"/>
              <a:cs typeface="Times New Roman" panose="02020603050405020304" pitchFamily="18" charset="0"/>
            </a:endParaRPr>
          </a:p>
          <a:p>
            <a:pPr algn="just"/>
            <a:r>
              <a:rPr lang="vi-VN" sz="2800" dirty="0">
                <a:solidFill>
                  <a:schemeClr val="bg1"/>
                </a:solidFill>
                <a:latin typeface="Times New Roman" panose="02020603050405020304" pitchFamily="18" charset="0"/>
                <a:cs typeface="Times New Roman" panose="02020603050405020304" pitchFamily="18" charset="0"/>
              </a:rPr>
              <a:t>– VB 3 là một bài thơ kết nối về chủ đề cho thấy một tác phẩm văn chương có thể được tiếp nhận khác nhau bởi những đối tượng có hiểu biết, vốn sống, trải nghiệm khác nhau.</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9500519"/>
      </p:ext>
    </p:extLst>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750" fill="hold"/>
                                        <p:tgtEl>
                                          <p:spTgt spid="3"/>
                                        </p:tgtEl>
                                        <p:attrNameLst>
                                          <p:attrName>ppt_x</p:attrName>
                                        </p:attrNameLst>
                                      </p:cBhvr>
                                      <p:tavLst>
                                        <p:tav tm="0">
                                          <p:val>
                                            <p:strVal val="#ppt_x"/>
                                          </p:val>
                                        </p:tav>
                                        <p:tav tm="100000">
                                          <p:val>
                                            <p:strVal val="#ppt_x"/>
                                          </p:val>
                                        </p:tav>
                                      </p:tavLst>
                                    </p:anim>
                                    <p:anim calcmode="lin" valueType="num">
                                      <p:cBhvr additive="base">
                                        <p:cTn id="14"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30EADBDE-0A6F-4DC9-A5C7-142A43DBE7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2387" y="172740"/>
            <a:ext cx="11767225" cy="6512517"/>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5875858" y="1656059"/>
            <a:ext cx="5967799" cy="4869541"/>
          </a:xfrm>
          <a:prstGeom prst="rect">
            <a:avLst/>
          </a:prstGeom>
          <a:blipFill dpi="0" rotWithShape="1">
            <a:blip r:embed="rId5"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id="{C4DA0D0D-6713-4B32-9BFB-4CBE8EC1DF3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83178" y="2866838"/>
            <a:ext cx="2918007" cy="3234217"/>
          </a:xfrm>
          <a:prstGeom prst="rect">
            <a:avLst/>
          </a:prstGeom>
        </p:spPr>
      </p:pic>
      <p:sp>
        <p:nvSpPr>
          <p:cNvPr id="15" name="Title 1">
            <a:extLst>
              <a:ext uri="{FF2B5EF4-FFF2-40B4-BE49-F238E27FC236}">
                <a16:creationId xmlns:a16="http://schemas.microsoft.com/office/drawing/2014/main" id="{30E83C97-E5F4-4DCA-A689-58F56165AB11}"/>
              </a:ext>
            </a:extLst>
          </p:cNvPr>
          <p:cNvSpPr txBox="1">
            <a:spLocks/>
          </p:cNvSpPr>
          <p:nvPr/>
        </p:nvSpPr>
        <p:spPr>
          <a:xfrm>
            <a:off x="3032312" y="-463841"/>
            <a:ext cx="6883524" cy="2593263"/>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2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III. LUYỆN TẬP</a:t>
            </a:r>
          </a:p>
        </p:txBody>
      </p:sp>
      <p:pic>
        <p:nvPicPr>
          <p:cNvPr id="7" name="Picture 6">
            <a:extLst>
              <a:ext uri="{FF2B5EF4-FFF2-40B4-BE49-F238E27FC236}">
                <a16:creationId xmlns:a16="http://schemas.microsoft.com/office/drawing/2014/main" id="{117C13AB-80C8-46C7-AB20-FD9FEE8F90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08193" y="1042988"/>
            <a:ext cx="4105275" cy="5514975"/>
          </a:xfrm>
          <a:prstGeom prst="rect">
            <a:avLst/>
          </a:prstGeom>
        </p:spPr>
      </p:pic>
    </p:spTree>
    <p:extLst>
      <p:ext uri="{BB962C8B-B14F-4D97-AF65-F5344CB8AC3E}">
        <p14:creationId xmlns:p14="http://schemas.microsoft.com/office/powerpoint/2010/main" val="4104405862"/>
      </p:ext>
    </p:extLst>
  </p:cSld>
  <p:clrMapOvr>
    <a:masterClrMapping/>
  </p:clrMapOvr>
  <mc:AlternateContent xmlns:mc="http://schemas.openxmlformats.org/markup-compatibility/2006" xmlns:p14="http://schemas.microsoft.com/office/powerpoint/2010/main">
    <mc:Choice Requires="p14">
      <p:transition spd="slow" p14:dur="1750" advClick="0" advTm="0">
        <p14:gallery dir="l"/>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750"/>
                                        <p:tgtEl>
                                          <p:spTgt spid="3"/>
                                        </p:tgtEl>
                                      </p:cBhvr>
                                    </p:animEffect>
                                    <p:anim calcmode="lin" valueType="num">
                                      <p:cBhvr>
                                        <p:cTn id="14" dur="750" fill="hold"/>
                                        <p:tgtEl>
                                          <p:spTgt spid="3"/>
                                        </p:tgtEl>
                                        <p:attrNameLst>
                                          <p:attrName>ppt_x</p:attrName>
                                        </p:attrNameLst>
                                      </p:cBhvr>
                                      <p:tavLst>
                                        <p:tav tm="0">
                                          <p:val>
                                            <p:strVal val="#ppt_x"/>
                                          </p:val>
                                        </p:tav>
                                        <p:tav tm="100000">
                                          <p:val>
                                            <p:strVal val="#ppt_x"/>
                                          </p:val>
                                        </p:tav>
                                      </p:tavLst>
                                    </p:anim>
                                    <p:anim calcmode="lin" valueType="num">
                                      <p:cBhvr>
                                        <p:cTn id="15"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A4F53E-10EA-4353-8C4E-6370FC792313}"/>
              </a:ext>
            </a:extLst>
          </p:cNvPr>
          <p:cNvPicPr>
            <a:picLocks noChangeAspect="1"/>
          </p:cNvPicPr>
          <p:nvPr/>
        </p:nvPicPr>
        <p:blipFill>
          <a:blip r:embed="rId3"/>
          <a:stretch>
            <a:fillRect/>
          </a:stretch>
        </p:blipFill>
        <p:spPr>
          <a:xfrm>
            <a:off x="0" y="0"/>
            <a:ext cx="12231202" cy="6858000"/>
          </a:xfrm>
          <a:prstGeom prst="rect">
            <a:avLst/>
          </a:prstGeom>
        </p:spPr>
      </p:pic>
      <p:sp>
        <p:nvSpPr>
          <p:cNvPr id="5" name="TextBox 4">
            <a:extLst>
              <a:ext uri="{FF2B5EF4-FFF2-40B4-BE49-F238E27FC236}">
                <a16:creationId xmlns:a16="http://schemas.microsoft.com/office/drawing/2014/main" id="{99328995-D197-CD8B-3D78-27A6E0154197}"/>
              </a:ext>
            </a:extLst>
          </p:cNvPr>
          <p:cNvSpPr txBox="1"/>
          <p:nvPr/>
        </p:nvSpPr>
        <p:spPr>
          <a:xfrm>
            <a:off x="1357314" y="2549631"/>
            <a:ext cx="10336617" cy="2219838"/>
          </a:xfrm>
          <a:prstGeom prst="rect">
            <a:avLst/>
          </a:prstGeom>
          <a:noFill/>
        </p:spPr>
        <p:txBody>
          <a:bodyPr wrap="square">
            <a:spAutoFit/>
          </a:bodyPr>
          <a:lstStyle/>
          <a:p>
            <a:pPr>
              <a:lnSpc>
                <a:spcPct val="150000"/>
              </a:lnSpc>
            </a:pPr>
            <a:r>
              <a:rPr lang="vi-VN" sz="3200" b="1" dirty="0">
                <a:solidFill>
                  <a:schemeClr val="bg1"/>
                </a:solidFill>
                <a:latin typeface="Times New Roman" panose="02020603050405020304" pitchFamily="18" charset="0"/>
                <a:cs typeface="Times New Roman" panose="02020603050405020304" pitchFamily="18" charset="0"/>
              </a:rPr>
              <a:t>Câu 1. </a:t>
            </a:r>
            <a:r>
              <a:rPr lang="vi-VN" sz="3200" dirty="0">
                <a:solidFill>
                  <a:schemeClr val="bg1"/>
                </a:solidFill>
                <a:latin typeface="Times New Roman" panose="02020603050405020304" pitchFamily="18" charset="0"/>
                <a:cs typeface="Times New Roman" panose="02020603050405020304" pitchFamily="18" charset="0"/>
              </a:rPr>
              <a:t>Xác định thể loại của VB Ngày xưa (Vũ Cao). </a:t>
            </a:r>
            <a:endParaRPr lang="en-US" sz="3200" dirty="0">
              <a:solidFill>
                <a:schemeClr val="bg1"/>
              </a:solidFill>
              <a:latin typeface="Times New Roman" panose="02020603050405020304" pitchFamily="18" charset="0"/>
              <a:cs typeface="Times New Roman" panose="02020603050405020304" pitchFamily="18" charset="0"/>
            </a:endParaRPr>
          </a:p>
          <a:p>
            <a:pPr marL="342900" indent="-342900">
              <a:lnSpc>
                <a:spcPct val="150000"/>
              </a:lnSpc>
              <a:buAutoNum type="alphaUcPeriod"/>
            </a:pPr>
            <a:r>
              <a:rPr lang="vi-VN" sz="3200" dirty="0">
                <a:solidFill>
                  <a:schemeClr val="bg1"/>
                </a:solidFill>
                <a:latin typeface="Times New Roman" panose="02020603050405020304" pitchFamily="18" charset="0"/>
                <a:cs typeface="Times New Roman" panose="02020603050405020304" pitchFamily="18" charset="0"/>
              </a:rPr>
              <a:t>Thơ sáu chữ</a:t>
            </a:r>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 B. Thơ lục bát </a:t>
            </a:r>
            <a:endParaRPr lang="en-US" sz="3200" dirty="0">
              <a:solidFill>
                <a:schemeClr val="bg1"/>
              </a:solidFill>
              <a:latin typeface="Times New Roman" panose="02020603050405020304" pitchFamily="18" charset="0"/>
              <a:cs typeface="Times New Roman" panose="02020603050405020304" pitchFamily="18" charset="0"/>
            </a:endParaRPr>
          </a:p>
          <a:p>
            <a:pPr>
              <a:lnSpc>
                <a:spcPct val="150000"/>
              </a:lnSpc>
            </a:pPr>
            <a:r>
              <a:rPr lang="vi-VN" sz="3200" dirty="0">
                <a:solidFill>
                  <a:schemeClr val="bg1"/>
                </a:solidFill>
                <a:latin typeface="Times New Roman" panose="02020603050405020304" pitchFamily="18" charset="0"/>
                <a:cs typeface="Times New Roman" panose="02020603050405020304" pitchFamily="18" charset="0"/>
              </a:rPr>
              <a:t>C. Thơ tám chữ </a:t>
            </a:r>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D. Thơ song thất lục bát</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599672A3-A8E8-4F25-2B89-4882690D289C}"/>
              </a:ext>
            </a:extLst>
          </p:cNvPr>
          <p:cNvSpPr/>
          <p:nvPr/>
        </p:nvSpPr>
        <p:spPr>
          <a:xfrm>
            <a:off x="6266405" y="3482068"/>
            <a:ext cx="604157" cy="60415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F8EAA17-12EF-4767-9F30-3D9583F825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4172" y="2471738"/>
            <a:ext cx="3132133" cy="4207668"/>
          </a:xfrm>
          <a:prstGeom prst="rect">
            <a:avLst/>
          </a:prstGeom>
        </p:spPr>
      </p:pic>
    </p:spTree>
    <p:extLst>
      <p:ext uri="{BB962C8B-B14F-4D97-AF65-F5344CB8AC3E}">
        <p14:creationId xmlns:p14="http://schemas.microsoft.com/office/powerpoint/2010/main" val="2264699041"/>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3D643-5C1E-4E14-9CB0-09F1C0FA08F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690248C3-CDE9-4C8E-93B9-2790896AEA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193788" y="0"/>
            <a:ext cx="2998212" cy="2197102"/>
          </a:xfrm>
          <a:prstGeom prst="rect">
            <a:avLst/>
          </a:prstGeom>
        </p:spPr>
      </p:pic>
      <p:pic>
        <p:nvPicPr>
          <p:cNvPr id="11" name="图片 10">
            <a:extLst>
              <a:ext uri="{FF2B5EF4-FFF2-40B4-BE49-F238E27FC236}">
                <a16:creationId xmlns:a16="http://schemas.microsoft.com/office/drawing/2014/main" id="{0E4ED282-8883-4167-BC1C-4204925661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84" y="2526632"/>
            <a:ext cx="4079545" cy="4331368"/>
          </a:xfrm>
          <a:prstGeom prst="rect">
            <a:avLst/>
          </a:prstGeom>
        </p:spPr>
      </p:pic>
      <p:sp>
        <p:nvSpPr>
          <p:cNvPr id="10" name="Title 1">
            <a:extLst>
              <a:ext uri="{FF2B5EF4-FFF2-40B4-BE49-F238E27FC236}">
                <a16:creationId xmlns:a16="http://schemas.microsoft.com/office/drawing/2014/main" id="{6E30E44B-3754-4012-B2D7-72CD516D1A8D}"/>
              </a:ext>
            </a:extLst>
          </p:cNvPr>
          <p:cNvSpPr>
            <a:spLocks noGrp="1"/>
          </p:cNvSpPr>
          <p:nvPr>
            <p:ph type="title"/>
          </p:nvPr>
        </p:nvSpPr>
        <p:spPr>
          <a:xfrm>
            <a:off x="3429000" y="775412"/>
            <a:ext cx="7391400" cy="1204495"/>
          </a:xfrm>
        </p:spPr>
        <p:txBody>
          <a:bodyPr vert="horz" lIns="91440" tIns="45720" rIns="91440" bIns="45720" rtlCol="0" anchor="b">
            <a:normAutofit/>
          </a:bodyPr>
          <a:lstStyle/>
          <a:p>
            <a:pPr algn="ctr"/>
            <a:r>
              <a:rPr lang="en-US" sz="6600" dirty="0">
                <a:solidFill>
                  <a:srgbClr val="FFFF00"/>
                </a:solidFill>
                <a:latin typeface="Times New Roman" panose="02020603050405020304" pitchFamily="18" charset="0"/>
                <a:cs typeface="Times New Roman" panose="02020603050405020304" pitchFamily="18" charset="0"/>
              </a:rPr>
              <a:t>KHỞI ĐỘNG</a:t>
            </a:r>
          </a:p>
        </p:txBody>
      </p:sp>
      <p:sp>
        <p:nvSpPr>
          <p:cNvPr id="12" name="TextBox 11">
            <a:extLst>
              <a:ext uri="{FF2B5EF4-FFF2-40B4-BE49-F238E27FC236}">
                <a16:creationId xmlns:a16="http://schemas.microsoft.com/office/drawing/2014/main" id="{57DF0FBB-1A0B-40AE-9B0D-BD711D07F7F8}"/>
              </a:ext>
            </a:extLst>
          </p:cNvPr>
          <p:cNvSpPr txBox="1"/>
          <p:nvPr/>
        </p:nvSpPr>
        <p:spPr>
          <a:xfrm>
            <a:off x="2964978" y="2255482"/>
            <a:ext cx="7767991" cy="2400657"/>
          </a:xfrm>
          <a:prstGeom prst="rect">
            <a:avLst/>
          </a:prstGeom>
          <a:noFill/>
        </p:spPr>
        <p:txBody>
          <a:bodyPr wrap="square">
            <a:spAutoFit/>
          </a:bodyPr>
          <a:lstStyle/>
          <a:p>
            <a:pPr algn="ctr"/>
            <a:r>
              <a:rPr lang="en-US" sz="3000" i="1" dirty="0">
                <a:solidFill>
                  <a:schemeClr val="bg1"/>
                </a:solidFill>
                <a:latin typeface="Times New Roman" panose="02020603050405020304" pitchFamily="18" charset="0"/>
                <a:cs typeface="Times New Roman" panose="02020603050405020304" pitchFamily="18" charset="0"/>
              </a:rPr>
              <a:t>N</a:t>
            </a:r>
            <a:r>
              <a:rPr lang="vi-VN" sz="3000" i="1" dirty="0">
                <a:solidFill>
                  <a:schemeClr val="bg1"/>
                </a:solidFill>
                <a:latin typeface="Times New Roman" panose="02020603050405020304" pitchFamily="18" charset="0"/>
                <a:cs typeface="Times New Roman" panose="02020603050405020304" pitchFamily="18" charset="0"/>
              </a:rPr>
              <a:t>ghe </a:t>
            </a:r>
            <a:r>
              <a:rPr lang="en-US" sz="3000" i="1" dirty="0" err="1">
                <a:solidFill>
                  <a:schemeClr val="bg1"/>
                </a:solidFill>
                <a:latin typeface="Times New Roman" panose="02020603050405020304" pitchFamily="18" charset="0"/>
                <a:cs typeface="Times New Roman" panose="02020603050405020304" pitchFamily="18" charset="0"/>
              </a:rPr>
              <a:t>bình</a:t>
            </a:r>
            <a:r>
              <a:rPr lang="en-US" sz="3000" i="1" dirty="0">
                <a:solidFill>
                  <a:schemeClr val="bg1"/>
                </a:solidFill>
                <a:latin typeface="Times New Roman" panose="02020603050405020304" pitchFamily="18" charset="0"/>
                <a:cs typeface="Times New Roman" panose="02020603050405020304" pitchFamily="18" charset="0"/>
              </a:rPr>
              <a:t> </a:t>
            </a:r>
            <a:r>
              <a:rPr lang="en-US" sz="3000" i="1" dirty="0" err="1">
                <a:solidFill>
                  <a:schemeClr val="bg1"/>
                </a:solidFill>
                <a:latin typeface="Times New Roman" panose="02020603050405020304" pitchFamily="18" charset="0"/>
                <a:cs typeface="Times New Roman" panose="02020603050405020304" pitchFamily="18" charset="0"/>
              </a:rPr>
              <a:t>về</a:t>
            </a:r>
            <a:r>
              <a:rPr lang="en-US" sz="3000" i="1" dirty="0">
                <a:solidFill>
                  <a:schemeClr val="bg1"/>
                </a:solidFill>
                <a:latin typeface="Times New Roman" panose="02020603050405020304" pitchFamily="18" charset="0"/>
                <a:cs typeface="Times New Roman" panose="02020603050405020304" pitchFamily="18" charset="0"/>
              </a:rPr>
              <a:t> </a:t>
            </a:r>
            <a:r>
              <a:rPr lang="en-US" sz="3000" i="1" dirty="0" err="1">
                <a:solidFill>
                  <a:schemeClr val="bg1"/>
                </a:solidFill>
                <a:latin typeface="Times New Roman" panose="02020603050405020304" pitchFamily="18" charset="0"/>
                <a:cs typeface="Times New Roman" panose="02020603050405020304" pitchFamily="18" charset="0"/>
              </a:rPr>
              <a:t>hát</a:t>
            </a:r>
            <a:r>
              <a:rPr lang="en-US" sz="3000" i="1" dirty="0">
                <a:solidFill>
                  <a:schemeClr val="bg1"/>
                </a:solidFill>
                <a:latin typeface="Times New Roman" panose="02020603050405020304" pitchFamily="18" charset="0"/>
                <a:cs typeface="Times New Roman" panose="02020603050405020304" pitchFamily="18" charset="0"/>
              </a:rPr>
              <a:t> </a:t>
            </a:r>
            <a:r>
              <a:rPr lang="en-US" sz="3000" i="1" dirty="0" err="1">
                <a:solidFill>
                  <a:schemeClr val="bg1"/>
                </a:solidFill>
                <a:latin typeface="Times New Roman" panose="02020603050405020304" pitchFamily="18" charset="0"/>
                <a:cs typeface="Times New Roman" panose="02020603050405020304" pitchFamily="18" charset="0"/>
              </a:rPr>
              <a:t>ru</a:t>
            </a:r>
            <a:r>
              <a:rPr lang="en-US" sz="3000" i="1" dirty="0">
                <a:solidFill>
                  <a:schemeClr val="bg1"/>
                </a:solidFill>
                <a:latin typeface="Times New Roman" panose="02020603050405020304" pitchFamily="18" charset="0"/>
                <a:cs typeface="Times New Roman" panose="02020603050405020304" pitchFamily="18" charset="0"/>
              </a:rPr>
              <a:t> </a:t>
            </a:r>
            <a:r>
              <a:rPr lang="en-US" sz="3000" i="1" dirty="0" err="1">
                <a:solidFill>
                  <a:schemeClr val="bg1"/>
                </a:solidFill>
                <a:latin typeface="Times New Roman" panose="02020603050405020304" pitchFamily="18" charset="0"/>
                <a:cs typeface="Times New Roman" panose="02020603050405020304" pitchFamily="18" charset="0"/>
              </a:rPr>
              <a:t>Truyện</a:t>
            </a:r>
            <a:r>
              <a:rPr lang="en-US" sz="3000" i="1" dirty="0">
                <a:solidFill>
                  <a:schemeClr val="bg1"/>
                </a:solidFill>
                <a:latin typeface="Times New Roman" panose="02020603050405020304" pitchFamily="18" charset="0"/>
                <a:cs typeface="Times New Roman" panose="02020603050405020304" pitchFamily="18" charset="0"/>
              </a:rPr>
              <a:t> </a:t>
            </a:r>
            <a:r>
              <a:rPr lang="en-US" sz="3000" i="1" dirty="0" err="1">
                <a:solidFill>
                  <a:schemeClr val="bg1"/>
                </a:solidFill>
                <a:latin typeface="Times New Roman" panose="02020603050405020304" pitchFamily="18" charset="0"/>
                <a:cs typeface="Times New Roman" panose="02020603050405020304" pitchFamily="18" charset="0"/>
              </a:rPr>
              <a:t>Kiều</a:t>
            </a:r>
            <a:r>
              <a:rPr lang="en-US" sz="3000" i="1" dirty="0">
                <a:solidFill>
                  <a:schemeClr val="bg1"/>
                </a:solidFill>
                <a:latin typeface="Times New Roman" panose="02020603050405020304" pitchFamily="18" charset="0"/>
                <a:cs typeface="Times New Roman" panose="02020603050405020304" pitchFamily="18" charset="0"/>
              </a:rPr>
              <a:t> </a:t>
            </a:r>
            <a:r>
              <a:rPr lang="en-US" sz="3000" i="1" dirty="0" err="1">
                <a:solidFill>
                  <a:schemeClr val="bg1"/>
                </a:solidFill>
                <a:latin typeface="Times New Roman" panose="02020603050405020304" pitchFamily="18" charset="0"/>
                <a:cs typeface="Times New Roman" panose="02020603050405020304" pitchFamily="18" charset="0"/>
              </a:rPr>
              <a:t>trong</a:t>
            </a:r>
            <a:r>
              <a:rPr lang="en-US" sz="3000" i="1" dirty="0">
                <a:solidFill>
                  <a:schemeClr val="bg1"/>
                </a:solidFill>
                <a:latin typeface="Times New Roman" panose="02020603050405020304" pitchFamily="18" charset="0"/>
                <a:cs typeface="Times New Roman" panose="02020603050405020304" pitchFamily="18" charset="0"/>
              </a:rPr>
              <a:t> </a:t>
            </a:r>
            <a:r>
              <a:rPr lang="en-US" sz="3000" i="1" dirty="0" err="1">
                <a:solidFill>
                  <a:schemeClr val="bg1"/>
                </a:solidFill>
                <a:latin typeface="Times New Roman" panose="02020603050405020304" pitchFamily="18" charset="0"/>
                <a:cs typeface="Times New Roman" panose="02020603050405020304" pitchFamily="18" charset="0"/>
              </a:rPr>
              <a:t>đời</a:t>
            </a:r>
            <a:r>
              <a:rPr lang="en-US" sz="3000" i="1" dirty="0">
                <a:solidFill>
                  <a:schemeClr val="bg1"/>
                </a:solidFill>
                <a:latin typeface="Times New Roman" panose="02020603050405020304" pitchFamily="18" charset="0"/>
                <a:cs typeface="Times New Roman" panose="02020603050405020304" pitchFamily="18" charset="0"/>
              </a:rPr>
              <a:t> </a:t>
            </a:r>
            <a:r>
              <a:rPr lang="en-US" sz="3000" i="1" dirty="0" err="1">
                <a:solidFill>
                  <a:schemeClr val="bg1"/>
                </a:solidFill>
                <a:latin typeface="Times New Roman" panose="02020603050405020304" pitchFamily="18" charset="0"/>
                <a:cs typeface="Times New Roman" panose="02020603050405020304" pitchFamily="18" charset="0"/>
              </a:rPr>
              <a:t>sống</a:t>
            </a:r>
            <a:r>
              <a:rPr lang="en-US" sz="3000" i="1" dirty="0">
                <a:solidFill>
                  <a:schemeClr val="bg1"/>
                </a:solidFill>
                <a:latin typeface="Times New Roman" panose="02020603050405020304" pitchFamily="18" charset="0"/>
                <a:cs typeface="Times New Roman" panose="02020603050405020304" pitchFamily="18" charset="0"/>
              </a:rPr>
              <a:t> </a:t>
            </a:r>
            <a:r>
              <a:rPr lang="en-US" sz="3000" i="1" dirty="0" err="1">
                <a:solidFill>
                  <a:schemeClr val="bg1"/>
                </a:solidFill>
                <a:latin typeface="Times New Roman" panose="02020603050405020304" pitchFamily="18" charset="0"/>
                <a:cs typeface="Times New Roman" panose="02020603050405020304" pitchFamily="18" charset="0"/>
              </a:rPr>
              <a:t>của</a:t>
            </a:r>
            <a:r>
              <a:rPr lang="en-US" sz="3000" i="1" dirty="0">
                <a:solidFill>
                  <a:schemeClr val="bg1"/>
                </a:solidFill>
                <a:latin typeface="Times New Roman" panose="02020603050405020304" pitchFamily="18" charset="0"/>
                <a:cs typeface="Times New Roman" panose="02020603050405020304" pitchFamily="18" charset="0"/>
              </a:rPr>
              <a:t> THHT </a:t>
            </a:r>
            <a:r>
              <a:rPr lang="vi-VN" sz="3000" i="1" dirty="0">
                <a:solidFill>
                  <a:schemeClr val="bg1"/>
                </a:solidFill>
                <a:latin typeface="Times New Roman" panose="02020603050405020304" pitchFamily="18" charset="0"/>
                <a:cs typeface="Times New Roman" panose="02020603050405020304" pitchFamily="18" charset="0"/>
              </a:rPr>
              <a:t>và chia sẻ cảm xúc sau khi nghe: </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https://www.youtube.com/watch?v=WpyORBCj8_I&amp;t=206s</a:t>
            </a:r>
          </a:p>
          <a:p>
            <a:pPr algn="ctr"/>
            <a:endParaRPr lang="en-US" sz="3000" i="1" dirty="0">
              <a:solidFill>
                <a:schemeClr val="bg1"/>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A2D81A89-961D-4BC8-B834-CE210D29FC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65381" y="1343025"/>
            <a:ext cx="4105275" cy="5514975"/>
          </a:xfrm>
          <a:prstGeom prst="rect">
            <a:avLst/>
          </a:prstGeom>
        </p:spPr>
      </p:pic>
    </p:spTree>
    <p:extLst>
      <p:ext uri="{BB962C8B-B14F-4D97-AF65-F5344CB8AC3E}">
        <p14:creationId xmlns:p14="http://schemas.microsoft.com/office/powerpoint/2010/main" val="841233565"/>
      </p:ext>
    </p:extLst>
  </p:cSld>
  <p:clrMapOvr>
    <a:masterClrMapping/>
  </p:clrMapOvr>
  <mc:AlternateContent xmlns:mc="http://schemas.openxmlformats.org/markup-compatibility/2006" xmlns:p14="http://schemas.microsoft.com/office/powerpoint/2010/main">
    <mc:Choice Requires="p14">
      <p:transition spd="slow" p14:dur="1750" advClick="0" advTm="0">
        <p14:shred/>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750"/>
                                        <p:tgtEl>
                                          <p:spTgt spid="11"/>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5380C5-CD9E-4A66-B764-F6FCA106170C}"/>
              </a:ext>
            </a:extLst>
          </p:cNvPr>
          <p:cNvPicPr>
            <a:picLocks noChangeAspect="1"/>
          </p:cNvPicPr>
          <p:nvPr/>
        </p:nvPicPr>
        <p:blipFill>
          <a:blip r:embed="rId2"/>
          <a:stretch>
            <a:fillRect/>
          </a:stretch>
        </p:blipFill>
        <p:spPr>
          <a:xfrm>
            <a:off x="0" y="0"/>
            <a:ext cx="12231203" cy="6858000"/>
          </a:xfrm>
          <a:prstGeom prst="rect">
            <a:avLst/>
          </a:prstGeom>
        </p:spPr>
      </p:pic>
      <p:sp>
        <p:nvSpPr>
          <p:cNvPr id="5" name="TextBox 4">
            <a:extLst>
              <a:ext uri="{FF2B5EF4-FFF2-40B4-BE49-F238E27FC236}">
                <a16:creationId xmlns:a16="http://schemas.microsoft.com/office/drawing/2014/main" id="{99328995-D197-CD8B-3D78-27A6E0154197}"/>
              </a:ext>
            </a:extLst>
          </p:cNvPr>
          <p:cNvSpPr txBox="1"/>
          <p:nvPr/>
        </p:nvSpPr>
        <p:spPr>
          <a:xfrm>
            <a:off x="1714501" y="2171013"/>
            <a:ext cx="10336617" cy="3697166"/>
          </a:xfrm>
          <a:prstGeom prst="rect">
            <a:avLst/>
          </a:prstGeom>
          <a:noFill/>
        </p:spPr>
        <p:txBody>
          <a:bodyPr wrap="square">
            <a:spAutoFit/>
          </a:bodyPr>
          <a:lstStyle/>
          <a:p>
            <a:pPr>
              <a:lnSpc>
                <a:spcPct val="150000"/>
              </a:lnSpc>
            </a:pPr>
            <a:r>
              <a:rPr lang="en-US" sz="3200" b="1" dirty="0" err="1">
                <a:solidFill>
                  <a:schemeClr val="bg1"/>
                </a:solidFill>
                <a:latin typeface="Times New Roman" panose="02020603050405020304" pitchFamily="18" charset="0"/>
                <a:cs typeface="Times New Roman" panose="02020603050405020304" pitchFamily="18" charset="0"/>
              </a:rPr>
              <a:t>Câu</a:t>
            </a:r>
            <a:r>
              <a:rPr lang="en-US" sz="3200" b="1" dirty="0">
                <a:solidFill>
                  <a:schemeClr val="bg1"/>
                </a:solidFill>
                <a:latin typeface="Times New Roman" panose="02020603050405020304" pitchFamily="18" charset="0"/>
                <a:cs typeface="Times New Roman" panose="02020603050405020304" pitchFamily="18" charset="0"/>
              </a:rPr>
              <a:t> 2. </a:t>
            </a:r>
            <a:r>
              <a:rPr lang="en-US" sz="3200" dirty="0" err="1">
                <a:solidFill>
                  <a:schemeClr val="bg1"/>
                </a:solidFill>
                <a:latin typeface="Times New Roman" panose="02020603050405020304" pitchFamily="18" charset="0"/>
                <a:cs typeface="Times New Roman" panose="02020603050405020304" pitchFamily="18" charset="0"/>
              </a:rPr>
              <a:t>Em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bé</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trong</a:t>
            </a:r>
            <a:r>
              <a:rPr lang="en-US" sz="3200" dirty="0">
                <a:solidFill>
                  <a:schemeClr val="bg1"/>
                </a:solidFill>
                <a:latin typeface="Times New Roman" panose="02020603050405020304" pitchFamily="18" charset="0"/>
                <a:cs typeface="Times New Roman" panose="02020603050405020304" pitchFamily="18" charset="0"/>
              </a:rPr>
              <a:t> VB </a:t>
            </a:r>
            <a:r>
              <a:rPr lang="en-US" sz="3200" dirty="0" err="1">
                <a:solidFill>
                  <a:schemeClr val="bg1"/>
                </a:solidFill>
                <a:latin typeface="Times New Roman" panose="02020603050405020304" pitchFamily="18" charset="0"/>
                <a:cs typeface="Times New Roman" panose="02020603050405020304" pitchFamily="18" charset="0"/>
              </a:rPr>
              <a:t>tiếp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cận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Truyện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Kiều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từ</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đâu</a:t>
            </a:r>
            <a:r>
              <a:rPr lang="en-US" sz="3200" dirty="0">
                <a:solidFill>
                  <a:schemeClr val="bg1"/>
                </a:solidFill>
                <a:latin typeface="Times New Roman" panose="02020603050405020304" pitchFamily="18" charset="0"/>
                <a:cs typeface="Times New Roman" panose="02020603050405020304" pitchFamily="18" charset="0"/>
              </a:rPr>
              <a:t>? </a:t>
            </a:r>
          </a:p>
          <a:p>
            <a:pPr marL="514350" indent="-514350">
              <a:lnSpc>
                <a:spcPct val="150000"/>
              </a:lnSpc>
              <a:buAutoNum type="alphaUcPeriod"/>
            </a:pPr>
            <a:r>
              <a:rPr lang="en-US" sz="3200" dirty="0" err="1">
                <a:solidFill>
                  <a:schemeClr val="bg1"/>
                </a:solidFill>
                <a:latin typeface="Times New Roman" panose="02020603050405020304" pitchFamily="18" charset="0"/>
                <a:cs typeface="Times New Roman" panose="02020603050405020304" pitchFamily="18" charset="0"/>
              </a:rPr>
              <a:t>Từ</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lời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bà</a:t>
            </a:r>
            <a:endParaRPr lang="en-US" sz="3200"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sz="3200" dirty="0">
                <a:solidFill>
                  <a:schemeClr val="bg1"/>
                </a:solidFill>
                <a:latin typeface="Times New Roman" panose="02020603050405020304" pitchFamily="18" charset="0"/>
                <a:cs typeface="Times New Roman" panose="02020603050405020304" pitchFamily="18" charset="0"/>
              </a:rPr>
              <a:t>B. </a:t>
            </a:r>
            <a:r>
              <a:rPr lang="en-US" sz="3200" dirty="0" err="1">
                <a:solidFill>
                  <a:schemeClr val="bg1"/>
                </a:solidFill>
                <a:latin typeface="Times New Roman" panose="02020603050405020304" pitchFamily="18" charset="0"/>
                <a:cs typeface="Times New Roman" panose="02020603050405020304" pitchFamily="18" charset="0"/>
              </a:rPr>
              <a:t>Từ</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câu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chuyện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bà</a:t>
            </a:r>
            <a:r>
              <a:rPr lang="en-US" sz="3200" dirty="0">
                <a:solidFill>
                  <a:schemeClr val="bg1"/>
                </a:solidFill>
                <a:latin typeface="Times New Roman" panose="02020603050405020304" pitchFamily="18" charset="0"/>
                <a:cs typeface="Times New Roman" panose="02020603050405020304" pitchFamily="18" charset="0"/>
              </a:rPr>
              <a:t> </a:t>
            </a:r>
          </a:p>
          <a:p>
            <a:pPr>
              <a:lnSpc>
                <a:spcPct val="150000"/>
              </a:lnSpc>
            </a:pPr>
            <a:r>
              <a:rPr lang="en-US" sz="3200" dirty="0">
                <a:solidFill>
                  <a:schemeClr val="bg1"/>
                </a:solidFill>
                <a:latin typeface="Times New Roman" panose="02020603050405020304" pitchFamily="18" charset="0"/>
                <a:cs typeface="Times New Roman" panose="02020603050405020304" pitchFamily="18" charset="0"/>
              </a:rPr>
              <a:t>C. </a:t>
            </a:r>
            <a:r>
              <a:rPr lang="en-US" sz="3200" dirty="0" err="1">
                <a:solidFill>
                  <a:schemeClr val="bg1"/>
                </a:solidFill>
                <a:latin typeface="Times New Roman" panose="02020603050405020304" pitchFamily="18" charset="0"/>
                <a:cs typeface="Times New Roman" panose="02020603050405020304" pitchFamily="18" charset="0"/>
              </a:rPr>
              <a:t>Từ</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việc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đọc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phẩm</a:t>
            </a:r>
            <a:endParaRPr lang="en-US" sz="3200"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sz="3200" dirty="0">
                <a:solidFill>
                  <a:schemeClr val="bg1"/>
                </a:solidFill>
                <a:latin typeface="Times New Roman" panose="02020603050405020304" pitchFamily="18" charset="0"/>
                <a:cs typeface="Times New Roman" panose="02020603050405020304" pitchFamily="18" charset="0"/>
              </a:rPr>
              <a:t>D. </a:t>
            </a:r>
            <a:r>
              <a:rPr lang="en-US" sz="3200" dirty="0" err="1">
                <a:solidFill>
                  <a:schemeClr val="bg1"/>
                </a:solidFill>
                <a:latin typeface="Times New Roman" panose="02020603050405020304" pitchFamily="18" charset="0"/>
                <a:cs typeface="Times New Roman" panose="02020603050405020304" pitchFamily="18" charset="0"/>
              </a:rPr>
              <a:t>Từ</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lời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mẹ</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599672A3-A8E8-4F25-2B89-4882690D289C}"/>
              </a:ext>
            </a:extLst>
          </p:cNvPr>
          <p:cNvSpPr/>
          <p:nvPr/>
        </p:nvSpPr>
        <p:spPr>
          <a:xfrm>
            <a:off x="1669927" y="3109338"/>
            <a:ext cx="604157" cy="60415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9AA2247-C1CE-4D7B-B405-3A7554035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6215" y="2078831"/>
            <a:ext cx="3408654" cy="4579143"/>
          </a:xfrm>
          <a:prstGeom prst="rect">
            <a:avLst/>
          </a:prstGeom>
        </p:spPr>
      </p:pic>
    </p:spTree>
    <p:extLst>
      <p:ext uri="{BB962C8B-B14F-4D97-AF65-F5344CB8AC3E}">
        <p14:creationId xmlns:p14="http://schemas.microsoft.com/office/powerpoint/2010/main" val="2427489084"/>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424321-A9E7-42CE-A79A-25E658D91DC8}"/>
              </a:ext>
            </a:extLst>
          </p:cNvPr>
          <p:cNvPicPr>
            <a:picLocks noChangeAspect="1"/>
          </p:cNvPicPr>
          <p:nvPr/>
        </p:nvPicPr>
        <p:blipFill>
          <a:blip r:embed="rId2"/>
          <a:stretch>
            <a:fillRect/>
          </a:stretch>
        </p:blipFill>
        <p:spPr>
          <a:xfrm>
            <a:off x="-1" y="0"/>
            <a:ext cx="12194629" cy="6979444"/>
          </a:xfrm>
          <a:prstGeom prst="rect">
            <a:avLst/>
          </a:prstGeom>
        </p:spPr>
      </p:pic>
      <p:sp>
        <p:nvSpPr>
          <p:cNvPr id="6" name="Oval 5">
            <a:extLst>
              <a:ext uri="{FF2B5EF4-FFF2-40B4-BE49-F238E27FC236}">
                <a16:creationId xmlns:a16="http://schemas.microsoft.com/office/drawing/2014/main" id="{599672A3-A8E8-4F25-2B89-4882690D289C}"/>
              </a:ext>
            </a:extLst>
          </p:cNvPr>
          <p:cNvSpPr/>
          <p:nvPr/>
        </p:nvSpPr>
        <p:spPr>
          <a:xfrm>
            <a:off x="398340" y="4073744"/>
            <a:ext cx="604157" cy="60415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7" name="Picture 6">
            <a:extLst>
              <a:ext uri="{FF2B5EF4-FFF2-40B4-BE49-F238E27FC236}">
                <a16:creationId xmlns:a16="http://schemas.microsoft.com/office/drawing/2014/main" id="{81109DB6-3213-4DCA-883D-F289B4FE5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6913" y="3207694"/>
            <a:ext cx="2669380" cy="3586011"/>
          </a:xfrm>
          <a:prstGeom prst="rect">
            <a:avLst/>
          </a:prstGeom>
        </p:spPr>
      </p:pic>
      <p:sp>
        <p:nvSpPr>
          <p:cNvPr id="5" name="TextBox 4">
            <a:extLst>
              <a:ext uri="{FF2B5EF4-FFF2-40B4-BE49-F238E27FC236}">
                <a16:creationId xmlns:a16="http://schemas.microsoft.com/office/drawing/2014/main" id="{99328995-D197-CD8B-3D78-27A6E0154197}"/>
              </a:ext>
            </a:extLst>
          </p:cNvPr>
          <p:cNvSpPr txBox="1"/>
          <p:nvPr/>
        </p:nvSpPr>
        <p:spPr>
          <a:xfrm>
            <a:off x="478632" y="1656663"/>
            <a:ext cx="11344274" cy="4288097"/>
          </a:xfrm>
          <a:prstGeom prst="rect">
            <a:avLst/>
          </a:prstGeom>
          <a:noFill/>
        </p:spPr>
        <p:txBody>
          <a:bodyPr wrap="square">
            <a:spAutoFit/>
          </a:bodyPr>
          <a:lstStyle/>
          <a:p>
            <a:pPr algn="just">
              <a:lnSpc>
                <a:spcPct val="120000"/>
              </a:lnSpc>
            </a:pPr>
            <a:r>
              <a:rPr lang="en-US" sz="3200" b="1" dirty="0" err="1">
                <a:solidFill>
                  <a:schemeClr val="bg1"/>
                </a:solidFill>
                <a:effectLst/>
                <a:latin typeface="Times New Roman" panose="02020603050405020304" pitchFamily="18" charset="0"/>
                <a:ea typeface="Times New Roman" panose="02020603050405020304" pitchFamily="18" charset="0"/>
              </a:rPr>
              <a:t>Câu</a:t>
            </a:r>
            <a:r>
              <a:rPr lang="en-US" sz="3200" b="1" dirty="0">
                <a:solidFill>
                  <a:schemeClr val="bg1"/>
                </a:solidFill>
                <a:effectLst/>
                <a:latin typeface="Times New Roman" panose="02020603050405020304" pitchFamily="18" charset="0"/>
                <a:ea typeface="Times New Roman" panose="02020603050405020304" pitchFamily="18" charset="0"/>
              </a:rPr>
              <a:t> 3. </a:t>
            </a:r>
            <a:r>
              <a:rPr lang="en-US" sz="3200" b="1" dirty="0" err="1">
                <a:solidFill>
                  <a:schemeClr val="bg1"/>
                </a:solidFill>
                <a:effectLst/>
                <a:latin typeface="Times New Roman" panose="02020603050405020304" pitchFamily="18" charset="0"/>
                <a:ea typeface="Times New Roman" panose="02020603050405020304" pitchFamily="18" charset="0"/>
              </a:rPr>
              <a:t>Trong</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những</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trích</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đoạn</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sau</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trong</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i="1" dirty="0" err="1">
                <a:solidFill>
                  <a:schemeClr val="bg1"/>
                </a:solidFill>
                <a:effectLst/>
                <a:latin typeface="Times New Roman" panose="02020603050405020304" pitchFamily="18" charset="0"/>
                <a:ea typeface="Times New Roman" panose="02020603050405020304" pitchFamily="18" charset="0"/>
              </a:rPr>
              <a:t>Truyện</a:t>
            </a:r>
            <a:r>
              <a:rPr lang="en-US" sz="3200" b="1" i="1" dirty="0">
                <a:solidFill>
                  <a:schemeClr val="bg1"/>
                </a:solidFill>
                <a:effectLst/>
                <a:latin typeface="Times New Roman" panose="02020603050405020304" pitchFamily="18" charset="0"/>
                <a:ea typeface="Times New Roman" panose="02020603050405020304" pitchFamily="18" charset="0"/>
              </a:rPr>
              <a:t> </a:t>
            </a:r>
            <a:r>
              <a:rPr lang="en-US" sz="3200" b="1" i="1" dirty="0" err="1">
                <a:solidFill>
                  <a:schemeClr val="bg1"/>
                </a:solidFill>
                <a:effectLst/>
                <a:latin typeface="Times New Roman" panose="02020603050405020304" pitchFamily="18" charset="0"/>
                <a:ea typeface="Times New Roman" panose="02020603050405020304" pitchFamily="18" charset="0"/>
              </a:rPr>
              <a:t>Kiều</a:t>
            </a:r>
            <a:r>
              <a:rPr lang="en-US" sz="3200" b="1" i="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Tác</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giả</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đã</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sử</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dụng</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trích</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đoạn</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nào</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để</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đưa</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vào</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lời</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hát</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ru</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của</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bà</a:t>
            </a:r>
            <a:r>
              <a:rPr lang="en-US" sz="3200" b="1" dirty="0">
                <a:solidFill>
                  <a:schemeClr val="bg1"/>
                </a:solidFill>
                <a:effectLst/>
                <a:latin typeface="Times New Roman" panose="02020603050405020304" pitchFamily="18" charset="0"/>
                <a:ea typeface="Times New Roman" panose="02020603050405020304" pitchFamily="18" charset="0"/>
              </a:rPr>
              <a:t>?</a:t>
            </a:r>
          </a:p>
          <a:p>
            <a:pPr>
              <a:lnSpc>
                <a:spcPct val="120000"/>
              </a:lnSpc>
            </a:pPr>
            <a:r>
              <a:rPr lang="en-US" sz="3200" i="1" dirty="0">
                <a:solidFill>
                  <a:schemeClr val="bg1"/>
                </a:solidFill>
                <a:effectLst/>
                <a:latin typeface="Times New Roman" panose="02020603050405020304" pitchFamily="18" charset="0"/>
                <a:ea typeface="Times New Roman" panose="02020603050405020304" pitchFamily="18" charset="0"/>
              </a:rPr>
              <a:t>A. </a:t>
            </a:r>
            <a:r>
              <a:rPr lang="en-US" sz="3200" i="1" dirty="0" err="1">
                <a:solidFill>
                  <a:schemeClr val="bg1"/>
                </a:solidFill>
                <a:effectLst/>
                <a:latin typeface="Times New Roman" panose="02020603050405020304" pitchFamily="18" charset="0"/>
                <a:ea typeface="Times New Roman" panose="02020603050405020304" pitchFamily="18" charset="0"/>
              </a:rPr>
              <a:t>Kiều</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càng</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sắc</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xảo</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mặn</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mà</a:t>
            </a:r>
            <a:r>
              <a:rPr lang="en-US" sz="3200" i="1" dirty="0">
                <a:solidFill>
                  <a:schemeClr val="bg1"/>
                </a:solidFill>
                <a:effectLst/>
                <a:latin typeface="Times New Roman" panose="02020603050405020304" pitchFamily="18" charset="0"/>
                <a:ea typeface="Times New Roman" panose="02020603050405020304" pitchFamily="18" charset="0"/>
              </a:rPr>
              <a:t>/ So </a:t>
            </a:r>
            <a:r>
              <a:rPr lang="en-US" sz="3200" i="1" dirty="0" err="1">
                <a:solidFill>
                  <a:schemeClr val="bg1"/>
                </a:solidFill>
                <a:effectLst/>
                <a:latin typeface="Times New Roman" panose="02020603050405020304" pitchFamily="18" charset="0"/>
                <a:ea typeface="Times New Roman" panose="02020603050405020304" pitchFamily="18" charset="0"/>
              </a:rPr>
              <a:t>bề</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tài</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sắc</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lại</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là</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phần</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hơn</a:t>
            </a:r>
            <a:r>
              <a:rPr lang="en-US" sz="3200" i="1" dirty="0">
                <a:solidFill>
                  <a:schemeClr val="bg1"/>
                </a:solidFill>
                <a:effectLst/>
                <a:latin typeface="Times New Roman" panose="02020603050405020304" pitchFamily="18" charset="0"/>
                <a:ea typeface="Times New Roman" panose="02020603050405020304" pitchFamily="18" charset="0"/>
              </a:rPr>
              <a:t>…</a:t>
            </a:r>
          </a:p>
          <a:p>
            <a:pPr algn="just">
              <a:lnSpc>
                <a:spcPct val="120000"/>
              </a:lnSpc>
            </a:pPr>
            <a:r>
              <a:rPr lang="en-US" sz="3200" i="1" dirty="0">
                <a:solidFill>
                  <a:schemeClr val="bg1"/>
                </a:solidFill>
                <a:effectLst/>
                <a:latin typeface="Times New Roman" panose="02020603050405020304" pitchFamily="18" charset="0"/>
                <a:ea typeface="Times New Roman" panose="02020603050405020304" pitchFamily="18" charset="0"/>
              </a:rPr>
              <a:t>B. </a:t>
            </a:r>
            <a:r>
              <a:rPr lang="en-US" sz="3200" i="1" dirty="0" err="1">
                <a:solidFill>
                  <a:schemeClr val="bg1"/>
                </a:solidFill>
                <a:effectLst/>
                <a:latin typeface="Times New Roman" panose="02020603050405020304" pitchFamily="18" charset="0"/>
                <a:ea typeface="Times New Roman" panose="02020603050405020304" pitchFamily="18" charset="0"/>
              </a:rPr>
              <a:t>Có</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tài</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mà</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cậy</a:t>
            </a:r>
            <a:r>
              <a:rPr lang="en-US" sz="3200" i="1" dirty="0">
                <a:solidFill>
                  <a:schemeClr val="bg1"/>
                </a:solidFill>
                <a:effectLst/>
                <a:latin typeface="Times New Roman" panose="02020603050405020304" pitchFamily="18" charset="0"/>
                <a:ea typeface="Times New Roman" panose="02020603050405020304" pitchFamily="18" charset="0"/>
              </a:rPr>
              <a:t> chi </a:t>
            </a:r>
            <a:r>
              <a:rPr lang="en-US" sz="3200" i="1" dirty="0" err="1">
                <a:solidFill>
                  <a:schemeClr val="bg1"/>
                </a:solidFill>
                <a:effectLst/>
                <a:latin typeface="Times New Roman" panose="02020603050405020304" pitchFamily="18" charset="0"/>
                <a:ea typeface="Times New Roman" panose="02020603050405020304" pitchFamily="18" charset="0"/>
              </a:rPr>
              <a:t>tài</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Chữ</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tài</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liền</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với</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chữ</a:t>
            </a:r>
            <a:r>
              <a:rPr lang="en-US" sz="3200" i="1" dirty="0">
                <a:solidFill>
                  <a:schemeClr val="bg1"/>
                </a:solidFill>
                <a:effectLst/>
                <a:latin typeface="Times New Roman" panose="02020603050405020304" pitchFamily="18" charset="0"/>
                <a:ea typeface="Times New Roman" panose="02020603050405020304" pitchFamily="18" charset="0"/>
              </a:rPr>
              <a:t> tai </a:t>
            </a:r>
            <a:r>
              <a:rPr lang="en-US" sz="3200" i="1" dirty="0" err="1">
                <a:solidFill>
                  <a:schemeClr val="bg1"/>
                </a:solidFill>
                <a:effectLst/>
                <a:latin typeface="Times New Roman" panose="02020603050405020304" pitchFamily="18" charset="0"/>
                <a:ea typeface="Times New Roman" panose="02020603050405020304" pitchFamily="18" charset="0"/>
              </a:rPr>
              <a:t>một</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vần</a:t>
            </a:r>
            <a:r>
              <a:rPr lang="en-US" sz="3200" i="1" dirty="0">
                <a:solidFill>
                  <a:schemeClr val="bg1"/>
                </a:solidFill>
                <a:effectLst/>
                <a:latin typeface="Times New Roman" panose="02020603050405020304" pitchFamily="18" charset="0"/>
                <a:ea typeface="Times New Roman" panose="02020603050405020304" pitchFamily="18" charset="0"/>
              </a:rPr>
              <a:t>…</a:t>
            </a:r>
          </a:p>
          <a:p>
            <a:pPr>
              <a:lnSpc>
                <a:spcPct val="120000"/>
              </a:lnSpc>
            </a:pPr>
            <a:r>
              <a:rPr lang="en-US" sz="3200" dirty="0">
                <a:solidFill>
                  <a:schemeClr val="bg1"/>
                </a:solidFill>
                <a:effectLst/>
                <a:latin typeface="Times New Roman" panose="02020603050405020304" pitchFamily="18" charset="0"/>
                <a:ea typeface="Times New Roman" panose="02020603050405020304" pitchFamily="18" charset="0"/>
              </a:rPr>
              <a:t>C. </a:t>
            </a:r>
            <a:r>
              <a:rPr lang="en-US" sz="3200" i="1" dirty="0">
                <a:solidFill>
                  <a:schemeClr val="bg1"/>
                </a:solidFill>
                <a:effectLst/>
                <a:latin typeface="Times New Roman" panose="02020603050405020304" pitchFamily="18" charset="0"/>
                <a:ea typeface="Times New Roman" panose="02020603050405020304" pitchFamily="18" charset="0"/>
              </a:rPr>
              <a:t>Mai </a:t>
            </a:r>
            <a:r>
              <a:rPr lang="en-US" sz="3200" i="1" dirty="0" err="1">
                <a:solidFill>
                  <a:schemeClr val="bg1"/>
                </a:solidFill>
                <a:effectLst/>
                <a:latin typeface="Times New Roman" panose="02020603050405020304" pitchFamily="18" charset="0"/>
                <a:ea typeface="Times New Roman" panose="02020603050405020304" pitchFamily="18" charset="0"/>
              </a:rPr>
              <a:t>sau</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dù</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có</a:t>
            </a:r>
            <a:r>
              <a:rPr lang="en-US" sz="3200" i="1" dirty="0">
                <a:solidFill>
                  <a:schemeClr val="bg1"/>
                </a:solidFill>
                <a:effectLst/>
                <a:latin typeface="Times New Roman" panose="02020603050405020304" pitchFamily="18" charset="0"/>
                <a:ea typeface="Times New Roman" panose="02020603050405020304" pitchFamily="18" charset="0"/>
              </a:rPr>
              <a:t> bao </a:t>
            </a:r>
            <a:r>
              <a:rPr lang="en-US" sz="3200" i="1" dirty="0" err="1">
                <a:solidFill>
                  <a:schemeClr val="bg1"/>
                </a:solidFill>
                <a:effectLst/>
                <a:latin typeface="Times New Roman" panose="02020603050405020304" pitchFamily="18" charset="0"/>
                <a:ea typeface="Times New Roman" panose="02020603050405020304" pitchFamily="18" charset="0"/>
              </a:rPr>
              <a:t>giờ</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Đốt</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lò</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hương</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ấy</a:t>
            </a:r>
            <a:r>
              <a:rPr lang="en-US" sz="3200" i="1" dirty="0">
                <a:solidFill>
                  <a:schemeClr val="bg1"/>
                </a:solidFill>
                <a:effectLst/>
                <a:latin typeface="Times New Roman" panose="02020603050405020304" pitchFamily="18" charset="0"/>
                <a:ea typeface="Times New Roman" panose="02020603050405020304" pitchFamily="18" charset="0"/>
              </a:rPr>
              <a:t>, so </a:t>
            </a:r>
            <a:r>
              <a:rPr lang="en-US" sz="3200" i="1" dirty="0" err="1">
                <a:solidFill>
                  <a:schemeClr val="bg1"/>
                </a:solidFill>
                <a:effectLst/>
                <a:latin typeface="Times New Roman" panose="02020603050405020304" pitchFamily="18" charset="0"/>
                <a:ea typeface="Times New Roman" panose="02020603050405020304" pitchFamily="18" charset="0"/>
              </a:rPr>
              <a:t>tơ</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phím</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này</a:t>
            </a:r>
            <a:r>
              <a:rPr lang="en-US" sz="3200" i="1" dirty="0">
                <a:solidFill>
                  <a:schemeClr val="bg1"/>
                </a:solidFill>
                <a:effectLst/>
                <a:latin typeface="Times New Roman" panose="02020603050405020304" pitchFamily="18" charset="0"/>
                <a:ea typeface="Times New Roman" panose="02020603050405020304" pitchFamily="18" charset="0"/>
              </a:rPr>
              <a:t>...</a:t>
            </a:r>
            <a:endParaRPr lang="en-US" sz="3200" dirty="0">
              <a:solidFill>
                <a:schemeClr val="bg1"/>
              </a:solidFill>
              <a:effectLst/>
              <a:latin typeface="Times New Roman" panose="02020603050405020304" pitchFamily="18" charset="0"/>
              <a:ea typeface="Times New Roman" panose="02020603050405020304" pitchFamily="18" charset="0"/>
            </a:endParaRPr>
          </a:p>
          <a:p>
            <a:pPr>
              <a:lnSpc>
                <a:spcPct val="120000"/>
              </a:lnSpc>
            </a:pPr>
            <a:r>
              <a:rPr lang="en-US" sz="3200" dirty="0">
                <a:solidFill>
                  <a:schemeClr val="bg1"/>
                </a:solidFill>
                <a:effectLst/>
                <a:latin typeface="Times New Roman" panose="02020603050405020304" pitchFamily="18" charset="0"/>
                <a:ea typeface="Times New Roman" panose="02020603050405020304" pitchFamily="18" charset="0"/>
              </a:rPr>
              <a:t>D. </a:t>
            </a:r>
            <a:r>
              <a:rPr lang="en-US" sz="3200" i="1" dirty="0" err="1">
                <a:solidFill>
                  <a:schemeClr val="bg1"/>
                </a:solidFill>
                <a:effectLst/>
                <a:latin typeface="Times New Roman" panose="02020603050405020304" pitchFamily="18" charset="0"/>
                <a:ea typeface="Times New Roman" panose="02020603050405020304" pitchFamily="18" charset="0"/>
              </a:rPr>
              <a:t>Bốn</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bề</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bát</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ngát</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xa</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trông</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Cát</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vàng</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cồn</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nọ</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bụi</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hồng</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dặm</a:t>
            </a:r>
            <a:r>
              <a:rPr lang="en-US" sz="3200" i="1" dirty="0">
                <a:solidFill>
                  <a:schemeClr val="bg1"/>
                </a:solidFill>
                <a:effectLst/>
                <a:latin typeface="Times New Roman" panose="02020603050405020304" pitchFamily="18" charset="0"/>
                <a:ea typeface="Times New Roman" panose="02020603050405020304" pitchFamily="18" charset="0"/>
              </a:rPr>
              <a:t> kia…</a:t>
            </a:r>
            <a:endParaRPr lang="en-US" sz="3200" dirty="0">
              <a:solidFill>
                <a:schemeClr val="bg1"/>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5597926"/>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7AD1A5-0310-4F8C-A2A0-8D4036944AE1}"/>
              </a:ext>
            </a:extLst>
          </p:cNvPr>
          <p:cNvPicPr>
            <a:picLocks noChangeAspect="1"/>
          </p:cNvPicPr>
          <p:nvPr/>
        </p:nvPicPr>
        <p:blipFill>
          <a:blip r:embed="rId2"/>
          <a:stretch>
            <a:fillRect/>
          </a:stretch>
        </p:blipFill>
        <p:spPr>
          <a:xfrm>
            <a:off x="-52552" y="29308"/>
            <a:ext cx="12244552" cy="6828692"/>
          </a:xfrm>
          <a:prstGeom prst="rect">
            <a:avLst/>
          </a:prstGeom>
        </p:spPr>
      </p:pic>
      <p:sp>
        <p:nvSpPr>
          <p:cNvPr id="6" name="Oval 5">
            <a:extLst>
              <a:ext uri="{FF2B5EF4-FFF2-40B4-BE49-F238E27FC236}">
                <a16:creationId xmlns:a16="http://schemas.microsoft.com/office/drawing/2014/main" id="{599672A3-A8E8-4F25-2B89-4882690D289C}"/>
              </a:ext>
            </a:extLst>
          </p:cNvPr>
          <p:cNvSpPr/>
          <p:nvPr/>
        </p:nvSpPr>
        <p:spPr>
          <a:xfrm>
            <a:off x="549722" y="3322129"/>
            <a:ext cx="604157" cy="60415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FB25A78-D683-49BB-BE42-697598A76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1269" y="3808466"/>
            <a:ext cx="2126454" cy="2856652"/>
          </a:xfrm>
          <a:prstGeom prst="rect">
            <a:avLst/>
          </a:prstGeom>
        </p:spPr>
      </p:pic>
      <p:sp>
        <p:nvSpPr>
          <p:cNvPr id="5" name="TextBox 4">
            <a:extLst>
              <a:ext uri="{FF2B5EF4-FFF2-40B4-BE49-F238E27FC236}">
                <a16:creationId xmlns:a16="http://schemas.microsoft.com/office/drawing/2014/main" id="{99328995-D197-CD8B-3D78-27A6E0154197}"/>
              </a:ext>
            </a:extLst>
          </p:cNvPr>
          <p:cNvSpPr txBox="1"/>
          <p:nvPr/>
        </p:nvSpPr>
        <p:spPr>
          <a:xfrm>
            <a:off x="592932" y="967900"/>
            <a:ext cx="11251406" cy="5174493"/>
          </a:xfrm>
          <a:prstGeom prst="rect">
            <a:avLst/>
          </a:prstGeom>
          <a:noFill/>
        </p:spPr>
        <p:txBody>
          <a:bodyPr wrap="square">
            <a:spAutoFit/>
          </a:bodyPr>
          <a:lstStyle/>
          <a:p>
            <a:pPr algn="just">
              <a:lnSpc>
                <a:spcPct val="150000"/>
              </a:lnSpc>
            </a:pPr>
            <a:r>
              <a:rPr lang="vi-VN" sz="3200" b="1" dirty="0">
                <a:solidFill>
                  <a:schemeClr val="bg1"/>
                </a:solidFill>
                <a:latin typeface="Times New Roman" panose="02020603050405020304" pitchFamily="18" charset="0"/>
                <a:cs typeface="Times New Roman" panose="02020603050405020304" pitchFamily="18" charset="0"/>
              </a:rPr>
              <a:t>Câu </a:t>
            </a:r>
            <a:r>
              <a:rPr lang="en-US" sz="3200" b="1" dirty="0">
                <a:solidFill>
                  <a:schemeClr val="bg1"/>
                </a:solidFill>
                <a:latin typeface="Times New Roman" panose="02020603050405020304" pitchFamily="18" charset="0"/>
                <a:cs typeface="Times New Roman" panose="02020603050405020304" pitchFamily="18" charset="0"/>
              </a:rPr>
              <a:t>4</a:t>
            </a:r>
            <a:r>
              <a:rPr lang="vi-VN" sz="3200" dirty="0">
                <a:solidFill>
                  <a:schemeClr val="bg1"/>
                </a:solidFill>
                <a:latin typeface="Times New Roman" panose="02020603050405020304" pitchFamily="18" charset="0"/>
                <a:cs typeface="Times New Roman" panose="02020603050405020304" pitchFamily="18" charset="0"/>
              </a:rPr>
              <a:t>. Dòng nào nêu đúng cách tổ chức của bài thơ? </a:t>
            </a:r>
            <a:endParaRPr lang="en-US" sz="3200"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vi-VN" sz="3200" dirty="0">
                <a:solidFill>
                  <a:schemeClr val="bg1"/>
                </a:solidFill>
                <a:latin typeface="Times New Roman" panose="02020603050405020304" pitchFamily="18" charset="0"/>
                <a:cs typeface="Times New Roman" panose="02020603050405020304" pitchFamily="18" charset="0"/>
              </a:rPr>
              <a:t>A. Đan xen những câu miêu tả hình ảnh bà ru cháu với lời ru của bà </a:t>
            </a:r>
            <a:endParaRPr lang="en-US" sz="3200"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vi-VN" sz="3200" dirty="0">
                <a:solidFill>
                  <a:schemeClr val="bg1"/>
                </a:solidFill>
                <a:latin typeface="Times New Roman" panose="02020603050405020304" pitchFamily="18" charset="0"/>
                <a:cs typeface="Times New Roman" panose="02020603050405020304" pitchFamily="18" charset="0"/>
              </a:rPr>
              <a:t>B. Đan xen kể những câu chuyện cổ tích với lời ru của bà </a:t>
            </a:r>
            <a:endParaRPr lang="en-US" sz="3200"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vi-VN" sz="3200" dirty="0">
                <a:solidFill>
                  <a:schemeClr val="bg1"/>
                </a:solidFill>
                <a:latin typeface="Times New Roman" panose="02020603050405020304" pitchFamily="18" charset="0"/>
                <a:cs typeface="Times New Roman" panose="02020603050405020304" pitchFamily="18" charset="0"/>
              </a:rPr>
              <a:t>C. Đan xen những câu “kể”, “dẫn dắt” của người con và những câu Kiều được trích dẫn nguyên vẹn </a:t>
            </a:r>
            <a:endParaRPr lang="en-US" sz="3200"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vi-VN" sz="3200" dirty="0">
                <a:solidFill>
                  <a:schemeClr val="bg1"/>
                </a:solidFill>
                <a:latin typeface="Times New Roman" panose="02020603050405020304" pitchFamily="18" charset="0"/>
                <a:cs typeface="Times New Roman" panose="02020603050405020304" pitchFamily="18" charset="0"/>
              </a:rPr>
              <a:t>D. Đan xen những lời ru của bà với những câu Kiều được người con trích dẫn</a:t>
            </a: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0042787"/>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775FD4-977D-4145-AEDC-68FDE1CA2A12}"/>
              </a:ext>
            </a:extLst>
          </p:cNvPr>
          <p:cNvPicPr>
            <a:picLocks noChangeAspect="1"/>
          </p:cNvPicPr>
          <p:nvPr/>
        </p:nvPicPr>
        <p:blipFill>
          <a:blip r:embed="rId2"/>
          <a:stretch>
            <a:fillRect/>
          </a:stretch>
        </p:blipFill>
        <p:spPr>
          <a:xfrm>
            <a:off x="-1" y="0"/>
            <a:ext cx="12194629" cy="6986588"/>
          </a:xfrm>
          <a:prstGeom prst="rect">
            <a:avLst/>
          </a:prstGeom>
        </p:spPr>
      </p:pic>
      <p:sp>
        <p:nvSpPr>
          <p:cNvPr id="6" name="Oval 5">
            <a:extLst>
              <a:ext uri="{FF2B5EF4-FFF2-40B4-BE49-F238E27FC236}">
                <a16:creationId xmlns:a16="http://schemas.microsoft.com/office/drawing/2014/main" id="{599672A3-A8E8-4F25-2B89-4882690D289C}"/>
              </a:ext>
            </a:extLst>
          </p:cNvPr>
          <p:cNvSpPr/>
          <p:nvPr/>
        </p:nvSpPr>
        <p:spPr>
          <a:xfrm>
            <a:off x="547693" y="5415991"/>
            <a:ext cx="604157" cy="60415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C765163-8A59-4E1F-9E0A-36D356479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741" y="2600326"/>
            <a:ext cx="3132133" cy="4207668"/>
          </a:xfrm>
          <a:prstGeom prst="rect">
            <a:avLst/>
          </a:prstGeom>
        </p:spPr>
      </p:pic>
      <p:sp>
        <p:nvSpPr>
          <p:cNvPr id="5" name="TextBox 4">
            <a:extLst>
              <a:ext uri="{FF2B5EF4-FFF2-40B4-BE49-F238E27FC236}">
                <a16:creationId xmlns:a16="http://schemas.microsoft.com/office/drawing/2014/main" id="{99328995-D197-CD8B-3D78-27A6E0154197}"/>
              </a:ext>
            </a:extLst>
          </p:cNvPr>
          <p:cNvSpPr txBox="1"/>
          <p:nvPr/>
        </p:nvSpPr>
        <p:spPr>
          <a:xfrm>
            <a:off x="607219" y="834541"/>
            <a:ext cx="11386401" cy="5831853"/>
          </a:xfrm>
          <a:prstGeom prst="rect">
            <a:avLst/>
          </a:prstGeom>
          <a:noFill/>
        </p:spPr>
        <p:txBody>
          <a:bodyPr wrap="square">
            <a:spAutoFit/>
          </a:bodyPr>
          <a:lstStyle/>
          <a:p>
            <a:pPr algn="just">
              <a:lnSpc>
                <a:spcPct val="150000"/>
              </a:lnSpc>
            </a:pPr>
            <a:r>
              <a:rPr lang="vi-VN" sz="2800" dirty="0">
                <a:solidFill>
                  <a:schemeClr val="bg1"/>
                </a:solidFill>
                <a:latin typeface="Times New Roman" panose="02020603050405020304" pitchFamily="18" charset="0"/>
                <a:cs typeface="Times New Roman" panose="02020603050405020304" pitchFamily="18" charset="0"/>
              </a:rPr>
              <a:t>Câu </a:t>
            </a:r>
            <a:r>
              <a:rPr lang="en-US" sz="2800" dirty="0">
                <a:solidFill>
                  <a:schemeClr val="bg1"/>
                </a:solidFill>
                <a:latin typeface="Times New Roman" panose="02020603050405020304" pitchFamily="18" charset="0"/>
                <a:cs typeface="Times New Roman" panose="02020603050405020304" pitchFamily="18" charset="0"/>
              </a:rPr>
              <a:t>5</a:t>
            </a:r>
            <a:r>
              <a:rPr lang="vi-VN" sz="2800" dirty="0">
                <a:solidFill>
                  <a:schemeClr val="bg1"/>
                </a:solidFill>
                <a:latin typeface="Times New Roman" panose="02020603050405020304" pitchFamily="18" charset="0"/>
                <a:cs typeface="Times New Roman" panose="02020603050405020304" pitchFamily="18" charset="0"/>
              </a:rPr>
              <a:t>. Dòng nào nêu đúng sức sống của Truyện Kiều? </a:t>
            </a:r>
            <a:endParaRPr lang="en-US" sz="2800"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en-US" sz="2800" dirty="0">
                <a:solidFill>
                  <a:schemeClr val="bg1"/>
                </a:solidFill>
                <a:latin typeface="Times New Roman" panose="02020603050405020304" pitchFamily="18" charset="0"/>
                <a:cs typeface="Times New Roman" panose="02020603050405020304" pitchFamily="18" charset="0"/>
              </a:rPr>
              <a:t>A. </a:t>
            </a:r>
            <a:r>
              <a:rPr lang="vi-VN" sz="2800" dirty="0">
                <a:solidFill>
                  <a:schemeClr val="bg1"/>
                </a:solidFill>
                <a:latin typeface="Times New Roman" panose="02020603050405020304" pitchFamily="18" charset="0"/>
                <a:cs typeface="Times New Roman" panose="02020603050405020304" pitchFamily="18" charset="0"/>
              </a:rPr>
              <a:t>Truyện Kiều qua sự tiếp nhận của người bà đã cho thấy sự yêu thích của người dân Việt Nam đối với tác phẩm của Nguyễn Du. </a:t>
            </a:r>
            <a:endParaRPr lang="en-US" sz="2800"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vi-VN" sz="2800" dirty="0">
                <a:solidFill>
                  <a:schemeClr val="bg1"/>
                </a:solidFill>
                <a:latin typeface="Times New Roman" panose="02020603050405020304" pitchFamily="18" charset="0"/>
                <a:cs typeface="Times New Roman" panose="02020603050405020304" pitchFamily="18" charset="0"/>
              </a:rPr>
              <a:t>B. Việc trở thành những câu hát ru khiến Truyện Kiều có một đời sống khác so với những tác phẩm văn học thông thường. </a:t>
            </a:r>
            <a:endParaRPr lang="en-US" sz="2800"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vi-VN" sz="2800" dirty="0">
                <a:solidFill>
                  <a:schemeClr val="bg1"/>
                </a:solidFill>
                <a:latin typeface="Times New Roman" panose="02020603050405020304" pitchFamily="18" charset="0"/>
                <a:cs typeface="Times New Roman" panose="02020603050405020304" pitchFamily="18" charset="0"/>
              </a:rPr>
              <a:t>C. Truyện Kiều qua lời ru đã mang lại cho trẻ những giai điệu êm đềm, giúp trẻ thẩm thấu được ngôn từ một cách tự nhiên. </a:t>
            </a:r>
            <a:endParaRPr lang="en-US" sz="2800"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vi-VN" sz="2800" dirty="0">
                <a:solidFill>
                  <a:schemeClr val="bg1"/>
                </a:solidFill>
                <a:latin typeface="Times New Roman" panose="02020603050405020304" pitchFamily="18" charset="0"/>
                <a:cs typeface="Times New Roman" panose="02020603050405020304" pitchFamily="18" charset="0"/>
              </a:rPr>
              <a:t>D. Truyện Kiều được tiếp nhận từ thế hệ này qua thế hệ khác đã chứng tỏ sức sống trường tồn của tác phẩm theo thời gian.</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9666912"/>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A82677B7-2E8A-4E3E-B632-0A359AB66E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5196"/>
            <a:ext cx="12192000" cy="6747607"/>
          </a:xfrm>
          <a:prstGeom prst="rect">
            <a:avLst/>
          </a:prstGeom>
        </p:spPr>
      </p:pic>
      <p:pic>
        <p:nvPicPr>
          <p:cNvPr id="12" name="图片 11">
            <a:extLst>
              <a:ext uri="{FF2B5EF4-FFF2-40B4-BE49-F238E27FC236}">
                <a16:creationId xmlns:a16="http://schemas.microsoft.com/office/drawing/2014/main" id="{D49CD7B1-DE62-4497-B5E0-CBD4EEEF4F2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4" name="图片 13">
            <a:extLst>
              <a:ext uri="{FF2B5EF4-FFF2-40B4-BE49-F238E27FC236}">
                <a16:creationId xmlns:a16="http://schemas.microsoft.com/office/drawing/2014/main" id="{A8AEB691-677E-423F-B06D-7DC7439BADF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2387" y="172740"/>
            <a:ext cx="11767225" cy="6512517"/>
          </a:xfrm>
          <a:prstGeom prst="rect">
            <a:avLst/>
          </a:prstGeom>
        </p:spPr>
      </p:pic>
      <p:grpSp>
        <p:nvGrpSpPr>
          <p:cNvPr id="27" name="组合 26">
            <a:extLst>
              <a:ext uri="{FF2B5EF4-FFF2-40B4-BE49-F238E27FC236}">
                <a16:creationId xmlns:a16="http://schemas.microsoft.com/office/drawing/2014/main" id="{8B287ABD-213B-4B6B-892C-0CCDCCD22A9E}"/>
              </a:ext>
            </a:extLst>
          </p:cNvPr>
          <p:cNvGrpSpPr/>
          <p:nvPr/>
        </p:nvGrpSpPr>
        <p:grpSpPr>
          <a:xfrm>
            <a:off x="1118709" y="4610100"/>
            <a:ext cx="9977915" cy="1935235"/>
            <a:chOff x="1608110" y="4793695"/>
            <a:chExt cx="9031314" cy="1751640"/>
          </a:xfrm>
        </p:grpSpPr>
        <p:pic>
          <p:nvPicPr>
            <p:cNvPr id="22" name="图片 21">
              <a:extLst>
                <a:ext uri="{FF2B5EF4-FFF2-40B4-BE49-F238E27FC236}">
                  <a16:creationId xmlns:a16="http://schemas.microsoft.com/office/drawing/2014/main" id="{DA4F99F7-9A00-4754-AD0C-353032EACB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08110" y="5589329"/>
              <a:ext cx="1461777" cy="956006"/>
            </a:xfrm>
            <a:prstGeom prst="rect">
              <a:avLst/>
            </a:prstGeom>
          </p:spPr>
        </p:pic>
        <p:pic>
          <p:nvPicPr>
            <p:cNvPr id="24" name="图片 23">
              <a:extLst>
                <a:ext uri="{FF2B5EF4-FFF2-40B4-BE49-F238E27FC236}">
                  <a16:creationId xmlns:a16="http://schemas.microsoft.com/office/drawing/2014/main" id="{9A791A42-8218-482E-9E31-E112F16D09E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50400" y="4793695"/>
              <a:ext cx="6697661" cy="1751640"/>
            </a:xfrm>
            <a:prstGeom prst="rect">
              <a:avLst/>
            </a:prstGeom>
          </p:spPr>
        </p:pic>
        <p:pic>
          <p:nvPicPr>
            <p:cNvPr id="26" name="图片 25">
              <a:extLst>
                <a:ext uri="{FF2B5EF4-FFF2-40B4-BE49-F238E27FC236}">
                  <a16:creationId xmlns:a16="http://schemas.microsoft.com/office/drawing/2014/main" id="{E601B0C8-6754-421E-B89B-6A238E829E4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22112" y="5567872"/>
              <a:ext cx="1517312" cy="956006"/>
            </a:xfrm>
            <a:prstGeom prst="rect">
              <a:avLst/>
            </a:prstGeom>
          </p:spPr>
        </p:pic>
      </p:grpSp>
      <p:pic>
        <p:nvPicPr>
          <p:cNvPr id="34" name="图片 33">
            <a:extLst>
              <a:ext uri="{FF2B5EF4-FFF2-40B4-BE49-F238E27FC236}">
                <a16:creationId xmlns:a16="http://schemas.microsoft.com/office/drawing/2014/main" id="{0693C699-C173-4DD2-A186-F394FDBF00D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96024" y="-1"/>
            <a:ext cx="3895975" cy="2001479"/>
          </a:xfrm>
          <a:prstGeom prst="rect">
            <a:avLst/>
          </a:prstGeom>
        </p:spPr>
      </p:pic>
      <p:pic>
        <p:nvPicPr>
          <p:cNvPr id="38" name="图片 37">
            <a:extLst>
              <a:ext uri="{FF2B5EF4-FFF2-40B4-BE49-F238E27FC236}">
                <a16:creationId xmlns:a16="http://schemas.microsoft.com/office/drawing/2014/main" id="{15E5836A-8BCD-435B-B555-7710AD61F17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71541" y="424926"/>
            <a:ext cx="1509075" cy="1509075"/>
          </a:xfrm>
          <a:prstGeom prst="rect">
            <a:avLst/>
          </a:prstGeom>
        </p:spPr>
      </p:pic>
      <p:pic>
        <p:nvPicPr>
          <p:cNvPr id="36" name="图片 35">
            <a:extLst>
              <a:ext uri="{FF2B5EF4-FFF2-40B4-BE49-F238E27FC236}">
                <a16:creationId xmlns:a16="http://schemas.microsoft.com/office/drawing/2014/main" id="{5144EEA0-3B76-48CA-AFD2-AB03B29D6AC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 y="-1"/>
            <a:ext cx="2975695" cy="1509075"/>
          </a:xfrm>
          <a:prstGeom prst="rect">
            <a:avLst/>
          </a:prstGeom>
        </p:spPr>
      </p:pic>
      <p:pic>
        <p:nvPicPr>
          <p:cNvPr id="40" name="图片 39">
            <a:extLst>
              <a:ext uri="{FF2B5EF4-FFF2-40B4-BE49-F238E27FC236}">
                <a16:creationId xmlns:a16="http://schemas.microsoft.com/office/drawing/2014/main" id="{B664C1EC-08BE-4CA8-B275-596313F6DDD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674782" y="1760457"/>
            <a:ext cx="3327063" cy="1400869"/>
          </a:xfrm>
          <a:prstGeom prst="rect">
            <a:avLst/>
          </a:prstGeom>
        </p:spPr>
      </p:pic>
      <p:pic>
        <p:nvPicPr>
          <p:cNvPr id="42" name="图片 41">
            <a:extLst>
              <a:ext uri="{FF2B5EF4-FFF2-40B4-BE49-F238E27FC236}">
                <a16:creationId xmlns:a16="http://schemas.microsoft.com/office/drawing/2014/main" id="{D515F218-C01C-42EF-982C-2F789ED7D6E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89975" y="2520871"/>
            <a:ext cx="1992452" cy="1694294"/>
          </a:xfrm>
          <a:prstGeom prst="rect">
            <a:avLst/>
          </a:prstGeom>
        </p:spPr>
      </p:pic>
      <p:pic>
        <p:nvPicPr>
          <p:cNvPr id="30" name="图片 29">
            <a:extLst>
              <a:ext uri="{FF2B5EF4-FFF2-40B4-BE49-F238E27FC236}">
                <a16:creationId xmlns:a16="http://schemas.microsoft.com/office/drawing/2014/main" id="{B2F85D66-3716-4D3B-ABFF-57DCA01E862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021824" y="1241422"/>
            <a:ext cx="2576563" cy="527297"/>
          </a:xfrm>
          <a:prstGeom prst="rect">
            <a:avLst/>
          </a:prstGeom>
        </p:spPr>
      </p:pic>
      <p:sp>
        <p:nvSpPr>
          <p:cNvPr id="43" name="标题 1">
            <a:extLst>
              <a:ext uri="{FF2B5EF4-FFF2-40B4-BE49-F238E27FC236}">
                <a16:creationId xmlns:a16="http://schemas.microsoft.com/office/drawing/2014/main" id="{509084BD-8AF3-4F1B-BFC0-86F8B89DD312}"/>
              </a:ext>
            </a:extLst>
          </p:cNvPr>
          <p:cNvSpPr txBox="1">
            <a:spLocks/>
          </p:cNvSpPr>
          <p:nvPr/>
        </p:nvSpPr>
        <p:spPr>
          <a:xfrm>
            <a:off x="2494814" y="2524251"/>
            <a:ext cx="7399664"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8800" spc="600" dirty="0">
                <a:solidFill>
                  <a:schemeClr val="bg1"/>
                </a:solidFill>
                <a:effectLst>
                  <a:outerShdw blurRad="38100" dist="38100" dir="2700000" algn="tl">
                    <a:srgbClr val="000000">
                      <a:alpha val="43137"/>
                    </a:srgbClr>
                  </a:outerShdw>
                </a:effectLst>
                <a:latin typeface="+mn-lt"/>
                <a:ea typeface="+mn-ea"/>
                <a:cs typeface="+mn-ea"/>
                <a:sym typeface="+mn-lt"/>
              </a:rPr>
              <a:t>THANKS </a:t>
            </a:r>
            <a:endParaRPr lang="zh-CN" altLang="en-US" sz="8800" spc="600" dirty="0">
              <a:solidFill>
                <a:schemeClr val="bg1"/>
              </a:solidFill>
              <a:effectLst>
                <a:outerShdw blurRad="38100" dist="38100" dir="2700000" algn="tl">
                  <a:srgbClr val="000000">
                    <a:alpha val="43137"/>
                  </a:srgbClr>
                </a:outerShdw>
              </a:effectLst>
              <a:latin typeface="+mn-lt"/>
              <a:ea typeface="+mn-ea"/>
              <a:cs typeface="+mn-ea"/>
              <a:sym typeface="+mn-lt"/>
            </a:endParaRPr>
          </a:p>
        </p:txBody>
      </p:sp>
    </p:spTree>
    <p:extLst>
      <p:ext uri="{BB962C8B-B14F-4D97-AF65-F5344CB8AC3E}">
        <p14:creationId xmlns:p14="http://schemas.microsoft.com/office/powerpoint/2010/main" val="3906373476"/>
      </p:ext>
    </p:extLst>
  </p:cSld>
  <p:clrMapOvr>
    <a:masterClrMapping/>
  </p:clrMapOvr>
  <mc:AlternateContent xmlns:mc="http://schemas.openxmlformats.org/markup-compatibility/2006" xmlns:p14="http://schemas.microsoft.com/office/powerpoint/2010/main">
    <mc:Choice Requires="p14">
      <p:transition spd="slow" p14:dur="1750" advClick="0" advTm="0">
        <p14:warp dir="in"/>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par>
                          <p:cTn id="10" fill="hold">
                            <p:stCondLst>
                              <p:cond delay="750"/>
                            </p:stCondLst>
                            <p:childTnLst>
                              <p:par>
                                <p:cTn id="11" presetID="22" presetClass="entr" presetSubtype="8" fill="hold"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750"/>
                                        <p:tgtEl>
                                          <p:spTgt spid="36"/>
                                        </p:tgtEl>
                                      </p:cBhvr>
                                    </p:animEffect>
                                  </p:childTnLst>
                                </p:cTn>
                              </p:par>
                            </p:childTnLst>
                          </p:cTn>
                        </p:par>
                        <p:par>
                          <p:cTn id="14" fill="hold">
                            <p:stCondLst>
                              <p:cond delay="1500"/>
                            </p:stCondLst>
                            <p:childTnLst>
                              <p:par>
                                <p:cTn id="15" presetID="22" presetClass="entr" presetSubtype="2" fill="hold" nodeType="after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right)">
                                      <p:cBhvr>
                                        <p:cTn id="17" dur="750"/>
                                        <p:tgtEl>
                                          <p:spTgt spid="34"/>
                                        </p:tgtEl>
                                      </p:cBhvr>
                                    </p:animEffect>
                                  </p:childTnLst>
                                </p:cTn>
                              </p:par>
                            </p:childTnLst>
                          </p:cTn>
                        </p:par>
                        <p:par>
                          <p:cTn id="18" fill="hold">
                            <p:stCondLst>
                              <p:cond delay="2250"/>
                            </p:stCondLst>
                            <p:childTnLst>
                              <p:par>
                                <p:cTn id="19" presetID="42"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1000"/>
                                        <p:tgtEl>
                                          <p:spTgt spid="38"/>
                                        </p:tgtEl>
                                      </p:cBhvr>
                                    </p:animEffect>
                                    <p:anim calcmode="lin" valueType="num">
                                      <p:cBhvr>
                                        <p:cTn id="22" dur="1000" fill="hold"/>
                                        <p:tgtEl>
                                          <p:spTgt spid="38"/>
                                        </p:tgtEl>
                                        <p:attrNameLst>
                                          <p:attrName>ppt_x</p:attrName>
                                        </p:attrNameLst>
                                      </p:cBhvr>
                                      <p:tavLst>
                                        <p:tav tm="0">
                                          <p:val>
                                            <p:strVal val="#ppt_x"/>
                                          </p:val>
                                        </p:tav>
                                        <p:tav tm="100000">
                                          <p:val>
                                            <p:strVal val="#ppt_x"/>
                                          </p:val>
                                        </p:tav>
                                      </p:tavLst>
                                    </p:anim>
                                    <p:anim calcmode="lin" valueType="num">
                                      <p:cBhvr>
                                        <p:cTn id="23" dur="1000" fill="hold"/>
                                        <p:tgtEl>
                                          <p:spTgt spid="38"/>
                                        </p:tgtEl>
                                        <p:attrNameLst>
                                          <p:attrName>ppt_y</p:attrName>
                                        </p:attrNameLst>
                                      </p:cBhvr>
                                      <p:tavLst>
                                        <p:tav tm="0">
                                          <p:val>
                                            <p:strVal val="#ppt_y+.1"/>
                                          </p:val>
                                        </p:tav>
                                        <p:tav tm="100000">
                                          <p:val>
                                            <p:strVal val="#ppt_y"/>
                                          </p:val>
                                        </p:tav>
                                      </p:tavLst>
                                    </p:anim>
                                  </p:childTnLst>
                                </p:cTn>
                              </p:par>
                            </p:childTnLst>
                          </p:cTn>
                        </p:par>
                        <p:par>
                          <p:cTn id="24" fill="hold">
                            <p:stCondLst>
                              <p:cond delay="3250"/>
                            </p:stCondLst>
                            <p:childTnLst>
                              <p:par>
                                <p:cTn id="25" presetID="22" presetClass="entr" presetSubtype="8"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750"/>
                                        <p:tgtEl>
                                          <p:spTgt spid="30"/>
                                        </p:tgtEl>
                                      </p:cBhvr>
                                    </p:animEffect>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1000"/>
                                        <p:tgtEl>
                                          <p:spTgt spid="42"/>
                                        </p:tgtEl>
                                      </p:cBhvr>
                                    </p:animEffect>
                                    <p:anim calcmode="lin" valueType="num">
                                      <p:cBhvr>
                                        <p:cTn id="32" dur="1000" fill="hold"/>
                                        <p:tgtEl>
                                          <p:spTgt spid="42"/>
                                        </p:tgtEl>
                                        <p:attrNameLst>
                                          <p:attrName>ppt_x</p:attrName>
                                        </p:attrNameLst>
                                      </p:cBhvr>
                                      <p:tavLst>
                                        <p:tav tm="0">
                                          <p:val>
                                            <p:strVal val="#ppt_x"/>
                                          </p:val>
                                        </p:tav>
                                        <p:tav tm="100000">
                                          <p:val>
                                            <p:strVal val="#ppt_x"/>
                                          </p:val>
                                        </p:tav>
                                      </p:tavLst>
                                    </p:anim>
                                    <p:anim calcmode="lin" valueType="num">
                                      <p:cBhvr>
                                        <p:cTn id="33" dur="1000" fill="hold"/>
                                        <p:tgtEl>
                                          <p:spTgt spid="4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1000"/>
                                        <p:tgtEl>
                                          <p:spTgt spid="40"/>
                                        </p:tgtEl>
                                      </p:cBhvr>
                                    </p:animEffect>
                                    <p:anim calcmode="lin" valueType="num">
                                      <p:cBhvr>
                                        <p:cTn id="37" dur="1000" fill="hold"/>
                                        <p:tgtEl>
                                          <p:spTgt spid="40"/>
                                        </p:tgtEl>
                                        <p:attrNameLst>
                                          <p:attrName>ppt_x</p:attrName>
                                        </p:attrNameLst>
                                      </p:cBhvr>
                                      <p:tavLst>
                                        <p:tav tm="0">
                                          <p:val>
                                            <p:strVal val="#ppt_x"/>
                                          </p:val>
                                        </p:tav>
                                        <p:tav tm="100000">
                                          <p:val>
                                            <p:strVal val="#ppt_x"/>
                                          </p:val>
                                        </p:tav>
                                      </p:tavLst>
                                    </p:anim>
                                    <p:anim calcmode="lin" valueType="num">
                                      <p:cBhvr>
                                        <p:cTn id="38" dur="1000" fill="hold"/>
                                        <p:tgtEl>
                                          <p:spTgt spid="40"/>
                                        </p:tgtEl>
                                        <p:attrNameLst>
                                          <p:attrName>ppt_y</p:attrName>
                                        </p:attrNameLst>
                                      </p:cBhvr>
                                      <p:tavLst>
                                        <p:tav tm="0">
                                          <p:val>
                                            <p:strVal val="#ppt_y+.1"/>
                                          </p:val>
                                        </p:tav>
                                        <p:tav tm="100000">
                                          <p:val>
                                            <p:strVal val="#ppt_y"/>
                                          </p:val>
                                        </p:tav>
                                      </p:tavLst>
                                    </p:anim>
                                  </p:childTnLst>
                                </p:cTn>
                              </p:par>
                            </p:childTnLst>
                          </p:cTn>
                        </p:par>
                        <p:par>
                          <p:cTn id="39" fill="hold">
                            <p:stCondLst>
                              <p:cond delay="5000"/>
                            </p:stCondLst>
                            <p:childTnLst>
                              <p:par>
                                <p:cTn id="40" presetID="16" presetClass="entr" presetSubtype="37"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outVertical)">
                                      <p:cBhvr>
                                        <p:cTn id="42" dur="750"/>
                                        <p:tgtEl>
                                          <p:spTgt spid="27"/>
                                        </p:tgtEl>
                                      </p:cBhvr>
                                    </p:animEffect>
                                  </p:childTnLst>
                                </p:cTn>
                              </p:par>
                            </p:childTnLst>
                          </p:cTn>
                        </p:par>
                        <p:par>
                          <p:cTn id="43" fill="hold">
                            <p:stCondLst>
                              <p:cond delay="5750"/>
                            </p:stCondLst>
                            <p:childTnLst>
                              <p:par>
                                <p:cTn id="44" presetID="14" presetClass="entr" presetSubtype="10" fill="hold" grpId="0" nodeType="after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randombar(horizontal)">
                                      <p:cBhvr>
                                        <p:cTn id="46"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30EADBDE-0A6F-4DC9-A5C7-142A43DBE7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6675" y="179883"/>
            <a:ext cx="11767225" cy="6512517"/>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6104458" y="1988459"/>
            <a:ext cx="5967799" cy="4869541"/>
          </a:xfrm>
          <a:prstGeom prst="rect">
            <a:avLst/>
          </a:prstGeom>
          <a:blipFill dpi="0" rotWithShape="1">
            <a:blip r:embed="rId5"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6" name="图片 15">
            <a:extLst>
              <a:ext uri="{FF2B5EF4-FFF2-40B4-BE49-F238E27FC236}">
                <a16:creationId xmlns:a16="http://schemas.microsoft.com/office/drawing/2014/main" id="{20C86A08-F43F-463E-99EE-A8B5FB219AE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1099315"/>
            <a:ext cx="4360680" cy="4768292"/>
          </a:xfrm>
          <a:prstGeom prst="rect">
            <a:avLst/>
          </a:prstGeom>
        </p:spPr>
      </p:pic>
      <p:sp>
        <p:nvSpPr>
          <p:cNvPr id="13" name="Title 1">
            <a:extLst>
              <a:ext uri="{FF2B5EF4-FFF2-40B4-BE49-F238E27FC236}">
                <a16:creationId xmlns:a16="http://schemas.microsoft.com/office/drawing/2014/main" id="{4BAABA83-FE81-4AA2-85E5-5EEEA8109AC8}"/>
              </a:ext>
            </a:extLst>
          </p:cNvPr>
          <p:cNvSpPr>
            <a:spLocks noGrp="1"/>
          </p:cNvSpPr>
          <p:nvPr>
            <p:ph type="title"/>
          </p:nvPr>
        </p:nvSpPr>
        <p:spPr>
          <a:xfrm>
            <a:off x="3429000" y="775412"/>
            <a:ext cx="7391400" cy="2593263"/>
          </a:xfrm>
        </p:spPr>
        <p:txBody>
          <a:bodyPr vert="horz" lIns="91440" tIns="45720" rIns="91440" bIns="45720" rtlCol="0" anchor="b">
            <a:normAutofit/>
          </a:bodyPr>
          <a:lstStyle/>
          <a:p>
            <a:pPr algn="ctr"/>
            <a:r>
              <a:rPr lang="en-US" sz="5200" dirty="0">
                <a:solidFill>
                  <a:srgbClr val="FFFF00"/>
                </a:solidFill>
                <a:latin typeface="Times New Roman" panose="02020603050405020304" pitchFamily="18" charset="0"/>
                <a:cs typeface="Times New Roman" panose="02020603050405020304" pitchFamily="18" charset="0"/>
              </a:rPr>
              <a:t>I. TÌM HIỂU CHUNG</a:t>
            </a:r>
          </a:p>
        </p:txBody>
      </p:sp>
      <p:pic>
        <p:nvPicPr>
          <p:cNvPr id="10" name="Picture 9">
            <a:extLst>
              <a:ext uri="{FF2B5EF4-FFF2-40B4-BE49-F238E27FC236}">
                <a16:creationId xmlns:a16="http://schemas.microsoft.com/office/drawing/2014/main" id="{8C3CAB46-AA70-402A-92E9-391FCA9C79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08194" y="1050131"/>
            <a:ext cx="4105275" cy="5514975"/>
          </a:xfrm>
          <a:prstGeom prst="rect">
            <a:avLst/>
          </a:prstGeom>
        </p:spPr>
      </p:pic>
    </p:spTree>
    <p:extLst>
      <p:ext uri="{BB962C8B-B14F-4D97-AF65-F5344CB8AC3E}">
        <p14:creationId xmlns:p14="http://schemas.microsoft.com/office/powerpoint/2010/main" val="4239600963"/>
      </p:ext>
    </p:extLst>
  </p:cSld>
  <p:clrMapOvr>
    <a:masterClrMapping/>
  </p:clrMapOvr>
  <mc:AlternateContent xmlns:mc="http://schemas.openxmlformats.org/markup-compatibility/2006" xmlns:p14="http://schemas.microsoft.com/office/powerpoint/2010/main">
    <mc:Choice Requires="p14">
      <p:transition spd="slow" p14:dur="1750" advClick="0" advTm="0">
        <p14:flip dir="r"/>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14" presetClass="entr" presetSubtype="1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TextBox 17"/>
          <p:cNvSpPr txBox="1"/>
          <p:nvPr/>
        </p:nvSpPr>
        <p:spPr>
          <a:xfrm>
            <a:off x="1218773" y="6626042"/>
            <a:ext cx="1800200" cy="123111"/>
          </a:xfrm>
          <a:prstGeom prst="rect">
            <a:avLst/>
          </a:prstGeom>
          <a:noFill/>
        </p:spPr>
        <p:txBody>
          <a:bodyPr wrap="square" rtlCol="0">
            <a:spAutoFit/>
          </a:bodyPr>
          <a:lstStyle/>
          <a:p>
            <a:pPr>
              <a:lnSpc>
                <a:spcPct val="200000"/>
              </a:lnSpc>
            </a:pPr>
            <a:r>
              <a:rPr lang="en-US" altLang="zh-CN" sz="100" dirty="0">
                <a:solidFill>
                  <a:schemeClr val="bg1"/>
                </a:solidFill>
                <a:ea typeface="微软雅黑" panose="020B0503020204020204" pitchFamily="34" charset="-122"/>
              </a:rPr>
              <a:t>PPT</a:t>
            </a:r>
            <a:r>
              <a:rPr lang="zh-CN" altLang="en-US" sz="100" dirty="0">
                <a:solidFill>
                  <a:schemeClr val="bg1"/>
                </a:solidFill>
                <a:ea typeface="微软雅黑" panose="020B0503020204020204" pitchFamily="34" charset="-122"/>
              </a:rPr>
              <a:t>模板 </a:t>
            </a:r>
            <a:r>
              <a:rPr lang="en-US" altLang="zh-CN" sz="100" dirty="0">
                <a:solidFill>
                  <a:schemeClr val="bg1"/>
                </a:solidFill>
                <a:ea typeface="微软雅黑" panose="020B0503020204020204" pitchFamily="34" charset="-122"/>
              </a:rPr>
              <a:t>http://www.1ppt.com/moban/</a:t>
            </a:r>
            <a:r>
              <a:rPr lang="zh-CN" altLang="en-US" sz="100" dirty="0">
                <a:solidFill>
                  <a:schemeClr val="bg1"/>
                </a:solidFill>
                <a:ea typeface="微软雅黑" panose="020B0503020204020204" pitchFamily="34" charset="-122"/>
              </a:rPr>
              <a:t> </a:t>
            </a:r>
            <a:endParaRPr lang="en-US" altLang="zh-CN" sz="100" dirty="0">
              <a:solidFill>
                <a:schemeClr val="bg1"/>
              </a:solidFill>
              <a:ea typeface="微软雅黑" panose="020B0503020204020204" pitchFamily="34" charset="-122"/>
            </a:endParaRPr>
          </a:p>
        </p:txBody>
      </p:sp>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30EADBDE-0A6F-4DC9-A5C7-142A43DBE7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8482" y="172740"/>
            <a:ext cx="11767225" cy="6512517"/>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5911953" y="1631996"/>
            <a:ext cx="5967799" cy="4869541"/>
          </a:xfrm>
          <a:prstGeom prst="rect">
            <a:avLst/>
          </a:prstGeom>
          <a:blipFill dpi="0" rotWithShape="1">
            <a:blip r:embed="rId5"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id="{47BBAB66-C649-4CEB-8CFF-05890E972AE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69144">
            <a:off x="8494776" y="917443"/>
            <a:ext cx="3184538" cy="2436557"/>
          </a:xfrm>
          <a:prstGeom prst="rect">
            <a:avLst/>
          </a:prstGeom>
        </p:spPr>
      </p:pic>
      <p:sp>
        <p:nvSpPr>
          <p:cNvPr id="17" name="Title 1">
            <a:extLst>
              <a:ext uri="{FF2B5EF4-FFF2-40B4-BE49-F238E27FC236}">
                <a16:creationId xmlns:a16="http://schemas.microsoft.com/office/drawing/2014/main" id="{8020523B-26AB-4CB2-A47C-95525C73ED4A}"/>
              </a:ext>
            </a:extLst>
          </p:cNvPr>
          <p:cNvSpPr>
            <a:spLocks noGrp="1"/>
          </p:cNvSpPr>
          <p:nvPr>
            <p:ph type="title"/>
          </p:nvPr>
        </p:nvSpPr>
        <p:spPr>
          <a:xfrm>
            <a:off x="1672390" y="306182"/>
            <a:ext cx="7391400" cy="1269956"/>
          </a:xfrm>
        </p:spPr>
        <p:txBody>
          <a:bodyPr vert="horz" lIns="91440" tIns="45720" rIns="91440" bIns="45720" rtlCol="0" anchor="b">
            <a:normAutofit/>
          </a:bodyPr>
          <a:lstStyle/>
          <a:p>
            <a:pPr algn="ctr"/>
            <a:r>
              <a:rPr lang="en-US" sz="5200" dirty="0">
                <a:solidFill>
                  <a:srgbClr val="FFFF00"/>
                </a:solidFill>
                <a:latin typeface="Times New Roman" panose="02020603050405020304" pitchFamily="18" charset="0"/>
                <a:cs typeface="Times New Roman" panose="02020603050405020304" pitchFamily="18" charset="0"/>
              </a:rPr>
              <a:t>I. TÌM HIỂU CHUNG</a:t>
            </a:r>
          </a:p>
        </p:txBody>
      </p:sp>
      <p:sp>
        <p:nvSpPr>
          <p:cNvPr id="19" name="Content Placeholder 2">
            <a:extLst>
              <a:ext uri="{FF2B5EF4-FFF2-40B4-BE49-F238E27FC236}">
                <a16:creationId xmlns:a16="http://schemas.microsoft.com/office/drawing/2014/main" id="{23D848A4-95AA-4015-907D-F8AA38E04E2B}"/>
              </a:ext>
            </a:extLst>
          </p:cNvPr>
          <p:cNvSpPr txBox="1">
            <a:spLocks/>
          </p:cNvSpPr>
          <p:nvPr/>
        </p:nvSpPr>
        <p:spPr>
          <a:xfrm>
            <a:off x="1173940" y="2452295"/>
            <a:ext cx="7753491" cy="3709990"/>
          </a:xfrm>
          <a:prstGeom prst="rect">
            <a:avLst/>
          </a:prstGeom>
        </p:spPr>
        <p:txBody>
          <a:bodyPr vert="horz" lIns="91440" tIns="45720" rIns="91440" bIns="45720" rtlCol="0" anchor="ctr">
            <a:no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en-US"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1. </a:t>
            </a:r>
            <a:r>
              <a:rPr kumimoji="0" lang="en-US" sz="3000" b="1" i="0" u="none" strike="noStrike" kern="1200" cap="none" spc="0" normalizeH="0" baseline="0" noProof="0" dirty="0" err="1">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Đọc</a:t>
            </a:r>
            <a:r>
              <a:rPr kumimoji="0" lang="en-US"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văn</a:t>
            </a:r>
            <a:r>
              <a:rPr kumimoji="0" lang="en-US"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bản</a:t>
            </a:r>
            <a:endParaRPr kumimoji="0" lang="en-US"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vi-VN"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2. Tìm hiểu tác giả </a:t>
            </a:r>
            <a:r>
              <a:rPr kumimoji="0" lang="en-US" sz="3000" b="1" i="0" u="none" strike="noStrike" kern="1200" cap="none" spc="0" normalizeH="0" baseline="0" noProof="0" dirty="0" err="1">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tác</a:t>
            </a:r>
            <a:r>
              <a:rPr kumimoji="0" lang="en-US"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phẩm</a:t>
            </a:r>
            <a:endParaRPr kumimoji="0" lang="en-US"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lang="en-US" sz="3000" b="1" dirty="0">
                <a:solidFill>
                  <a:schemeClr val="accent2">
                    <a:lumMod val="60000"/>
                    <a:lumOff val="40000"/>
                  </a:schemeClr>
                </a:solidFill>
                <a:latin typeface="Times New Roman" panose="02020603050405020304" pitchFamily="18" charset="0"/>
                <a:cs typeface="Times New Roman" panose="02020603050405020304" pitchFamily="18" charset="0"/>
              </a:rPr>
              <a:t>2.2. </a:t>
            </a:r>
            <a:r>
              <a:rPr lang="en-US" sz="3000" b="1" dirty="0" err="1">
                <a:solidFill>
                  <a:schemeClr val="accent2">
                    <a:lumMod val="60000"/>
                    <a:lumOff val="40000"/>
                  </a:schemeClr>
                </a:solidFill>
                <a:latin typeface="Times New Roman" panose="02020603050405020304" pitchFamily="18" charset="0"/>
                <a:cs typeface="Times New Roman" panose="02020603050405020304" pitchFamily="18" charset="0"/>
              </a:rPr>
              <a:t>Tìm</a:t>
            </a:r>
            <a:r>
              <a:rPr lang="en-US" sz="30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000" b="1" dirty="0" err="1">
                <a:solidFill>
                  <a:schemeClr val="accent2">
                    <a:lumMod val="60000"/>
                    <a:lumOff val="40000"/>
                  </a:schemeClr>
                </a:solidFill>
                <a:latin typeface="Times New Roman" panose="02020603050405020304" pitchFamily="18" charset="0"/>
                <a:cs typeface="Times New Roman" panose="02020603050405020304" pitchFamily="18" charset="0"/>
              </a:rPr>
              <a:t>hiểu</a:t>
            </a:r>
            <a:r>
              <a:rPr lang="en-US" sz="30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000" b="1" dirty="0" err="1">
                <a:solidFill>
                  <a:schemeClr val="accent2">
                    <a:lumMod val="60000"/>
                    <a:lumOff val="40000"/>
                  </a:schemeClr>
                </a:solidFill>
                <a:latin typeface="Times New Roman" panose="02020603050405020304" pitchFamily="18" charset="0"/>
                <a:cs typeface="Times New Roman" panose="02020603050405020304" pitchFamily="18" charset="0"/>
              </a:rPr>
              <a:t>tác</a:t>
            </a:r>
            <a:r>
              <a:rPr lang="en-US" sz="30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000" b="1" dirty="0" err="1">
                <a:solidFill>
                  <a:schemeClr val="accent2">
                    <a:lumMod val="60000"/>
                    <a:lumOff val="40000"/>
                  </a:schemeClr>
                </a:solidFill>
                <a:latin typeface="Times New Roman" panose="02020603050405020304" pitchFamily="18" charset="0"/>
                <a:cs typeface="Times New Roman" panose="02020603050405020304" pitchFamily="18" charset="0"/>
              </a:rPr>
              <a:t>giả</a:t>
            </a:r>
            <a:endParaRPr kumimoji="0" lang="en-US"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vi-VN"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Vũ Cao (1922 – 2007) quê ở Nam Định. </a:t>
            </a:r>
            <a:endParaRPr kumimoji="0" 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vi-VN"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Thơ ông viết về đề tài kháng chiến</a:t>
            </a:r>
            <a:r>
              <a:rPr kumimoji="0" 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p>
          <a:p>
            <a:pPr marL="0" indent="0">
              <a:buNone/>
            </a:pP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hình ảnh thơ trẻ trung, tươi mới, giàu cảm xúc</a:t>
            </a:r>
            <a:r>
              <a:rPr kumimoji="0" 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giản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nhẹ</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nhàng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giàu</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effectLst/>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endParaRPr kumimoji="0" 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id="{9724102D-8831-4638-B6FC-22FAF6DB41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58187" y="1057275"/>
            <a:ext cx="4105275" cy="5514975"/>
          </a:xfrm>
          <a:prstGeom prst="rect">
            <a:avLst/>
          </a:prstGeom>
        </p:spPr>
      </p:pic>
    </p:spTree>
    <p:extLst>
      <p:ext uri="{BB962C8B-B14F-4D97-AF65-F5344CB8AC3E}">
        <p14:creationId xmlns:p14="http://schemas.microsoft.com/office/powerpoint/2010/main" val="619831005"/>
      </p:ext>
    </p:extLst>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750" fill="hold"/>
                                        <p:tgtEl>
                                          <p:spTgt spid="3"/>
                                        </p:tgtEl>
                                        <p:attrNameLst>
                                          <p:attrName>ppt_x</p:attrName>
                                        </p:attrNameLst>
                                      </p:cBhvr>
                                      <p:tavLst>
                                        <p:tav tm="0">
                                          <p:val>
                                            <p:strVal val="#ppt_x"/>
                                          </p:val>
                                        </p:tav>
                                        <p:tav tm="100000">
                                          <p:val>
                                            <p:strVal val="#ppt_x"/>
                                          </p:val>
                                        </p:tav>
                                      </p:tavLst>
                                    </p:anim>
                                    <p:anim calcmode="lin" valueType="num">
                                      <p:cBhvr additive="base">
                                        <p:cTn id="14"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TextBox 17"/>
          <p:cNvSpPr txBox="1"/>
          <p:nvPr/>
        </p:nvSpPr>
        <p:spPr>
          <a:xfrm>
            <a:off x="1218773" y="6626042"/>
            <a:ext cx="1800200" cy="123111"/>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微软雅黑" panose="020F0502020204030204"/>
                <a:ea typeface="微软雅黑" panose="020B0503020204020204" pitchFamily="34" charset="-122"/>
                <a:cs typeface="+mn-cs"/>
              </a:rPr>
              <a:t>PPT</a:t>
            </a:r>
            <a:r>
              <a:rPr kumimoji="0" lang="zh-CN" altLang="en-US" sz="100" b="0" i="0" u="none" strike="noStrike" kern="1200" cap="none" spc="0" normalizeH="0" baseline="0" noProof="0" dirty="0">
                <a:ln>
                  <a:noFill/>
                </a:ln>
                <a:solidFill>
                  <a:prstClr val="white"/>
                </a:solidFill>
                <a:effectLst/>
                <a:uLnTx/>
                <a:uFillTx/>
                <a:latin typeface="微软雅黑" panose="020F0502020204030204"/>
                <a:ea typeface="微软雅黑" panose="020B0503020204020204" pitchFamily="34" charset="-122"/>
                <a:cs typeface="+mn-cs"/>
              </a:rPr>
              <a:t>模板 </a:t>
            </a:r>
            <a:r>
              <a:rPr kumimoji="0" lang="en-US" altLang="zh-CN" sz="100" b="0" i="0" u="none" strike="noStrike" kern="1200" cap="none" spc="0" normalizeH="0" baseline="0" noProof="0" dirty="0">
                <a:ln>
                  <a:noFill/>
                </a:ln>
                <a:solidFill>
                  <a:prstClr val="white"/>
                </a:solidFill>
                <a:effectLst/>
                <a:uLnTx/>
                <a:uFillTx/>
                <a:latin typeface="微软雅黑" panose="020F0502020204030204"/>
                <a:ea typeface="微软雅黑" panose="020B0503020204020204" pitchFamily="34" charset="-122"/>
                <a:cs typeface="+mn-cs"/>
              </a:rPr>
              <a:t>http://www.1ppt.com/moban/</a:t>
            </a:r>
            <a:r>
              <a:rPr kumimoji="0" lang="zh-CN" altLang="en-US" sz="100" b="0" i="0" u="none" strike="noStrike" kern="1200" cap="none" spc="0" normalizeH="0" baseline="0" noProof="0" dirty="0">
                <a:ln>
                  <a:noFill/>
                </a:ln>
                <a:solidFill>
                  <a:prstClr val="white"/>
                </a:solidFill>
                <a:effectLst/>
                <a:uLnTx/>
                <a:uFillTx/>
                <a:latin typeface="微软雅黑" panose="020F0502020204030204"/>
                <a:ea typeface="微软雅黑" panose="020B0503020204020204" pitchFamily="34" charset="-122"/>
                <a:cs typeface="+mn-cs"/>
              </a:rPr>
              <a:t> </a:t>
            </a:r>
            <a:endParaRPr kumimoji="0" lang="en-US" altLang="zh-CN" sz="100" b="0" i="0" u="none" strike="noStrike" kern="1200" cap="none" spc="0" normalizeH="0" baseline="0" noProof="0" dirty="0">
              <a:ln>
                <a:noFill/>
              </a:ln>
              <a:solidFill>
                <a:prstClr val="white"/>
              </a:solidFill>
              <a:effectLst/>
              <a:uLnTx/>
              <a:uFillTx/>
              <a:latin typeface="微软雅黑" panose="020F0502020204030204"/>
              <a:ea typeface="微软雅黑" panose="020B0503020204020204" pitchFamily="34" charset="-122"/>
              <a:cs typeface="+mn-cs"/>
            </a:endParaRPr>
          </a:p>
        </p:txBody>
      </p:sp>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30EADBDE-0A6F-4DC9-A5C7-142A43DBE7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8482" y="172740"/>
            <a:ext cx="11767225" cy="6512517"/>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5911953" y="1631996"/>
            <a:ext cx="5967799" cy="4869541"/>
          </a:xfrm>
          <a:prstGeom prst="rect">
            <a:avLst/>
          </a:prstGeom>
          <a:blipFill dpi="0" rotWithShape="1">
            <a:blip r:embed="rId5"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3" name="图片 2">
            <a:extLst>
              <a:ext uri="{FF2B5EF4-FFF2-40B4-BE49-F238E27FC236}">
                <a16:creationId xmlns:a16="http://schemas.microsoft.com/office/drawing/2014/main" id="{47BBAB66-C649-4CEB-8CFF-05890E972AE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69144">
            <a:off x="8406546" y="807644"/>
            <a:ext cx="3413173" cy="2611490"/>
          </a:xfrm>
          <a:prstGeom prst="rect">
            <a:avLst/>
          </a:prstGeom>
        </p:spPr>
      </p:pic>
      <p:sp>
        <p:nvSpPr>
          <p:cNvPr id="17" name="Title 1">
            <a:extLst>
              <a:ext uri="{FF2B5EF4-FFF2-40B4-BE49-F238E27FC236}">
                <a16:creationId xmlns:a16="http://schemas.microsoft.com/office/drawing/2014/main" id="{8020523B-26AB-4CB2-A47C-95525C73ED4A}"/>
              </a:ext>
            </a:extLst>
          </p:cNvPr>
          <p:cNvSpPr>
            <a:spLocks noGrp="1"/>
          </p:cNvSpPr>
          <p:nvPr>
            <p:ph type="title"/>
          </p:nvPr>
        </p:nvSpPr>
        <p:spPr>
          <a:xfrm>
            <a:off x="842211" y="655098"/>
            <a:ext cx="7391400" cy="1269956"/>
          </a:xfrm>
        </p:spPr>
        <p:txBody>
          <a:bodyPr vert="horz" lIns="91440" tIns="45720" rIns="91440" bIns="45720" rtlCol="0" anchor="b">
            <a:normAutofit/>
          </a:bodyPr>
          <a:lstStyle/>
          <a:p>
            <a:pPr algn="ctr"/>
            <a:r>
              <a:rPr lang="en-US" sz="5200" dirty="0">
                <a:solidFill>
                  <a:srgbClr val="FFFF00"/>
                </a:solidFill>
                <a:latin typeface="Times New Roman" panose="02020603050405020304" pitchFamily="18" charset="0"/>
                <a:cs typeface="Times New Roman" panose="02020603050405020304" pitchFamily="18" charset="0"/>
              </a:rPr>
              <a:t>I. TÌM HIỂU CHUNG</a:t>
            </a:r>
          </a:p>
        </p:txBody>
      </p:sp>
      <p:sp>
        <p:nvSpPr>
          <p:cNvPr id="19" name="Content Placeholder 2">
            <a:extLst>
              <a:ext uri="{FF2B5EF4-FFF2-40B4-BE49-F238E27FC236}">
                <a16:creationId xmlns:a16="http://schemas.microsoft.com/office/drawing/2014/main" id="{23D848A4-95AA-4015-907D-F8AA38E04E2B}"/>
              </a:ext>
            </a:extLst>
          </p:cNvPr>
          <p:cNvSpPr txBox="1">
            <a:spLocks/>
          </p:cNvSpPr>
          <p:nvPr/>
        </p:nvSpPr>
        <p:spPr>
          <a:xfrm>
            <a:off x="921277" y="2223696"/>
            <a:ext cx="7512860" cy="3709990"/>
          </a:xfrm>
          <a:prstGeom prst="rect">
            <a:avLst/>
          </a:prstGeom>
        </p:spPr>
        <p:txBody>
          <a:bodyPr vert="horz" lIns="91440" tIns="45720" rIns="91440" bIns="45720" rtlCol="0" anchor="ctr">
            <a:no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en-US"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1. </a:t>
            </a:r>
            <a:r>
              <a:rPr kumimoji="0" lang="en-US" sz="3000" b="1" i="0" u="none" strike="noStrike" kern="1200" cap="none" spc="0" normalizeH="0" baseline="0" noProof="0" dirty="0" err="1">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Đọc</a:t>
            </a:r>
            <a:r>
              <a:rPr kumimoji="0" lang="en-US"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văn</a:t>
            </a:r>
            <a:r>
              <a:rPr kumimoji="0" lang="en-US"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bản</a:t>
            </a:r>
            <a:endParaRPr kumimoji="0" lang="en-US"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vi-VN"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2. Tìm hiểu </a:t>
            </a:r>
            <a:r>
              <a:rPr lang="en-US" sz="3000" b="1" dirty="0" err="1">
                <a:solidFill>
                  <a:schemeClr val="accent2">
                    <a:lumMod val="60000"/>
                    <a:lumOff val="40000"/>
                  </a:schemeClr>
                </a:solidFill>
                <a:latin typeface="Times New Roman" panose="02020603050405020304" pitchFamily="18" charset="0"/>
                <a:cs typeface="Times New Roman" panose="02020603050405020304" pitchFamily="18" charset="0"/>
              </a:rPr>
              <a:t>tác</a:t>
            </a:r>
            <a:r>
              <a:rPr lang="en-US" sz="30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000" b="1" dirty="0" err="1">
                <a:solidFill>
                  <a:schemeClr val="accent2">
                    <a:lumMod val="60000"/>
                    <a:lumOff val="40000"/>
                  </a:schemeClr>
                </a:solidFill>
                <a:latin typeface="Times New Roman" panose="02020603050405020304" pitchFamily="18" charset="0"/>
                <a:cs typeface="Times New Roman" panose="02020603050405020304" pitchFamily="18" charset="0"/>
              </a:rPr>
              <a:t>giả</a:t>
            </a:r>
            <a:r>
              <a:rPr lang="en-US" sz="30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000" b="1" dirty="0" err="1">
                <a:solidFill>
                  <a:schemeClr val="accent2">
                    <a:lumMod val="60000"/>
                    <a:lumOff val="40000"/>
                  </a:schemeClr>
                </a:solidFill>
                <a:latin typeface="Times New Roman" panose="02020603050405020304" pitchFamily="18" charset="0"/>
                <a:cs typeface="Times New Roman" panose="02020603050405020304" pitchFamily="18" charset="0"/>
              </a:rPr>
              <a:t>tác</a:t>
            </a:r>
            <a:r>
              <a:rPr lang="en-US" sz="30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000" b="1" dirty="0" err="1">
                <a:solidFill>
                  <a:schemeClr val="accent2">
                    <a:lumMod val="60000"/>
                    <a:lumOff val="40000"/>
                  </a:schemeClr>
                </a:solidFill>
                <a:latin typeface="Times New Roman" panose="02020603050405020304" pitchFamily="18" charset="0"/>
                <a:cs typeface="Times New Roman" panose="02020603050405020304" pitchFamily="18" charset="0"/>
              </a:rPr>
              <a:t>phẩm</a:t>
            </a:r>
            <a:endParaRPr kumimoji="0" lang="en-US"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a:p>
            <a:pPr marL="0" indent="0">
              <a:buNone/>
            </a:pPr>
            <a:r>
              <a:rPr lang="en-US" sz="3000" b="1" dirty="0">
                <a:solidFill>
                  <a:schemeClr val="accent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2.2. </a:t>
            </a:r>
            <a:r>
              <a:rPr lang="en-US" sz="3000" b="1" dirty="0" err="1">
                <a:solidFill>
                  <a:schemeClr val="accent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000" b="1" dirty="0">
                <a:solidFill>
                  <a:schemeClr val="accent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chemeClr val="accent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000" b="1" dirty="0">
                <a:solidFill>
                  <a:schemeClr val="accent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i="1" dirty="0" err="1">
                <a:solidFill>
                  <a:schemeClr val="accent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3000" b="1" i="1" dirty="0">
                <a:solidFill>
                  <a:schemeClr val="accent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i="1" dirty="0" err="1">
                <a:solidFill>
                  <a:schemeClr val="accent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xưa</a:t>
            </a:r>
            <a:endParaRPr lang="en-US" sz="3000" dirty="0">
              <a:solidFill>
                <a:schemeClr val="accent2">
                  <a:lumMod val="60000"/>
                  <a:lumOff val="4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a:p>
            <a:pPr marL="0" indent="0">
              <a:buNone/>
            </a:pP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Trích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trong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tập</a:t>
            </a:r>
            <a:r>
              <a:rPr lang="en-US" sz="3000"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Thơ</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với</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tuổi</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thơ</a:t>
            </a:r>
            <a:r>
              <a:rPr lang="en-US" sz="3000" i="1"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xuất</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bản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năm</a:t>
            </a:r>
            <a:r>
              <a:rPr lang="en-US" sz="3000" dirty="0">
                <a:effectLst/>
                <a:latin typeface="Times New Roman" panose="02020603050405020304" pitchFamily="18" charset="0"/>
                <a:ea typeface="Times New Roman" panose="02020603050405020304" pitchFamily="18" charset="0"/>
              </a:rPr>
              <a:t> 2001.</a:t>
            </a:r>
            <a:endParaRPr kumimoji="0" 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1C777355-85E1-40ED-A82D-DBADAD2A20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93932" y="1366827"/>
            <a:ext cx="3869531" cy="5198279"/>
          </a:xfrm>
          <a:prstGeom prst="rect">
            <a:avLst/>
          </a:prstGeom>
        </p:spPr>
      </p:pic>
    </p:spTree>
    <p:extLst>
      <p:ext uri="{BB962C8B-B14F-4D97-AF65-F5344CB8AC3E}">
        <p14:creationId xmlns:p14="http://schemas.microsoft.com/office/powerpoint/2010/main" val="3856910196"/>
      </p:ext>
    </p:extLst>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750" fill="hold"/>
                                        <p:tgtEl>
                                          <p:spTgt spid="3"/>
                                        </p:tgtEl>
                                        <p:attrNameLst>
                                          <p:attrName>ppt_x</p:attrName>
                                        </p:attrNameLst>
                                      </p:cBhvr>
                                      <p:tavLst>
                                        <p:tav tm="0">
                                          <p:val>
                                            <p:strVal val="#ppt_x"/>
                                          </p:val>
                                        </p:tav>
                                        <p:tav tm="100000">
                                          <p:val>
                                            <p:strVal val="#ppt_x"/>
                                          </p:val>
                                        </p:tav>
                                      </p:tavLst>
                                    </p:anim>
                                    <p:anim calcmode="lin" valueType="num">
                                      <p:cBhvr additive="base">
                                        <p:cTn id="14"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30EADBDE-0A6F-4DC9-A5C7-142A43DBE7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368" y="237034"/>
            <a:ext cx="11767225" cy="6512517"/>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5875858" y="1656059"/>
            <a:ext cx="5967799" cy="4869541"/>
          </a:xfrm>
          <a:prstGeom prst="rect">
            <a:avLst/>
          </a:prstGeom>
          <a:blipFill dpi="0" rotWithShape="1">
            <a:blip r:embed="rId5"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id="{C4DA0D0D-6713-4B32-9BFB-4CBE8EC1DF3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83178" y="2866838"/>
            <a:ext cx="2918007" cy="3234217"/>
          </a:xfrm>
          <a:prstGeom prst="rect">
            <a:avLst/>
          </a:prstGeom>
        </p:spPr>
      </p:pic>
      <p:sp>
        <p:nvSpPr>
          <p:cNvPr id="15" name="Title 1">
            <a:extLst>
              <a:ext uri="{FF2B5EF4-FFF2-40B4-BE49-F238E27FC236}">
                <a16:creationId xmlns:a16="http://schemas.microsoft.com/office/drawing/2014/main" id="{30E83C97-E5F4-4DCA-A689-58F56165AB11}"/>
              </a:ext>
            </a:extLst>
          </p:cNvPr>
          <p:cNvSpPr txBox="1">
            <a:spLocks/>
          </p:cNvSpPr>
          <p:nvPr/>
        </p:nvSpPr>
        <p:spPr>
          <a:xfrm>
            <a:off x="1888957" y="-463841"/>
            <a:ext cx="8026879" cy="2593263"/>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2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pic>
        <p:nvPicPr>
          <p:cNvPr id="10" name="Picture 9">
            <a:extLst>
              <a:ext uri="{FF2B5EF4-FFF2-40B4-BE49-F238E27FC236}">
                <a16:creationId xmlns:a16="http://schemas.microsoft.com/office/drawing/2014/main" id="{A19258A9-5F8F-4491-B3BB-D8DC9DDD3A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014662"/>
            <a:ext cx="1983482" cy="3598068"/>
          </a:xfrm>
          <a:prstGeom prst="rect">
            <a:avLst/>
          </a:prstGeom>
        </p:spPr>
      </p:pic>
    </p:spTree>
    <p:extLst>
      <p:ext uri="{BB962C8B-B14F-4D97-AF65-F5344CB8AC3E}">
        <p14:creationId xmlns:p14="http://schemas.microsoft.com/office/powerpoint/2010/main" val="1925821326"/>
      </p:ext>
    </p:extLst>
  </p:cSld>
  <p:clrMapOvr>
    <a:masterClrMapping/>
  </p:clrMapOvr>
  <mc:AlternateContent xmlns:mc="http://schemas.openxmlformats.org/markup-compatibility/2006" xmlns:p14="http://schemas.microsoft.com/office/powerpoint/2010/main">
    <mc:Choice Requires="p14">
      <p:transition spd="slow" p14:dur="1750" advClick="0" advTm="0">
        <p14:gallery dir="l"/>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750"/>
                                        <p:tgtEl>
                                          <p:spTgt spid="3"/>
                                        </p:tgtEl>
                                      </p:cBhvr>
                                    </p:animEffect>
                                    <p:anim calcmode="lin" valueType="num">
                                      <p:cBhvr>
                                        <p:cTn id="14" dur="750" fill="hold"/>
                                        <p:tgtEl>
                                          <p:spTgt spid="3"/>
                                        </p:tgtEl>
                                        <p:attrNameLst>
                                          <p:attrName>ppt_x</p:attrName>
                                        </p:attrNameLst>
                                      </p:cBhvr>
                                      <p:tavLst>
                                        <p:tav tm="0">
                                          <p:val>
                                            <p:strVal val="#ppt_x"/>
                                          </p:val>
                                        </p:tav>
                                        <p:tav tm="100000">
                                          <p:val>
                                            <p:strVal val="#ppt_x"/>
                                          </p:val>
                                        </p:tav>
                                      </p:tavLst>
                                    </p:anim>
                                    <p:anim calcmode="lin" valueType="num">
                                      <p:cBhvr>
                                        <p:cTn id="15"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5426241" y="1732547"/>
            <a:ext cx="6417415" cy="4793053"/>
          </a:xfrm>
          <a:prstGeom prst="rect">
            <a:avLst/>
          </a:prstGeom>
          <a:blipFill dpi="0" rotWithShape="1">
            <a:blip r:embed="rId4"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id="{F25B23B1-E9C8-4DC3-8BC2-AB37B4E44B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73389" y="2229071"/>
            <a:ext cx="2152896" cy="4305792"/>
          </a:xfrm>
          <a:prstGeom prst="rect">
            <a:avLst/>
          </a:prstGeom>
        </p:spPr>
      </p:pic>
      <p:sp>
        <p:nvSpPr>
          <p:cNvPr id="17" name="Title 1">
            <a:extLst>
              <a:ext uri="{FF2B5EF4-FFF2-40B4-BE49-F238E27FC236}">
                <a16:creationId xmlns:a16="http://schemas.microsoft.com/office/drawing/2014/main" id="{D369A347-FAFD-4E49-97F4-A69092760832}"/>
              </a:ext>
            </a:extLst>
          </p:cNvPr>
          <p:cNvSpPr txBox="1">
            <a:spLocks/>
          </p:cNvSpPr>
          <p:nvPr/>
        </p:nvSpPr>
        <p:spPr>
          <a:xfrm>
            <a:off x="838201" y="559813"/>
            <a:ext cx="10348146" cy="768655"/>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sp>
        <p:nvSpPr>
          <p:cNvPr id="19" name="Content Placeholder 2">
            <a:extLst>
              <a:ext uri="{FF2B5EF4-FFF2-40B4-BE49-F238E27FC236}">
                <a16:creationId xmlns:a16="http://schemas.microsoft.com/office/drawing/2014/main" id="{3591189C-1DD0-456C-8FA7-B32F3123B24F}"/>
              </a:ext>
            </a:extLst>
          </p:cNvPr>
          <p:cNvSpPr txBox="1">
            <a:spLocks/>
          </p:cNvSpPr>
          <p:nvPr/>
        </p:nvSpPr>
        <p:spPr>
          <a:xfrm>
            <a:off x="375692" y="1082842"/>
            <a:ext cx="10669297" cy="2189748"/>
          </a:xfrm>
          <a:prstGeom prst="rect">
            <a:avLst/>
          </a:prstGeom>
        </p:spPr>
        <p:txBody>
          <a:bodyPr vert="horz" lIns="91440" tIns="45720" rIns="91440" bIns="45720" rtlCol="0" anchor="ctr">
            <a:no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en-US" sz="32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1. </a:t>
            </a:r>
            <a:r>
              <a:rPr kumimoji="0" lang="vi-VN" sz="32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Tìm hiểu mục đích bà hát ru cháu bằng những câu Kiều </a:t>
            </a:r>
            <a:endParaRPr kumimoji="0" lang="en-US" sz="32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endParaRPr kumimoji="0" lang="en-US" sz="3200" b="0"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p:txBody>
      </p:sp>
      <p:pic>
        <p:nvPicPr>
          <p:cNvPr id="5" name="图片 4">
            <a:extLst>
              <a:ext uri="{FF2B5EF4-FFF2-40B4-BE49-F238E27FC236}">
                <a16:creationId xmlns:a16="http://schemas.microsoft.com/office/drawing/2014/main" id="{30EADBDE-0A6F-4DC9-A5C7-142A43DBE7F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21444" y="0"/>
            <a:ext cx="11858625" cy="6512517"/>
          </a:xfrm>
          <a:prstGeom prst="rect">
            <a:avLst/>
          </a:prstGeom>
        </p:spPr>
      </p:pic>
      <p:pic>
        <p:nvPicPr>
          <p:cNvPr id="13" name="Picture 12">
            <a:extLst>
              <a:ext uri="{FF2B5EF4-FFF2-40B4-BE49-F238E27FC236}">
                <a16:creationId xmlns:a16="http://schemas.microsoft.com/office/drawing/2014/main" id="{4BBA92AE-8560-48F8-9A3C-15A1C4F1DB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786063"/>
            <a:ext cx="1983482" cy="3598068"/>
          </a:xfrm>
          <a:prstGeom prst="rect">
            <a:avLst/>
          </a:prstGeom>
        </p:spPr>
      </p:pic>
    </p:spTree>
    <p:extLst>
      <p:ext uri="{BB962C8B-B14F-4D97-AF65-F5344CB8AC3E}">
        <p14:creationId xmlns:p14="http://schemas.microsoft.com/office/powerpoint/2010/main" val="1167888975"/>
      </p:ext>
    </p:extLst>
  </p:cSld>
  <p:clrMapOvr>
    <a:masterClrMapping/>
  </p:clrMapOvr>
  <mc:AlternateContent xmlns:mc="http://schemas.openxmlformats.org/markup-compatibility/2006" xmlns:p14="http://schemas.microsoft.com/office/powerpoint/2010/main">
    <mc:Choice Requires="p14">
      <p:transition spd="slow" p14:dur="1750" advClick="0" advTm="0">
        <p14:prism/>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30EADBDE-0A6F-4DC9-A5C7-142A43DBE7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2119475" cy="6797040"/>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5426241" y="1732547"/>
            <a:ext cx="6417415" cy="4793053"/>
          </a:xfrm>
          <a:prstGeom prst="rect">
            <a:avLst/>
          </a:prstGeom>
          <a:blipFill dpi="0" rotWithShape="1">
            <a:blip r:embed="rId5"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3" name="图片 2">
            <a:extLst>
              <a:ext uri="{FF2B5EF4-FFF2-40B4-BE49-F238E27FC236}">
                <a16:creationId xmlns:a16="http://schemas.microsoft.com/office/drawing/2014/main" id="{F25B23B1-E9C8-4DC3-8BC2-AB37B4E44B5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80033" y="3642359"/>
            <a:ext cx="1446252" cy="2892503"/>
          </a:xfrm>
          <a:prstGeom prst="rect">
            <a:avLst/>
          </a:prstGeom>
        </p:spPr>
      </p:pic>
      <p:sp>
        <p:nvSpPr>
          <p:cNvPr id="17" name="Title 1">
            <a:extLst>
              <a:ext uri="{FF2B5EF4-FFF2-40B4-BE49-F238E27FC236}">
                <a16:creationId xmlns:a16="http://schemas.microsoft.com/office/drawing/2014/main" id="{D369A347-FAFD-4E49-97F4-A69092760832}"/>
              </a:ext>
            </a:extLst>
          </p:cNvPr>
          <p:cNvSpPr txBox="1">
            <a:spLocks/>
          </p:cNvSpPr>
          <p:nvPr/>
        </p:nvSpPr>
        <p:spPr>
          <a:xfrm>
            <a:off x="871331" y="364435"/>
            <a:ext cx="10348146" cy="592972"/>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sp>
        <p:nvSpPr>
          <p:cNvPr id="19" name="Content Placeholder 2">
            <a:extLst>
              <a:ext uri="{FF2B5EF4-FFF2-40B4-BE49-F238E27FC236}">
                <a16:creationId xmlns:a16="http://schemas.microsoft.com/office/drawing/2014/main" id="{3591189C-1DD0-456C-8FA7-B32F3123B24F}"/>
              </a:ext>
            </a:extLst>
          </p:cNvPr>
          <p:cNvSpPr txBox="1">
            <a:spLocks/>
          </p:cNvSpPr>
          <p:nvPr/>
        </p:nvSpPr>
        <p:spPr>
          <a:xfrm>
            <a:off x="781878" y="1374391"/>
            <a:ext cx="10621618" cy="620062"/>
          </a:xfrm>
          <a:prstGeom prst="rect">
            <a:avLst/>
          </a:prstGeom>
        </p:spPr>
        <p:txBody>
          <a:bodyPr vert="horz" lIns="91440" tIns="45720" rIns="91440" bIns="45720" rtlCol="0" anchor="ctr">
            <a:no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en-US" sz="32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1. </a:t>
            </a:r>
            <a:r>
              <a:rPr kumimoji="0" lang="vi-VN" sz="32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Tìm hiểu mục đích bà hát ru cháu bằng những câu Kiều </a:t>
            </a:r>
            <a:endParaRPr kumimoji="0" lang="en-US" sz="32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endParaRPr kumimoji="0" lang="en-US" sz="3200" b="0"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72910ECA-B4A4-4CB0-B529-F64C2F009C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4332" y="3383812"/>
            <a:ext cx="1728788" cy="3136049"/>
          </a:xfrm>
          <a:prstGeom prst="rect">
            <a:avLst/>
          </a:prstGeom>
        </p:spPr>
      </p:pic>
      <p:graphicFrame>
        <p:nvGraphicFramePr>
          <p:cNvPr id="2" name="Table 1">
            <a:extLst>
              <a:ext uri="{FF2B5EF4-FFF2-40B4-BE49-F238E27FC236}">
                <a16:creationId xmlns:a16="http://schemas.microsoft.com/office/drawing/2014/main" id="{DA06BA3C-9109-4C79-A956-30BE2AA08F91}"/>
              </a:ext>
            </a:extLst>
          </p:cNvPr>
          <p:cNvGraphicFramePr>
            <a:graphicFrameLocks noGrp="1"/>
          </p:cNvGraphicFramePr>
          <p:nvPr>
            <p:extLst>
              <p:ext uri="{D42A27DB-BD31-4B8C-83A1-F6EECF244321}">
                <p14:modId xmlns:p14="http://schemas.microsoft.com/office/powerpoint/2010/main" val="3191050097"/>
              </p:ext>
            </p:extLst>
          </p:nvPr>
        </p:nvGraphicFramePr>
        <p:xfrm>
          <a:off x="457200" y="1668780"/>
          <a:ext cx="9951720" cy="4944062"/>
        </p:xfrm>
        <a:graphic>
          <a:graphicData uri="http://schemas.openxmlformats.org/drawingml/2006/table">
            <a:tbl>
              <a:tblPr firstRow="1" firstCol="1" bandRow="1">
                <a:tableStyleId>{5C22544A-7EE6-4342-B048-85BDC9FD1C3A}</a:tableStyleId>
              </a:tblPr>
              <a:tblGrid>
                <a:gridCol w="5128260">
                  <a:extLst>
                    <a:ext uri="{9D8B030D-6E8A-4147-A177-3AD203B41FA5}">
                      <a16:colId xmlns:a16="http://schemas.microsoft.com/office/drawing/2014/main" val="1034343445"/>
                    </a:ext>
                  </a:extLst>
                </a:gridCol>
                <a:gridCol w="4823460">
                  <a:extLst>
                    <a:ext uri="{9D8B030D-6E8A-4147-A177-3AD203B41FA5}">
                      <a16:colId xmlns:a16="http://schemas.microsoft.com/office/drawing/2014/main" val="3848699040"/>
                    </a:ext>
                  </a:extLst>
                </a:gridCol>
              </a:tblGrid>
              <a:tr h="790303">
                <a:tc gridSpan="2">
                  <a:txBody>
                    <a:bodyPr/>
                    <a:lstStyle/>
                    <a:p>
                      <a:pPr algn="ctr">
                        <a:lnSpc>
                          <a:spcPct val="119000"/>
                        </a:lnSpc>
                      </a:pPr>
                      <a:r>
                        <a:rPr lang="en-US" sz="2000" b="1" dirty="0" err="1">
                          <a:solidFill>
                            <a:srgbClr val="FF0000"/>
                          </a:solidFill>
                          <a:effectLst/>
                          <a:latin typeface="Times New Roman" panose="02020603050405020304" pitchFamily="18" charset="0"/>
                          <a:cs typeface="Times New Roman" panose="02020603050405020304" pitchFamily="18" charset="0"/>
                        </a:rPr>
                        <a:t>Bà</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ru</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cháu</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bằng</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những</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câu</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Kiều</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mặc</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dù</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cháu</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còn</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rất</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nhỏ</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chưa</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thể</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hiểu</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được</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Điều</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đó</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gọi</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cho</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em</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suy</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nghĩ</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gì</a:t>
                      </a:r>
                      <a:r>
                        <a:rPr lang="en-US" sz="2000" b="1" dirty="0">
                          <a:solidFill>
                            <a:srgbClr val="FF0000"/>
                          </a:solidFill>
                          <a:effectLst/>
                          <a:latin typeface="Times New Roman" panose="02020603050405020304" pitchFamily="18" charset="0"/>
                          <a:cs typeface="Times New Roman" panose="02020603050405020304" pitchFamily="18" charset="0"/>
                        </a:rPr>
                        <a:t>?</a:t>
                      </a:r>
                    </a:p>
                  </a:txBody>
                  <a:tcPr marL="68580" marR="68580" marT="0" marB="0">
                    <a:noFill/>
                  </a:tcPr>
                </a:tc>
                <a:tc hMerge="1">
                  <a:txBody>
                    <a:bodyPr/>
                    <a:lstStyle/>
                    <a:p>
                      <a:endParaRPr lang="en-US"/>
                    </a:p>
                  </a:txBody>
                  <a:tcPr/>
                </a:tc>
                <a:extLst>
                  <a:ext uri="{0D108BD9-81ED-4DB2-BD59-A6C34878D82A}">
                    <a16:rowId xmlns:a16="http://schemas.microsoft.com/office/drawing/2014/main" val="3160399614"/>
                  </a:ext>
                </a:extLst>
              </a:tr>
              <a:tr h="1244179">
                <a:tc>
                  <a:txBody>
                    <a:bodyPr/>
                    <a:lstStyle/>
                    <a:p>
                      <a:pPr algn="just">
                        <a:lnSpc>
                          <a:spcPct val="119000"/>
                        </a:lnSpc>
                      </a:pPr>
                      <a:r>
                        <a:rPr lang="en-US" sz="2000" b="1" dirty="0" err="1">
                          <a:solidFill>
                            <a:srgbClr val="FFC000"/>
                          </a:solidFill>
                          <a:effectLst/>
                          <a:latin typeface="Times New Roman" panose="02020603050405020304" pitchFamily="18" charset="0"/>
                          <a:cs typeface="Times New Roman" panose="02020603050405020304" pitchFamily="18" charset="0"/>
                        </a:rPr>
                        <a:t>Thông</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thường</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người</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lớn</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thường</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dùng</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những</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lời</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hát</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nào</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để</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ru</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trẻ</a:t>
                      </a:r>
                      <a:r>
                        <a:rPr lang="en-US" sz="2000" b="1" dirty="0">
                          <a:solidFill>
                            <a:srgbClr val="FFC000"/>
                          </a:solidFill>
                          <a:effectLst/>
                          <a:latin typeface="Times New Roman" panose="02020603050405020304" pitchFamily="18" charset="0"/>
                          <a:cs typeface="Times New Roman" panose="02020603050405020304" pitchFamily="18" charset="0"/>
                        </a:rPr>
                        <a:t>?</a:t>
                      </a:r>
                    </a:p>
                  </a:txBody>
                  <a:tcPr marL="68580" marR="68580"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txBody>
                  <a:tcPr marL="68580" marR="68580" marT="0" marB="0">
                    <a:noFill/>
                  </a:tcPr>
                </a:tc>
                <a:extLst>
                  <a:ext uri="{0D108BD9-81ED-4DB2-BD59-A6C34878D82A}">
                    <a16:rowId xmlns:a16="http://schemas.microsoft.com/office/drawing/2014/main" val="591803395"/>
                  </a:ext>
                </a:extLst>
              </a:tr>
              <a:tr h="1364180">
                <a:tc>
                  <a:txBody>
                    <a:bodyPr/>
                    <a:lstStyle/>
                    <a:p>
                      <a:pPr algn="just">
                        <a:lnSpc>
                          <a:spcPct val="120000"/>
                        </a:lnSpc>
                        <a:tabLst>
                          <a:tab pos="125095" algn="l"/>
                        </a:tabLst>
                      </a:pP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Theo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nhà</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thơ</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tuy</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cháu</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không</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hiểu</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những</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câu</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Kiều</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nhưng</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lời</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bà</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ru</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bằng</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Truyện</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Kiều</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mang</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đến</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kết</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quả</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gì</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a:t>
                      </a:r>
                    </a:p>
                  </a:txBody>
                  <a:tcPr marL="68580" marR="68580"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txBody>
                  <a:tcPr marL="68580" marR="68580" marT="0" marB="0">
                    <a:noFill/>
                  </a:tcPr>
                </a:tc>
                <a:extLst>
                  <a:ext uri="{0D108BD9-81ED-4DB2-BD59-A6C34878D82A}">
                    <a16:rowId xmlns:a16="http://schemas.microsoft.com/office/drawing/2014/main" val="969044331"/>
                  </a:ext>
                </a:extLst>
              </a:tr>
              <a:tr h="1455277">
                <a:tc>
                  <a:txBody>
                    <a:bodyPr/>
                    <a:lstStyle/>
                    <a:p>
                      <a:pPr algn="just">
                        <a:lnSpc>
                          <a:spcPct val="130000"/>
                        </a:lnSpc>
                      </a:pP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Trong</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hành</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động</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hát</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ru</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của</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mình</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ngoài</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hướng</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đến</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việc</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đưa</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cháu</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vào</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giấc</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ngủ</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bà</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còn</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muốn</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bày</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tỏ</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điều</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gì</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khác</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không</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 </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txBody>
                  <a:tcPr marL="68580" marR="68580" marT="0" marB="0">
                    <a:noFill/>
                  </a:tcPr>
                </a:tc>
                <a:extLst>
                  <a:ext uri="{0D108BD9-81ED-4DB2-BD59-A6C34878D82A}">
                    <a16:rowId xmlns:a16="http://schemas.microsoft.com/office/drawing/2014/main" val="2141577490"/>
                  </a:ext>
                </a:extLst>
              </a:tr>
            </a:tbl>
          </a:graphicData>
        </a:graphic>
      </p:graphicFrame>
    </p:spTree>
    <p:extLst>
      <p:ext uri="{BB962C8B-B14F-4D97-AF65-F5344CB8AC3E}">
        <p14:creationId xmlns:p14="http://schemas.microsoft.com/office/powerpoint/2010/main" val="2532003441"/>
      </p:ext>
    </p:extLst>
  </p:cSld>
  <p:clrMapOvr>
    <a:masterClrMapping/>
  </p:clrMapOvr>
  <mc:AlternateContent xmlns:mc="http://schemas.openxmlformats.org/markup-compatibility/2006" xmlns:p14="http://schemas.microsoft.com/office/powerpoint/2010/main">
    <mc:Choice Requires="p14">
      <p:transition spd="slow" p14:dur="1750" advClick="0" advTm="0">
        <p14:prism/>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6785112" y="2378765"/>
            <a:ext cx="5058544" cy="4146835"/>
          </a:xfrm>
          <a:prstGeom prst="rect">
            <a:avLst/>
          </a:prstGeom>
          <a:blipFill dpi="0" rotWithShape="1">
            <a:blip r:embed="rId4"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3" name="图片 2">
            <a:extLst>
              <a:ext uri="{FF2B5EF4-FFF2-40B4-BE49-F238E27FC236}">
                <a16:creationId xmlns:a16="http://schemas.microsoft.com/office/drawing/2014/main" id="{F25B23B1-E9C8-4DC3-8BC2-AB37B4E44B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02957" y="3688205"/>
            <a:ext cx="1423329" cy="2846658"/>
          </a:xfrm>
          <a:prstGeom prst="rect">
            <a:avLst/>
          </a:prstGeom>
        </p:spPr>
      </p:pic>
      <p:sp>
        <p:nvSpPr>
          <p:cNvPr id="17" name="Title 1">
            <a:extLst>
              <a:ext uri="{FF2B5EF4-FFF2-40B4-BE49-F238E27FC236}">
                <a16:creationId xmlns:a16="http://schemas.microsoft.com/office/drawing/2014/main" id="{D369A347-FAFD-4E49-97F4-A69092760832}"/>
              </a:ext>
            </a:extLst>
          </p:cNvPr>
          <p:cNvSpPr txBox="1">
            <a:spLocks/>
          </p:cNvSpPr>
          <p:nvPr/>
        </p:nvSpPr>
        <p:spPr>
          <a:xfrm>
            <a:off x="1209261" y="248387"/>
            <a:ext cx="10348146" cy="768655"/>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pic>
        <p:nvPicPr>
          <p:cNvPr id="11" name="Picture 10">
            <a:extLst>
              <a:ext uri="{FF2B5EF4-FFF2-40B4-BE49-F238E27FC236}">
                <a16:creationId xmlns:a16="http://schemas.microsoft.com/office/drawing/2014/main" id="{E7DC3B88-12E6-4705-8039-628F385AAB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5806" y="3259932"/>
            <a:ext cx="1983482" cy="3598068"/>
          </a:xfrm>
          <a:prstGeom prst="rect">
            <a:avLst/>
          </a:prstGeom>
        </p:spPr>
      </p:pic>
      <p:sp>
        <p:nvSpPr>
          <p:cNvPr id="19" name="Content Placeholder 2">
            <a:extLst>
              <a:ext uri="{FF2B5EF4-FFF2-40B4-BE49-F238E27FC236}">
                <a16:creationId xmlns:a16="http://schemas.microsoft.com/office/drawing/2014/main" id="{3591189C-1DD0-456C-8FA7-B32F3123B24F}"/>
              </a:ext>
            </a:extLst>
          </p:cNvPr>
          <p:cNvSpPr txBox="1">
            <a:spLocks/>
          </p:cNvSpPr>
          <p:nvPr/>
        </p:nvSpPr>
        <p:spPr>
          <a:xfrm>
            <a:off x="477078" y="2087216"/>
            <a:ext cx="10104783" cy="3488925"/>
          </a:xfrm>
          <a:prstGeom prst="rect">
            <a:avLst/>
          </a:prstGeom>
        </p:spPr>
        <p:txBody>
          <a:bodyPr vert="horz" lIns="91440" tIns="45720" rIns="91440" bIns="45720" rtlCol="0" anchor="ctr">
            <a:no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1000"/>
              </a:spcBef>
              <a:spcAft>
                <a:spcPts val="0"/>
              </a:spcAft>
              <a:buClr>
                <a:srgbClr val="A62C52"/>
              </a:buClr>
              <a:buSzTx/>
              <a:buFont typeface="Arial" panose="020B0604020202020204" pitchFamily="34" charset="0"/>
              <a:buNone/>
              <a:tabLst/>
              <a:defRPr/>
            </a:pPr>
            <a:r>
              <a:rPr kumimoji="0" lang="en-US" sz="26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1. </a:t>
            </a:r>
            <a:r>
              <a:rPr kumimoji="0" lang="vi-VN" sz="26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Tìm hiểu mục đích bà hát ru cháu bằng những câu Kiều </a:t>
            </a:r>
            <a:endParaRPr kumimoji="0" lang="en-US" sz="26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1000"/>
              </a:spcBef>
              <a:spcAft>
                <a:spcPts val="0"/>
              </a:spcAft>
              <a:buClr>
                <a:srgbClr val="A62C52"/>
              </a:buClr>
              <a:buSzTx/>
              <a:buFont typeface="Arial" panose="020B0604020202020204" pitchFamily="34" charset="0"/>
              <a:buNone/>
              <a:tabLst/>
              <a:defRPr/>
            </a:pPr>
            <a:r>
              <a:rPr kumimoji="0" lang="vi-VN" sz="2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Bà ru cháu bằng Truyện Kiều không phải vì nghĩ là cháu có thể hiểu được lời ru, mà chỉ là để đưa cháu vào giấc ngủ. </a:t>
            </a:r>
            <a:endParaRPr kumimoji="0" lang="en-US" sz="2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1000"/>
              </a:spcBef>
              <a:spcAft>
                <a:spcPts val="0"/>
              </a:spcAft>
              <a:buClr>
                <a:srgbClr val="A62C52"/>
              </a:buClr>
              <a:buSzTx/>
              <a:buFont typeface="Arial" panose="020B0604020202020204" pitchFamily="34" charset="0"/>
              <a:buNone/>
              <a:tabLst/>
              <a:defRPr/>
            </a:pPr>
            <a:r>
              <a:rPr kumimoji="0" lang="vi-VN" sz="2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Ngoài việc ru cháu ngủ, đó còn là cách bà thưởng thức Truyện Kiều, đồng cảm với những điều được nói đến trong tác phẩm, và thậm chí là thông qua những câu Kiều đó để giãi bày một nét tâm trạng nào đó của mình.</a:t>
            </a:r>
            <a:endParaRPr kumimoji="0" lang="en-US" sz="2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indent="0" algn="just">
              <a:lnSpc>
                <a:spcPct val="100000"/>
              </a:lnSpc>
              <a:buNone/>
              <a:tabLst>
                <a:tab pos="113030" algn="l"/>
              </a:tabLst>
            </a:pP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Trong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tác</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phẩm</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bà</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ru</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bằng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thơ</a:t>
            </a:r>
            <a:r>
              <a:rPr lang="en-US" sz="2600" dirty="0">
                <a:effectLst/>
                <a:latin typeface="Times New Roman" panose="02020603050405020304" pitchFamily="18" charset="0"/>
                <a:ea typeface="Times New Roman" panose="02020603050405020304" pitchFamily="18" charset="0"/>
              </a:rPr>
              <a:t> - </a:t>
            </a:r>
            <a:r>
              <a:rPr lang="en-US" sz="2600" dirty="0" err="1">
                <a:effectLst/>
                <a:latin typeface="Times New Roman" panose="02020603050405020304" pitchFamily="18" charset="0"/>
                <a:ea typeface="Times New Roman" panose="02020603050405020304" pitchFamily="18" charset="0"/>
              </a:rPr>
              <a:t>Truyện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Kiều</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thông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thường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ru</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bằng</a:t>
            </a:r>
            <a:r>
              <a:rPr lang="en-US" sz="2600" dirty="0">
                <a:effectLst/>
                <a:latin typeface="Times New Roman" panose="02020603050405020304" pitchFamily="18" charset="0"/>
                <a:ea typeface="Times New Roman" panose="02020603050405020304" pitchFamily="18" charset="0"/>
              </a:rPr>
              <a:t> ca </a:t>
            </a:r>
            <a:r>
              <a:rPr lang="en-US" sz="2600" dirty="0" err="1">
                <a:effectLst/>
                <a:latin typeface="Times New Roman" panose="02020603050405020304" pitchFamily="18" charset="0"/>
                <a:ea typeface="Times New Roman" panose="02020603050405020304" pitchFamily="18" charset="0"/>
              </a:rPr>
              <a:t>dao</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làn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điệu</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dân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gian</a:t>
            </a:r>
            <a:r>
              <a:rPr lang="en-US" sz="2600" dirty="0">
                <a:effectLst/>
                <a:latin typeface="Times New Roman" panose="02020603050405020304" pitchFamily="18" charset="0"/>
                <a:ea typeface="Times New Roman" panose="02020603050405020304" pitchFamily="18" charset="0"/>
              </a:rPr>
              <a:t>…)</a:t>
            </a:r>
          </a:p>
          <a:p>
            <a:pPr marL="0" indent="0" algn="just">
              <a:lnSpc>
                <a:spcPct val="100000"/>
              </a:lnSpc>
              <a:buNone/>
              <a:tabLst>
                <a:tab pos="113030" algn="l"/>
              </a:tabLst>
            </a:pPr>
            <a:r>
              <a:rPr lang="en-US" sz="2600" dirty="0">
                <a:effectLst/>
                <a:latin typeface="Times New Roman" panose="02020603050405020304" pitchFamily="18" charset="0"/>
                <a:ea typeface="Times New Roman" panose="02020603050405020304" pitchFamily="18" charset="0"/>
              </a:rPr>
              <a:t>=&gt; </a:t>
            </a:r>
            <a:r>
              <a:rPr lang="en-US" sz="2600" dirty="0" err="1">
                <a:effectLst/>
                <a:latin typeface="Times New Roman" panose="02020603050405020304" pitchFamily="18" charset="0"/>
                <a:ea typeface="Times New Roman" panose="02020603050405020304" pitchFamily="18" charset="0"/>
              </a:rPr>
              <a:t>Điều</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này</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cho</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thấy</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sự</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sáng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tạo</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của</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tác</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giả</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trong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cách</a:t>
            </a:r>
            <a:r>
              <a:rPr lang="en-US" sz="2600"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sử</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dụng</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chất</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liệu</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để</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đặt</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vấn</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đề</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cũng</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như</a:t>
            </a:r>
            <a:r>
              <a:rPr lang="en-US" sz="2600" b="1" dirty="0">
                <a:effectLst/>
                <a:latin typeface="Times New Roman" panose="02020603050405020304" pitchFamily="18" charset="0"/>
                <a:ea typeface="Times New Roman" panose="02020603050405020304" pitchFamily="18" charset="0"/>
              </a:rPr>
              <a:t> ý </a:t>
            </a:r>
            <a:r>
              <a:rPr lang="en-US" sz="2600" b="1" dirty="0" err="1">
                <a:effectLst/>
                <a:latin typeface="Times New Roman" panose="02020603050405020304" pitchFamily="18" charset="0"/>
                <a:ea typeface="Times New Roman" panose="02020603050405020304" pitchFamily="18" charset="0"/>
              </a:rPr>
              <a:t>tưởng</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vận</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dụng</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Truyện</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Kiều</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rất</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độc</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đáo</a:t>
            </a:r>
            <a:r>
              <a:rPr lang="en-US" sz="2600" b="1" dirty="0">
                <a:effectLst/>
                <a:latin typeface="Times New Roman" panose="02020603050405020304" pitchFamily="18" charset="0"/>
                <a:ea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endParaRPr>
          </a:p>
          <a:p>
            <a:pPr marL="0" marR="0" lvl="0" indent="0" algn="just" defTabSz="914400" rtl="0" eaLnBrk="1" fontAlgn="auto" latinLnBrk="0" hangingPunct="1">
              <a:lnSpc>
                <a:spcPct val="100000"/>
              </a:lnSpc>
              <a:spcBef>
                <a:spcPts val="1000"/>
              </a:spcBef>
              <a:spcAft>
                <a:spcPts val="0"/>
              </a:spcAft>
              <a:buClr>
                <a:srgbClr val="A62C52"/>
              </a:buClr>
              <a:buSzTx/>
              <a:buFont typeface="Arial" panose="020B0604020202020204" pitchFamily="34" charset="0"/>
              <a:buNone/>
              <a:tabLst/>
              <a:defRPr/>
            </a:pPr>
            <a:endParaRPr kumimoji="0" lang="en-US" sz="2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5" name="图片 4">
            <a:extLst>
              <a:ext uri="{FF2B5EF4-FFF2-40B4-BE49-F238E27FC236}">
                <a16:creationId xmlns:a16="http://schemas.microsoft.com/office/drawing/2014/main" id="{30EADBDE-0A6F-4DC9-A5C7-142A43DBE7F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12387" y="172740"/>
            <a:ext cx="11767225" cy="6512517"/>
          </a:xfrm>
          <a:prstGeom prst="rect">
            <a:avLst/>
          </a:prstGeom>
        </p:spPr>
      </p:pic>
    </p:spTree>
    <p:extLst>
      <p:ext uri="{BB962C8B-B14F-4D97-AF65-F5344CB8AC3E}">
        <p14:creationId xmlns:p14="http://schemas.microsoft.com/office/powerpoint/2010/main" val="3878491992"/>
      </p:ext>
    </p:extLst>
  </p:cSld>
  <p:clrMapOvr>
    <a:masterClrMapping/>
  </p:clrMapOvr>
  <mc:AlternateContent xmlns:mc="http://schemas.openxmlformats.org/markup-compatibility/2006" xmlns:p14="http://schemas.microsoft.com/office/powerpoint/2010/main">
    <mc:Choice Requires="p14">
      <p:transition spd="slow" p14:dur="1750" advClick="0" advTm="0">
        <p14:prism/>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国潮风年中总结"/>
</p:tagLst>
</file>

<file path=ppt/tags/tag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4"/>
  <p:tag name="KSO_WM_UNIT_TEXT_FILL_TYPE" val="1"/>
</p:tagLst>
</file>

<file path=ppt/theme/theme1.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zslbeza1">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jp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507</TotalTime>
  <Words>1725</Words>
  <Application>Microsoft Office PowerPoint</Application>
  <PresentationFormat>Widescreen</PresentationFormat>
  <Paragraphs>203</Paragraphs>
  <Slides>24</Slides>
  <Notes>20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DengXian</vt:lpstr>
      <vt:lpstr>Microsoft YaHei</vt:lpstr>
      <vt:lpstr>.VnTime</vt:lpstr>
      <vt:lpstr>Arial</vt:lpstr>
      <vt:lpstr>Calibri</vt:lpstr>
      <vt:lpstr>Times New Roman</vt:lpstr>
      <vt:lpstr>www.freeppt7.com</vt:lpstr>
      <vt:lpstr>www.jpppt.com</vt:lpstr>
      <vt:lpstr>BÀI 4. ĐI TÌM VẺ ĐẸP VĂN CHƯƠNG</vt:lpstr>
      <vt:lpstr>KHỞI ĐỘNG</vt:lpstr>
      <vt:lpstr>I. TÌM HIỂU CHUNG</vt:lpstr>
      <vt:lpstr>I. TÌM HIỂU CHUNG</vt:lpstr>
      <vt:lpstr>I. TÌM HIỂU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www.freeppt7.com</Manager>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www.freeppt7.com</dc:creator>
  <cp:keywords>www.freeppt7.com</cp:keywords>
  <dc:description>www.freeppt7.com</dc:description>
  <cp:lastModifiedBy>USER</cp:lastModifiedBy>
  <cp:revision>34</cp:revision>
  <dcterms:created xsi:type="dcterms:W3CDTF">2019-05-15T07:38:35Z</dcterms:created>
  <dcterms:modified xsi:type="dcterms:W3CDTF">2024-07-04T04:20:10Z</dcterms:modified>
</cp:coreProperties>
</file>