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28"/>
  </p:notesMasterIdLst>
  <p:sldIdLst>
    <p:sldId id="294" r:id="rId4"/>
    <p:sldId id="300" r:id="rId5"/>
    <p:sldId id="302" r:id="rId6"/>
    <p:sldId id="303" r:id="rId7"/>
    <p:sldId id="301" r:id="rId8"/>
    <p:sldId id="263" r:id="rId9"/>
    <p:sldId id="334" r:id="rId10"/>
    <p:sldId id="306" r:id="rId11"/>
    <p:sldId id="307" r:id="rId12"/>
    <p:sldId id="308" r:id="rId13"/>
    <p:sldId id="337" r:id="rId14"/>
    <p:sldId id="338" r:id="rId15"/>
    <p:sldId id="331" r:id="rId16"/>
    <p:sldId id="320" r:id="rId17"/>
    <p:sldId id="327" r:id="rId18"/>
    <p:sldId id="328" r:id="rId19"/>
    <p:sldId id="329" r:id="rId20"/>
    <p:sldId id="311" r:id="rId21"/>
    <p:sldId id="313" r:id="rId22"/>
    <p:sldId id="312" r:id="rId23"/>
    <p:sldId id="315" r:id="rId24"/>
    <p:sldId id="319" r:id="rId25"/>
    <p:sldId id="323" r:id="rId26"/>
    <p:sldId id="322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CCFFCC"/>
    <a:srgbClr val="99FF66"/>
    <a:srgbClr val="FBE7FA"/>
    <a:srgbClr val="FCE6FA"/>
    <a:srgbClr val="B03520"/>
    <a:srgbClr val="FDE9E5"/>
    <a:srgbClr val="D9F8CA"/>
    <a:srgbClr val="D6EF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04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F99A5-28A4-4969-B49E-F2DA85CDDD2C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4458E-E2F9-4581-8D08-120584F0B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89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14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76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76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76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76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76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76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7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42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88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618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1C1511-11B1-48CA-8A37-7E325337E81A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363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414C4-4B59-4937-8845-907014743959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484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56229B-1A31-4535-9CD6-8581069E3B67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238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BD59A-CB5C-47F0-AF02-4C84B33EE76D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086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8B35E2-8B72-4725-983F-0FB23A786990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952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EED070-A629-4002-A00A-FFF318BB940E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248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AE9D56-5E89-4BB2-A9D1-1981EA827754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1422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CBE055-2189-4F2E-9592-668F51A17252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512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5508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85521C-9951-47B5-8D44-20B75C5EB4AE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4924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449E77-26B3-437F-9E40-67DAE25A78AF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796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F6C74C-243A-435C-B376-3530615CDFB2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503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F9B641-0D52-434C-82C1-8350BA5C5E11}" type="slidenum"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02543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8059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0061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588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9875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3244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38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03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4437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4676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0918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4896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453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33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68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6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30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52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7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02100-3795-4BEF-BE9C-06181126E3A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0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2203AC-AC82-41D6-8F1F-EF6988406B9D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827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21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7.gif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upload.wikimedia.org/wikipedia/commons/c/c8/DenPhungHung1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http://upload.wikimedia.org/wikipedia/commons/thumb/c/c8/DenPhungHung1.jpg/800px-DenPhungHung1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upload.wikimedia.org/wikipedia/vi/0/03/CDDenPhungHung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http://upload.wikimedia.org/wikipedia/vi/thumb/0/03/CDDenPhungHung.jpg/800px-CDDenPhungHung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6.gif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5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6.gif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6.gif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6.gif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5.jpeg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.mp3"/><Relationship Id="rId7" Type="http://schemas.openxmlformats.org/officeDocument/2006/relationships/image" Target="../media/image9.png"/><Relationship Id="rId12" Type="http://schemas.openxmlformats.org/officeDocument/2006/relationships/image" Target="../media/image1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7.png"/><Relationship Id="rId4" Type="http://schemas.openxmlformats.org/officeDocument/2006/relationships/audio" Target="../media/media1.mp3"/><Relationship Id="rId9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.mp3"/><Relationship Id="rId7" Type="http://schemas.openxmlformats.org/officeDocument/2006/relationships/image" Target="../media/image14.png"/><Relationship Id="rId12" Type="http://schemas.openxmlformats.org/officeDocument/2006/relationships/image" Target="../media/image1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7.png"/><Relationship Id="rId4" Type="http://schemas.openxmlformats.org/officeDocument/2006/relationships/audio" Target="../media/media1.mp3"/><Relationship Id="rId9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gif"/><Relationship Id="rId3" Type="http://schemas.microsoft.com/office/2007/relationships/media" Target="../media/media4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9.gif"/><Relationship Id="rId17" Type="http://schemas.openxmlformats.org/officeDocument/2006/relationships/image" Target="../media/image12.gif"/><Relationship Id="rId2" Type="http://schemas.openxmlformats.org/officeDocument/2006/relationships/audio" Target="../media/media3.mp3"/><Relationship Id="rId16" Type="http://schemas.openxmlformats.org/officeDocument/2006/relationships/image" Target="../media/image11.png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6.gif"/><Relationship Id="rId5" Type="http://schemas.microsoft.com/office/2007/relationships/media" Target="../media/media1.mp3"/><Relationship Id="rId1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audio" Target="../media/media4.mp3"/><Relationship Id="rId9" Type="http://schemas.openxmlformats.org/officeDocument/2006/relationships/image" Target="../media/image17.png"/><Relationship Id="rId14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2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131" name="Picture 13" descr="NEN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0" name="AutoShape 14"/>
            <p:cNvSpPr>
              <a:spLocks noChangeArrowheads="1"/>
            </p:cNvSpPr>
            <p:nvPr/>
          </p:nvSpPr>
          <p:spPr bwMode="auto">
            <a:xfrm>
              <a:off x="552" y="312"/>
              <a:ext cx="4992" cy="3696"/>
            </a:xfrm>
            <a:prstGeom prst="roundRect">
              <a:avLst>
                <a:gd name="adj" fmla="val 4139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51" name="Text Box 19"/>
          <p:cNvSpPr txBox="1">
            <a:spLocks noChangeArrowheads="1"/>
          </p:cNvSpPr>
          <p:nvPr/>
        </p:nvSpPr>
        <p:spPr bwMode="auto">
          <a:xfrm>
            <a:off x="1562099" y="1470818"/>
            <a:ext cx="65532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TRÂN TRỌNG KÍNH CHÀO QUÝ THẦY CÔ VỀ DỰ GIỜ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LỚP 6A</a:t>
            </a:r>
          </a:p>
        </p:txBody>
      </p:sp>
      <p:grpSp>
        <p:nvGrpSpPr>
          <p:cNvPr id="5124" name="Group 22"/>
          <p:cNvGrpSpPr>
            <a:grpSpLocks/>
          </p:cNvGrpSpPr>
          <p:nvPr/>
        </p:nvGrpSpPr>
        <p:grpSpPr bwMode="auto">
          <a:xfrm>
            <a:off x="1828800" y="495300"/>
            <a:ext cx="6019800" cy="788988"/>
            <a:chOff x="1152" y="384"/>
            <a:chExt cx="3456" cy="448"/>
          </a:xfrm>
        </p:grpSpPr>
        <p:sp>
          <p:nvSpPr>
            <p:cNvPr id="2057" name="Text Box 17"/>
            <p:cNvSpPr txBox="1">
              <a:spLocks noChangeArrowheads="1"/>
            </p:cNvSpPr>
            <p:nvPr/>
          </p:nvSpPr>
          <p:spPr bwMode="auto">
            <a:xfrm>
              <a:off x="1152" y="384"/>
              <a:ext cx="345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PHÒNG GIÁO DỤC VÀ ĐÀO TẠO HUYỆN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TRƯỜNG THCS</a:t>
              </a:r>
            </a:p>
          </p:txBody>
        </p:sp>
        <p:sp>
          <p:nvSpPr>
            <p:cNvPr id="2058" name="Line 20"/>
            <p:cNvSpPr>
              <a:spLocks noChangeShapeType="1"/>
            </p:cNvSpPr>
            <p:nvPr/>
          </p:nvSpPr>
          <p:spPr bwMode="auto">
            <a:xfrm>
              <a:off x="2256" y="832"/>
              <a:ext cx="1296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100791" y="3376226"/>
            <a:ext cx="6014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/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1853381" y="3478268"/>
            <a:ext cx="6286501" cy="2308324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altLang="en-US" sz="24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en-US" sz="24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     </a:t>
            </a:r>
            <a:r>
              <a:rPr kumimoji="0" lang="en-US" altLang="en-US" sz="2400" b="1" i="0" u="none" strike="noStrike" kern="1200" cap="none" spc="0" normalizeH="0" baseline="0" noProof="0" dirty="0" err="1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altLang="en-US" sz="2400" b="1" i="0" u="none" strike="noStrike" kern="1200" cap="none" spc="0" normalizeH="0" baseline="0" noProof="0" dirty="0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altLang="en-US" sz="2400" b="1" i="0" u="none" strike="noStrike" kern="1200" cap="none" spc="0" normalizeH="0" noProof="0" dirty="0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r>
              <a:rPr kumimoji="0" lang="en-US" altLang="en-US" sz="2400" b="1" i="0" u="none" strike="noStrike" kern="1200" cap="none" spc="0" normalizeH="0" noProof="0" dirty="0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altLang="en-US" sz="2400" b="1" i="0" u="none" strike="noStrike" kern="1200" cap="none" spc="0" normalizeH="0" baseline="0" noProof="0" dirty="0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</a:t>
            </a:r>
            <a:r>
              <a:rPr kumimoji="0" lang="en-US" altLang="en-US" sz="2400" b="1" i="0" u="none" strike="noStrike" kern="1200" cap="none" spc="0" normalizeH="0" baseline="0" noProof="0" dirty="0" err="1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altLang="en-US" sz="2400" b="1" i="0" u="none" strike="noStrike" kern="1200" cap="none" spc="0" normalizeH="0" baseline="0" noProof="0" dirty="0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(KNTTVCS)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altLang="en-US" sz="24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24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altLang="en-US" sz="2400" b="1" i="0" u="none" strike="noStrike" kern="1200" cap="none" spc="0" normalizeH="0" baseline="0" noProof="0" dirty="0">
              <a:ln/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E- mail: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altLang="en-US" sz="24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altLang="en-US" sz="24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/>
              <a:solidFill>
                <a:srgbClr val="EEECE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7" descr="sta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25952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sta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480" y="784752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sta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736416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sta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880" y="2533968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26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536" y="47198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944" y="540011"/>
            <a:ext cx="8993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52005" y="883230"/>
            <a:ext cx="323999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0" indent="-609600" algn="ctr">
              <a:defRPr/>
            </a:pPr>
            <a:r>
              <a:rPr lang="en-US" sz="2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itchFamily="34" charset="0"/>
                <a:cs typeface="Times New Roman" pitchFamily="18" charset="0"/>
              </a:rPr>
              <a:t>PHIẾU </a:t>
            </a:r>
            <a:r>
              <a:rPr lang="en-US" sz="2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itchFamily="34" charset="0"/>
                <a:cs typeface="Times New Roman" pitchFamily="18" charset="0"/>
              </a:rPr>
              <a:t>thảo</a:t>
            </a:r>
            <a:r>
              <a:rPr lang="en-US" sz="2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itchFamily="34" charset="0"/>
                <a:cs typeface="Times New Roman" pitchFamily="18" charset="0"/>
              </a:rPr>
              <a:t> </a:t>
            </a:r>
            <a:r>
              <a:rPr lang="en-US" sz="2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itchFamily="34" charset="0"/>
                <a:cs typeface="Times New Roman" pitchFamily="18" charset="0"/>
              </a:rPr>
              <a:t>luận</a:t>
            </a:r>
            <a:endParaRPr lang="en-US" sz="2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.VnArabiaH" pitchFamily="34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248609"/>
              </p:ext>
            </p:extLst>
          </p:nvPr>
        </p:nvGraphicFramePr>
        <p:xfrm>
          <a:off x="95533" y="1378417"/>
          <a:ext cx="9048466" cy="5427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2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0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5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9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0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Khởi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Mai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Loan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Khởi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Hưng</a:t>
                      </a:r>
                      <a:endParaRPr lang="en-US" sz="20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ra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Do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cai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đạo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Mai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Loan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Hưng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ra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713-722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VIII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Bùng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nổ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Hoan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lan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Bùng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nổ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Lâm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8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Giành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10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8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Chiếm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Tống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cai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9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mốc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GPDT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giành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09179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536" y="74494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944" y="540011"/>
            <a:ext cx="36848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978322" y="696038"/>
            <a:ext cx="47769" cy="60186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hu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091" y="710785"/>
            <a:ext cx="5124697" cy="606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356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536" y="44998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944" y="540011"/>
            <a:ext cx="36848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95707" y="1905879"/>
            <a:ext cx="4974553" cy="489364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Mai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Hà-Hà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Nam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Đàn-Nghệ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An.</a:t>
            </a:r>
          </a:p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Gia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Mai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Hắc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mang màu da đen đặc trưng, có tài liệu lại cho rằng, vì ông mệnh thủy mà nước tượng trưng cho màu đen.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948826" y="696038"/>
            <a:ext cx="47769" cy="60186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3962528" y="748515"/>
            <a:ext cx="5101784" cy="884404"/>
            <a:chOff x="5639790" y="1843785"/>
            <a:chExt cx="6055041" cy="688646"/>
          </a:xfrm>
        </p:grpSpPr>
        <p:sp>
          <p:nvSpPr>
            <p:cNvPr id="20" name="Rectangle 19"/>
            <p:cNvSpPr/>
            <p:nvPr/>
          </p:nvSpPr>
          <p:spPr>
            <a:xfrm>
              <a:off x="6187576" y="1928801"/>
              <a:ext cx="5507255" cy="5715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ca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dao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video…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Mai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Thúc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Loan?</a:t>
              </a:r>
            </a:p>
          </p:txBody>
        </p:sp>
        <p:pic>
          <p:nvPicPr>
            <p:cNvPr id="21" name="Picture 255" descr="questionbig_w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639790" y="1843785"/>
              <a:ext cx="561000" cy="688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791" y="1823991"/>
            <a:ext cx="4939111" cy="4986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3962529" y="1856633"/>
            <a:ext cx="51962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endParaRPr lang="en-US" altLang="en-US" sz="2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ghê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altLang="en-US" sz="2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hon...”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Chầu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905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478"/>
            <a:ext cx="9144000" cy="6721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41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536" y="74494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944" y="540011"/>
            <a:ext cx="36848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32850" y="2268019"/>
            <a:ext cx="4970206" cy="4524315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giõi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lang.</a:t>
            </a:r>
          </a:p>
          <a:p>
            <a:pPr algn="just">
              <a:buFontTx/>
              <a:buChar char="-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buFontTx/>
              <a:buChar char="-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978322" y="696038"/>
            <a:ext cx="47769" cy="60186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4112656" y="875923"/>
            <a:ext cx="4894865" cy="1034764"/>
            <a:chOff x="5817968" y="1841946"/>
            <a:chExt cx="5809458" cy="839263"/>
          </a:xfrm>
        </p:grpSpPr>
        <p:sp>
          <p:nvSpPr>
            <p:cNvPr id="9" name="Rectangle 8"/>
            <p:cNvSpPr/>
            <p:nvPr/>
          </p:nvSpPr>
          <p:spPr>
            <a:xfrm>
              <a:off x="6501667" y="1928802"/>
              <a:ext cx="5125759" cy="5715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400" i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ca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dao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video…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Phùng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Hưng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sưu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tầm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10" name="Picture 255" descr="questionbig_w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17968" y="1841946"/>
              <a:ext cx="683699" cy="839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4318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6" name="Picture 4" descr="Tập tin:DenPhungHung1.jpg">
            <a:hlinkClick r:id="rId2"/>
          </p:cNvPr>
          <p:cNvPicPr>
            <a:picLocks noGrp="1" noChangeAspect="1" noChangeArrowheads="1"/>
          </p:cNvPicPr>
          <p:nvPr>
            <p:ph type="title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589935" y="6356556"/>
            <a:ext cx="7715865" cy="46166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2400" b="1" dirty="0" err="1">
                <a:latin typeface="Times New Roman" pitchFamily="18" charset="0"/>
              </a:rPr>
              <a:t>Hình</a:t>
            </a:r>
            <a:r>
              <a:rPr lang="en-US" altLang="en-US" sz="2400" b="1" dirty="0">
                <a:latin typeface="Times New Roman" pitchFamily="18" charset="0"/>
              </a:rPr>
              <a:t> 8: </a:t>
            </a:r>
            <a:r>
              <a:rPr lang="en-US" altLang="en-US" sz="2400" b="1" dirty="0" err="1">
                <a:latin typeface="Times New Roman" pitchFamily="18" charset="0"/>
              </a:rPr>
              <a:t>Đình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thờ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Phùng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Hưng</a:t>
            </a:r>
            <a:r>
              <a:rPr lang="en-US" altLang="en-US" sz="2400" b="1" dirty="0">
                <a:latin typeface="Times New Roman" pitchFamily="18" charset="0"/>
              </a:rPr>
              <a:t> ở </a:t>
            </a:r>
            <a:r>
              <a:rPr lang="en-US" altLang="en-US" sz="2400" b="1" dirty="0" err="1">
                <a:latin typeface="Times New Roman" pitchFamily="18" charset="0"/>
              </a:rPr>
              <a:t>Đường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Lâm</a:t>
            </a:r>
            <a:r>
              <a:rPr lang="en-US" altLang="en-US" sz="2400" b="1" dirty="0">
                <a:latin typeface="Times New Roman" pitchFamily="18" charset="0"/>
              </a:rPr>
              <a:t> (</a:t>
            </a:r>
            <a:r>
              <a:rPr lang="en-US" altLang="en-US" sz="2400" b="1" dirty="0" err="1">
                <a:latin typeface="Times New Roman" pitchFamily="18" charset="0"/>
              </a:rPr>
              <a:t>Hà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Tây</a:t>
            </a:r>
            <a:r>
              <a:rPr lang="en-US" altLang="en-US" sz="2400" b="1" dirty="0"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5486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89444" name="Picture 4" descr="Tập tin:CDDenPhungHung.jpg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1219200" y="6400800"/>
            <a:ext cx="7086600" cy="4572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latin typeface="Times New Roman" pitchFamily="18" charset="0"/>
              </a:rPr>
              <a:t>Chính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điện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đền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thờ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Phùng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Hưng</a:t>
            </a:r>
            <a:r>
              <a:rPr lang="en-US" altLang="en-US" sz="2400" b="1" dirty="0">
                <a:latin typeface="Times New Roman" pitchFamily="18" charset="0"/>
              </a:rPr>
              <a:t> ở </a:t>
            </a:r>
            <a:r>
              <a:rPr lang="en-US" altLang="en-US" sz="2400" b="1" dirty="0" err="1">
                <a:latin typeface="Times New Roman" pitchFamily="18" charset="0"/>
              </a:rPr>
              <a:t>Đường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Lâm</a:t>
            </a:r>
            <a:endParaRPr lang="en-US" altLang="en-US" sz="24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36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grpSp>
        <p:nvGrpSpPr>
          <p:cNvPr id="222212" name="Group 4"/>
          <p:cNvGrpSpPr>
            <a:grpSpLocks/>
          </p:cNvGrpSpPr>
          <p:nvPr/>
        </p:nvGrpSpPr>
        <p:grpSpPr bwMode="auto">
          <a:xfrm>
            <a:off x="0" y="0"/>
            <a:ext cx="9144000" cy="6904434"/>
            <a:chOff x="-192" y="1680"/>
            <a:chExt cx="2592" cy="1933"/>
          </a:xfrm>
        </p:grpSpPr>
        <p:pic>
          <p:nvPicPr>
            <p:cNvPr id="44038" name="ncode_imageresizer_container_1" descr="6594958b883068d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2" y="1680"/>
              <a:ext cx="2592" cy="1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39" name="Text Box 6"/>
            <p:cNvSpPr txBox="1">
              <a:spLocks noChangeArrowheads="1"/>
            </p:cNvSpPr>
            <p:nvPr/>
          </p:nvSpPr>
          <p:spPr bwMode="auto">
            <a:xfrm>
              <a:off x="601" y="3484"/>
              <a:ext cx="1025" cy="1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Lăng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Phùng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Hưng</a:t>
              </a:r>
              <a:endPara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2596" y="132680"/>
            <a:ext cx="9051396" cy="734355"/>
            <a:chOff x="5799006" y="1841946"/>
            <a:chExt cx="5737738" cy="839263"/>
          </a:xfrm>
        </p:grpSpPr>
        <p:sp>
          <p:nvSpPr>
            <p:cNvPr id="10" name="Rectangle 9"/>
            <p:cNvSpPr/>
            <p:nvPr/>
          </p:nvSpPr>
          <p:spPr>
            <a:xfrm>
              <a:off x="6482704" y="1841946"/>
              <a:ext cx="5054040" cy="83926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ct val="50000"/>
                </a:spcBef>
              </a:pPr>
              <a:r>
                <a:rPr lang="vi-VN" sz="2400" i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đền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lăng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Phùng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Hưng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  <p:pic>
          <p:nvPicPr>
            <p:cNvPr id="11" name="Picture 255" descr="questionbig_w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99006" y="1841946"/>
              <a:ext cx="616113" cy="839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77157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47" y="883919"/>
            <a:ext cx="2143125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0" y="1379219"/>
            <a:ext cx="2634018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1651379" y="198119"/>
            <a:ext cx="2478010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5088059" y="2560319"/>
            <a:ext cx="250009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3471002" y="1379219"/>
            <a:ext cx="2383887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965" y="3436623"/>
            <a:ext cx="198752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3565471" y="5308635"/>
            <a:ext cx="5469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61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20617" y="484145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36153" y="5724064"/>
            <a:ext cx="2140693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  <a:p>
            <a:pPr lvl="0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2733365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5799" y="986135"/>
            <a:ext cx="556466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VƯỢT CHƯỚNG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24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5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19117" y="272954"/>
            <a:ext cx="5881760" cy="1992573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9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10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09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20617" y="484145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375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231" y="3084395"/>
            <a:ext cx="2200752" cy="2635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787" y="0"/>
            <a:ext cx="1995985" cy="2661313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542197" y="0"/>
            <a:ext cx="5813947" cy="4694830"/>
          </a:xfrm>
          <a:prstGeom prst="wedgeRoundRectCallout">
            <a:avLst>
              <a:gd name="adj1" fmla="val 60591"/>
              <a:gd name="adj2" fmla="val 2716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ở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VIII,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05716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00676" y="5614880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Sai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072" y="2975212"/>
            <a:ext cx="2200752" cy="2730911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764411" y="5614880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27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423081" y="826618"/>
            <a:ext cx="8325134" cy="3636203"/>
          </a:xfrm>
          <a:prstGeom prst="cloudCallout">
            <a:avLst>
              <a:gd name="adj1" fmla="val -26916"/>
              <a:gd name="adj2" fmla="val 86113"/>
            </a:avLst>
          </a:prstGeom>
          <a:solidFill>
            <a:srgbClr val="FCE6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SGK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di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Loan.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10" descr="D:\imag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6443" y="4954137"/>
            <a:ext cx="1951630" cy="18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340349" y="19343"/>
            <a:ext cx="6492483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cap="all" dirty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HƯỚNG DẪN HỌC Ở NHÀ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858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186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03628" y="112542"/>
            <a:ext cx="8572500" cy="186242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kẻo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lênh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17696" y="2152354"/>
            <a:ext cx="8572500" cy="91440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Không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trả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lời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được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thì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mình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qua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vòng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nhé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654121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12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14648" y="98474"/>
            <a:ext cx="8572500" cy="193276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vi-VN" sz="2400" dirty="0">
                <a:solidFill>
                  <a:schemeClr val="tx1"/>
                </a:solidFill>
                <a:latin typeface="+mj-lt"/>
              </a:rPr>
              <a:t>Lướt gió mạnh, chém cá kình</a:t>
            </a:r>
            <a:br>
              <a:rPr lang="vi-VN" sz="2400" dirty="0">
                <a:solidFill>
                  <a:schemeClr val="tx1"/>
                </a:solidFill>
                <a:latin typeface="+mj-lt"/>
              </a:rPr>
            </a:br>
            <a:r>
              <a:rPr lang="vi-VN" sz="2400" dirty="0">
                <a:solidFill>
                  <a:schemeClr val="tx1"/>
                </a:solidFill>
                <a:latin typeface="+mj-lt"/>
              </a:rPr>
              <a:t>Cưỡi voi ra trận tung hoành bốn phương</a:t>
            </a:r>
            <a:br>
              <a:rPr lang="vi-VN" sz="2400" dirty="0">
                <a:solidFill>
                  <a:schemeClr val="tx1"/>
                </a:solidFill>
                <a:latin typeface="+mj-lt"/>
              </a:rPr>
            </a:br>
            <a:r>
              <a:rPr lang="vi-VN" sz="2400" dirty="0">
                <a:solidFill>
                  <a:schemeClr val="tx1"/>
                </a:solidFill>
                <a:latin typeface="+mj-lt"/>
              </a:rPr>
              <a:t>Xứ Thanh đất ấy quê hương</a:t>
            </a:r>
            <a:br>
              <a:rPr lang="vi-VN" sz="2400" dirty="0">
                <a:solidFill>
                  <a:schemeClr val="tx1"/>
                </a:solidFill>
                <a:latin typeface="+mj-lt"/>
              </a:rPr>
            </a:br>
            <a:r>
              <a:rPr lang="vi-VN" sz="2400" dirty="0">
                <a:solidFill>
                  <a:schemeClr val="tx1"/>
                </a:solidFill>
                <a:latin typeface="+mj-lt"/>
              </a:rPr>
              <a:t>Sử xanh còn mãi danh thơm của bà ?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14648" y="2166424"/>
            <a:ext cx="8572500" cy="85812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+mj-lt"/>
              </a:rPr>
              <a:t>Bà Triệu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</p:spTree>
    <p:extLst>
      <p:ext uri="{BB962C8B-B14F-4D97-AF65-F5344CB8AC3E}">
        <p14:creationId xmlns:p14="http://schemas.microsoft.com/office/powerpoint/2010/main" val="376095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71" y="5579499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5816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14" y="5440872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048871" y="2767011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1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4800" y="126610"/>
            <a:ext cx="8572500" cy="17944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quốc hiệu Vạn Xuân cho nước (544)</a:t>
            </a:r>
            <a:b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Dời đô về ở trước Long Biên</a:t>
            </a:r>
            <a:b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xưng Nam Đế nguyên niên</a:t>
            </a:r>
            <a:b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cung Vạn Thọ đặt nền móng cho..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800" y="2045304"/>
            <a:ext cx="8572500" cy="83857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</p:spTree>
    <p:extLst>
      <p:ext uri="{BB962C8B-B14F-4D97-AF65-F5344CB8AC3E}">
        <p14:creationId xmlns:p14="http://schemas.microsoft.com/office/powerpoint/2010/main" val="406964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6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88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4804"/>
            <a:ext cx="8726214" cy="65155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82889" y="1721452"/>
            <a:ext cx="731520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16 - CÁC CUỘC ĐẤU TRANH GIÀNH ĐỘC LẬP TRƯỚC THẾ KỈ X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447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5536" y="142734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240" y="2548775"/>
            <a:ext cx="8993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239" y="877172"/>
            <a:ext cx="87755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709" y="1421846"/>
            <a:ext cx="50974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115967" y="1945755"/>
            <a:ext cx="86731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64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536" y="74494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944" y="744731"/>
            <a:ext cx="8993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65278" y="1213360"/>
            <a:ext cx="4796769" cy="527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28548" y="1618203"/>
            <a:ext cx="64008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3,4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5"/>
          <a:stretch>
            <a:fillRect/>
          </a:stretch>
        </p:blipFill>
        <p:spPr>
          <a:xfrm>
            <a:off x="163773" y="2449200"/>
            <a:ext cx="8843749" cy="4381504"/>
          </a:xfrm>
          <a:prstGeom prst="rect">
            <a:avLst/>
          </a:prstGeom>
        </p:spPr>
      </p:pic>
      <p:pic>
        <p:nvPicPr>
          <p:cNvPr id="18" name="Picture 10" descr="D:\image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92370" y="1213360"/>
            <a:ext cx="1951630" cy="1434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2375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536" y="74494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944" y="635547"/>
            <a:ext cx="8993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70221" y="1033358"/>
            <a:ext cx="60035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0" indent="-609600" algn="ctr">
              <a:defRPr/>
            </a:pP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itchFamily="34" charset="0"/>
                <a:cs typeface="Times New Roman" pitchFamily="18" charset="0"/>
              </a:rPr>
              <a:t>BÁO CÁO VÀO PHIẾU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itchFamily="34" charset="0"/>
                <a:cs typeface="Times New Roman" pitchFamily="18" charset="0"/>
              </a:rPr>
              <a:t>thảo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itchFamily="34" charset="0"/>
                <a:cs typeface="Times New Roman" pitchFamily="18" charset="0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itchFamily="34" charset="0"/>
                <a:cs typeface="Times New Roman" pitchFamily="18" charset="0"/>
              </a:rPr>
              <a:t>luận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.VnArabiaH" pitchFamily="34" charset="0"/>
              <a:cs typeface="Times New Roman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825750"/>
              </p:ext>
            </p:extLst>
          </p:nvPr>
        </p:nvGraphicFramePr>
        <p:xfrm>
          <a:off x="95533" y="1774209"/>
          <a:ext cx="8939285" cy="4916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1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4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325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9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0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Khởi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Mai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Loan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Khởi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Hưng</a:t>
                      </a:r>
                      <a:endParaRPr lang="en-US" sz="20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ra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đạo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ra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8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8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4596094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4.PNG&quot;/&gt;"/>
  <p:tag name="ISPRING_SLIDE_INDENT_LEVEL" val="0"/>
  <p:tag name="ISPRING_CUSTOM_TIMING_USED" val="1"/>
  <p:tag name="GENSWF_SLIDE_TITLE" val="TỰA BÀI"/>
  <p:tag name="ISPRING_PRESENTER_ID" val="{7257E5D0-9D30-4FF0-97B0-8B144157FD3C}"/>
  <p:tag name="ISPRING_SLIDE_ID_2" val="{86E28706-79C3-4FF9-A642-6C9FBFB2000F}"/>
  <p:tag name="GENSWF_ADVANCE_TIME" val="4.18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3.PNG&quot;/&gt;"/>
  <p:tag name="ISPRING_SLIDE_INDENT_LEVEL" val="0"/>
  <p:tag name="ISPRING_CUSTOM_TIMING_USED" val="1"/>
  <p:tag name="GENSWF_SLIDE_TITLE" val="GIỚI THIỆU LIÊN HỆ THỰC TẾ"/>
  <p:tag name="ISPRING_PRESENTER_ID" val="{7257E5D0-9D30-4FF0-97B0-8B144157FD3C}"/>
  <p:tag name="TIMING" val="|1.714"/>
  <p:tag name="ISPRING_SLIDE_ID_2" val="{8725AF43-880B-4AC5-A519-5547C9ECB130}"/>
  <p:tag name="GENSWF_ADVANCE_TIME" val="31.909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765</TotalTime>
  <Words>1349</Words>
  <Application>Microsoft Office PowerPoint</Application>
  <PresentationFormat>On-screen Show (4:3)</PresentationFormat>
  <Paragraphs>136</Paragraphs>
  <Slides>24</Slides>
  <Notes>8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.VnArabiaH</vt:lpstr>
      <vt:lpstr>Arial</vt:lpstr>
      <vt:lpstr>Broadway</vt:lpstr>
      <vt:lpstr>Calibri</vt:lpstr>
      <vt:lpstr>Calibri Light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tinh tinh</dc:creator>
  <cp:lastModifiedBy>Windows 10</cp:lastModifiedBy>
  <cp:revision>113</cp:revision>
  <dcterms:created xsi:type="dcterms:W3CDTF">2021-04-15T14:01:18Z</dcterms:created>
  <dcterms:modified xsi:type="dcterms:W3CDTF">2021-08-16T09:05:40Z</dcterms:modified>
</cp:coreProperties>
</file>