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47"/>
  </p:notesMasterIdLst>
  <p:sldIdLst>
    <p:sldId id="269" r:id="rId3"/>
    <p:sldId id="285" r:id="rId4"/>
    <p:sldId id="290" r:id="rId5"/>
    <p:sldId id="329" r:id="rId6"/>
    <p:sldId id="335" r:id="rId7"/>
    <p:sldId id="288" r:id="rId8"/>
    <p:sldId id="334" r:id="rId9"/>
    <p:sldId id="343" r:id="rId10"/>
    <p:sldId id="349" r:id="rId11"/>
    <p:sldId id="350" r:id="rId12"/>
    <p:sldId id="356" r:id="rId13"/>
    <p:sldId id="353" r:id="rId14"/>
    <p:sldId id="354" r:id="rId15"/>
    <p:sldId id="351" r:id="rId16"/>
    <p:sldId id="346" r:id="rId17"/>
    <p:sldId id="344" r:id="rId18"/>
    <p:sldId id="355" r:id="rId19"/>
    <p:sldId id="357" r:id="rId20"/>
    <p:sldId id="352" r:id="rId21"/>
    <p:sldId id="345" r:id="rId22"/>
    <p:sldId id="331" r:id="rId23"/>
    <p:sldId id="333" r:id="rId24"/>
    <p:sldId id="358" r:id="rId25"/>
    <p:sldId id="289" r:id="rId26"/>
    <p:sldId id="360" r:id="rId27"/>
    <p:sldId id="361" r:id="rId28"/>
    <p:sldId id="362" r:id="rId29"/>
    <p:sldId id="359" r:id="rId30"/>
    <p:sldId id="364" r:id="rId31"/>
    <p:sldId id="365" r:id="rId32"/>
    <p:sldId id="366" r:id="rId33"/>
    <p:sldId id="367" r:id="rId34"/>
    <p:sldId id="336" r:id="rId35"/>
    <p:sldId id="363" r:id="rId36"/>
    <p:sldId id="337" r:id="rId37"/>
    <p:sldId id="339" r:id="rId38"/>
    <p:sldId id="369" r:id="rId39"/>
    <p:sldId id="370" r:id="rId40"/>
    <p:sldId id="371" r:id="rId41"/>
    <p:sldId id="342" r:id="rId42"/>
    <p:sldId id="372" r:id="rId43"/>
    <p:sldId id="373" r:id="rId44"/>
    <p:sldId id="375" r:id="rId45"/>
    <p:sldId id="374" r:id="rId46"/>
  </p:sldIdLst>
  <p:sldSz cx="9144000" cy="5143500" type="screen16x9"/>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07" autoAdjust="0"/>
    <p:restoredTop sz="94249" autoAdjust="0"/>
  </p:normalViewPr>
  <p:slideViewPr>
    <p:cSldViewPr snapToGrid="0">
      <p:cViewPr varScale="1">
        <p:scale>
          <a:sx n="109" d="100"/>
          <a:sy n="109" d="100"/>
        </p:scale>
        <p:origin x="902" y="8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8E09ED62-52FB-4809-8F7B-261104129633}" type="datetimeFigureOut">
              <a:rPr lang="zh-CN" altLang="en-US" smtClean="0"/>
              <a:pPr/>
              <a:t>2024/1/31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81CEC347-6903-4A88-9ADC-5B093072A5DD}" type="slidenum">
              <a:rPr lang="zh-CN" altLang="en-US" smtClean="0"/>
              <a:pPr/>
              <a:t>‹#›</a:t>
            </a:fld>
            <a:endParaRPr lang="zh-CN" altLang="en-US" dirty="0"/>
          </a:p>
        </p:txBody>
      </p:sp>
    </p:spTree>
    <p:extLst>
      <p:ext uri="{BB962C8B-B14F-4D97-AF65-F5344CB8AC3E}">
        <p14:creationId xmlns:p14="http://schemas.microsoft.com/office/powerpoint/2010/main" val="253530512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1pPr>
    <a:lvl2pPr marL="3429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2pPr>
    <a:lvl3pPr marL="6858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3pPr>
    <a:lvl4pPr marL="10287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4pPr>
    <a:lvl5pPr marL="13716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a:t>
            </a:fld>
            <a:endParaRPr lang="zh-CN" altLang="en-US" dirty="0"/>
          </a:p>
        </p:txBody>
      </p:sp>
    </p:spTree>
    <p:extLst>
      <p:ext uri="{BB962C8B-B14F-4D97-AF65-F5344CB8AC3E}">
        <p14:creationId xmlns:p14="http://schemas.microsoft.com/office/powerpoint/2010/main" val="245252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10</a:t>
            </a:fld>
            <a:endParaRPr lang="zh-CN" altLang="en-US" dirty="0"/>
          </a:p>
        </p:txBody>
      </p:sp>
    </p:spTree>
    <p:extLst>
      <p:ext uri="{BB962C8B-B14F-4D97-AF65-F5344CB8AC3E}">
        <p14:creationId xmlns:p14="http://schemas.microsoft.com/office/powerpoint/2010/main" val="162815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11</a:t>
            </a:fld>
            <a:endParaRPr lang="zh-CN" altLang="en-US" dirty="0"/>
          </a:p>
        </p:txBody>
      </p:sp>
    </p:spTree>
    <p:extLst>
      <p:ext uri="{BB962C8B-B14F-4D97-AF65-F5344CB8AC3E}">
        <p14:creationId xmlns:p14="http://schemas.microsoft.com/office/powerpoint/2010/main" val="1647211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13</a:t>
            </a:fld>
            <a:endParaRPr lang="zh-CN" altLang="en-US" dirty="0"/>
          </a:p>
        </p:txBody>
      </p:sp>
    </p:spTree>
    <p:extLst>
      <p:ext uri="{BB962C8B-B14F-4D97-AF65-F5344CB8AC3E}">
        <p14:creationId xmlns:p14="http://schemas.microsoft.com/office/powerpoint/2010/main" val="24897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14</a:t>
            </a:fld>
            <a:endParaRPr lang="zh-CN" altLang="en-US" dirty="0"/>
          </a:p>
        </p:txBody>
      </p:sp>
    </p:spTree>
    <p:extLst>
      <p:ext uri="{BB962C8B-B14F-4D97-AF65-F5344CB8AC3E}">
        <p14:creationId xmlns:p14="http://schemas.microsoft.com/office/powerpoint/2010/main" val="313987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15</a:t>
            </a:fld>
            <a:endParaRPr lang="zh-CN" altLang="en-US" dirty="0"/>
          </a:p>
        </p:txBody>
      </p:sp>
    </p:spTree>
    <p:extLst>
      <p:ext uri="{BB962C8B-B14F-4D97-AF65-F5344CB8AC3E}">
        <p14:creationId xmlns:p14="http://schemas.microsoft.com/office/powerpoint/2010/main" val="3038823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17</a:t>
            </a:fld>
            <a:endParaRPr lang="zh-CN" altLang="en-US" dirty="0"/>
          </a:p>
        </p:txBody>
      </p:sp>
    </p:spTree>
    <p:extLst>
      <p:ext uri="{BB962C8B-B14F-4D97-AF65-F5344CB8AC3E}">
        <p14:creationId xmlns:p14="http://schemas.microsoft.com/office/powerpoint/2010/main" val="271434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18</a:t>
            </a:fld>
            <a:endParaRPr lang="zh-CN" altLang="en-US" dirty="0"/>
          </a:p>
        </p:txBody>
      </p:sp>
    </p:spTree>
    <p:extLst>
      <p:ext uri="{BB962C8B-B14F-4D97-AF65-F5344CB8AC3E}">
        <p14:creationId xmlns:p14="http://schemas.microsoft.com/office/powerpoint/2010/main" val="3862602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19</a:t>
            </a:fld>
            <a:endParaRPr lang="zh-CN" altLang="en-US" dirty="0"/>
          </a:p>
        </p:txBody>
      </p:sp>
    </p:spTree>
    <p:extLst>
      <p:ext uri="{BB962C8B-B14F-4D97-AF65-F5344CB8AC3E}">
        <p14:creationId xmlns:p14="http://schemas.microsoft.com/office/powerpoint/2010/main" val="1353943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20</a:t>
            </a:fld>
            <a:endParaRPr lang="zh-CN" altLang="en-US" dirty="0"/>
          </a:p>
        </p:txBody>
      </p:sp>
    </p:spTree>
    <p:extLst>
      <p:ext uri="{BB962C8B-B14F-4D97-AF65-F5344CB8AC3E}">
        <p14:creationId xmlns:p14="http://schemas.microsoft.com/office/powerpoint/2010/main" val="406426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indent="-171450">
              <a:buFontTx/>
              <a:buChar char="-"/>
            </a:pPr>
            <a:r>
              <a:rPr lang="en-US" altLang="zh-CN"/>
              <a:t>Nhận xét: Chính sách cai trị và bóc lột dã man, hà khắc, vơ vét tận xương tủy nhân dân</a:t>
            </a:r>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21</a:t>
            </a:fld>
            <a:endParaRPr lang="zh-CN" altLang="en-US" dirty="0"/>
          </a:p>
        </p:txBody>
      </p:sp>
    </p:spTree>
    <p:extLst>
      <p:ext uri="{BB962C8B-B14F-4D97-AF65-F5344CB8AC3E}">
        <p14:creationId xmlns:p14="http://schemas.microsoft.com/office/powerpoint/2010/main" val="198053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a:t>
            </a:fld>
            <a:endParaRPr lang="zh-CN" altLang="en-US" dirty="0"/>
          </a:p>
        </p:txBody>
      </p:sp>
    </p:spTree>
    <p:extLst>
      <p:ext uri="{BB962C8B-B14F-4D97-AF65-F5344CB8AC3E}">
        <p14:creationId xmlns:p14="http://schemas.microsoft.com/office/powerpoint/2010/main" val="3545751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indent="-171450">
              <a:buFontTx/>
              <a:buChar char="-"/>
            </a:pPr>
            <a:r>
              <a:rPr lang="en-US" altLang="zh-CN"/>
              <a:t>Tác động: GV hướng dẫn HS khai thác tác động tích cực và tiêu cực. Có thể tổ chức trò chơi, chia lớp thành 2 đội. Lần lượt các thành viên trong đội sẽ liệt kê ra các tác động tích cực và tiêu cực, bên nào đưa ra được nhiều nội dung hơn thì bên đó thắng.</a:t>
            </a:r>
            <a:br>
              <a:rPr lang="en-US" altLang="zh-CN"/>
            </a:br>
            <a:r>
              <a:rPr lang="en-US" altLang="zh-CN"/>
              <a:t>Ví dụ:</a:t>
            </a:r>
          </a:p>
          <a:p>
            <a:pPr marL="0" indent="0">
              <a:buFontTx/>
              <a:buNone/>
            </a:pPr>
            <a:r>
              <a:rPr lang="en-US" altLang="zh-CN"/>
              <a:t>+ Các chính sách k</a:t>
            </a:r>
            <a:r>
              <a:rPr lang="vi-VN" altLang="zh-CN"/>
              <a:t>hiến cuộc sống của người Việt bị khó khăn, thiếu thốn nhưng người Việt cũng học được nhiều phương pháp canh tác nông nghiệp và kĩ thuật chế tạo công cụ lao động sắt của người Hán (sử dụng phổ biến công cụ bằng sắt, dùng sức kéo trâu bò, nghề làm đường, làm mật mía, làm giấy, dệt vải từ vỏ cây đay, làm thuỷ tinh…)</a:t>
            </a:r>
            <a:endParaRPr lang="en-US" altLang="zh-CN"/>
          </a:p>
          <a:p>
            <a:pPr marL="0" indent="0">
              <a:buFontTx/>
              <a:buNone/>
            </a:pPr>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phải đóng góp tiền của, công sức để xây dựng lên các thành luỹ của chính quyền đô hộ.</a:t>
            </a:r>
            <a:endParaRPr lang="en-US" altLang="zh-CN"/>
          </a:p>
          <a:p>
            <a:pPr marL="0" indent="0">
              <a:buFontTx/>
              <a:buNone/>
            </a:pPr>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tiếp thu các yếu tố văn hoá Hán: trang phục, phong tục, chữ Hán, tiếng Hán… khiến cho cuộc sống của họ văn minh hơn. Người Việt tiếp tục giữ gìn nền văn hoá dân tộc: phong tục ăn trầu, nhuộm răng, xăm mình… Trên cơ sở tiếp thu chữ Hán, người Việt sáng tạo ra chữ Nôm.</a:t>
            </a:r>
            <a:endParaRPr lang="zh-CN" altLang="en-US"/>
          </a:p>
          <a:p>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phải bỏ dở công việc lao động sản xuất nông nghiệp của gia đình để đi lao dịch (nhưng người Việt cũng học tập được các kĩ thuật xây dựng của người Hán…)</a:t>
            </a:r>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22</a:t>
            </a:fld>
            <a:endParaRPr lang="zh-CN" altLang="en-US" dirty="0"/>
          </a:p>
        </p:txBody>
      </p:sp>
    </p:spTree>
    <p:extLst>
      <p:ext uri="{BB962C8B-B14F-4D97-AF65-F5344CB8AC3E}">
        <p14:creationId xmlns:p14="http://schemas.microsoft.com/office/powerpoint/2010/main" val="512286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23</a:t>
            </a:fld>
            <a:endParaRPr lang="zh-CN" altLang="en-US" dirty="0"/>
          </a:p>
        </p:txBody>
      </p:sp>
    </p:spTree>
    <p:extLst>
      <p:ext uri="{BB962C8B-B14F-4D97-AF65-F5344CB8AC3E}">
        <p14:creationId xmlns:p14="http://schemas.microsoft.com/office/powerpoint/2010/main" val="4248563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24</a:t>
            </a:fld>
            <a:endParaRPr lang="zh-CN" altLang="en-US" dirty="0"/>
          </a:p>
        </p:txBody>
      </p:sp>
    </p:spTree>
    <p:extLst>
      <p:ext uri="{BB962C8B-B14F-4D97-AF65-F5344CB8AC3E}">
        <p14:creationId xmlns:p14="http://schemas.microsoft.com/office/powerpoint/2010/main" val="294246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25</a:t>
            </a:fld>
            <a:endParaRPr lang="zh-CN" altLang="en-US" dirty="0"/>
          </a:p>
        </p:txBody>
      </p:sp>
    </p:spTree>
    <p:extLst>
      <p:ext uri="{BB962C8B-B14F-4D97-AF65-F5344CB8AC3E}">
        <p14:creationId xmlns:p14="http://schemas.microsoft.com/office/powerpoint/2010/main" val="1472156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28</a:t>
            </a:fld>
            <a:endParaRPr lang="zh-CN" altLang="en-US" dirty="0"/>
          </a:p>
        </p:txBody>
      </p:sp>
    </p:spTree>
    <p:extLst>
      <p:ext uri="{BB962C8B-B14F-4D97-AF65-F5344CB8AC3E}">
        <p14:creationId xmlns:p14="http://schemas.microsoft.com/office/powerpoint/2010/main" val="1389733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32</a:t>
            </a:fld>
            <a:endParaRPr lang="zh-CN" altLang="en-US" dirty="0"/>
          </a:p>
        </p:txBody>
      </p:sp>
    </p:spTree>
    <p:extLst>
      <p:ext uri="{BB962C8B-B14F-4D97-AF65-F5344CB8AC3E}">
        <p14:creationId xmlns:p14="http://schemas.microsoft.com/office/powerpoint/2010/main" val="1482386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33</a:t>
            </a:fld>
            <a:endParaRPr lang="zh-CN" altLang="en-US" dirty="0"/>
          </a:p>
        </p:txBody>
      </p:sp>
    </p:spTree>
    <p:extLst>
      <p:ext uri="{BB962C8B-B14F-4D97-AF65-F5344CB8AC3E}">
        <p14:creationId xmlns:p14="http://schemas.microsoft.com/office/powerpoint/2010/main" val="3054801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34</a:t>
            </a:fld>
            <a:endParaRPr lang="zh-CN" altLang="en-US" dirty="0"/>
          </a:p>
        </p:txBody>
      </p:sp>
    </p:spTree>
    <p:extLst>
      <p:ext uri="{BB962C8B-B14F-4D97-AF65-F5344CB8AC3E}">
        <p14:creationId xmlns:p14="http://schemas.microsoft.com/office/powerpoint/2010/main" val="3246442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a:t>Đáp án: Hào trưởng Việt vì đây là bộ phận có uy tín và vị thế trong xã hội, bên cạnh đó, họ ít nhiều cũng có tinh thần yêu nước</a:t>
            </a:r>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35</a:t>
            </a:fld>
            <a:endParaRPr lang="zh-CN" altLang="en-US" dirty="0"/>
          </a:p>
        </p:txBody>
      </p:sp>
    </p:spTree>
    <p:extLst>
      <p:ext uri="{BB962C8B-B14F-4D97-AF65-F5344CB8AC3E}">
        <p14:creationId xmlns:p14="http://schemas.microsoft.com/office/powerpoint/2010/main" val="2996031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36</a:t>
            </a:fld>
            <a:endParaRPr lang="zh-CN" altLang="en-US" dirty="0"/>
          </a:p>
        </p:txBody>
      </p:sp>
    </p:spTree>
    <p:extLst>
      <p:ext uri="{BB962C8B-B14F-4D97-AF65-F5344CB8AC3E}">
        <p14:creationId xmlns:p14="http://schemas.microsoft.com/office/powerpoint/2010/main" val="2496959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a:t>
            </a:fld>
            <a:endParaRPr lang="zh-CN" altLang="en-US" dirty="0"/>
          </a:p>
        </p:txBody>
      </p:sp>
    </p:spTree>
    <p:extLst>
      <p:ext uri="{BB962C8B-B14F-4D97-AF65-F5344CB8AC3E}">
        <p14:creationId xmlns:p14="http://schemas.microsoft.com/office/powerpoint/2010/main" val="1463140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5527F-0A59-4355-80B4-AC6A662F1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99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5</a:t>
            </a:fld>
            <a:endParaRPr lang="zh-CN" altLang="en-US" dirty="0"/>
          </a:p>
        </p:txBody>
      </p:sp>
    </p:spTree>
    <p:extLst>
      <p:ext uri="{BB962C8B-B14F-4D97-AF65-F5344CB8AC3E}">
        <p14:creationId xmlns:p14="http://schemas.microsoft.com/office/powerpoint/2010/main" val="214561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6</a:t>
            </a:fld>
            <a:endParaRPr lang="zh-CN" altLang="en-US" dirty="0"/>
          </a:p>
        </p:txBody>
      </p:sp>
    </p:spTree>
    <p:extLst>
      <p:ext uri="{BB962C8B-B14F-4D97-AF65-F5344CB8AC3E}">
        <p14:creationId xmlns:p14="http://schemas.microsoft.com/office/powerpoint/2010/main" val="360075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7</a:t>
            </a:fld>
            <a:endParaRPr lang="zh-CN" altLang="en-US" dirty="0"/>
          </a:p>
        </p:txBody>
      </p:sp>
    </p:spTree>
    <p:extLst>
      <p:ext uri="{BB962C8B-B14F-4D97-AF65-F5344CB8AC3E}">
        <p14:creationId xmlns:p14="http://schemas.microsoft.com/office/powerpoint/2010/main" val="1852326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8</a:t>
            </a:fld>
            <a:endParaRPr lang="zh-CN" altLang="en-US" dirty="0"/>
          </a:p>
        </p:txBody>
      </p:sp>
    </p:spTree>
    <p:extLst>
      <p:ext uri="{BB962C8B-B14F-4D97-AF65-F5344CB8AC3E}">
        <p14:creationId xmlns:p14="http://schemas.microsoft.com/office/powerpoint/2010/main" val="209726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9</a:t>
            </a:fld>
            <a:endParaRPr lang="zh-CN" altLang="en-US" dirty="0"/>
          </a:p>
        </p:txBody>
      </p:sp>
    </p:spTree>
    <p:extLst>
      <p:ext uri="{BB962C8B-B14F-4D97-AF65-F5344CB8AC3E}">
        <p14:creationId xmlns:p14="http://schemas.microsoft.com/office/powerpoint/2010/main" val="82845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2024/1/31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89231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2024/1/31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293308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6"/>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2024/1/31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577644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103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18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95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041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534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973FF1-D07E-482F-B266-DC7942C9BB36}" type="datetimeFigureOut">
              <a:rPr lang="en-US" smtClean="0">
                <a:solidFill>
                  <a:prstClr val="black">
                    <a:tint val="75000"/>
                  </a:prstClr>
                </a:solidFill>
              </a:rPr>
              <a:pPr/>
              <a:t>31/1/2024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940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973FF1-D07E-482F-B266-DC7942C9BB36}" type="datetimeFigureOut">
              <a:rPr lang="en-US" smtClean="0">
                <a:solidFill>
                  <a:prstClr val="black">
                    <a:tint val="75000"/>
                  </a:prstClr>
                </a:solidFill>
              </a:rPr>
              <a:pPr/>
              <a:t>31/1/2024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71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73FF1-D07E-482F-B266-DC7942C9BB36}" type="datetimeFigureOut">
              <a:rPr lang="en-US" smtClean="0">
                <a:solidFill>
                  <a:prstClr val="black">
                    <a:tint val="75000"/>
                  </a:prstClr>
                </a:solidFill>
              </a:rPr>
              <a:pPr/>
              <a:t>31/1/2024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415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2024/1/31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72812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1"/>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243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316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106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6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6"/>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9"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853BA134-D887-4209-8E39-A36787791656}" type="datetimeFigureOut">
              <a:rPr lang="zh-CN" altLang="en-US" smtClean="0"/>
              <a:t>2024/1/31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698813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1"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1"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853BA134-D887-4209-8E39-A36787791656}" type="datetimeFigureOut">
              <a:rPr lang="zh-CN" altLang="en-US" smtClean="0"/>
              <a:t>2024/1/31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710371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7"/>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07"/>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853BA134-D887-4209-8E39-A36787791656}" type="datetimeFigureOut">
              <a:rPr lang="zh-CN" altLang="en-US" smtClean="0"/>
              <a:t>2024/1/31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013897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53BA134-D887-4209-8E39-A36787791656}" type="datetimeFigureOut">
              <a:rPr lang="zh-CN" altLang="en-US" smtClean="0"/>
              <a:t>2024/1/31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64889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3BA134-D887-4209-8E39-A36787791656}" type="datetimeFigureOut">
              <a:rPr lang="zh-CN" altLang="en-US" smtClean="0"/>
              <a:t>2024/1/31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29109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1"/>
            <a:ext cx="4629151"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853BA134-D887-4209-8E39-A36787791656}" type="datetimeFigureOut">
              <a:rPr lang="zh-CN" altLang="en-US" smtClean="0"/>
              <a:t>2024/1/31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95742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1"/>
            <a:ext cx="4629151"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853BA134-D887-4209-8E39-A36787791656}" type="datetimeFigureOut">
              <a:rPr lang="zh-CN" altLang="en-US" smtClean="0"/>
              <a:t>2024/1/31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09010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3BA134-D887-4209-8E39-A36787791656}" type="datetimeFigureOut">
              <a:rPr lang="zh-CN" altLang="en-US" smtClean="0"/>
              <a:t>2024/1/31</a:t>
            </a:fld>
            <a:endParaRPr lang="zh-CN" altLang="en-US"/>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E514637-6434-4B4A-9AE7-448BDCD7A808}" type="slidenum">
              <a:rPr lang="zh-CN" altLang="en-US" smtClean="0"/>
              <a:t>‹#›</a:t>
            </a:fld>
            <a:endParaRPr lang="zh-CN" altLang="en-US"/>
          </a:p>
        </p:txBody>
      </p:sp>
      <p:sp>
        <p:nvSpPr>
          <p:cNvPr id="7" name="矩形 6">
            <a:extLst>
              <a:ext uri="{FF2B5EF4-FFF2-40B4-BE49-F238E27FC236}">
                <a16:creationId xmlns:a16="http://schemas.microsoft.com/office/drawing/2014/main" id="{79DE5162-EF46-40F6-9AF3-77A15FEA3DB6}"/>
              </a:ext>
            </a:extLst>
          </p:cNvPr>
          <p:cNvSpPr/>
          <p:nvPr userDrawn="1"/>
        </p:nvSpPr>
        <p:spPr>
          <a:xfrm>
            <a:off x="2286000" y="1279089"/>
            <a:ext cx="4572000" cy="2585323"/>
          </a:xfrm>
          <a:prstGeom prst="rect">
            <a:avLst/>
          </a:prstGeom>
        </p:spPr>
        <p:txBody>
          <a:bodyPr>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alpha val="0"/>
                </a:prstClr>
              </a:solidFill>
              <a:effectLst/>
              <a:uLnTx/>
              <a:uFillTx/>
              <a:latin typeface="字魂59号-创粗黑" panose="00000500000000000000" pitchFamily="2" charset="-122"/>
              <a:ea typeface="字魂59号-创粗黑" panose="00000500000000000000" pitchFamily="2" charset="-122"/>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感谢您下载包图网平台上提供的</a:t>
            </a:r>
            <a:r>
              <a:rPr kumimoji="0" lang="en-US" altLang="zh-CN"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PPT</a:t>
            </a:r>
            <a:r>
              <a:rPr kumimoji="0" lang="zh-CN" altLang="en-US"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作品，为了您和包图网以及原创作者的利益，请勿复制、传播、销售，否则将承担法律责任！包图网将对作品进行维权，按照传播下载次数进行十倍的索取赔偿！</a:t>
            </a:r>
            <a:r>
              <a:rPr kumimoji="0" lang="en-US" altLang="zh-CN"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Ibaotu.com</a:t>
            </a:r>
          </a:p>
        </p:txBody>
      </p:sp>
    </p:spTree>
    <p:extLst>
      <p:ext uri="{BB962C8B-B14F-4D97-AF65-F5344CB8AC3E}">
        <p14:creationId xmlns:p14="http://schemas.microsoft.com/office/powerpoint/2010/main" val="727323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973FF1-D07E-482F-B266-DC7942C9BB36}"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1511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8.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16.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7A63A54-385E-44DB-97DF-AD1DFC15D9C1}"/>
              </a:ext>
            </a:extLst>
          </p:cNvPr>
          <p:cNvPicPr>
            <a:picLocks noChangeAspect="1"/>
          </p:cNvPicPr>
          <p:nvPr/>
        </p:nvPicPr>
        <p:blipFill rotWithShape="1">
          <a:blip r:embed="rId3">
            <a:extLst>
              <a:ext uri="{28A0092B-C50C-407E-A947-70E740481C1C}">
                <a14:useLocalDpi xmlns:a14="http://schemas.microsoft.com/office/drawing/2010/main" val="0"/>
              </a:ext>
            </a:extLst>
          </a:blip>
          <a:srcRect l="18655" r="25489"/>
          <a:stretch/>
        </p:blipFill>
        <p:spPr>
          <a:xfrm>
            <a:off x="-1" y="-2601"/>
            <a:ext cx="9144001" cy="5143500"/>
          </a:xfrm>
          <a:prstGeom prst="rect">
            <a:avLst/>
          </a:prstGeom>
        </p:spPr>
      </p:pic>
      <p:sp>
        <p:nvSpPr>
          <p:cNvPr id="2" name="TextBox 1">
            <a:extLst>
              <a:ext uri="{FF2B5EF4-FFF2-40B4-BE49-F238E27FC236}">
                <a16:creationId xmlns:a16="http://schemas.microsoft.com/office/drawing/2014/main" id="{14DF4343-5449-4C7C-A468-B0C574DA089D}"/>
              </a:ext>
            </a:extLst>
          </p:cNvPr>
          <p:cNvSpPr txBox="1"/>
          <p:nvPr/>
        </p:nvSpPr>
        <p:spPr>
          <a:xfrm>
            <a:off x="885372" y="435430"/>
            <a:ext cx="8040914" cy="3046988"/>
          </a:xfrm>
          <a:prstGeom prst="rect">
            <a:avLst/>
          </a:prstGeom>
          <a:noFill/>
        </p:spPr>
        <p:txBody>
          <a:bodyPr wrap="square" rtlCol="0">
            <a:spAutoFit/>
          </a:bodyPr>
          <a:lstStyle/>
          <a:p>
            <a:pPr algn="ctr">
              <a:lnSpc>
                <a:spcPct val="150000"/>
              </a:lnSpc>
            </a:pPr>
            <a:r>
              <a:rPr lang="en-US" sz="32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Tiết</a:t>
            </a:r>
            <a:r>
              <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34 - </a:t>
            </a:r>
            <a:r>
              <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BÀI 15:</a:t>
            </a:r>
          </a:p>
          <a:p>
            <a:pPr algn="ctr">
              <a:lnSpc>
                <a:spcPct val="150000"/>
              </a:lnSpc>
            </a:pPr>
            <a:r>
              <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CHÍNH SÁCH CAI TRỊ CỦA CÁC TRIỀU ĐẠI PHONG KIẾN PHƯƠNG BẮC VÀ SỰ CHUYỂN BIẾN CỦA XÃ HỘI ÂU LẠC</a:t>
            </a:r>
          </a:p>
        </p:txBody>
      </p:sp>
    </p:spTree>
    <p:extLst>
      <p:ext uri="{BB962C8B-B14F-4D97-AF65-F5344CB8AC3E}">
        <p14:creationId xmlns:p14="http://schemas.microsoft.com/office/powerpoint/2010/main" val="308799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42" y="139848"/>
            <a:ext cx="8822498" cy="4905487"/>
          </a:xfrm>
          <a:prstGeom prst="rect">
            <a:avLst/>
          </a:prstGeom>
        </p:spPr>
      </p:pic>
    </p:spTree>
    <p:extLst>
      <p:ext uri="{BB962C8B-B14F-4D97-AF65-F5344CB8AC3E}">
        <p14:creationId xmlns:p14="http://schemas.microsoft.com/office/powerpoint/2010/main" val="66740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814849" y="912563"/>
            <a:ext cx="7927208"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814849" y="1699478"/>
            <a:ext cx="8165836"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pic>
        <p:nvPicPr>
          <p:cNvPr id="6"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625" y="98144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360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460A96-0B38-47D6-9B70-97F81868C3CC}"/>
              </a:ext>
            </a:extLst>
          </p:cNvPr>
          <p:cNvPicPr>
            <a:picLocks noChangeAspect="1"/>
          </p:cNvPicPr>
          <p:nvPr/>
        </p:nvPicPr>
        <p:blipFill>
          <a:blip r:embed="rId2"/>
          <a:stretch>
            <a:fillRect/>
          </a:stretch>
        </p:blipFill>
        <p:spPr>
          <a:xfrm>
            <a:off x="2033196" y="283535"/>
            <a:ext cx="4980790" cy="4783252"/>
          </a:xfrm>
          <a:prstGeom prst="rect">
            <a:avLst/>
          </a:prstGeom>
        </p:spPr>
      </p:pic>
    </p:spTree>
    <p:extLst>
      <p:ext uri="{BB962C8B-B14F-4D97-AF65-F5344CB8AC3E}">
        <p14:creationId xmlns:p14="http://schemas.microsoft.com/office/powerpoint/2010/main" val="181380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700769" y="912563"/>
            <a:ext cx="8041288"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700769" y="1699478"/>
            <a:ext cx="8279915"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Pháp luật hà khắc, thẳng tay đàn áp các cuộc đấu tranh của nhân dân ta.</a:t>
            </a:r>
          </a:p>
        </p:txBody>
      </p:sp>
      <p:sp>
        <p:nvSpPr>
          <p:cNvPr id="4" name="Rectangle 3"/>
          <p:cNvSpPr/>
          <p:nvPr/>
        </p:nvSpPr>
        <p:spPr>
          <a:xfrm>
            <a:off x="700769" y="2461589"/>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7" name="Rectangle 6"/>
          <p:cNvSpPr/>
          <p:nvPr/>
        </p:nvSpPr>
        <p:spPr>
          <a:xfrm>
            <a:off x="205249" y="2813341"/>
            <a:ext cx="1958421" cy="504049"/>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676" y="240917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92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70041531"/>
              </p:ext>
            </p:extLst>
          </p:nvPr>
        </p:nvGraphicFramePr>
        <p:xfrm>
          <a:off x="0" y="65316"/>
          <a:ext cx="9144000" cy="5012871"/>
        </p:xfrm>
        <a:graphic>
          <a:graphicData uri="http://schemas.openxmlformats.org/drawingml/2006/table">
            <a:tbl>
              <a:tblPr firstRow="1" bandRow="1">
                <a:tableStyleId>{5C22544A-7EE6-4342-B048-85BDC9FD1C3A}</a:tableStyleId>
              </a:tblPr>
              <a:tblGrid>
                <a:gridCol w="1051883">
                  <a:extLst>
                    <a:ext uri="{9D8B030D-6E8A-4147-A177-3AD203B41FA5}">
                      <a16:colId xmlns:a16="http://schemas.microsoft.com/office/drawing/2014/main" val="318577006"/>
                    </a:ext>
                  </a:extLst>
                </a:gridCol>
                <a:gridCol w="5032046">
                  <a:extLst>
                    <a:ext uri="{9D8B030D-6E8A-4147-A177-3AD203B41FA5}">
                      <a16:colId xmlns:a16="http://schemas.microsoft.com/office/drawing/2014/main" val="3799885229"/>
                    </a:ext>
                  </a:extLst>
                </a:gridCol>
                <a:gridCol w="3060071">
                  <a:extLst>
                    <a:ext uri="{9D8B030D-6E8A-4147-A177-3AD203B41FA5}">
                      <a16:colId xmlns:a16="http://schemas.microsoft.com/office/drawing/2014/main" val="814200533"/>
                    </a:ext>
                  </a:extLst>
                </a:gridCol>
              </a:tblGrid>
              <a:tr h="647349">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1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2090500">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Chính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1137511">
                <a:tc>
                  <a:txBody>
                    <a:bodyPr/>
                    <a:lstStyle/>
                    <a:p>
                      <a:r>
                        <a:rPr lang="en-US" sz="1600">
                          <a:latin typeface="Cambria" panose="02040503050406030204" pitchFamily="18" charset="0"/>
                          <a:ea typeface="Cambria" panose="02040503050406030204" pitchFamily="18" charset="0"/>
                          <a:cs typeface="Times New Roman" panose="02020603050405020304" pitchFamily="18" charset="0"/>
                        </a:rPr>
                        <a:t>Kinh tế</a:t>
                      </a: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Văn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hóa</a:t>
                      </a:r>
                      <a:r>
                        <a:rPr lang="en-US" sz="1600" dirty="0">
                          <a:latin typeface="Cambria" panose="02040503050406030204" pitchFamily="18" charset="0"/>
                          <a:ea typeface="Cambria" panose="02040503050406030204" pitchFamily="18" charset="0"/>
                          <a:cs typeface="Times New Roman" panose="02020603050405020304" pitchFamily="18" charset="0"/>
                        </a:rPr>
                        <a:t> – </a:t>
                      </a:r>
                      <a:r>
                        <a:rPr lang="en-US" sz="1600" dirty="0" err="1">
                          <a:latin typeface="Cambria" panose="02040503050406030204" pitchFamily="18" charset="0"/>
                          <a:ea typeface="Cambria" panose="02040503050406030204" pitchFamily="18" charset="0"/>
                          <a:cs typeface="Times New Roman" panose="02020603050405020304" pitchFamily="18" charset="0"/>
                        </a:rPr>
                        <a:t>Xã</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Châu</a:t>
            </a:r>
            <a:r>
              <a:rPr lang="en-US" dirty="0">
                <a:latin typeface="Cambria" panose="02040503050406030204" pitchFamily="18" charset="0"/>
                <a:ea typeface="Cambria" panose="02040503050406030204" pitchFamily="18" charset="0"/>
                <a:cs typeface="Times New Roman" panose="02020603050405020304" pitchFamily="18" charset="0"/>
              </a:rPr>
              <a:t>/</a:t>
            </a:r>
            <a:r>
              <a:rPr lang="en-US" dirty="0" err="1">
                <a:latin typeface="Cambria" panose="02040503050406030204" pitchFamily="18" charset="0"/>
                <a:ea typeface="Cambria" panose="02040503050406030204" pitchFamily="18" charset="0"/>
                <a:cs typeface="Times New Roman" panose="02020603050405020304" pitchFamily="18" charset="0"/>
              </a:rPr>
              <a:t>Quận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120551" y="2818676"/>
            <a:ext cx="4794177" cy="1200329"/>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Chiếm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đoạt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ruộng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đất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đặt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sách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tô</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thuế</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nặng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nề</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về</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muối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cống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vật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179914" y="3016497"/>
            <a:ext cx="288260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Vơ</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vét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tiền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bóc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lột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sức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lao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a:t>
            </a:r>
          </a:p>
        </p:txBody>
      </p:sp>
    </p:spTree>
    <p:extLst>
      <p:ext uri="{BB962C8B-B14F-4D97-AF65-F5344CB8AC3E}">
        <p14:creationId xmlns:p14="http://schemas.microsoft.com/office/powerpoint/2010/main" val="3907232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762000" y="790990"/>
            <a:ext cx="7993380"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693420" y="1512937"/>
            <a:ext cx="8300588"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sp>
        <p:nvSpPr>
          <p:cNvPr id="10" name="Rectangle 9"/>
          <p:cNvSpPr/>
          <p:nvPr/>
        </p:nvSpPr>
        <p:spPr>
          <a:xfrm>
            <a:off x="312825" y="2494822"/>
            <a:ext cx="1958421" cy="504049"/>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angle 11"/>
          <p:cNvSpPr/>
          <p:nvPr/>
        </p:nvSpPr>
        <p:spPr>
          <a:xfrm>
            <a:off x="693420" y="2964983"/>
            <a:ext cx="8605388" cy="461665"/>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Chiếm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đoạt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ruộng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ta</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8"/>
          <p:cNvSpPr/>
          <p:nvPr/>
        </p:nvSpPr>
        <p:spPr>
          <a:xfrm>
            <a:off x="693420" y="2243036"/>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693420" y="3408450"/>
            <a:ext cx="5061001" cy="461665"/>
          </a:xfrm>
          <a:prstGeom prst="rect">
            <a:avLst/>
          </a:prstGeom>
        </p:spPr>
        <p:txBody>
          <a:bodyPr wrap="non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đặt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tô</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thuế</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nặng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nề</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7" name="Rectangle 6"/>
          <p:cNvSpPr/>
          <p:nvPr/>
        </p:nvSpPr>
        <p:spPr>
          <a:xfrm>
            <a:off x="693420" y="3898083"/>
            <a:ext cx="8300588"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Nắm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độc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muối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cống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nhiều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sản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vật</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quý</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pic>
        <p:nvPicPr>
          <p:cNvPr id="11"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 y="2935890"/>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958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02974" y="291548"/>
            <a:ext cx="2712026" cy="369332"/>
          </a:xfrm>
          <a:prstGeom prst="rect">
            <a:avLst/>
          </a:prstGeom>
          <a:noFill/>
        </p:spPr>
        <p:txBody>
          <a:bodyPr wrap="square" rtlCol="0">
            <a:spAutoFit/>
          </a:bodyPr>
          <a:lstStyle/>
          <a:p>
            <a:pPr lvl="0" algn="ctr"/>
            <a:r>
              <a:rPr lang="vi-VN" b="1" dirty="0">
                <a:latin typeface="+mj-lt"/>
              </a:rPr>
              <a:t>Sản vật cống nạp</a:t>
            </a:r>
          </a:p>
        </p:txBody>
      </p:sp>
      <p:pic>
        <p:nvPicPr>
          <p:cNvPr id="13" name="Picture 8"/>
          <p:cNvPicPr>
            <a:picLocks noChangeAspect="1" noChangeArrowheads="1"/>
          </p:cNvPicPr>
          <p:nvPr/>
        </p:nvPicPr>
        <p:blipFill>
          <a:blip r:embed="rId2">
            <a:extLst>
              <a:ext uri="{28A0092B-C50C-407E-A947-70E740481C1C}">
                <a14:useLocalDpi xmlns:a14="http://schemas.microsoft.com/office/drawing/2010/main" val="0"/>
              </a:ext>
            </a:extLst>
          </a:blip>
          <a:srcRect b="4762"/>
          <a:stretch>
            <a:fillRect/>
          </a:stretch>
        </p:blipFill>
        <p:spPr bwMode="auto">
          <a:xfrm>
            <a:off x="488372" y="966355"/>
            <a:ext cx="2909455" cy="152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b="7648"/>
          <a:stretch>
            <a:fillRect/>
          </a:stretch>
        </p:blipFill>
        <p:spPr bwMode="auto">
          <a:xfrm>
            <a:off x="4925940" y="986783"/>
            <a:ext cx="3200400" cy="150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
          <p:cNvPicPr>
            <a:picLocks noChangeAspect="1" noChangeArrowheads="1"/>
          </p:cNvPicPr>
          <p:nvPr/>
        </p:nvPicPr>
        <p:blipFill>
          <a:blip r:embed="rId4">
            <a:extLst>
              <a:ext uri="{28A0092B-C50C-407E-A947-70E740481C1C}">
                <a14:useLocalDpi xmlns:a14="http://schemas.microsoft.com/office/drawing/2010/main" val="0"/>
              </a:ext>
            </a:extLst>
          </a:blip>
          <a:srcRect b="16667"/>
          <a:stretch>
            <a:fillRect/>
          </a:stretch>
        </p:blipFill>
        <p:spPr bwMode="auto">
          <a:xfrm>
            <a:off x="488372" y="3114675"/>
            <a:ext cx="2909455" cy="158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5">
            <a:extLst>
              <a:ext uri="{28A0092B-C50C-407E-A947-70E740481C1C}">
                <a14:useLocalDpi xmlns:a14="http://schemas.microsoft.com/office/drawing/2010/main" val="0"/>
              </a:ext>
            </a:extLst>
          </a:blip>
          <a:srcRect l="6799" b="7143"/>
          <a:stretch>
            <a:fillRect/>
          </a:stretch>
        </p:blipFill>
        <p:spPr bwMode="auto">
          <a:xfrm>
            <a:off x="4902127" y="3114675"/>
            <a:ext cx="3224213" cy="158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810491" y="2634111"/>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Ngọc trai</a:t>
            </a:r>
          </a:p>
        </p:txBody>
      </p:sp>
      <p:sp>
        <p:nvSpPr>
          <p:cNvPr id="20" name="Rounded Rectangle 19"/>
          <p:cNvSpPr/>
          <p:nvPr/>
        </p:nvSpPr>
        <p:spPr>
          <a:xfrm>
            <a:off x="935182" y="4836938"/>
            <a:ext cx="189569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Con đồi mồi</a:t>
            </a:r>
          </a:p>
        </p:txBody>
      </p:sp>
      <p:sp>
        <p:nvSpPr>
          <p:cNvPr id="21" name="Rounded Rectangle 20"/>
          <p:cNvSpPr/>
          <p:nvPr/>
        </p:nvSpPr>
        <p:spPr>
          <a:xfrm>
            <a:off x="5517573" y="4834356"/>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Ngà voi</a:t>
            </a:r>
          </a:p>
        </p:txBody>
      </p:sp>
      <p:sp>
        <p:nvSpPr>
          <p:cNvPr id="22" name="Rounded Rectangle 21"/>
          <p:cNvSpPr/>
          <p:nvPr/>
        </p:nvSpPr>
        <p:spPr>
          <a:xfrm>
            <a:off x="5517573" y="2608119"/>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Sừng tê giác</a:t>
            </a:r>
          </a:p>
        </p:txBody>
      </p:sp>
    </p:spTree>
    <p:extLst>
      <p:ext uri="{BB962C8B-B14F-4D97-AF65-F5344CB8AC3E}">
        <p14:creationId xmlns:p14="http://schemas.microsoft.com/office/powerpoint/2010/main" val="296044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617624" y="790990"/>
            <a:ext cx="8137756"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617624" y="1512937"/>
            <a:ext cx="8376383"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sp>
        <p:nvSpPr>
          <p:cNvPr id="10" name="Rectangle 9"/>
          <p:cNvSpPr/>
          <p:nvPr/>
        </p:nvSpPr>
        <p:spPr>
          <a:xfrm>
            <a:off x="312825" y="2532886"/>
            <a:ext cx="1790875" cy="496867"/>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617625" y="2946952"/>
            <a:ext cx="8414544" cy="1569660"/>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Chiếm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đoạt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ruộng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ta</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đặt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tô</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thuế</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nặng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nề</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Nắm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độc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muối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cống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nhiều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sản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vật</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8"/>
          <p:cNvSpPr/>
          <p:nvPr/>
        </p:nvSpPr>
        <p:spPr>
          <a:xfrm>
            <a:off x="606598" y="2276363"/>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4" name="Rectangle 3"/>
          <p:cNvSpPr/>
          <p:nvPr/>
        </p:nvSpPr>
        <p:spPr>
          <a:xfrm>
            <a:off x="617625" y="4559904"/>
            <a:ext cx="5634876" cy="461665"/>
          </a:xfrm>
          <a:prstGeom prst="rect">
            <a:avLst/>
          </a:prstGeom>
        </p:spPr>
        <p:txBody>
          <a:bodyPr wrap="none">
            <a:spAutoFit/>
          </a:bodyPr>
          <a:lstStyle/>
          <a:p>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=&gt;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Chính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sách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vơ</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vét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bóc</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lột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tàn</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bạo</a:t>
            </a:r>
            <a:endParaRPr lang="en-US" sz="2400" b="1" dirty="0">
              <a:solidFill>
                <a:srgbClr val="FFFF00"/>
              </a:solidFill>
              <a:latin typeface="Arial" panose="020B0604020202020204" pitchFamily="34" charset="0"/>
              <a:cs typeface="Arial" panose="020B0604020202020204" pitchFamily="34" charset="0"/>
            </a:endParaRPr>
          </a:p>
        </p:txBody>
      </p:sp>
      <p:pic>
        <p:nvPicPr>
          <p:cNvPr id="11"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5" y="443880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4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10" name="Rectangle 9"/>
          <p:cNvSpPr/>
          <p:nvPr/>
        </p:nvSpPr>
        <p:spPr>
          <a:xfrm>
            <a:off x="205056" y="845895"/>
            <a:ext cx="1790875" cy="535531"/>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205249" y="1314758"/>
            <a:ext cx="2915413"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Times New Roman" panose="02020603050405020304" pitchFamily="18" charset="0"/>
              </a:rPr>
              <a:t>c. </a:t>
            </a:r>
            <a:r>
              <a:rPr lang="en-US" sz="2400" b="1" i="1" dirty="0" err="1">
                <a:solidFill>
                  <a:srgbClr val="FFFF00"/>
                </a:solidFill>
                <a:latin typeface="Times New Roman" panose="02020603050405020304" pitchFamily="18" charset="0"/>
                <a:ea typeface="Times New Roman" panose="02020603050405020304" pitchFamily="18" charset="0"/>
              </a:rPr>
              <a:t>Về</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văn</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hóa</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xã</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hội</a:t>
            </a:r>
            <a:endParaRPr lang="en-US" sz="2400" i="1" dirty="0">
              <a:solidFill>
                <a:srgbClr val="FFFF00"/>
              </a:solidFill>
            </a:endParaRPr>
          </a:p>
        </p:txBody>
      </p:sp>
      <p:sp>
        <p:nvSpPr>
          <p:cNvPr id="13" name="Cloud Callout 12"/>
          <p:cNvSpPr/>
          <p:nvPr/>
        </p:nvSpPr>
        <p:spPr>
          <a:xfrm>
            <a:off x="3851564" y="681730"/>
            <a:ext cx="4835236" cy="3720212"/>
          </a:xfrm>
          <a:prstGeom prst="cloudCallout">
            <a:avLst>
              <a:gd name="adj1" fmla="val -66141"/>
              <a:gd name="adj2" fmla="val 2332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i="1" dirty="0">
                <a:latin typeface="Times New Roman" panose="02020603050405020304" pitchFamily="18" charset="0"/>
                <a:cs typeface="Times New Roman" panose="02020603050405020304" pitchFamily="18" charset="0"/>
              </a:rPr>
              <a:t>1. Chỉ ra chính sách cai trị về văn hoá - xã hội của chính quyền phương Bắc đối với nước ta?</a:t>
            </a:r>
            <a:endParaRPr lang="vi-VN" sz="2400" dirty="0">
              <a:latin typeface="Times New Roman" panose="02020603050405020304" pitchFamily="18" charset="0"/>
              <a:cs typeface="Times New Roman" panose="02020603050405020304" pitchFamily="18" charset="0"/>
            </a:endParaRPr>
          </a:p>
          <a:p>
            <a:pPr algn="just"/>
            <a:r>
              <a:rPr lang="vi-VN" sz="2400" i="1" dirty="0">
                <a:latin typeface="Times New Roman" panose="02020603050405020304" pitchFamily="18" charset="0"/>
                <a:cs typeface="Times New Roman" panose="02020603050405020304" pitchFamily="18" charset="0"/>
              </a:rPr>
              <a:t>2. Mục đích của những chính sách đó?</a:t>
            </a:r>
            <a:endParaRPr lang="vi-VN" sz="2400" dirty="0">
              <a:latin typeface="Times New Roman" panose="02020603050405020304" pitchFamily="18" charset="0"/>
              <a:cs typeface="Times New Roman" panose="02020603050405020304" pitchFamily="18" charset="0"/>
            </a:endParaRPr>
          </a:p>
        </p:txBody>
      </p:sp>
      <p:pic>
        <p:nvPicPr>
          <p:cNvPr id="14"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68" y="3319091"/>
            <a:ext cx="2221774" cy="1824409"/>
          </a:xfrm>
          <a:prstGeom prst="rect">
            <a:avLst/>
          </a:prstGeom>
        </p:spPr>
      </p:pic>
    </p:spTree>
    <p:extLst>
      <p:ext uri="{BB962C8B-B14F-4D97-AF65-F5344CB8AC3E}">
        <p14:creationId xmlns:p14="http://schemas.microsoft.com/office/powerpoint/2010/main" val="3551875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70041531"/>
              </p:ext>
            </p:extLst>
          </p:nvPr>
        </p:nvGraphicFramePr>
        <p:xfrm>
          <a:off x="0" y="65316"/>
          <a:ext cx="9144000" cy="5012871"/>
        </p:xfrm>
        <a:graphic>
          <a:graphicData uri="http://schemas.openxmlformats.org/drawingml/2006/table">
            <a:tbl>
              <a:tblPr firstRow="1" bandRow="1">
                <a:tableStyleId>{5C22544A-7EE6-4342-B048-85BDC9FD1C3A}</a:tableStyleId>
              </a:tblPr>
              <a:tblGrid>
                <a:gridCol w="1051883">
                  <a:extLst>
                    <a:ext uri="{9D8B030D-6E8A-4147-A177-3AD203B41FA5}">
                      <a16:colId xmlns:a16="http://schemas.microsoft.com/office/drawing/2014/main" val="318577006"/>
                    </a:ext>
                  </a:extLst>
                </a:gridCol>
                <a:gridCol w="5032046">
                  <a:extLst>
                    <a:ext uri="{9D8B030D-6E8A-4147-A177-3AD203B41FA5}">
                      <a16:colId xmlns:a16="http://schemas.microsoft.com/office/drawing/2014/main" val="3799885229"/>
                    </a:ext>
                  </a:extLst>
                </a:gridCol>
                <a:gridCol w="3060071">
                  <a:extLst>
                    <a:ext uri="{9D8B030D-6E8A-4147-A177-3AD203B41FA5}">
                      <a16:colId xmlns:a16="http://schemas.microsoft.com/office/drawing/2014/main" val="814200533"/>
                    </a:ext>
                  </a:extLst>
                </a:gridCol>
              </a:tblGrid>
              <a:tr h="647349">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1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2090500">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Chính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Kinh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tế</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Văn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hóa</a:t>
                      </a:r>
                      <a:r>
                        <a:rPr lang="en-US" sz="1600" dirty="0">
                          <a:latin typeface="Cambria" panose="02040503050406030204" pitchFamily="18" charset="0"/>
                          <a:ea typeface="Cambria" panose="02040503050406030204" pitchFamily="18" charset="0"/>
                          <a:cs typeface="Times New Roman" panose="02020603050405020304" pitchFamily="18" charset="0"/>
                        </a:rPr>
                        <a:t> – </a:t>
                      </a:r>
                      <a:r>
                        <a:rPr lang="en-US" sz="1600" dirty="0" err="1">
                          <a:latin typeface="Cambria" panose="02040503050406030204" pitchFamily="18" charset="0"/>
                          <a:ea typeface="Cambria" panose="02040503050406030204" pitchFamily="18" charset="0"/>
                          <a:cs typeface="Times New Roman" panose="02020603050405020304" pitchFamily="18" charset="0"/>
                        </a:rPr>
                        <a:t>Xã</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Châu</a:t>
            </a:r>
            <a:r>
              <a:rPr lang="en-US" dirty="0">
                <a:latin typeface="Cambria" panose="02040503050406030204" pitchFamily="18" charset="0"/>
                <a:ea typeface="Cambria" panose="02040503050406030204" pitchFamily="18" charset="0"/>
                <a:cs typeface="Times New Roman" panose="02020603050405020304" pitchFamily="18" charset="0"/>
              </a:rPr>
              <a:t>/</a:t>
            </a:r>
            <a:r>
              <a:rPr lang="en-US" dirty="0" err="1">
                <a:latin typeface="Cambria" panose="02040503050406030204" pitchFamily="18" charset="0"/>
                <a:ea typeface="Cambria" panose="02040503050406030204" pitchFamily="18" charset="0"/>
                <a:cs typeface="Times New Roman" panose="02020603050405020304" pitchFamily="18" charset="0"/>
              </a:rPr>
              <a:t>Quận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120551" y="2818676"/>
            <a:ext cx="4794177" cy="1200329"/>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Chiếm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đoạt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ruộng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đất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đặt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sách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tô</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thuế</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nặng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nề</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về</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muối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cống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vật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179914" y="3016497"/>
            <a:ext cx="288260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Vơ</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vét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tiền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bóc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lột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sức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lao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a:t>
            </a:r>
          </a:p>
        </p:txBody>
      </p:sp>
      <p:sp>
        <p:nvSpPr>
          <p:cNvPr id="7" name="Rectangle 6"/>
          <p:cNvSpPr/>
          <p:nvPr/>
        </p:nvSpPr>
        <p:spPr>
          <a:xfrm>
            <a:off x="1158845" y="4106340"/>
            <a:ext cx="479417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Cho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sang </a:t>
            </a:r>
            <a:r>
              <a:rPr lang="en-US" dirty="0" err="1">
                <a:latin typeface="Cambria" panose="02040503050406030204" pitchFamily="18" charset="0"/>
                <a:ea typeface="Cambria" panose="02040503050406030204" pitchFamily="18" charset="0"/>
                <a:cs typeface="Times New Roman" panose="02020603050405020304" pitchFamily="18" charset="0"/>
              </a:rPr>
              <a:t>sống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cùng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Việt</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theo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phong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tục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6167536" y="4106342"/>
            <a:ext cx="2625689" cy="646331"/>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Đồng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hóa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thuần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hóa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Việt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70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8" name="椭圆 7"/>
          <p:cNvSpPr/>
          <p:nvPr/>
        </p:nvSpPr>
        <p:spPr>
          <a:xfrm>
            <a:off x="116785" y="1424625"/>
            <a:ext cx="2253557" cy="2202748"/>
          </a:xfrm>
          <a:prstGeom prst="ellipse">
            <a:avLst/>
          </a:prstGeom>
          <a:ln w="38100">
            <a:solidFill>
              <a:srgbClr val="5E6B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3">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椭圆 8"/>
          <p:cNvSpPr/>
          <p:nvPr/>
        </p:nvSpPr>
        <p:spPr>
          <a:xfrm>
            <a:off x="1243565" y="1066397"/>
            <a:ext cx="1126779" cy="1140852"/>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 name="椭圆 12"/>
          <p:cNvSpPr/>
          <p:nvPr/>
        </p:nvSpPr>
        <p:spPr>
          <a:xfrm>
            <a:off x="1243565" y="2773153"/>
            <a:ext cx="1126779" cy="1098531"/>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2</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pic>
        <p:nvPicPr>
          <p:cNvPr id="26" name="图片 25">
            <a:extLst>
              <a:ext uri="{FF2B5EF4-FFF2-40B4-BE49-F238E27FC236}">
                <a16:creationId xmlns:a16="http://schemas.microsoft.com/office/drawing/2014/main" id="{AC86C29B-247C-4EC0-82A1-00402AAB5B56}"/>
              </a:ext>
            </a:extLst>
          </p:cNvPr>
          <p:cNvPicPr>
            <a:picLocks noChangeAspect="1"/>
          </p:cNvPicPr>
          <p:nvPr/>
        </p:nvPicPr>
        <p:blipFill rotWithShape="1">
          <a:blip r:embed="rId4">
            <a:extLst>
              <a:ext uri="{28A0092B-C50C-407E-A947-70E740481C1C}">
                <a14:useLocalDpi xmlns:a14="http://schemas.microsoft.com/office/drawing/2010/main" val="0"/>
              </a:ext>
            </a:extLst>
          </a:blip>
          <a:srcRect r="14995"/>
          <a:stretch>
            <a:fillRect/>
          </a:stretch>
        </p:blipFill>
        <p:spPr>
          <a:xfrm flipH="1">
            <a:off x="382484" y="456507"/>
            <a:ext cx="2554513" cy="723809"/>
          </a:xfrm>
          <a:prstGeom prst="rect">
            <a:avLst/>
          </a:prstGeom>
        </p:spPr>
      </p:pic>
      <p:pic>
        <p:nvPicPr>
          <p:cNvPr id="27" name="图片 26">
            <a:extLst>
              <a:ext uri="{FF2B5EF4-FFF2-40B4-BE49-F238E27FC236}">
                <a16:creationId xmlns:a16="http://schemas.microsoft.com/office/drawing/2014/main" id="{FB7DE21B-8D2F-478D-9A0C-014F367BD80F}"/>
              </a:ext>
            </a:extLst>
          </p:cNvPr>
          <p:cNvPicPr>
            <a:picLocks noChangeAspect="1"/>
          </p:cNvPicPr>
          <p:nvPr/>
        </p:nvPicPr>
        <p:blipFill rotWithShape="1">
          <a:blip r:embed="rId4">
            <a:extLst>
              <a:ext uri="{28A0092B-C50C-407E-A947-70E740481C1C}">
                <a14:useLocalDpi xmlns:a14="http://schemas.microsoft.com/office/drawing/2010/main" val="0"/>
              </a:ext>
            </a:extLst>
          </a:blip>
          <a:srcRect r="14995"/>
          <a:stretch>
            <a:fillRect/>
          </a:stretch>
        </p:blipFill>
        <p:spPr>
          <a:xfrm flipH="1">
            <a:off x="6057568" y="456509"/>
            <a:ext cx="2649488" cy="723809"/>
          </a:xfrm>
          <a:prstGeom prst="rect">
            <a:avLst/>
          </a:prstGeom>
        </p:spPr>
      </p:pic>
      <p:sp>
        <p:nvSpPr>
          <p:cNvPr id="2" name="TextBox 1">
            <a:extLst>
              <a:ext uri="{FF2B5EF4-FFF2-40B4-BE49-F238E27FC236}">
                <a16:creationId xmlns:a16="http://schemas.microsoft.com/office/drawing/2014/main" id="{737F8B64-DB27-4024-AF4C-C9A3C823492C}"/>
              </a:ext>
            </a:extLst>
          </p:cNvPr>
          <p:cNvSpPr txBox="1"/>
          <p:nvPr/>
        </p:nvSpPr>
        <p:spPr>
          <a:xfrm>
            <a:off x="2951511" y="295191"/>
            <a:ext cx="3319260" cy="523220"/>
          </a:xfrm>
          <a:prstGeom prst="rect">
            <a:avLst/>
          </a:prstGeom>
          <a:noFill/>
        </p:spPr>
        <p:txBody>
          <a:bodyPr wrap="square" rtlCol="0">
            <a:spAutoFit/>
          </a:bodyPr>
          <a:lstStyle/>
          <a:p>
            <a:r>
              <a:rPr lang="en-US" sz="2800" b="1">
                <a:solidFill>
                  <a:schemeClr val="bg1"/>
                </a:solidFill>
                <a:latin typeface="Cambria" panose="02040503050406030204" pitchFamily="18" charset="0"/>
                <a:ea typeface="Cambria" panose="02040503050406030204" pitchFamily="18" charset="0"/>
              </a:rPr>
              <a:t>MỤC TIÊU BÀI HỌC</a:t>
            </a:r>
          </a:p>
        </p:txBody>
      </p:sp>
      <p:sp>
        <p:nvSpPr>
          <p:cNvPr id="3" name="TextBox 2">
            <a:extLst>
              <a:ext uri="{FF2B5EF4-FFF2-40B4-BE49-F238E27FC236}">
                <a16:creationId xmlns:a16="http://schemas.microsoft.com/office/drawing/2014/main" id="{E0637F3E-1058-4790-8071-FEFD3E9AFED5}"/>
              </a:ext>
            </a:extLst>
          </p:cNvPr>
          <p:cNvSpPr txBox="1"/>
          <p:nvPr/>
        </p:nvSpPr>
        <p:spPr>
          <a:xfrm>
            <a:off x="2370344" y="1044208"/>
            <a:ext cx="6656873" cy="1200329"/>
          </a:xfrm>
          <a:prstGeom prst="rect">
            <a:avLst/>
          </a:prstGeom>
          <a:noFill/>
        </p:spPr>
        <p:txBody>
          <a:bodyPr wrap="square" rtlCol="0">
            <a:spAutoFit/>
          </a:bodyPr>
          <a:lstStyle/>
          <a:p>
            <a:pPr algn="just"/>
            <a:r>
              <a:rPr lang="en-US" sz="2400" b="1" i="1">
                <a:solidFill>
                  <a:schemeClr val="accent4">
                    <a:lumMod val="20000"/>
                    <a:lumOff val="80000"/>
                  </a:schemeClr>
                </a:solidFill>
                <a:latin typeface="Cambria" panose="02040503050406030204" pitchFamily="18" charset="0"/>
                <a:ea typeface="Cambria" panose="02040503050406030204" pitchFamily="18" charset="0"/>
              </a:rPr>
              <a:t>Nêu được một số chính sách cai trị của các triều đại phong kiến phương Bắc trong thời kì Bắc thuộc.</a:t>
            </a:r>
          </a:p>
        </p:txBody>
      </p:sp>
      <p:sp>
        <p:nvSpPr>
          <p:cNvPr id="4" name="TextBox 3">
            <a:extLst>
              <a:ext uri="{FF2B5EF4-FFF2-40B4-BE49-F238E27FC236}">
                <a16:creationId xmlns:a16="http://schemas.microsoft.com/office/drawing/2014/main" id="{B7D12032-8486-4C10-A494-28C54A181B07}"/>
              </a:ext>
            </a:extLst>
          </p:cNvPr>
          <p:cNvSpPr txBox="1"/>
          <p:nvPr/>
        </p:nvSpPr>
        <p:spPr>
          <a:xfrm>
            <a:off x="2370342" y="2604941"/>
            <a:ext cx="6672058" cy="1569660"/>
          </a:xfrm>
          <a:prstGeom prst="rect">
            <a:avLst/>
          </a:prstGeom>
          <a:noFill/>
        </p:spPr>
        <p:txBody>
          <a:bodyPr wrap="square" rtlCol="0">
            <a:spAutoFit/>
          </a:bodyPr>
          <a:lstStyle/>
          <a:p>
            <a:pPr algn="just"/>
            <a:r>
              <a:rPr lang="en-US" sz="2400" b="1" i="1">
                <a:solidFill>
                  <a:schemeClr val="accent4">
                    <a:lumMod val="20000"/>
                    <a:lumOff val="80000"/>
                  </a:schemeClr>
                </a:solidFill>
                <a:latin typeface="Cambria" panose="02040503050406030204" pitchFamily="18" charset="0"/>
                <a:ea typeface="Cambria" panose="02040503050406030204" pitchFamily="18" charset="0"/>
              </a:rPr>
              <a:t>Nhận biết được một số chuyển biến cơ bản về kinh tế và xã hội của người Việt cổ dưới ách cai trị, đô hộ của các triều đại phong kiến phương Bắc</a:t>
            </a:r>
          </a:p>
        </p:txBody>
      </p:sp>
    </p:spTree>
    <p:extLst>
      <p:ext uri="{BB962C8B-B14F-4D97-AF65-F5344CB8AC3E}">
        <p14:creationId xmlns:p14="http://schemas.microsoft.com/office/powerpoint/2010/main" val="99158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7293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10" name="Rectangle 9"/>
          <p:cNvSpPr/>
          <p:nvPr/>
        </p:nvSpPr>
        <p:spPr>
          <a:xfrm>
            <a:off x="205249" y="913762"/>
            <a:ext cx="1790875" cy="535531"/>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05249" y="1456187"/>
            <a:ext cx="2915413"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Times New Roman" panose="02020603050405020304" pitchFamily="18" charset="0"/>
              </a:rPr>
              <a:t>c. </a:t>
            </a:r>
            <a:r>
              <a:rPr lang="en-US" sz="2400" b="1" i="1" dirty="0" err="1">
                <a:solidFill>
                  <a:srgbClr val="FFFF00"/>
                </a:solidFill>
                <a:latin typeface="Times New Roman" panose="02020603050405020304" pitchFamily="18" charset="0"/>
                <a:ea typeface="Times New Roman" panose="02020603050405020304" pitchFamily="18" charset="0"/>
              </a:rPr>
              <a:t>Về</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văn</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hóa</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xã</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hội</a:t>
            </a:r>
            <a:endParaRPr lang="en-US" sz="2400" i="1" dirty="0">
              <a:solidFill>
                <a:srgbClr val="FFFF00"/>
              </a:solidFill>
            </a:endParaRPr>
          </a:p>
        </p:txBody>
      </p:sp>
      <p:sp>
        <p:nvSpPr>
          <p:cNvPr id="9" name="TextBox 8"/>
          <p:cNvSpPr txBox="1"/>
          <p:nvPr/>
        </p:nvSpPr>
        <p:spPr>
          <a:xfrm>
            <a:off x="681368" y="1906814"/>
            <a:ext cx="6757657" cy="461665"/>
          </a:xfrm>
          <a:prstGeom prst="rect">
            <a:avLst/>
          </a:prstGeom>
          <a:noFill/>
        </p:spPr>
        <p:txBody>
          <a:bodyPr wrap="square" rtlCol="0">
            <a:spAutoFit/>
          </a:bodyPr>
          <a:lstStyle/>
          <a:p>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Thực</a:t>
            </a:r>
            <a:r>
              <a:rPr lang="en-US" sz="2400" dirty="0" smtClean="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hiện chính sách </a:t>
            </a:r>
            <a:r>
              <a:rPr lang="en-US" sz="2400" dirty="0" smtClean="0">
                <a:solidFill>
                  <a:schemeClr val="bg1"/>
                </a:solidFill>
                <a:latin typeface="Arial" panose="020B0604020202020204" pitchFamily="34" charset="0"/>
                <a:cs typeface="Arial" panose="020B0604020202020204" pitchFamily="34" charset="0"/>
              </a:rPr>
              <a:t>đồng </a:t>
            </a:r>
            <a:r>
              <a:rPr lang="en-US" sz="2400" dirty="0">
                <a:solidFill>
                  <a:schemeClr val="bg1"/>
                </a:solidFill>
                <a:latin typeface="Arial" panose="020B0604020202020204" pitchFamily="34" charset="0"/>
                <a:cs typeface="Arial" panose="020B0604020202020204" pitchFamily="34" charset="0"/>
              </a:rPr>
              <a:t>hoá dân </a:t>
            </a:r>
            <a:r>
              <a:rPr lang="en-US" sz="2400" dirty="0" err="1">
                <a:solidFill>
                  <a:schemeClr val="bg1"/>
                </a:solidFill>
                <a:latin typeface="Arial" panose="020B0604020202020204" pitchFamily="34" charset="0"/>
                <a:cs typeface="Arial" panose="020B0604020202020204" pitchFamily="34" charset="0"/>
              </a:rPr>
              <a:t>tộc</a:t>
            </a:r>
            <a:r>
              <a:rPr lang="en-US"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Việt</a:t>
            </a:r>
            <a:r>
              <a:rPr lang="en-US"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688406" y="2397050"/>
            <a:ext cx="6425990" cy="461665"/>
          </a:xfrm>
          <a:prstGeom prst="rect">
            <a:avLst/>
          </a:prstGeom>
        </p:spPr>
        <p:txBody>
          <a:bodyPr wrap="none">
            <a:spAutoFit/>
          </a:bodyPr>
          <a:lstStyle/>
          <a:p>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Đưa</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Hán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sang ở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cùng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với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Việt</a:t>
            </a:r>
            <a:endParaRPr lang="en-US" sz="24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688406" y="2821826"/>
            <a:ext cx="8305114" cy="830997"/>
          </a:xfrm>
          <a:prstGeom prst="rect">
            <a:avLst/>
          </a:prstGeom>
        </p:spPr>
        <p:txBody>
          <a:bodyPr wrap="square">
            <a:spAutoFit/>
          </a:bodyPr>
          <a:lstStyle/>
          <a:p>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Bắt</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dân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ta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phải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theo</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phong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tục</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luật</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Hán</a:t>
            </a:r>
            <a:endParaRPr lang="en-US"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668709" y="3710154"/>
            <a:ext cx="4557658" cy="461665"/>
          </a:xfrm>
          <a:prstGeom prst="rect">
            <a:avLst/>
          </a:prstGeom>
        </p:spPr>
        <p:txBody>
          <a:bodyPr wrap="none">
            <a:spAutoFit/>
          </a:bodyPr>
          <a:lstStyle/>
          <a:p>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=&gt;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Chính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sách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thâm</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độc</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nhất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FF00"/>
              </a:solidFill>
              <a:latin typeface="Arial" panose="020B0604020202020204" pitchFamily="34" charset="0"/>
              <a:cs typeface="Arial" panose="020B0604020202020204" pitchFamily="34" charset="0"/>
            </a:endParaRPr>
          </a:p>
        </p:txBody>
      </p:sp>
      <p:pic>
        <p:nvPicPr>
          <p:cNvPr id="13"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806" y="1885952"/>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47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pic>
        <p:nvPicPr>
          <p:cNvPr id="5" name="Picture 4">
            <a:extLst>
              <a:ext uri="{FF2B5EF4-FFF2-40B4-BE49-F238E27FC236}">
                <a16:creationId xmlns:a16="http://schemas.microsoft.com/office/drawing/2014/main" id="{B5460A96-0B38-47D6-9B70-97F81868C3CC}"/>
              </a:ext>
            </a:extLst>
          </p:cNvPr>
          <p:cNvPicPr>
            <a:picLocks noChangeAspect="1"/>
          </p:cNvPicPr>
          <p:nvPr/>
        </p:nvPicPr>
        <p:blipFill>
          <a:blip r:embed="rId4"/>
          <a:stretch>
            <a:fillRect/>
          </a:stretch>
        </p:blipFill>
        <p:spPr>
          <a:xfrm>
            <a:off x="90534" y="1122631"/>
            <a:ext cx="4082043" cy="3920149"/>
          </a:xfrm>
          <a:prstGeom prst="rect">
            <a:avLst/>
          </a:prstGeom>
        </p:spPr>
      </p:pic>
      <p:pic>
        <p:nvPicPr>
          <p:cNvPr id="7" name="Picture 6">
            <a:extLst>
              <a:ext uri="{FF2B5EF4-FFF2-40B4-BE49-F238E27FC236}">
                <a16:creationId xmlns:a16="http://schemas.microsoft.com/office/drawing/2014/main" id="{31C0E6AA-DABF-468F-9239-17F4DCC89B94}"/>
              </a:ext>
            </a:extLst>
          </p:cNvPr>
          <p:cNvPicPr>
            <a:picLocks noChangeAspect="1"/>
          </p:cNvPicPr>
          <p:nvPr/>
        </p:nvPicPr>
        <p:blipFill>
          <a:blip r:embed="rId5"/>
          <a:stretch>
            <a:fillRect/>
          </a:stretch>
        </p:blipFill>
        <p:spPr>
          <a:xfrm>
            <a:off x="4273238" y="1122633"/>
            <a:ext cx="4725909" cy="3920149"/>
          </a:xfrm>
          <a:prstGeom prst="rect">
            <a:avLst/>
          </a:prstGeom>
        </p:spPr>
      </p:pic>
      <p:sp>
        <p:nvSpPr>
          <p:cNvPr id="8" name="TextBox 7">
            <a:extLst>
              <a:ext uri="{FF2B5EF4-FFF2-40B4-BE49-F238E27FC236}">
                <a16:creationId xmlns:a16="http://schemas.microsoft.com/office/drawing/2014/main" id="{A38C33C2-5A8C-4E44-B570-5084315DAB65}"/>
              </a:ext>
            </a:extLst>
          </p:cNvPr>
          <p:cNvSpPr txBox="1"/>
          <p:nvPr/>
        </p:nvSpPr>
        <p:spPr>
          <a:xfrm>
            <a:off x="1295652" y="342710"/>
            <a:ext cx="7184572" cy="707886"/>
          </a:xfrm>
          <a:prstGeom prst="rect">
            <a:avLst/>
          </a:prstGeom>
          <a:noFill/>
        </p:spPr>
        <p:txBody>
          <a:bodyPr wrap="square" rtlCol="0">
            <a:spAutoFit/>
          </a:bodyPr>
          <a:lstStyle/>
          <a:p>
            <a:pPr algn="ctr"/>
            <a:r>
              <a:rPr lang="en-US" sz="2000" b="1" i="1" dirty="0" err="1">
                <a:solidFill>
                  <a:schemeClr val="bg1"/>
                </a:solidFill>
                <a:latin typeface="Cambria" panose="02040503050406030204" pitchFamily="18" charset="0"/>
                <a:ea typeface="Cambria" panose="02040503050406030204" pitchFamily="18" charset="0"/>
              </a:rPr>
              <a:t>Quan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sát</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hình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ảnh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dưới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đây</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em</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có</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nhận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xét</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gì</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về</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những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chính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sách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smtClean="0">
                <a:solidFill>
                  <a:schemeClr val="bg1"/>
                </a:solidFill>
                <a:latin typeface="Cambria" panose="02040503050406030204" pitchFamily="18" charset="0"/>
                <a:ea typeface="Cambria" panose="02040503050406030204" pitchFamily="18" charset="0"/>
              </a:rPr>
              <a:t>cai</a:t>
            </a:r>
            <a:r>
              <a:rPr lang="en-US" sz="2000" b="1" i="1" dirty="0" smtClean="0">
                <a:solidFill>
                  <a:schemeClr val="bg1"/>
                </a:solidFill>
                <a:latin typeface="Cambria" panose="02040503050406030204" pitchFamily="18" charset="0"/>
                <a:ea typeface="Cambria" panose="02040503050406030204" pitchFamily="18" charset="0"/>
              </a:rPr>
              <a:t> </a:t>
            </a:r>
            <a:r>
              <a:rPr lang="en-US" sz="2000" b="1" i="1" dirty="0" err="1" smtClean="0">
                <a:solidFill>
                  <a:schemeClr val="bg1"/>
                </a:solidFill>
                <a:latin typeface="Cambria" panose="02040503050406030204" pitchFamily="18" charset="0"/>
                <a:ea typeface="Cambria" panose="02040503050406030204" pitchFamily="18" charset="0"/>
              </a:rPr>
              <a:t>trị</a:t>
            </a:r>
            <a:r>
              <a:rPr lang="en-US" sz="2000" b="1" i="1" dirty="0" smtClean="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của</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triều</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đại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phong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kiến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phương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Bắc</a:t>
            </a:r>
            <a:r>
              <a:rPr lang="en-US" sz="2000" b="1" i="1"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0664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6" name="TextBox 5">
            <a:extLst>
              <a:ext uri="{FF2B5EF4-FFF2-40B4-BE49-F238E27FC236}">
                <a16:creationId xmlns:a16="http://schemas.microsoft.com/office/drawing/2014/main" id="{DFAECAFF-691D-4958-B181-407504341704}"/>
              </a:ext>
            </a:extLst>
          </p:cNvPr>
          <p:cNvSpPr txBox="1"/>
          <p:nvPr/>
        </p:nvSpPr>
        <p:spPr>
          <a:xfrm>
            <a:off x="400050" y="828971"/>
            <a:ext cx="8505825" cy="707886"/>
          </a:xfrm>
          <a:prstGeom prst="rect">
            <a:avLst/>
          </a:prstGeom>
          <a:noFill/>
        </p:spPr>
        <p:txBody>
          <a:bodyPr wrap="square" rtlCol="0">
            <a:spAutoFit/>
          </a:bodyPr>
          <a:lstStyle/>
          <a:p>
            <a:pPr algn="just"/>
            <a:r>
              <a:rPr lang="en-US" sz="2000" b="1" i="1" dirty="0">
                <a:solidFill>
                  <a:schemeClr val="bg1"/>
                </a:solidFill>
                <a:latin typeface="Cambria" panose="02040503050406030204" pitchFamily="18" charset="0"/>
                <a:ea typeface="Cambria" panose="02040503050406030204" pitchFamily="18" charset="0"/>
              </a:rPr>
              <a:t>Theo </a:t>
            </a:r>
            <a:r>
              <a:rPr lang="en-US" sz="2000" b="1" i="1" dirty="0" err="1">
                <a:solidFill>
                  <a:schemeClr val="bg1"/>
                </a:solidFill>
                <a:latin typeface="Cambria" panose="02040503050406030204" pitchFamily="18" charset="0"/>
                <a:ea typeface="Cambria" panose="02040503050406030204" pitchFamily="18" charset="0"/>
              </a:rPr>
              <a:t>em</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những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chính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sách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cai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trị</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đó</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động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như</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thế</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nào</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đến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cuộc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sống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của</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nhân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dân</a:t>
            </a:r>
            <a:r>
              <a:rPr lang="en-US" sz="2000" b="1" i="1" dirty="0">
                <a:solidFill>
                  <a:schemeClr val="bg1"/>
                </a:solidFill>
                <a:latin typeface="Cambria" panose="02040503050406030204" pitchFamily="18" charset="0"/>
                <a:ea typeface="Cambria" panose="02040503050406030204" pitchFamily="18" charset="0"/>
              </a:rPr>
              <a:t> ta?</a:t>
            </a:r>
          </a:p>
        </p:txBody>
      </p:sp>
      <p:sp>
        <p:nvSpPr>
          <p:cNvPr id="4" name="Rectangle: Rounded Corners 3">
            <a:extLst>
              <a:ext uri="{FF2B5EF4-FFF2-40B4-BE49-F238E27FC236}">
                <a16:creationId xmlns:a16="http://schemas.microsoft.com/office/drawing/2014/main" id="{141B4583-116E-4E4D-A441-B80897ED9D90}"/>
              </a:ext>
            </a:extLst>
          </p:cNvPr>
          <p:cNvSpPr/>
          <p:nvPr/>
        </p:nvSpPr>
        <p:spPr>
          <a:xfrm>
            <a:off x="1117445" y="2365829"/>
            <a:ext cx="2789598" cy="22653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Tích cực</a:t>
            </a:r>
          </a:p>
          <a:p>
            <a:pPr algn="ctr"/>
            <a:endParaRPr lang="en-US" sz="2800" b="1">
              <a:solidFill>
                <a:schemeClr val="tx1"/>
              </a:solidFill>
              <a:latin typeface="Cambria" panose="02040503050406030204" pitchFamily="18" charset="0"/>
              <a:ea typeface="Cambria" panose="02040503050406030204" pitchFamily="18" charset="0"/>
            </a:endParaRPr>
          </a:p>
          <a:p>
            <a:pPr algn="ctr"/>
            <a:endParaRPr lang="en-US" sz="2800" b="1">
              <a:solidFill>
                <a:schemeClr val="tx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4EE8AE5-85DA-4C3E-8E6F-9767FADCB4C9}"/>
              </a:ext>
            </a:extLst>
          </p:cNvPr>
          <p:cNvSpPr/>
          <p:nvPr/>
        </p:nvSpPr>
        <p:spPr>
          <a:xfrm>
            <a:off x="5204920" y="2365831"/>
            <a:ext cx="2789598" cy="22653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Tiêu cực</a:t>
            </a:r>
          </a:p>
          <a:p>
            <a:pPr algn="ctr"/>
            <a:endParaRPr lang="en-US" sz="2800" b="1">
              <a:solidFill>
                <a:schemeClr val="tx1"/>
              </a:solidFill>
              <a:latin typeface="Cambria" panose="02040503050406030204" pitchFamily="18" charset="0"/>
              <a:ea typeface="Cambria" panose="02040503050406030204" pitchFamily="18" charset="0"/>
            </a:endParaRPr>
          </a:p>
          <a:p>
            <a:pPr algn="ctr"/>
            <a:endParaRPr lang="en-US" sz="2800" b="1">
              <a:solidFill>
                <a:schemeClr val="tx1"/>
              </a:solidFill>
              <a:latin typeface="Cambria" panose="02040503050406030204" pitchFamily="18" charset="0"/>
              <a:ea typeface="Cambria" panose="02040503050406030204" pitchFamily="18" charset="0"/>
            </a:endParaRPr>
          </a:p>
        </p:txBody>
      </p:sp>
      <p:pic>
        <p:nvPicPr>
          <p:cNvPr id="8" name="Graphic 7" descr="Badge Cross with solid fill">
            <a:extLst>
              <a:ext uri="{FF2B5EF4-FFF2-40B4-BE49-F238E27FC236}">
                <a16:creationId xmlns:a16="http://schemas.microsoft.com/office/drawing/2014/main" id="{B4A936CF-FA29-460E-B10A-0E50FFD06C7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085889" y="3554802"/>
            <a:ext cx="914400" cy="914400"/>
          </a:xfrm>
          <a:prstGeom prst="rect">
            <a:avLst/>
          </a:prstGeom>
        </p:spPr>
      </p:pic>
      <p:pic>
        <p:nvPicPr>
          <p:cNvPr id="11" name="Graphic 10" descr="Badge Tick with solid fill">
            <a:extLst>
              <a:ext uri="{FF2B5EF4-FFF2-40B4-BE49-F238E27FC236}">
                <a16:creationId xmlns:a16="http://schemas.microsoft.com/office/drawing/2014/main" id="{A3782E77-D036-4BB0-8F1B-03F7A461B5A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259827" y="3554802"/>
            <a:ext cx="914400" cy="914400"/>
          </a:xfrm>
          <a:prstGeom prst="rect">
            <a:avLst/>
          </a:prstGeom>
        </p:spPr>
      </p:pic>
    </p:spTree>
    <p:extLst>
      <p:ext uri="{BB962C8B-B14F-4D97-AF65-F5344CB8AC3E}">
        <p14:creationId xmlns:p14="http://schemas.microsoft.com/office/powerpoint/2010/main" val="875188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454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9" name="椭圆 8"/>
          <p:cNvSpPr/>
          <p:nvPr/>
        </p:nvSpPr>
        <p:spPr>
          <a:xfrm>
            <a:off x="696450" y="254906"/>
            <a:ext cx="923204" cy="778947"/>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2</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 name="TextBox 1">
            <a:extLst>
              <a:ext uri="{FF2B5EF4-FFF2-40B4-BE49-F238E27FC236}">
                <a16:creationId xmlns:a16="http://schemas.microsoft.com/office/drawing/2014/main" id="{737F8B64-DB27-4024-AF4C-C9A3C823492C}"/>
              </a:ext>
            </a:extLst>
          </p:cNvPr>
          <p:cNvSpPr txBox="1"/>
          <p:nvPr/>
        </p:nvSpPr>
        <p:spPr>
          <a:xfrm>
            <a:off x="1158052" y="167329"/>
            <a:ext cx="7985948" cy="954107"/>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NHỮNG CHUYỂN BIẾN VỀ KINH TẾ XÃ HỘI TRONG THỜI KÌ BẮC THUỘC</a:t>
            </a:r>
          </a:p>
        </p:txBody>
      </p:sp>
      <p:pic>
        <p:nvPicPr>
          <p:cNvPr id="6"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27" y="3157576"/>
            <a:ext cx="2221774" cy="1824409"/>
          </a:xfrm>
          <a:prstGeom prst="rect">
            <a:avLst/>
          </a:prstGeom>
        </p:spPr>
      </p:pic>
      <p:sp>
        <p:nvSpPr>
          <p:cNvPr id="3" name="Cloud Callout 2"/>
          <p:cNvSpPr/>
          <p:nvPr/>
        </p:nvSpPr>
        <p:spPr>
          <a:xfrm>
            <a:off x="2871328" y="1121436"/>
            <a:ext cx="4143375" cy="2581274"/>
          </a:xfrm>
          <a:prstGeom prst="cloudCallout">
            <a:avLst>
              <a:gd name="adj1" fmla="val -60143"/>
              <a:gd name="adj2" fmla="val 278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tx1"/>
                </a:solidFill>
                <a:latin typeface="Cambria" panose="02040503050406030204" pitchFamily="18" charset="0"/>
                <a:ea typeface="Cambria" panose="02040503050406030204" pitchFamily="18" charset="0"/>
              </a:rPr>
              <a:t>Dựa</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vào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thông</a:t>
            </a:r>
            <a:r>
              <a:rPr lang="en-US" sz="2000" b="1" i="1" dirty="0">
                <a:solidFill>
                  <a:schemeClr val="tx1"/>
                </a:solidFill>
                <a:latin typeface="Cambria" panose="02040503050406030204" pitchFamily="18" charset="0"/>
                <a:ea typeface="Cambria" panose="02040503050406030204" pitchFamily="18" charset="0"/>
              </a:rPr>
              <a:t> tin SGK </a:t>
            </a:r>
            <a:r>
              <a:rPr lang="en-US" sz="2000" b="1" i="1" dirty="0" err="1">
                <a:solidFill>
                  <a:schemeClr val="tx1"/>
                </a:solidFill>
                <a:latin typeface="Cambria" panose="02040503050406030204" pitchFamily="18" charset="0"/>
                <a:ea typeface="Cambria" panose="02040503050406030204" pitchFamily="18" charset="0"/>
              </a:rPr>
              <a:t>trang</a:t>
            </a:r>
            <a:r>
              <a:rPr lang="en-US" sz="2000" b="1" i="1" dirty="0">
                <a:solidFill>
                  <a:schemeClr val="tx1"/>
                </a:solidFill>
                <a:latin typeface="Cambria" panose="02040503050406030204" pitchFamily="18" charset="0"/>
                <a:ea typeface="Cambria" panose="02040503050406030204" pitchFamily="18" charset="0"/>
              </a:rPr>
              <a:t> </a:t>
            </a:r>
            <a:r>
              <a:rPr lang="en-US" sz="2000" b="1" i="1" dirty="0" smtClean="0">
                <a:solidFill>
                  <a:schemeClr val="tx1"/>
                </a:solidFill>
                <a:latin typeface="Cambria" panose="02040503050406030204" pitchFamily="18" charset="0"/>
                <a:ea typeface="Cambria" panose="02040503050406030204" pitchFamily="18" charset="0"/>
              </a:rPr>
              <a:t>68, </a:t>
            </a:r>
            <a:r>
              <a:rPr lang="en-US" sz="2000" b="1" i="1" dirty="0" err="1">
                <a:solidFill>
                  <a:schemeClr val="tx1"/>
                </a:solidFill>
                <a:latin typeface="Cambria" panose="02040503050406030204" pitchFamily="18" charset="0"/>
                <a:ea typeface="Cambria" panose="02040503050406030204" pitchFamily="18" charset="0"/>
              </a:rPr>
              <a:t>em</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hãy</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nêu</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những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chuyển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biến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về</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kinh</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tế</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nước</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a:solidFill>
                  <a:schemeClr val="tx1"/>
                </a:solidFill>
                <a:latin typeface="Cambria" panose="02040503050406030204" pitchFamily="18" charset="0"/>
                <a:ea typeface="Cambria" panose="02040503050406030204" pitchFamily="18" charset="0"/>
              </a:rPr>
              <a:t>ta </a:t>
            </a:r>
            <a:r>
              <a:rPr lang="en-US" sz="2000" b="1" i="1" dirty="0" err="1">
                <a:solidFill>
                  <a:schemeClr val="tx1"/>
                </a:solidFill>
                <a:latin typeface="Cambria" panose="02040503050406030204" pitchFamily="18" charset="0"/>
                <a:ea typeface="Cambria" panose="02040503050406030204" pitchFamily="18" charset="0"/>
              </a:rPr>
              <a:t>trong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thời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kì</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Bắc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thuộc</a:t>
            </a:r>
            <a:r>
              <a:rPr lang="en-US" sz="2000" b="1" i="1"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83279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4" name="Rectangle 3"/>
          <p:cNvSpPr/>
          <p:nvPr/>
        </p:nvSpPr>
        <p:spPr>
          <a:xfrm>
            <a:off x="85725" y="697391"/>
            <a:ext cx="8753475" cy="4042453"/>
          </a:xfrm>
          <a:prstGeom prst="rect">
            <a:avLst/>
          </a:prstGeom>
        </p:spPr>
        <p:txBody>
          <a:bodyPr wrap="square">
            <a:spAutoFit/>
          </a:bodyPr>
          <a:lstStyle/>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lúa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bên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màu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Kĩ</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đắp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đê</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lúa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rèn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sắt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đúc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kĩ</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hơn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buôn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bán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26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5" y="185474"/>
            <a:ext cx="5705305" cy="4157925"/>
          </a:xfrm>
          <a:prstGeom prst="rect">
            <a:avLst/>
          </a:prstGeom>
        </p:spPr>
      </p:pic>
      <p:sp>
        <p:nvSpPr>
          <p:cNvPr id="3" name="Rectangle 2"/>
          <p:cNvSpPr/>
          <p:nvPr/>
        </p:nvSpPr>
        <p:spPr>
          <a:xfrm>
            <a:off x="5895975" y="278963"/>
            <a:ext cx="2905125" cy="4154984"/>
          </a:xfrm>
          <a:prstGeom prst="rect">
            <a:avLst/>
          </a:prstGeom>
        </p:spPr>
        <p:txBody>
          <a:bodyPr wrap="square">
            <a:spAutoFit/>
          </a:bodyPr>
          <a:lstStyle/>
          <a:p>
            <a:r>
              <a:rPr lang="nl-NL" sz="2400" dirty="0">
                <a:latin typeface="Times New Roman" panose="02020603050405020304" pitchFamily="18" charset="0"/>
                <a:ea typeface="Calibri" panose="020F0502020204030204" pitchFamily="34" charset="0"/>
              </a:rPr>
              <a:t>Việc tìm thấy đồ gốm ở Luy Lâu cùng với khuôn đúc trống đồng, đổ tuỳ táng tại đây đã cho thấy, dù bị áp bức, bóc lột nhưng đời sống vật chất và tinh thần của cư dân Việt cổ vẫn phát triền và đạt được không ít thành tựu nổi bật.</a:t>
            </a:r>
            <a:endParaRPr lang="en-US" sz="2400" dirty="0"/>
          </a:p>
        </p:txBody>
      </p:sp>
    </p:spTree>
    <p:extLst>
      <p:ext uri="{BB962C8B-B14F-4D97-AF65-F5344CB8AC3E}">
        <p14:creationId xmlns:p14="http://schemas.microsoft.com/office/powerpoint/2010/main" val="2866666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18" y="195062"/>
            <a:ext cx="3057657" cy="4648257"/>
          </a:xfrm>
          <a:prstGeom prst="rect">
            <a:avLst/>
          </a:prstGeom>
          <a:ln>
            <a:solidFill>
              <a:schemeClr val="tx1"/>
            </a:solidFill>
          </a:ln>
        </p:spPr>
      </p:pic>
      <p:sp>
        <p:nvSpPr>
          <p:cNvPr id="3" name="Rectangle 2"/>
          <p:cNvSpPr/>
          <p:nvPr/>
        </p:nvSpPr>
        <p:spPr>
          <a:xfrm>
            <a:off x="3457575" y="280244"/>
            <a:ext cx="5600699" cy="4893647"/>
          </a:xfrm>
          <a:prstGeom prst="rect">
            <a:avLst/>
          </a:prstGeom>
        </p:spPr>
        <p:txBody>
          <a:bodyPr wrap="square">
            <a:spAutoFit/>
          </a:bodyPr>
          <a:lstStyle/>
          <a:p>
            <a:pPr algn="just">
              <a:lnSpc>
                <a:spcPct val="120000"/>
              </a:lnSpc>
              <a:spcAft>
                <a:spcPts val="0"/>
              </a:spcAft>
              <a:tabLst>
                <a:tab pos="457200" algn="l"/>
              </a:tabLst>
            </a:pPr>
            <a:r>
              <a:rPr lang="nl-NL" sz="2000" dirty="0" smtClean="0">
                <a:latin typeface="Times New Roman" panose="02020603050405020304" pitchFamily="18" charset="0"/>
                <a:ea typeface="Calibri" panose="020F0502020204030204" pitchFamily="34" charset="0"/>
                <a:cs typeface="Times New Roman" panose="02020603050405020304" pitchFamily="18" charset="0"/>
              </a:rPr>
              <a:t>Qua đó em có thể thấy </a:t>
            </a:r>
            <a:r>
              <a:rPr lang="nl-NL" sz="2000" dirty="0">
                <a:latin typeface="Times New Roman" panose="02020603050405020304" pitchFamily="18" charset="0"/>
                <a:ea typeface="Calibri" panose="020F0502020204030204" pitchFamily="34" charset="0"/>
                <a:cs typeface="Times New Roman" panose="02020603050405020304" pitchFamily="18" charset="0"/>
              </a:rPr>
              <a:t>rõ những tiến bộ về kĩ thuật của nước ta thời kì Bắc thuộc như: kĩ thuật làm giấy từ cây mật hương thông qua tiếp thu kĩ thuật làm giấy từ Trung Quốc. </a:t>
            </a:r>
            <a:r>
              <a:rPr lang="nl-NL" sz="2000" dirty="0" smtClean="0">
                <a:latin typeface="Times New Roman" panose="02020603050405020304" pitchFamily="18" charset="0"/>
                <a:ea typeface="Calibri" panose="020F0502020204030204" pitchFamily="34" charset="0"/>
                <a:cs typeface="Times New Roman" panose="02020603050405020304" pitchFamily="18" charset="0"/>
              </a:rPr>
              <a:t>Biết </a:t>
            </a:r>
            <a:r>
              <a:rPr lang="nl-NL" sz="2000" dirty="0">
                <a:latin typeface="Times New Roman" panose="02020603050405020304" pitchFamily="18" charset="0"/>
                <a:ea typeface="Calibri" panose="020F0502020204030204" pitchFamily="34" charset="0"/>
                <a:cs typeface="Times New Roman" panose="02020603050405020304" pitchFamily="18" charset="0"/>
              </a:rPr>
              <a:t>thuật “dùng côn trùng diệt côn trùng” (để chống sâu bọ đục thân cây cam, người Việt nuôi một loại kiến vàng, cho làm tổ ngay trên cành cam) giúp việc trồng hoa màu của người Việt trong thời kì này phát triển. </a:t>
            </a:r>
            <a:r>
              <a:rPr lang="nl-NL" sz="2000" dirty="0" smtClean="0">
                <a:latin typeface="Times New Roman" panose="02020603050405020304" pitchFamily="18" charset="0"/>
                <a:ea typeface="Calibri" panose="020F0502020204030204" pitchFamily="34" charset="0"/>
                <a:cs typeface="Times New Roman" panose="02020603050405020304" pitchFamily="18" charset="0"/>
              </a:rPr>
              <a:t>Qua đó </a:t>
            </a:r>
            <a:r>
              <a:rPr lang="nl-NL" sz="2000" dirty="0">
                <a:latin typeface="Times New Roman" panose="02020603050405020304" pitchFamily="18" charset="0"/>
                <a:ea typeface="Calibri" panose="020F0502020204030204" pitchFamily="34" charset="0"/>
                <a:cs typeface="Times New Roman" panose="02020603050405020304" pitchFamily="18" charset="0"/>
              </a:rPr>
              <a:t>có thể liên hệ đến ngành nông nghiệp hiện nay ở Việt Nam với xu hướng không dùng hóa chất, phân bón hóa học nhằm bảo vệ môi trường mà thay vào đó là  phát triển nền nông nghiệp hữu cơ...(chú ý đến trồng lúa nước ở Việt Nam)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67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pic>
        <p:nvPicPr>
          <p:cNvPr id="12"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4523" y="1495254"/>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48074" y="1495254"/>
            <a:ext cx="8124476" cy="93256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Nông </a:t>
            </a:r>
            <a:r>
              <a:rPr lang="vi-VN" sz="2400" dirty="0">
                <a:solidFill>
                  <a:schemeClr val="bg1"/>
                </a:solidFill>
                <a:latin typeface="Arial" panose="020B0604020202020204" pitchFamily="34" charset="0"/>
                <a:cs typeface="Arial" panose="020B0604020202020204" pitchFamily="34" charset="0"/>
              </a:rPr>
              <a:t>nghiệp: </a:t>
            </a:r>
            <a:r>
              <a:rPr lang="vi-VN" sz="2400" dirty="0" smtClean="0">
                <a:solidFill>
                  <a:schemeClr val="bg1"/>
                </a:solidFill>
                <a:latin typeface="Arial" panose="020B0604020202020204" pitchFamily="34" charset="0"/>
                <a:cs typeface="Arial" panose="020B0604020202020204" pitchFamily="34" charset="0"/>
              </a:rPr>
              <a:t>Trồng </a:t>
            </a:r>
            <a:r>
              <a:rPr lang="vi-VN" sz="2400" dirty="0">
                <a:solidFill>
                  <a:schemeClr val="bg1"/>
                </a:solidFill>
                <a:latin typeface="Arial" panose="020B0604020202020204" pitchFamily="34" charset="0"/>
                <a:cs typeface="Arial" panose="020B0604020202020204" pitchFamily="34" charset="0"/>
              </a:rPr>
              <a:t>lúa </a:t>
            </a:r>
            <a:r>
              <a:rPr lang="vi-VN" sz="2400" dirty="0" smtClean="0">
                <a:solidFill>
                  <a:schemeClr val="bg1"/>
                </a:solidFill>
                <a:latin typeface="Arial" panose="020B0604020202020204" pitchFamily="34" charset="0"/>
                <a:cs typeface="Arial" panose="020B0604020202020204" pitchFamily="34" charset="0"/>
              </a:rPr>
              <a:t>nước</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là</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chính</a:t>
            </a:r>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ngoài ra còn trồng cây ăn quả, chăn </a:t>
            </a:r>
            <a:r>
              <a:rPr lang="vi-VN" sz="2400" dirty="0" smtClean="0">
                <a:solidFill>
                  <a:schemeClr val="bg1"/>
                </a:solidFill>
                <a:latin typeface="Arial" panose="020B0604020202020204" pitchFamily="34" charset="0"/>
                <a:cs typeface="Arial" panose="020B0604020202020204" pitchFamily="34" charset="0"/>
              </a:rPr>
              <a:t>nuôi.</a:t>
            </a: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Biết </a:t>
            </a:r>
            <a:r>
              <a:rPr lang="vi-VN" sz="2400" dirty="0">
                <a:solidFill>
                  <a:schemeClr val="bg1"/>
                </a:solidFill>
                <a:latin typeface="Arial" panose="020B0604020202020204" pitchFamily="34" charset="0"/>
                <a:cs typeface="Arial" panose="020B0604020202020204" pitchFamily="34" charset="0"/>
              </a:rPr>
              <a:t>đắp đê, làm thủy lợi.</a:t>
            </a:r>
          </a:p>
        </p:txBody>
      </p:sp>
      <p:sp>
        <p:nvSpPr>
          <p:cNvPr id="10" name="Rectangle 9"/>
          <p:cNvSpPr/>
          <p:nvPr/>
        </p:nvSpPr>
        <p:spPr>
          <a:xfrm>
            <a:off x="848074" y="2584689"/>
            <a:ext cx="8057801" cy="9100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Thủ </a:t>
            </a:r>
            <a:r>
              <a:rPr lang="vi-VN" sz="2400" dirty="0">
                <a:solidFill>
                  <a:schemeClr val="bg1"/>
                </a:solidFill>
                <a:latin typeface="Arial" panose="020B0604020202020204" pitchFamily="34" charset="0"/>
                <a:cs typeface="Arial" panose="020B0604020202020204" pitchFamily="34" charset="0"/>
              </a:rPr>
              <a:t>công nghiệp: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Bên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cạnh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nghề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thồng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xuất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hiện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nghề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thủ</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công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mới</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làm giấy, thủy tinh.</a:t>
            </a:r>
            <a:endParaRPr lang="vi-VN"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854133" y="3631112"/>
            <a:ext cx="8051742" cy="34780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Đường giao thông thủy bộ hình thành.</a:t>
            </a:r>
          </a:p>
        </p:txBody>
      </p:sp>
      <p:sp>
        <p:nvSpPr>
          <p:cNvPr id="13" name="Rectangle 12"/>
          <p:cNvSpPr/>
          <p:nvPr/>
        </p:nvSpPr>
        <p:spPr>
          <a:xfrm>
            <a:off x="848074" y="4240306"/>
            <a:ext cx="8051742" cy="34780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Buôn bán: trong nước và nước </a:t>
            </a:r>
            <a:r>
              <a:rPr lang="vi-VN" sz="2400" dirty="0" smtClean="0">
                <a:solidFill>
                  <a:schemeClr val="bg1"/>
                </a:solidFill>
                <a:latin typeface="Arial" panose="020B0604020202020204" pitchFamily="34" charset="0"/>
                <a:cs typeface="Arial" panose="020B0604020202020204" pitchFamily="34" charset="0"/>
              </a:rPr>
              <a:t>ngoài</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được</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đẩy</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mạnh</a:t>
            </a:r>
            <a:r>
              <a:rPr lang="vi-VN"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323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2837" y="428625"/>
            <a:ext cx="7439891" cy="4286250"/>
          </a:xfrm>
          <a:prstGeom prst="rect">
            <a:avLst/>
          </a:prstGeom>
        </p:spPr>
      </p:pic>
      <p:sp>
        <p:nvSpPr>
          <p:cNvPr id="3" name="Rectangle 2"/>
          <p:cNvSpPr/>
          <p:nvPr/>
        </p:nvSpPr>
        <p:spPr>
          <a:xfrm>
            <a:off x="883228" y="4736043"/>
            <a:ext cx="7429500" cy="400110"/>
          </a:xfrm>
          <a:prstGeom prst="rect">
            <a:avLst/>
          </a:prstGeom>
          <a:solidFill>
            <a:schemeClr val="bg1"/>
          </a:solidFill>
        </p:spPr>
        <p:txBody>
          <a:bodyPr wrap="square">
            <a:spAutoFit/>
          </a:bodyPr>
          <a:lstStyle/>
          <a:p>
            <a:pPr algn="ctr"/>
            <a:r>
              <a:rPr lang="vi-VN" sz="2000" b="1" dirty="0">
                <a:solidFill>
                  <a:srgbClr val="0070C0"/>
                </a:solidFill>
              </a:rPr>
              <a:t>Đê Bấn dọc sông Lam – Hồng Lĩnh – Hà Tĩnh</a:t>
            </a:r>
          </a:p>
        </p:txBody>
      </p:sp>
      <p:sp>
        <p:nvSpPr>
          <p:cNvPr id="4" name="Rounded Rectangle 3"/>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b="1" dirty="0">
                <a:latin typeface="+mj-lt"/>
              </a:rPr>
              <a:t>Hình ảnh minh họa</a:t>
            </a:r>
          </a:p>
        </p:txBody>
      </p:sp>
    </p:spTree>
    <p:extLst>
      <p:ext uri="{BB962C8B-B14F-4D97-AF65-F5344CB8AC3E}">
        <p14:creationId xmlns:p14="http://schemas.microsoft.com/office/powerpoint/2010/main" val="350191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9" name="椭圆 8"/>
          <p:cNvSpPr/>
          <p:nvPr/>
        </p:nvSpPr>
        <p:spPr>
          <a:xfrm>
            <a:off x="0" y="1"/>
            <a:ext cx="2162629" cy="1814286"/>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000" b="1">
                <a:latin typeface="Cambria" panose="02040503050406030204" pitchFamily="18" charset="0"/>
                <a:ea typeface="字魂59号-创粗黑" panose="00000500000000000000" pitchFamily="2" charset="-122"/>
                <a:cs typeface="+mn-ea"/>
                <a:sym typeface="字魂59号-创粗黑" panose="00000500000000000000" pitchFamily="2" charset="-122"/>
              </a:rPr>
              <a:t>KHỞI ĐỘNG</a:t>
            </a:r>
            <a:endParaRPr lang="zh-CN" altLang="en-US" sz="40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 name="Rectangle: Rounded Corners 2">
            <a:extLst>
              <a:ext uri="{FF2B5EF4-FFF2-40B4-BE49-F238E27FC236}">
                <a16:creationId xmlns:a16="http://schemas.microsoft.com/office/drawing/2014/main" id="{9D7119BE-D4B7-4395-A8D9-97642B081151}"/>
              </a:ext>
            </a:extLst>
          </p:cNvPr>
          <p:cNvSpPr/>
          <p:nvPr/>
        </p:nvSpPr>
        <p:spPr>
          <a:xfrm>
            <a:off x="2873831" y="1407886"/>
            <a:ext cx="5036457" cy="2757714"/>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latin typeface="Cambria" panose="02040503050406030204" pitchFamily="18" charset="0"/>
                <a:ea typeface="Cambria" panose="02040503050406030204" pitchFamily="18" charset="0"/>
              </a:rPr>
              <a:t>TRÒ CHƠI</a:t>
            </a:r>
          </a:p>
          <a:p>
            <a:pPr algn="ctr">
              <a:lnSpc>
                <a:spcPct val="150000"/>
              </a:lnSpc>
            </a:pPr>
            <a:r>
              <a:rPr lang="en-US" sz="3200">
                <a:latin typeface="Cambria" panose="02040503050406030204" pitchFamily="18" charset="0"/>
                <a:ea typeface="Cambria" panose="02040503050406030204" pitchFamily="18" charset="0"/>
              </a:rPr>
              <a:t>LẬT CHỮ ĐOÁN HÌNH</a:t>
            </a:r>
          </a:p>
          <a:p>
            <a:pPr algn="ctr">
              <a:lnSpc>
                <a:spcPct val="150000"/>
              </a:lnSpc>
            </a:pPr>
            <a:r>
              <a:rPr lang="en-US" sz="3200">
                <a:latin typeface="Cambria" panose="02040503050406030204" pitchFamily="18" charset="0"/>
                <a:ea typeface="Cambria" panose="02040503050406030204" pitchFamily="18" charset="0"/>
              </a:rPr>
              <a:t>LẬT HÌNH ĐOÁN TRANH</a:t>
            </a:r>
          </a:p>
        </p:txBody>
      </p:sp>
    </p:spTree>
    <p:extLst>
      <p:ext uri="{BB962C8B-B14F-4D97-AF65-F5344CB8AC3E}">
        <p14:creationId xmlns:p14="http://schemas.microsoft.com/office/powerpoint/2010/main" val="2265437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100" dirty="0">
                <a:latin typeface="+mj-lt"/>
              </a:rPr>
              <a:t>Hình ảnh minh họa</a:t>
            </a:r>
          </a:p>
        </p:txBody>
      </p:sp>
      <p:pic>
        <p:nvPicPr>
          <p:cNvPr id="3" name="Picture 7" descr="Sa-Huynh-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5" y="779318"/>
            <a:ext cx="3803073" cy="328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4391458" y="779319"/>
            <a:ext cx="4482379" cy="3264523"/>
          </a:xfrm>
          <a:prstGeom prst="rect">
            <a:avLst/>
          </a:prstGeom>
        </p:spPr>
      </p:pic>
      <p:sp>
        <p:nvSpPr>
          <p:cNvPr id="5" name="Rectangle 4"/>
          <p:cNvSpPr/>
          <p:nvPr/>
        </p:nvSpPr>
        <p:spPr>
          <a:xfrm>
            <a:off x="4391459" y="4142555"/>
            <a:ext cx="4482378" cy="369332"/>
          </a:xfrm>
          <a:prstGeom prst="rect">
            <a:avLst/>
          </a:prstGeom>
          <a:solidFill>
            <a:schemeClr val="bg2"/>
          </a:solidFill>
        </p:spPr>
        <p:txBody>
          <a:bodyPr wrap="square">
            <a:spAutoFit/>
          </a:bodyPr>
          <a:lstStyle/>
          <a:p>
            <a:r>
              <a:rPr lang="vi-VN" i="1" dirty="0">
                <a:solidFill>
                  <a:srgbClr val="000000"/>
                </a:solidFill>
                <a:latin typeface="arial" panose="020B0604020202020204" pitchFamily="34" charset="0"/>
              </a:rPr>
              <a:t>Thợ mộc đang xẻ gỗ ở một xưởng mộc.</a:t>
            </a:r>
            <a:endParaRPr lang="vi-VN" dirty="0"/>
          </a:p>
        </p:txBody>
      </p:sp>
      <p:sp>
        <p:nvSpPr>
          <p:cNvPr id="7" name="Rectangle 6"/>
          <p:cNvSpPr/>
          <p:nvPr/>
        </p:nvSpPr>
        <p:spPr>
          <a:xfrm>
            <a:off x="281560" y="4142555"/>
            <a:ext cx="3812459" cy="369332"/>
          </a:xfrm>
          <a:prstGeom prst="rect">
            <a:avLst/>
          </a:prstGeom>
          <a:solidFill>
            <a:schemeClr val="bg2"/>
          </a:solidFill>
        </p:spPr>
        <p:txBody>
          <a:bodyPr wrap="square">
            <a:spAutoFit/>
          </a:bodyPr>
          <a:lstStyle/>
          <a:p>
            <a:pPr algn="ctr"/>
            <a:r>
              <a:rPr lang="vi-VN" i="1" dirty="0">
                <a:solidFill>
                  <a:srgbClr val="000000"/>
                </a:solidFill>
                <a:latin typeface="arial" panose="020B0604020202020204" pitchFamily="34" charset="0"/>
              </a:rPr>
              <a:t>Sản phẩm đồ gốm</a:t>
            </a:r>
            <a:endParaRPr lang="vi-VN" dirty="0"/>
          </a:p>
        </p:txBody>
      </p:sp>
    </p:spTree>
    <p:extLst>
      <p:ext uri="{BB962C8B-B14F-4D97-AF65-F5344CB8AC3E}">
        <p14:creationId xmlns:p14="http://schemas.microsoft.com/office/powerpoint/2010/main" val="379366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hề xưa,nghề nghiệp ngày xưa của ông c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592282"/>
            <a:ext cx="4177145" cy="35868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6255" y="4243253"/>
            <a:ext cx="4177145" cy="784830"/>
          </a:xfrm>
          <a:prstGeom prst="rect">
            <a:avLst/>
          </a:prstGeom>
          <a:solidFill>
            <a:schemeClr val="bg2"/>
          </a:solidFill>
        </p:spPr>
        <p:txBody>
          <a:bodyPr wrap="square">
            <a:spAutoFit/>
          </a:bodyPr>
          <a:lstStyle/>
          <a:p>
            <a:r>
              <a:rPr lang="vi-VN" sz="1500" i="1" dirty="0">
                <a:solidFill>
                  <a:srgbClr val="000000"/>
                </a:solidFill>
                <a:latin typeface="arial" panose="020B0604020202020204" pitchFamily="34" charset="0"/>
              </a:rPr>
              <a:t>Ảnh chụp những người thợ trong một xưởng làm giấy. Thời xưa, giấy được làm từ vỏ cây,</a:t>
            </a:r>
            <a:r>
              <a:rPr lang="vi-VN" sz="1500" dirty="0"/>
              <a:t> </a:t>
            </a:r>
            <a:r>
              <a:rPr lang="vi-VN" sz="1500" i="1" dirty="0">
                <a:solidFill>
                  <a:srgbClr val="000000"/>
                </a:solidFill>
                <a:latin typeface="arial" panose="020B0604020202020204" pitchFamily="34" charset="0"/>
              </a:rPr>
              <a:t>ngâm, giã, ép,... qua nhiều công đoạn.</a:t>
            </a:r>
            <a:endParaRPr lang="vi-VN" sz="1500" dirty="0"/>
          </a:p>
        </p:txBody>
      </p:sp>
      <p:pic>
        <p:nvPicPr>
          <p:cNvPr id="3" name="Picture 2"/>
          <p:cNvPicPr>
            <a:picLocks noChangeAspect="1"/>
          </p:cNvPicPr>
          <p:nvPr/>
        </p:nvPicPr>
        <p:blipFill>
          <a:blip r:embed="rId3"/>
          <a:stretch>
            <a:fillRect/>
          </a:stretch>
        </p:blipFill>
        <p:spPr>
          <a:xfrm>
            <a:off x="4551218" y="592282"/>
            <a:ext cx="4416137" cy="3586812"/>
          </a:xfrm>
          <a:prstGeom prst="rect">
            <a:avLst/>
          </a:prstGeom>
        </p:spPr>
      </p:pic>
      <p:sp>
        <p:nvSpPr>
          <p:cNvPr id="5" name="Rounded Rectangle 4"/>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100" dirty="0">
                <a:latin typeface="+mj-lt"/>
              </a:rPr>
              <a:t>Hình ảnh minh họa</a:t>
            </a:r>
          </a:p>
        </p:txBody>
      </p:sp>
      <p:sp>
        <p:nvSpPr>
          <p:cNvPr id="7" name="Rectangle 6"/>
          <p:cNvSpPr/>
          <p:nvPr/>
        </p:nvSpPr>
        <p:spPr>
          <a:xfrm>
            <a:off x="4722669" y="4252041"/>
            <a:ext cx="4008510" cy="323165"/>
          </a:xfrm>
          <a:prstGeom prst="rect">
            <a:avLst/>
          </a:prstGeom>
          <a:solidFill>
            <a:schemeClr val="bg2"/>
          </a:solidFill>
        </p:spPr>
        <p:txBody>
          <a:bodyPr wrap="square">
            <a:spAutoFit/>
          </a:bodyPr>
          <a:lstStyle/>
          <a:p>
            <a:pPr algn="ctr"/>
            <a:r>
              <a:rPr lang="vi-VN" sz="1500" i="1" dirty="0">
                <a:solidFill>
                  <a:srgbClr val="000000"/>
                </a:solidFill>
                <a:latin typeface="arial" panose="020B0604020202020204" pitchFamily="34" charset="0"/>
              </a:rPr>
              <a:t>Nghề chế tạo đồ thủy tinh</a:t>
            </a:r>
            <a:endParaRPr lang="vi-VN" sz="1500" dirty="0"/>
          </a:p>
        </p:txBody>
      </p:sp>
    </p:spTree>
    <p:extLst>
      <p:ext uri="{BB962C8B-B14F-4D97-AF65-F5344CB8AC3E}">
        <p14:creationId xmlns:p14="http://schemas.microsoft.com/office/powerpoint/2010/main" val="362816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238474" y="1514133"/>
            <a:ext cx="3788217" cy="461665"/>
          </a:xfrm>
          <a:prstGeom prst="rect">
            <a:avLst/>
          </a:prstGeom>
        </p:spPr>
        <p:txBody>
          <a:bodyPr wrap="none">
            <a:spAutoFit/>
          </a:bodyPr>
          <a:lstStyle/>
          <a:p>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xã</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hội</a:t>
            </a:r>
            <a:endParaRPr lang="en-US" sz="2400" i="1" dirty="0">
              <a:solidFill>
                <a:srgbClr val="FFFF00"/>
              </a:solidFill>
              <a:latin typeface="Arial" panose="020B0604020202020204" pitchFamily="34" charset="0"/>
              <a:cs typeface="Arial" panose="020B0604020202020204" pitchFamily="34" charset="0"/>
            </a:endParaRPr>
          </a:p>
        </p:txBody>
      </p:sp>
      <p:sp>
        <p:nvSpPr>
          <p:cNvPr id="7" name="Cloud Callout 6"/>
          <p:cNvSpPr/>
          <p:nvPr/>
        </p:nvSpPr>
        <p:spPr>
          <a:xfrm>
            <a:off x="4338178" y="1526032"/>
            <a:ext cx="4143375" cy="2581274"/>
          </a:xfrm>
          <a:prstGeom prst="cloudCallout">
            <a:avLst>
              <a:gd name="adj1" fmla="val -60143"/>
              <a:gd name="adj2" fmla="val 278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tx1"/>
                </a:solidFill>
                <a:latin typeface="Cambria" panose="02040503050406030204" pitchFamily="18" charset="0"/>
                <a:ea typeface="Cambria" panose="02040503050406030204" pitchFamily="18" charset="0"/>
              </a:rPr>
              <a:t>Dựa</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vào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thông</a:t>
            </a:r>
            <a:r>
              <a:rPr lang="en-US" sz="2000" b="1" i="1" dirty="0">
                <a:solidFill>
                  <a:schemeClr val="tx1"/>
                </a:solidFill>
                <a:latin typeface="Cambria" panose="02040503050406030204" pitchFamily="18" charset="0"/>
                <a:ea typeface="Cambria" panose="02040503050406030204" pitchFamily="18" charset="0"/>
              </a:rPr>
              <a:t> tin SGK </a:t>
            </a:r>
            <a:r>
              <a:rPr lang="en-US" sz="2000" b="1" i="1" dirty="0" err="1" smtClean="0">
                <a:solidFill>
                  <a:schemeClr val="tx1"/>
                </a:solidFill>
                <a:latin typeface="Cambria" panose="02040503050406030204" pitchFamily="18" charset="0"/>
                <a:ea typeface="Cambria" panose="02040503050406030204" pitchFamily="18" charset="0"/>
              </a:rPr>
              <a:t>trang</a:t>
            </a:r>
            <a:r>
              <a:rPr lang="en-US" sz="2000" b="1" i="1" dirty="0" smtClean="0">
                <a:solidFill>
                  <a:schemeClr val="tx1"/>
                </a:solidFill>
                <a:latin typeface="Cambria" panose="02040503050406030204" pitchFamily="18" charset="0"/>
                <a:ea typeface="Cambria" panose="02040503050406030204" pitchFamily="18" charset="0"/>
              </a:rPr>
              <a:t> 69, </a:t>
            </a:r>
            <a:r>
              <a:rPr lang="en-US" sz="2000" b="1" i="1" dirty="0" err="1">
                <a:solidFill>
                  <a:schemeClr val="tx1"/>
                </a:solidFill>
                <a:latin typeface="Cambria" panose="02040503050406030204" pitchFamily="18" charset="0"/>
                <a:ea typeface="Cambria" panose="02040503050406030204" pitchFamily="18" charset="0"/>
              </a:rPr>
              <a:t>em</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hãy</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nêu</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những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chuyển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biến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về</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xã</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hội</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của</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nước</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a:solidFill>
                  <a:schemeClr val="tx1"/>
                </a:solidFill>
                <a:latin typeface="Cambria" panose="02040503050406030204" pitchFamily="18" charset="0"/>
                <a:ea typeface="Cambria" panose="02040503050406030204" pitchFamily="18" charset="0"/>
              </a:rPr>
              <a:t>ta </a:t>
            </a:r>
            <a:r>
              <a:rPr lang="en-US" sz="2000" b="1" i="1" dirty="0" err="1">
                <a:solidFill>
                  <a:schemeClr val="tx1"/>
                </a:solidFill>
                <a:latin typeface="Cambria" panose="02040503050406030204" pitchFamily="18" charset="0"/>
                <a:ea typeface="Cambria" panose="02040503050406030204" pitchFamily="18" charset="0"/>
              </a:rPr>
              <a:t>trong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thời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kì</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Bắc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thuộc</a:t>
            </a:r>
            <a:r>
              <a:rPr lang="en-US" sz="2000" b="1" i="1" dirty="0">
                <a:solidFill>
                  <a:schemeClr val="tx1"/>
                </a:solidFill>
                <a:latin typeface="Cambria" panose="02040503050406030204" pitchFamily="18" charset="0"/>
                <a:ea typeface="Cambria" panose="02040503050406030204" pitchFamily="18" charset="0"/>
              </a:rPr>
              <a:t>?</a:t>
            </a:r>
          </a:p>
        </p:txBody>
      </p:sp>
      <p:pic>
        <p:nvPicPr>
          <p:cNvPr id="9"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A1084AB3-CF50-8540-9A84-8F5221F1A09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60543" y="3018196"/>
            <a:ext cx="1561811" cy="17525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62425" y="2371865"/>
            <a:ext cx="1642825" cy="646331"/>
          </a:xfrm>
          <a:prstGeom prst="rect">
            <a:avLst/>
          </a:prstGeom>
          <a:noFill/>
        </p:spPr>
        <p:txBody>
          <a:bodyPr wrap="square" rtlCol="0">
            <a:spAutoFit/>
          </a:bodyPr>
          <a:lstStyle/>
          <a:p>
            <a:pPr algn="ctr"/>
            <a:r>
              <a:rPr lang="en-US" b="1" dirty="0" smtClean="0">
                <a:solidFill>
                  <a:schemeClr val="accent2">
                    <a:lumMod val="40000"/>
                    <a:lumOff val="60000"/>
                  </a:schemeClr>
                </a:solidFill>
                <a:latin typeface="Times New Roman" panose="02020603050405020304" pitchFamily="18" charset="0"/>
                <a:cs typeface="Times New Roman" panose="02020603050405020304" pitchFamily="18" charset="0"/>
              </a:rPr>
              <a:t>THẢO LUẬN CẶP ĐÔI</a:t>
            </a:r>
            <a:endParaRPr lang="en-US"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731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225806"/>
          </a:xfrm>
          <a:prstGeom prst="rect">
            <a:avLst/>
          </a:prstGeom>
        </p:spPr>
      </p:pic>
      <p:sp>
        <p:nvSpPr>
          <p:cNvPr id="7" name="Rectangle 6"/>
          <p:cNvSpPr/>
          <p:nvPr/>
        </p:nvSpPr>
        <p:spPr>
          <a:xfrm>
            <a:off x="207735" y="938135"/>
            <a:ext cx="8728529" cy="2400657"/>
          </a:xfrm>
          <a:prstGeom prst="rect">
            <a:avLst/>
          </a:prstGeom>
        </p:spPr>
        <p:txBody>
          <a:bodyPr wrap="square">
            <a:spAutoFit/>
          </a:bodyPr>
          <a:lstStyle/>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lại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người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Hán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bị</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Việt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hóa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phận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nông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bị</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nô</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tì</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Tầng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lớp</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hào</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trưởng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bản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thuẫn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Lạc</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chính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quyền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phương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Bắc</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ngày</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càng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sắc</a:t>
            </a:r>
            <a:r>
              <a:rPr lang="en-US"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i="1" dirty="0">
                <a:solidFill>
                  <a:schemeClr val="bg1"/>
                </a:solidFill>
                <a:latin typeface="Cambria" panose="02040503050406030204" pitchFamily="18" charset="0"/>
                <a:ea typeface="Cambria" panose="02040503050406030204" pitchFamily="18" charset="0"/>
                <a:sym typeface="Wingdings" panose="05000000000000000000" pitchFamily="2" charset="2"/>
              </a:rPr>
              <a:t> </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60585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238474" y="1514133"/>
            <a:ext cx="3788217" cy="461665"/>
          </a:xfrm>
          <a:prstGeom prst="rect">
            <a:avLst/>
          </a:prstGeom>
        </p:spPr>
        <p:txBody>
          <a:bodyPr wrap="none">
            <a:spAutoFit/>
          </a:bodyPr>
          <a:lstStyle/>
          <a:p>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xã</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hội</a:t>
            </a:r>
            <a:endParaRPr lang="en-US" sz="2400" i="1" dirty="0">
              <a:solidFill>
                <a:srgbClr val="FFFF00"/>
              </a:solidFill>
              <a:latin typeface="Arial" panose="020B0604020202020204" pitchFamily="34" charset="0"/>
              <a:cs typeface="Arial" panose="020B0604020202020204" pitchFamily="34" charset="0"/>
            </a:endParaRPr>
          </a:p>
        </p:txBody>
      </p:sp>
      <p:sp>
        <p:nvSpPr>
          <p:cNvPr id="10" name="Rectangle 9"/>
          <p:cNvSpPr/>
          <p:nvPr/>
        </p:nvSpPr>
        <p:spPr>
          <a:xfrm>
            <a:off x="639747" y="4012921"/>
            <a:ext cx="8406787" cy="88741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Mâu </a:t>
            </a:r>
            <a:r>
              <a:rPr lang="vi-VN" sz="2400" dirty="0">
                <a:solidFill>
                  <a:schemeClr val="bg1"/>
                </a:solidFill>
                <a:latin typeface="Arial" panose="020B0604020202020204" pitchFamily="34" charset="0"/>
                <a:cs typeface="Arial" panose="020B0604020202020204" pitchFamily="34" charset="0"/>
              </a:rPr>
              <a:t>thuẫn giữa nhân dân Âu Lạc với chính quyền đô hộ phương Bắc ngày càng sâu </a:t>
            </a:r>
            <a:r>
              <a:rPr lang="vi-VN" sz="2400" dirty="0" smtClean="0">
                <a:solidFill>
                  <a:schemeClr val="bg1"/>
                </a:solidFill>
                <a:latin typeface="Arial" panose="020B0604020202020204" pitchFamily="34" charset="0"/>
                <a:cs typeface="Arial" panose="020B0604020202020204" pitchFamily="34" charset="0"/>
              </a:rPr>
              <a:t>sắc.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Nguyên</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nhân</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của</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các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cuộc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đấu</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tranh</a:t>
            </a:r>
            <a:endParaRPr lang="en-US" sz="2400" b="1" i="1" dirty="0">
              <a:solidFill>
                <a:srgbClr val="FFFF00"/>
              </a:solidFill>
              <a:latin typeface="Cambria" panose="02040503050406030204" pitchFamily="18" charset="0"/>
              <a:ea typeface="Cambria" panose="02040503050406030204" pitchFamily="18" charset="0"/>
            </a:endParaRPr>
          </a:p>
          <a:p>
            <a:endParaRPr lang="vi-VN"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668324" y="2023602"/>
            <a:ext cx="7750751" cy="42304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Xã </a:t>
            </a:r>
            <a:r>
              <a:rPr lang="vi-VN" sz="2400" dirty="0">
                <a:solidFill>
                  <a:schemeClr val="bg1"/>
                </a:solidFill>
                <a:latin typeface="Arial" panose="020B0604020202020204" pitchFamily="34" charset="0"/>
                <a:cs typeface="Arial" panose="020B0604020202020204" pitchFamily="34" charset="0"/>
              </a:rPr>
              <a:t>hội bị phân hoá, hình thành một số tầng lớp </a:t>
            </a:r>
            <a:r>
              <a:rPr lang="vi-VN" sz="2400" dirty="0" smtClean="0">
                <a:solidFill>
                  <a:schemeClr val="bg1"/>
                </a:solidFill>
                <a:latin typeface="Arial" panose="020B0604020202020204" pitchFamily="34" charset="0"/>
                <a:cs typeface="Arial" panose="020B0604020202020204" pitchFamily="34" charset="0"/>
              </a:rPr>
              <a:t>mới</a:t>
            </a:r>
            <a:r>
              <a:rPr lang="en-US"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668322" y="2507561"/>
            <a:ext cx="7750751" cy="525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Một số quan lại, địa chủ người Hán bị Việt hoá.</a:t>
            </a:r>
          </a:p>
        </p:txBody>
      </p:sp>
      <p:sp>
        <p:nvSpPr>
          <p:cNvPr id="13" name="Rectangle 12"/>
          <p:cNvSpPr/>
          <p:nvPr/>
        </p:nvSpPr>
        <p:spPr>
          <a:xfrm>
            <a:off x="668322" y="3032712"/>
            <a:ext cx="6237301" cy="63730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Tầng lớp hào trưởng bản địa hình thành.</a:t>
            </a:r>
          </a:p>
        </p:txBody>
      </p:sp>
      <p:pic>
        <p:nvPicPr>
          <p:cNvPr id="15"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147" y="198209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57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pic>
        <p:nvPicPr>
          <p:cNvPr id="3" name="Picture 2">
            <a:extLst>
              <a:ext uri="{FF2B5EF4-FFF2-40B4-BE49-F238E27FC236}">
                <a16:creationId xmlns:a16="http://schemas.microsoft.com/office/drawing/2014/main" id="{D2BC25D7-FCC0-4942-A4CE-9A525DEE9227}"/>
              </a:ext>
            </a:extLst>
          </p:cNvPr>
          <p:cNvPicPr>
            <a:picLocks noChangeAspect="1"/>
          </p:cNvPicPr>
          <p:nvPr/>
        </p:nvPicPr>
        <p:blipFill rotWithShape="1">
          <a:blip r:embed="rId4"/>
          <a:srcRect l="1839" t="4449" r="1154"/>
          <a:stretch/>
        </p:blipFill>
        <p:spPr>
          <a:xfrm>
            <a:off x="121106" y="142832"/>
            <a:ext cx="4936669" cy="3599834"/>
          </a:xfrm>
          <a:prstGeom prst="rect">
            <a:avLst/>
          </a:prstGeom>
        </p:spPr>
      </p:pic>
      <p:sp>
        <p:nvSpPr>
          <p:cNvPr id="4" name="Rectangle: Rounded Corners 3">
            <a:extLst>
              <a:ext uri="{FF2B5EF4-FFF2-40B4-BE49-F238E27FC236}">
                <a16:creationId xmlns:a16="http://schemas.microsoft.com/office/drawing/2014/main" id="{2A0B9F46-673A-4154-8C75-A9B1FE079F14}"/>
              </a:ext>
            </a:extLst>
          </p:cNvPr>
          <p:cNvSpPr/>
          <p:nvPr/>
        </p:nvSpPr>
        <p:spPr>
          <a:xfrm>
            <a:off x="5178881" y="1377271"/>
            <a:ext cx="3749220" cy="3536969"/>
          </a:xfrm>
          <a:prstGeom prst="roundRect">
            <a:avLst/>
          </a:prstGeom>
          <a:solidFill>
            <a:srgbClr val="002060"/>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rgbClr val="FFFF00"/>
                </a:solidFill>
                <a:latin typeface="Cambria" panose="02040503050406030204" pitchFamily="18" charset="0"/>
                <a:ea typeface="Cambria" panose="02040503050406030204" pitchFamily="18" charset="0"/>
              </a:rPr>
              <a:t>Theo </a:t>
            </a:r>
            <a:r>
              <a:rPr lang="en-US" sz="2400" b="1" dirty="0" err="1" smtClean="0">
                <a:solidFill>
                  <a:srgbClr val="FFFF00"/>
                </a:solidFill>
                <a:latin typeface="Cambria" panose="02040503050406030204" pitchFamily="18" charset="0"/>
                <a:ea typeface="Cambria" panose="02040503050406030204" pitchFamily="18" charset="0"/>
              </a:rPr>
              <a:t>em</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thành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phần</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nào</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trong</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xã</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hội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nước</a:t>
            </a:r>
            <a:r>
              <a:rPr lang="en-US" sz="2400" b="1" dirty="0" smtClean="0">
                <a:solidFill>
                  <a:srgbClr val="FFFF00"/>
                </a:solidFill>
                <a:latin typeface="Cambria" panose="02040503050406030204" pitchFamily="18" charset="0"/>
                <a:ea typeface="Cambria" panose="02040503050406030204" pitchFamily="18" charset="0"/>
              </a:rPr>
              <a:t> ta </a:t>
            </a:r>
            <a:r>
              <a:rPr lang="en-US" sz="2400" b="1" dirty="0" err="1" smtClean="0">
                <a:solidFill>
                  <a:srgbClr val="FFFF00"/>
                </a:solidFill>
                <a:latin typeface="Cambria" panose="02040503050406030204" pitchFamily="18" charset="0"/>
                <a:ea typeface="Cambria" panose="02040503050406030204" pitchFamily="18" charset="0"/>
              </a:rPr>
              <a:t>thời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Bắc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thuộc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sẽ</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là</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thủ</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lĩnh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của</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những</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cuộc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đấu</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tranh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giành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độc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lập</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cho</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người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Việt</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Vì</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sao</a:t>
            </a:r>
            <a:r>
              <a:rPr lang="en-US" sz="2400" b="1" dirty="0" smtClean="0">
                <a:solidFill>
                  <a:srgbClr val="FFFF00"/>
                </a:solidFill>
                <a:latin typeface="Cambria" panose="02040503050406030204" pitchFamily="18" charset="0"/>
                <a:ea typeface="Cambria" panose="02040503050406030204" pitchFamily="18" charset="0"/>
              </a:rPr>
              <a:t>?</a:t>
            </a:r>
            <a:endParaRPr lang="en-US" sz="2400" b="1" dirty="0">
              <a:solidFill>
                <a:srgbClr val="FFFF00"/>
              </a:solidFill>
              <a:latin typeface="Cambria" panose="02040503050406030204" pitchFamily="18" charset="0"/>
              <a:ea typeface="Cambria" panose="02040503050406030204" pitchFamily="18" charset="0"/>
            </a:endParaRPr>
          </a:p>
        </p:txBody>
      </p:sp>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90C2F440-3675-C441-A950-A637D592989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701016" y="89071"/>
            <a:ext cx="1874610" cy="11997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10250" y="88471"/>
            <a:ext cx="1290766" cy="1200329"/>
          </a:xfrm>
          <a:prstGeom prst="rect">
            <a:avLst/>
          </a:prstGeom>
          <a:solidFill>
            <a:srgbClr val="FFFF00"/>
          </a:solidFill>
        </p:spPr>
        <p:txBody>
          <a:bodyPr wrap="square">
            <a:spAutoFit/>
          </a:bodyPr>
          <a:lstStyle/>
          <a:p>
            <a:pPr algn="ct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THẢO LUẬN NHÓM:</a:t>
            </a:r>
          </a:p>
        </p:txBody>
      </p:sp>
    </p:spTree>
    <p:extLst>
      <p:ext uri="{BB962C8B-B14F-4D97-AF65-F5344CB8AC3E}">
        <p14:creationId xmlns:p14="http://schemas.microsoft.com/office/powerpoint/2010/main" val="4130412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3780FF-19E5-4808-98DF-050658DD17A1}"/>
              </a:ext>
            </a:extLst>
          </p:cNvPr>
          <p:cNvSpPr/>
          <p:nvPr/>
        </p:nvSpPr>
        <p:spPr>
          <a:xfrm>
            <a:off x="214880" y="257175"/>
            <a:ext cx="8714240" cy="1917247"/>
          </a:xfrm>
          <a:prstGeom prst="roundRect">
            <a:avLst/>
          </a:prstGeom>
          <a:solidFill>
            <a:srgbClr val="FFFF00"/>
          </a:solidFill>
          <a:ln w="3810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400" b="1" dirty="0">
                <a:solidFill>
                  <a:srgbClr val="002060"/>
                </a:solidFill>
                <a:latin typeface="Arial" panose="020B0604020202020204" pitchFamily="34" charset="0"/>
                <a:cs typeface="Arial" panose="020B0604020202020204" pitchFamily="34" charset="0"/>
              </a:rPr>
              <a:t>Tầng lớp hào trưởng người Việt sẽ đứng lên lãnh đạo nhân dân lật đổ ách đô hộ vì đây là tầng lớp có uy tín và vị thế trong xã hội.</a:t>
            </a:r>
            <a:endParaRPr lang="en-US" sz="2400" b="1" i="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3" name="Rectangle 2"/>
          <p:cNvSpPr/>
          <p:nvPr/>
        </p:nvSpPr>
        <p:spPr>
          <a:xfrm>
            <a:off x="285750" y="2707822"/>
            <a:ext cx="8643370" cy="1865126"/>
          </a:xfrm>
          <a:prstGeom prst="rect">
            <a:avLst/>
          </a:prstGeom>
          <a:solidFill>
            <a:schemeClr val="bg1"/>
          </a:solidFill>
        </p:spPr>
        <p:txBody>
          <a:bodyPr wrap="square">
            <a:spAutoFit/>
          </a:bodyPr>
          <a:lstStyle/>
          <a:p>
            <a:pPr algn="just">
              <a:lnSpc>
                <a:spcPct val="120000"/>
              </a:lnSpc>
              <a:spcAft>
                <a:spcPts val="0"/>
              </a:spcAft>
              <a:tabLst>
                <a:tab pos="457200" algn="l"/>
              </a:tabLst>
            </a:pPr>
            <a:r>
              <a:rPr lang="en-US" sz="2400" dirty="0" err="1">
                <a:latin typeface="Arial" panose="020B0604020202020204" pitchFamily="34" charset="0"/>
                <a:ea typeface="Calibri" panose="020F0502020204030204" pitchFamily="34" charset="0"/>
                <a:cs typeface="Arial" panose="020B0604020202020204" pitchFamily="34" charset="0"/>
              </a:rPr>
              <a:t>Như</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vậy</a:t>
            </a:r>
            <a:r>
              <a:rPr lang="en-US" sz="2400" dirty="0">
                <a:latin typeface="Arial" panose="020B0604020202020204" pitchFamily="34" charset="0"/>
                <a:ea typeface="Calibri" panose="020F0502020204030204" pitchFamily="34" charset="0"/>
                <a:cs typeface="Arial" panose="020B0604020202020204" pitchFamily="34" charset="0"/>
              </a:rPr>
              <a:t>,</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mặc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dù</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bị</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kìm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hãm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bởi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những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chính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sách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cai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trị</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bóc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lột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rất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tàn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bạo</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thâm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độc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các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triều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phương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Bắc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nhưng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hớn</a:t>
            </a:r>
            <a:r>
              <a:rPr lang="en-US" sz="2400" dirty="0">
                <a:latin typeface="Arial" panose="020B0604020202020204" pitchFamily="34" charset="0"/>
                <a:ea typeface="Calibri" panose="020F0502020204030204" pitchFamily="34" charset="0"/>
                <a:cs typeface="Arial" panose="020B0604020202020204" pitchFamily="34" charset="0"/>
              </a:rPr>
              <a:t> 1000 </a:t>
            </a:r>
            <a:r>
              <a:rPr lang="en-US" sz="2400" dirty="0" err="1">
                <a:latin typeface="Arial" panose="020B0604020202020204" pitchFamily="34" charset="0"/>
                <a:ea typeface="Calibri" panose="020F0502020204030204" pitchFamily="34" charset="0"/>
                <a:cs typeface="Arial" panose="020B0604020202020204" pitchFamily="34" charset="0"/>
              </a:rPr>
              <a:t>năm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Bắc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thuộc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tế-xã</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hội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người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Việt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smtClean="0">
                <a:latin typeface="Arial" panose="020B0604020202020204" pitchFamily="34" charset="0"/>
                <a:ea typeface="Calibri" panose="020F0502020204030204" pitchFamily="34" charset="0"/>
                <a:cs typeface="Arial" panose="020B0604020202020204" pitchFamily="34" charset="0"/>
              </a:rPr>
              <a:t>vẫn</a:t>
            </a:r>
            <a:r>
              <a:rPr lang="en-US" sz="2400" dirty="0" smtClean="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có</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những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chuyển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biến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kể</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78030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5234" y="582320"/>
            <a:ext cx="2289409" cy="415498"/>
          </a:xfrm>
          <a:prstGeom prst="rect">
            <a:avLst/>
          </a:prstGeom>
        </p:spPr>
        <p:txBody>
          <a:bodyPr wrap="none">
            <a:spAutoFit/>
          </a:bodyPr>
          <a:lstStyle/>
          <a:p>
            <a:r>
              <a:rPr lang="vi-VN" sz="2100" b="1" dirty="0">
                <a:solidFill>
                  <a:schemeClr val="bg1"/>
                </a:solidFill>
                <a:latin typeface="+mj-lt"/>
                <a:ea typeface="Times New Roman" panose="02020603050405020304" pitchFamily="18" charset="0"/>
              </a:rPr>
              <a:t> Trắc nghiệm:</a:t>
            </a:r>
            <a:endParaRPr lang="vi-VN" sz="2100" dirty="0">
              <a:solidFill>
                <a:schemeClr val="bg1"/>
              </a:solidFill>
              <a:latin typeface="+mj-lt"/>
            </a:endParaRPr>
          </a:p>
        </p:txBody>
      </p:sp>
      <p:sp>
        <p:nvSpPr>
          <p:cNvPr id="12" name="Rounded Rectangle 11"/>
          <p:cNvSpPr/>
          <p:nvPr/>
        </p:nvSpPr>
        <p:spPr>
          <a:xfrm>
            <a:off x="757238" y="1025128"/>
            <a:ext cx="8024812" cy="23545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1: </a:t>
            </a:r>
            <a:r>
              <a:rPr lang="vi-VN" sz="2400" dirty="0">
                <a:solidFill>
                  <a:srgbClr val="FF0000"/>
                </a:solidFill>
                <a:latin typeface="Times New Roman" panose="02020603050405020304" pitchFamily="18" charset="0"/>
                <a:cs typeface="Times New Roman" panose="02020603050405020304" pitchFamily="18" charset="0"/>
              </a:rPr>
              <a:t>Địa danh nào dưới đây </a:t>
            </a:r>
            <a:r>
              <a:rPr lang="vi-VN" sz="2400" b="1" dirty="0">
                <a:solidFill>
                  <a:srgbClr val="FF0000"/>
                </a:solidFill>
                <a:latin typeface="Times New Roman" panose="02020603050405020304" pitchFamily="18" charset="0"/>
                <a:cs typeface="Times New Roman" panose="02020603050405020304" pitchFamily="18" charset="0"/>
              </a:rPr>
              <a:t>không phải</a:t>
            </a:r>
            <a:r>
              <a:rPr lang="vi-VN" sz="2400" dirty="0">
                <a:solidFill>
                  <a:srgbClr val="FF0000"/>
                </a:solidFill>
                <a:latin typeface="Times New Roman" panose="02020603050405020304" pitchFamily="18" charset="0"/>
                <a:cs typeface="Times New Roman" panose="02020603050405020304" pitchFamily="18" charset="0"/>
              </a:rPr>
              <a:t> là </a:t>
            </a:r>
            <a:r>
              <a:rPr lang="vi-VN" sz="2400" dirty="0" smtClean="0">
                <a:solidFill>
                  <a:srgbClr val="FF0000"/>
                </a:solidFill>
                <a:latin typeface="Times New Roman" panose="02020603050405020304" pitchFamily="18" charset="0"/>
                <a:cs typeface="Times New Roman" panose="02020603050405020304" pitchFamily="18" charset="0"/>
              </a:rPr>
              <a:t>tr</a:t>
            </a:r>
            <a:r>
              <a:rPr lang="en-US" sz="2400" dirty="0">
                <a:solidFill>
                  <a:srgbClr val="FF0000"/>
                </a:solidFill>
                <a:latin typeface="Times New Roman" panose="02020603050405020304" pitchFamily="18" charset="0"/>
                <a:cs typeface="Times New Roman" panose="02020603050405020304" pitchFamily="18" charset="0"/>
              </a:rPr>
              <a:t>ụ</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sở của các triều đại phong kiến phương Bắc trong thời kỳ Bắc thuộc?</a:t>
            </a:r>
          </a:p>
          <a:p>
            <a:r>
              <a:rPr lang="vi-VN" sz="2400" dirty="0">
                <a:solidFill>
                  <a:schemeClr val="tx1"/>
                </a:solidFill>
                <a:latin typeface="Times New Roman" panose="02020603050405020304" pitchFamily="18" charset="0"/>
                <a:cs typeface="Times New Roman" panose="02020603050405020304" pitchFamily="18" charset="0"/>
              </a:rPr>
              <a:t>A. Thành Cổ Loa.</a:t>
            </a:r>
          </a:p>
          <a:p>
            <a:r>
              <a:rPr lang="vi-VN" sz="2400" dirty="0">
                <a:solidFill>
                  <a:schemeClr val="tx1"/>
                </a:solidFill>
                <a:latin typeface="Times New Roman" panose="02020603050405020304" pitchFamily="18" charset="0"/>
                <a:cs typeface="Times New Roman" panose="02020603050405020304" pitchFamily="18" charset="0"/>
              </a:rPr>
              <a:t>B. Thành Luy Lâu.</a:t>
            </a:r>
          </a:p>
          <a:p>
            <a:r>
              <a:rPr lang="vi-VN" sz="2400" dirty="0">
                <a:solidFill>
                  <a:schemeClr val="tx1"/>
                </a:solidFill>
                <a:latin typeface="Times New Roman" panose="02020603050405020304" pitchFamily="18" charset="0"/>
                <a:cs typeface="Times New Roman" panose="02020603050405020304" pitchFamily="18" charset="0"/>
              </a:rPr>
              <a:t>C. Thành Tống Bình.</a:t>
            </a:r>
          </a:p>
          <a:p>
            <a:r>
              <a:rPr lang="vi-VN" sz="2400" dirty="0">
                <a:solidFill>
                  <a:schemeClr val="tx1"/>
                </a:solidFill>
                <a:latin typeface="Times New Roman" panose="02020603050405020304" pitchFamily="18" charset="0"/>
                <a:cs typeface="Times New Roman" panose="02020603050405020304" pitchFamily="18" charset="0"/>
              </a:rPr>
              <a:t>D. Thành Đại La</a:t>
            </a:r>
          </a:p>
        </p:txBody>
      </p:sp>
      <p:sp>
        <p:nvSpPr>
          <p:cNvPr id="13" name="Oval 12"/>
          <p:cNvSpPr/>
          <p:nvPr/>
        </p:nvSpPr>
        <p:spPr>
          <a:xfrm>
            <a:off x="915234" y="1808779"/>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A</a:t>
            </a:r>
          </a:p>
        </p:txBody>
      </p:sp>
      <p:sp>
        <p:nvSpPr>
          <p:cNvPr id="8" name="Rectangle 7"/>
          <p:cNvSpPr/>
          <p:nvPr/>
        </p:nvSpPr>
        <p:spPr>
          <a:xfrm>
            <a:off x="544129" y="332341"/>
            <a:ext cx="2289409" cy="415498"/>
          </a:xfrm>
          <a:prstGeom prst="rect">
            <a:avLst/>
          </a:prstGeom>
        </p:spPr>
        <p:txBody>
          <a:bodyPr wrap="none">
            <a:spAutoFit/>
          </a:bodyPr>
          <a:lstStyle/>
          <a:p>
            <a:r>
              <a:rPr lang="vi-VN" sz="2100" b="1" dirty="0">
                <a:solidFill>
                  <a:srgbClr val="002060"/>
                </a:solidFill>
                <a:latin typeface="+mj-lt"/>
                <a:ea typeface="Times New Roman" panose="02020603050405020304" pitchFamily="18" charset="0"/>
              </a:rPr>
              <a:t> Trắc nghiệm:</a:t>
            </a:r>
            <a:endParaRPr lang="vi-VN" sz="2100" dirty="0">
              <a:solidFill>
                <a:srgbClr val="002060"/>
              </a:solidFill>
              <a:latin typeface="+mj-lt"/>
            </a:endParaRPr>
          </a:p>
        </p:txBody>
      </p:sp>
    </p:spTree>
    <p:extLst>
      <p:ext uri="{BB962C8B-B14F-4D97-AF65-F5344CB8AC3E}">
        <p14:creationId xmlns:p14="http://schemas.microsoft.com/office/powerpoint/2010/main" val="1783594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0"/>
            <a:ext cx="9144000" cy="51435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
            </a:r>
            <a:br>
              <a:rPr lang="vi-VN" sz="1350" dirty="0"/>
            </a:br>
            <a:endParaRPr lang="en-VN" sz="1350" dirty="0"/>
          </a:p>
        </p:txBody>
      </p:sp>
      <p:sp>
        <p:nvSpPr>
          <p:cNvPr id="12" name="Rounded Rectangle 11"/>
          <p:cNvSpPr/>
          <p:nvPr/>
        </p:nvSpPr>
        <p:spPr>
          <a:xfrm>
            <a:off x="422887" y="413718"/>
            <a:ext cx="7713845" cy="22266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2: </a:t>
            </a:r>
            <a:r>
              <a:rPr lang="vi-VN" sz="2400" dirty="0">
                <a:solidFill>
                  <a:srgbClr val="FF0000"/>
                </a:solidFill>
                <a:latin typeface="Times New Roman" panose="02020603050405020304" pitchFamily="18" charset="0"/>
                <a:cs typeface="Times New Roman" panose="02020603050405020304" pitchFamily="18" charset="0"/>
              </a:rPr>
              <a:t>Đứng đầu chính quyền đô hộ của nhà Hán ở các quận Giao Chỉ, Cửu Chân, Nhật Nam là </a:t>
            </a:r>
            <a:endPar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Thứ sử.</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Thái thú.</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Huyện lệnh.</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Tiết độ sứ.</a:t>
            </a:r>
          </a:p>
        </p:txBody>
      </p:sp>
      <p:sp>
        <p:nvSpPr>
          <p:cNvPr id="13" name="Oval 12"/>
          <p:cNvSpPr/>
          <p:nvPr/>
        </p:nvSpPr>
        <p:spPr>
          <a:xfrm>
            <a:off x="546199" y="1521997"/>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B</a:t>
            </a:r>
          </a:p>
        </p:txBody>
      </p:sp>
      <p:sp>
        <p:nvSpPr>
          <p:cNvPr id="14" name="Rounded Rectangle 13"/>
          <p:cNvSpPr/>
          <p:nvPr/>
        </p:nvSpPr>
        <p:spPr>
          <a:xfrm>
            <a:off x="1057275" y="2720340"/>
            <a:ext cx="7629525" cy="23660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Câu 3:</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Chính quyền đô hộ của người Hán được thiết lập tới tận cấp huyện từ thời kì nào?  </a:t>
            </a:r>
          </a:p>
          <a:p>
            <a:pPr marL="385763" indent="-385763">
              <a:buAutoNum type="alphaUcPeriod"/>
            </a:pPr>
            <a:r>
              <a:rPr lang="vi-VN" sz="2400" dirty="0">
                <a:latin typeface="Times New Roman" panose="02020603050405020304" pitchFamily="18" charset="0"/>
                <a:cs typeface="Times New Roman" panose="02020603050405020304" pitchFamily="18" charset="0"/>
              </a:rPr>
              <a:t>Nhà Triệu</a:t>
            </a:r>
            <a:r>
              <a:rPr lang="vi-VN" sz="2400" dirty="0">
                <a:solidFill>
                  <a:schemeClr val="tx1"/>
                </a:solidFill>
                <a:latin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Hán</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Ngô</a:t>
            </a:r>
            <a:r>
              <a:rPr lang="vi-VN" sz="2400" dirty="0">
                <a:solidFill>
                  <a:schemeClr val="tx1"/>
                </a:solidFill>
                <a:latin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Đường</a:t>
            </a:r>
            <a:r>
              <a:rPr lang="vi-VN" sz="2400" dirty="0">
                <a:solidFill>
                  <a:schemeClr val="tx1"/>
                </a:solidFill>
                <a:latin typeface="Times New Roman" panose="02020603050405020304" pitchFamily="18" charset="0"/>
                <a:cs typeface="Times New Roman" panose="02020603050405020304" pitchFamily="18" charset="0"/>
              </a:rPr>
              <a:t>.</a:t>
            </a:r>
          </a:p>
        </p:txBody>
      </p:sp>
      <p:sp>
        <p:nvSpPr>
          <p:cNvPr id="15" name="Oval 14"/>
          <p:cNvSpPr/>
          <p:nvPr/>
        </p:nvSpPr>
        <p:spPr>
          <a:xfrm>
            <a:off x="1209141" y="3915468"/>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B</a:t>
            </a:r>
          </a:p>
        </p:txBody>
      </p:sp>
      <p:pic>
        <p:nvPicPr>
          <p:cNvPr id="9" name="Picture 8">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8136732" y="-135082"/>
            <a:ext cx="1025128" cy="1025128"/>
          </a:xfrm>
          <a:prstGeom prst="rect">
            <a:avLst/>
          </a:prstGeom>
        </p:spPr>
      </p:pic>
    </p:spTree>
    <p:extLst>
      <p:ext uri="{BB962C8B-B14F-4D97-AF65-F5344CB8AC3E}">
        <p14:creationId xmlns:p14="http://schemas.microsoft.com/office/powerpoint/2010/main" val="4140438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00444"/>
            <a:ext cx="9144000" cy="5043056"/>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VN" sz="24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0" y="-4331"/>
            <a:ext cx="9144000" cy="25398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4: </a:t>
            </a:r>
            <a:r>
              <a:rPr lang="vi-VN" sz="2400" dirty="0">
                <a:solidFill>
                  <a:srgbClr val="FF0000"/>
                </a:solidFill>
                <a:latin typeface="Times New Roman" panose="02020603050405020304" pitchFamily="18" charset="0"/>
                <a:cs typeface="Times New Roman" panose="02020603050405020304" pitchFamily="18" charset="0"/>
              </a:rPr>
              <a:t>Ý nào dưới đây </a:t>
            </a:r>
            <a:r>
              <a:rPr lang="vi-VN" sz="2400" b="1" dirty="0">
                <a:solidFill>
                  <a:srgbClr val="FF0000"/>
                </a:solidFill>
                <a:latin typeface="Times New Roman" panose="02020603050405020304" pitchFamily="18" charset="0"/>
                <a:cs typeface="Times New Roman" panose="02020603050405020304" pitchFamily="18" charset="0"/>
              </a:rPr>
              <a:t>không </a:t>
            </a:r>
            <a:r>
              <a:rPr lang="vi-VN" sz="2400" dirty="0">
                <a:solidFill>
                  <a:srgbClr val="FF0000"/>
                </a:solidFill>
                <a:latin typeface="Times New Roman" panose="02020603050405020304" pitchFamily="18" charset="0"/>
                <a:cs typeface="Times New Roman" panose="02020603050405020304" pitchFamily="18" charset="0"/>
              </a:rPr>
              <a:t>thể hiện đúng chính sách cai trị kinh tế của các triều đại phong kiến ​​phương Bắc? </a:t>
            </a:r>
          </a:p>
          <a:p>
            <a:r>
              <a:rPr lang="vi-VN" sz="2400" dirty="0">
                <a:solidFill>
                  <a:schemeClr val="tx1"/>
                </a:solidFill>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Chiếm ruộng của Âu Lạc lập thành ấp, trại.  </a:t>
            </a:r>
          </a:p>
          <a:p>
            <a:r>
              <a:rPr lang="vi-VN" sz="2400" dirty="0">
                <a:solidFill>
                  <a:schemeClr val="tx1"/>
                </a:solidFill>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cs typeface="Times New Roman" panose="02020603050405020304" pitchFamily="18" charset="0"/>
              </a:rPr>
              <a:t>Áp đặt chính sách, tô thuế nặng nề. </a:t>
            </a:r>
            <a:endParaRPr lang="vi-VN" sz="2400" dirty="0">
              <a:solidFill>
                <a:schemeClr val="tx1"/>
              </a:solidFill>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C. Cho phép nhân dân bản địa sản xuất muối và sắt. </a:t>
            </a:r>
          </a:p>
          <a:p>
            <a:r>
              <a:rPr lang="vi-VN" sz="2400" dirty="0">
                <a:solidFill>
                  <a:schemeClr val="tx1"/>
                </a:solidFill>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cs typeface="Times New Roman" panose="02020603050405020304" pitchFamily="18" charset="0"/>
              </a:rPr>
              <a:t>Bắt nhân dân ta cống nạp các sản vật quý trên rừng dưới biển.</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3" name="Oval 12"/>
          <p:cNvSpPr/>
          <p:nvPr/>
        </p:nvSpPr>
        <p:spPr>
          <a:xfrm>
            <a:off x="153927" y="1614640"/>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C</a:t>
            </a:r>
          </a:p>
        </p:txBody>
      </p:sp>
      <p:sp>
        <p:nvSpPr>
          <p:cNvPr id="14" name="Rounded Rectangle 13"/>
          <p:cNvSpPr/>
          <p:nvPr/>
        </p:nvSpPr>
        <p:spPr>
          <a:xfrm>
            <a:off x="0" y="2640330"/>
            <a:ext cx="9144000" cy="25031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Câu 5:</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Tầng lớp nào trong xã hội sẽ đóng vai trò lãnh đạo người Việt đấu tranh giành lại quyền độc lập, tự chủ trong thời kì Bắc thuộc?</a:t>
            </a:r>
          </a:p>
          <a:p>
            <a:r>
              <a:rPr lang="vi-VN" sz="2400" dirty="0">
                <a:latin typeface="Times New Roman" panose="02020603050405020304" pitchFamily="18" charset="0"/>
                <a:cs typeface="Times New Roman" panose="02020603050405020304" pitchFamily="18" charset="0"/>
              </a:rPr>
              <a:t>A. Quan lại, địa chủ người Hán đã Việt hóa.</a:t>
            </a:r>
          </a:p>
          <a:p>
            <a:r>
              <a:rPr lang="vi-VN" sz="2400" dirty="0">
                <a:latin typeface="Times New Roman" panose="02020603050405020304" pitchFamily="18" charset="0"/>
                <a:cs typeface="Times New Roman" panose="02020603050405020304" pitchFamily="18" charset="0"/>
              </a:rPr>
              <a:t>B. Địa chủ người Việt. </a:t>
            </a:r>
          </a:p>
          <a:p>
            <a:r>
              <a:rPr lang="vi-VN" sz="2400" dirty="0">
                <a:latin typeface="Times New Roman" panose="02020603050405020304" pitchFamily="18" charset="0"/>
                <a:cs typeface="Times New Roman" panose="02020603050405020304" pitchFamily="18" charset="0"/>
              </a:rPr>
              <a:t>C. Nông dân làng xã.</a:t>
            </a:r>
          </a:p>
          <a:p>
            <a:r>
              <a:rPr lang="vi-VN" sz="2400" dirty="0">
                <a:latin typeface="Times New Roman" panose="02020603050405020304" pitchFamily="18" charset="0"/>
                <a:cs typeface="Times New Roman" panose="02020603050405020304" pitchFamily="18" charset="0"/>
              </a:rPr>
              <a:t>D. Hào trưởng bản địa</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5" name="Oval 14"/>
          <p:cNvSpPr/>
          <p:nvPr/>
        </p:nvSpPr>
        <p:spPr>
          <a:xfrm>
            <a:off x="153927" y="4600575"/>
            <a:ext cx="357448" cy="322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D</a:t>
            </a:r>
          </a:p>
        </p:txBody>
      </p:sp>
    </p:spTree>
    <p:extLst>
      <p:ext uri="{BB962C8B-B14F-4D97-AF65-F5344CB8AC3E}">
        <p14:creationId xmlns:p14="http://schemas.microsoft.com/office/powerpoint/2010/main" val="1735675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992596" y="269623"/>
            <a:ext cx="1655619" cy="137159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Đây là một truyền thuyết</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5" name="Oval 24"/>
          <p:cNvSpPr/>
          <p:nvPr/>
        </p:nvSpPr>
        <p:spPr>
          <a:xfrm>
            <a:off x="797615" y="1916474"/>
            <a:ext cx="1815699" cy="1371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Liên quan đến vua An Dương Vương</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6" name="Oval 25"/>
          <p:cNvSpPr/>
          <p:nvPr/>
        </p:nvSpPr>
        <p:spPr>
          <a:xfrm>
            <a:off x="792420" y="3623074"/>
            <a:ext cx="1815699" cy="13089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Lý giải việc Âu Lạc mất nước</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7" name="Oval 26"/>
          <p:cNvSpPr/>
          <p:nvPr/>
        </p:nvSpPr>
        <p:spPr>
          <a:xfrm>
            <a:off x="785585" y="211490"/>
            <a:ext cx="1862630" cy="147875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sp>
        <p:nvSpPr>
          <p:cNvPr id="28" name="Oval 27"/>
          <p:cNvSpPr/>
          <p:nvPr/>
        </p:nvSpPr>
        <p:spPr>
          <a:xfrm>
            <a:off x="792697" y="1885949"/>
            <a:ext cx="1815699" cy="140212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sp>
        <p:nvSpPr>
          <p:cNvPr id="29" name="Oval 28"/>
          <p:cNvSpPr/>
          <p:nvPr/>
        </p:nvSpPr>
        <p:spPr>
          <a:xfrm>
            <a:off x="751987" y="3566150"/>
            <a:ext cx="1862630" cy="137160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68D31A74-7F4F-430A-87BF-EF2B1E2D8B91}"/>
              </a:ext>
            </a:extLst>
          </p:cNvPr>
          <p:cNvPicPr>
            <a:picLocks noChangeAspect="1"/>
          </p:cNvPicPr>
          <p:nvPr/>
        </p:nvPicPr>
        <p:blipFill>
          <a:blip r:embed="rId3"/>
          <a:stretch>
            <a:fillRect/>
          </a:stretch>
        </p:blipFill>
        <p:spPr>
          <a:xfrm>
            <a:off x="2699395" y="352742"/>
            <a:ext cx="6102245" cy="4233772"/>
          </a:xfrm>
          <a:prstGeom prst="rect">
            <a:avLst/>
          </a:prstGeom>
        </p:spPr>
      </p:pic>
      <p:pic>
        <p:nvPicPr>
          <p:cNvPr id="1030" name="Picture 6">
            <a:extLst>
              <a:ext uri="{FF2B5EF4-FFF2-40B4-BE49-F238E27FC236}">
                <a16:creationId xmlns:a16="http://schemas.microsoft.com/office/drawing/2014/main" id="{0ABFEEA4-973C-42D8-BEE0-9C0E98B7702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810094" y="2571752"/>
            <a:ext cx="2918400" cy="193017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901424" y="0"/>
            <a:ext cx="5446877" cy="746358"/>
          </a:xfrm>
          <a:prstGeom prst="rect">
            <a:avLst/>
          </a:prstGeom>
        </p:spPr>
        <p:style>
          <a:lnRef idx="3">
            <a:schemeClr val="lt1"/>
          </a:lnRef>
          <a:fillRef idx="1">
            <a:schemeClr val="accent1"/>
          </a:fillRef>
          <a:effectRef idx="1">
            <a:schemeClr val="accent1"/>
          </a:effectRef>
          <a:fontRef idx="minor">
            <a:schemeClr val="lt1"/>
          </a:fontRef>
        </p:style>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4400" b="1" spc="38">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Mị Châu – Trọng Thủy</a:t>
            </a:r>
            <a:endParaRPr lang="en-US" sz="4400" b="1" spc="38"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pic>
        <p:nvPicPr>
          <p:cNvPr id="1026" name="Picture 2" descr="Chiếc trống có chữ khắc duy nhất trong thành Cổ Loa – Đông Sơn Việt Nam">
            <a:extLst>
              <a:ext uri="{FF2B5EF4-FFF2-40B4-BE49-F238E27FC236}">
                <a16:creationId xmlns:a16="http://schemas.microsoft.com/office/drawing/2014/main" id="{B2F2D468-1189-440D-BD1A-2D247BA48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3603" y="258137"/>
            <a:ext cx="3102611" cy="2294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ùa xuân nói chuyện trầu cau">
            <a:extLst>
              <a:ext uri="{FF2B5EF4-FFF2-40B4-BE49-F238E27FC236}">
                <a16:creationId xmlns:a16="http://schemas.microsoft.com/office/drawing/2014/main" id="{CC4CEB10-ACA2-4642-BA58-E86D2D8304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6215" y="248616"/>
            <a:ext cx="2934247" cy="230359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5852909" y="2276755"/>
            <a:ext cx="2875587"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vi-VN" sz="2200">
                <a:solidFill>
                  <a:prstClr val="white"/>
                </a:solidFill>
                <a:latin typeface="#9Slide07 IcielNabila" pitchFamily="2" charset="0"/>
                <a:cs typeface="Times New Roman" pitchFamily="18" charset="0"/>
              </a:rPr>
              <a:t>Đ</a:t>
            </a:r>
            <a:r>
              <a:rPr lang="en-US" sz="2200">
                <a:solidFill>
                  <a:prstClr val="white"/>
                </a:solidFill>
                <a:latin typeface="#9Slide07 IcielNabila" pitchFamily="2" charset="0"/>
                <a:cs typeface="Times New Roman" pitchFamily="18" charset="0"/>
              </a:rPr>
              <a:t>ồ vật nổi tiếng, liên quan đến thần Kim Quy và An Dương Vương</a:t>
            </a:r>
            <a:r>
              <a:rPr lang="vi-VN" sz="2200">
                <a:solidFill>
                  <a:prstClr val="white"/>
                </a:solidFill>
                <a:latin typeface="#9Slide07 IcielNabila" pitchFamily="2" charset="0"/>
                <a:cs typeface="Times New Roman" pitchFamily="18" charset="0"/>
              </a:rPr>
              <a:t>?</a:t>
            </a:r>
            <a:endParaRPr lang="en-US" sz="2200" dirty="0">
              <a:solidFill>
                <a:prstClr val="white"/>
              </a:solidFill>
              <a:latin typeface="#9Slide07 IcielNabila" pitchFamily="2" charset="0"/>
              <a:cs typeface="Times New Roman" pitchFamily="18" charset="0"/>
            </a:endParaRPr>
          </a:p>
        </p:txBody>
      </p:sp>
      <p:sp>
        <p:nvSpPr>
          <p:cNvPr id="3" name="Rectangle 2"/>
          <p:cNvSpPr/>
          <p:nvPr/>
        </p:nvSpPr>
        <p:spPr>
          <a:xfrm>
            <a:off x="2685890" y="2276754"/>
            <a:ext cx="3131350"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defRPr/>
            </a:pPr>
            <a:r>
              <a:rPr lang="en-US" sz="3000" b="1" dirty="0">
                <a:solidFill>
                  <a:schemeClr val="bg1"/>
                </a:solidFill>
                <a:latin typeface="Times New Roman" pitchFamily="18" charset="0"/>
                <a:cs typeface="Times New Roman" pitchFamily="18" charset="0"/>
              </a:rPr>
              <a:t>Ô CỬA MAY MẮN</a:t>
            </a:r>
          </a:p>
        </p:txBody>
      </p:sp>
      <p:sp>
        <p:nvSpPr>
          <p:cNvPr id="7" name="Rectangle 6"/>
          <p:cNvSpPr/>
          <p:nvPr/>
        </p:nvSpPr>
        <p:spPr>
          <a:xfrm>
            <a:off x="2700098" y="-221795"/>
            <a:ext cx="3133738" cy="250856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en-US" sz="2200">
                <a:solidFill>
                  <a:prstClr val="white"/>
                </a:solidFill>
                <a:latin typeface="#9Slide07 IcielNabila" pitchFamily="2" charset="0"/>
              </a:rPr>
              <a:t>Vật dụng chính được sử dụng trong sản xuất nông nghiệp thời Văn Lang – Âu Lạc? </a:t>
            </a:r>
            <a:endParaRPr lang="en-US" sz="2200" dirty="0">
              <a:solidFill>
                <a:prstClr val="white"/>
              </a:solidFill>
              <a:latin typeface="#9Slide07 IcielNabila" pitchFamily="2" charset="0"/>
              <a:cs typeface="Times New Roman" pitchFamily="18" charset="0"/>
            </a:endParaRPr>
          </a:p>
        </p:txBody>
      </p:sp>
      <p:sp>
        <p:nvSpPr>
          <p:cNvPr id="8" name="Rectangle 7"/>
          <p:cNvSpPr/>
          <p:nvPr/>
        </p:nvSpPr>
        <p:spPr>
          <a:xfrm>
            <a:off x="5876277" y="-236761"/>
            <a:ext cx="2874184"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en-US" sz="2200">
                <a:solidFill>
                  <a:prstClr val="white"/>
                </a:solidFill>
                <a:latin typeface="#9Slide07 IcielNabila" pitchFamily="2" charset="0"/>
                <a:cs typeface="Times New Roman" pitchFamily="18" charset="0"/>
              </a:rPr>
              <a:t>Thức ăn đặc biệt thường được sử dụng trong lễ gặp mặt, đám cưới, đám hỏi?</a:t>
            </a:r>
            <a:endParaRPr lang="en-US" sz="2200" dirty="0">
              <a:solidFill>
                <a:prstClr val="white"/>
              </a:solidFill>
              <a:latin typeface="#9Slide07 IcielNabila" pitchFamily="2" charset="0"/>
              <a:cs typeface="Times New Roman" pitchFamily="18" charset="0"/>
            </a:endParaRPr>
          </a:p>
        </p:txBody>
      </p:sp>
      <p:pic>
        <p:nvPicPr>
          <p:cNvPr id="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2444" y="-262380"/>
            <a:ext cx="3218194"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2267" y="2246940"/>
            <a:ext cx="321534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4463" y="-253441"/>
            <a:ext cx="3177020" cy="260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2909" y="2250675"/>
            <a:ext cx="3188575" cy="263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911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26"/>
                                        </p:tgtEl>
                                      </p:cBhvr>
                                    </p:animEffect>
                                    <p:anim calcmode="lin" valueType="num">
                                      <p:cBhvr>
                                        <p:cTn id="7" dur="1000"/>
                                        <p:tgtEl>
                                          <p:spTgt spid="1026"/>
                                        </p:tgtEl>
                                        <p:attrNameLst>
                                          <p:attrName>ppt_x</p:attrName>
                                        </p:attrNameLst>
                                      </p:cBhvr>
                                      <p:tavLst>
                                        <p:tav tm="0">
                                          <p:val>
                                            <p:strVal val="ppt_x"/>
                                          </p:val>
                                        </p:tav>
                                        <p:tav tm="100000">
                                          <p:val>
                                            <p:strVal val="ppt_x"/>
                                          </p:val>
                                        </p:tav>
                                      </p:tavLst>
                                    </p:anim>
                                    <p:anim calcmode="lin" valueType="num">
                                      <p:cBhvr>
                                        <p:cTn id="8" dur="1000"/>
                                        <p:tgtEl>
                                          <p:spTgt spid="1026"/>
                                        </p:tgtEl>
                                        <p:attrNameLst>
                                          <p:attrName>ppt_y</p:attrName>
                                        </p:attrNameLst>
                                      </p:cBhvr>
                                      <p:tavLst>
                                        <p:tav tm="0">
                                          <p:val>
                                            <p:strVal val="ppt_y"/>
                                          </p:val>
                                        </p:tav>
                                        <p:tav tm="100000">
                                          <p:val>
                                            <p:strVal val="ppt_y+.1"/>
                                          </p:val>
                                        </p:tav>
                                      </p:tavLst>
                                    </p:anim>
                                    <p:set>
                                      <p:cBhvr>
                                        <p:cTn id="9" dur="1" fill="hold">
                                          <p:stCondLst>
                                            <p:cond delay="9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028"/>
                                        </p:tgtEl>
                                      </p:cBhvr>
                                    </p:animEffect>
                                    <p:anim calcmode="lin" valueType="num">
                                      <p:cBhvr>
                                        <p:cTn id="14" dur="1000"/>
                                        <p:tgtEl>
                                          <p:spTgt spid="1028"/>
                                        </p:tgtEl>
                                        <p:attrNameLst>
                                          <p:attrName>ppt_x</p:attrName>
                                        </p:attrNameLst>
                                      </p:cBhvr>
                                      <p:tavLst>
                                        <p:tav tm="0">
                                          <p:val>
                                            <p:strVal val="ppt_x"/>
                                          </p:val>
                                        </p:tav>
                                        <p:tav tm="100000">
                                          <p:val>
                                            <p:strVal val="ppt_x"/>
                                          </p:val>
                                        </p:tav>
                                      </p:tavLst>
                                    </p:anim>
                                    <p:anim calcmode="lin" valueType="num">
                                      <p:cBhvr>
                                        <p:cTn id="15" dur="1000"/>
                                        <p:tgtEl>
                                          <p:spTgt spid="1028"/>
                                        </p:tgtEl>
                                        <p:attrNameLst>
                                          <p:attrName>ppt_y</p:attrName>
                                        </p:attrNameLst>
                                      </p:cBhvr>
                                      <p:tavLst>
                                        <p:tav tm="0">
                                          <p:val>
                                            <p:strVal val="ppt_y"/>
                                          </p:val>
                                        </p:tav>
                                        <p:tav tm="100000">
                                          <p:val>
                                            <p:strVal val="ppt_y+.1"/>
                                          </p:val>
                                        </p:tav>
                                      </p:tavLst>
                                    </p:anim>
                                    <p:set>
                                      <p:cBhvr>
                                        <p:cTn id="16" dur="1" fill="hold">
                                          <p:stCondLst>
                                            <p:cond delay="999"/>
                                          </p:stCondLst>
                                        </p:cTn>
                                        <p:tgtEl>
                                          <p:spTgt spid="102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30"/>
                                        </p:tgtEl>
                                      </p:cBhvr>
                                    </p:animEffect>
                                    <p:anim calcmode="lin" valueType="num">
                                      <p:cBhvr>
                                        <p:cTn id="21" dur="1000"/>
                                        <p:tgtEl>
                                          <p:spTgt spid="1030"/>
                                        </p:tgtEl>
                                        <p:attrNameLst>
                                          <p:attrName>ppt_x</p:attrName>
                                        </p:attrNameLst>
                                      </p:cBhvr>
                                      <p:tavLst>
                                        <p:tav tm="0">
                                          <p:val>
                                            <p:strVal val="ppt_x"/>
                                          </p:val>
                                        </p:tav>
                                        <p:tav tm="100000">
                                          <p:val>
                                            <p:strVal val="ppt_x"/>
                                          </p:val>
                                        </p:tav>
                                      </p:tavLst>
                                    </p:anim>
                                    <p:anim calcmode="lin" valueType="num">
                                      <p:cBhvr>
                                        <p:cTn id="22" dur="1000"/>
                                        <p:tgtEl>
                                          <p:spTgt spid="1030"/>
                                        </p:tgtEl>
                                        <p:attrNameLst>
                                          <p:attrName>ppt_y</p:attrName>
                                        </p:attrNameLst>
                                      </p:cBhvr>
                                      <p:tavLst>
                                        <p:tav tm="0">
                                          <p:val>
                                            <p:strVal val="ppt_y"/>
                                          </p:val>
                                        </p:tav>
                                        <p:tav tm="100000">
                                          <p:val>
                                            <p:strVal val="ppt_y+.1"/>
                                          </p:val>
                                        </p:tav>
                                      </p:tavLst>
                                    </p:anim>
                                    <p:set>
                                      <p:cBhvr>
                                        <p:cTn id="23" dur="1" fill="hold">
                                          <p:stCondLst>
                                            <p:cond delay="999"/>
                                          </p:stCondLst>
                                        </p:cTn>
                                        <p:tgtEl>
                                          <p:spTgt spid="10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21" presetClass="exit" presetSubtype="1" fill="hold" grpId="0" nodeType="clickEffect">
                                  <p:stCondLst>
                                    <p:cond delay="0"/>
                                  </p:stCondLst>
                                  <p:childTnLst>
                                    <p:animEffect transition="out" filter="wheel(1)">
                                      <p:cBhvr>
                                        <p:cTn id="35" dur="2000"/>
                                        <p:tgtEl>
                                          <p:spTgt spid="27"/>
                                        </p:tgtEl>
                                      </p:cBhvr>
                                    </p:animEffect>
                                    <p:set>
                                      <p:cBhvr>
                                        <p:cTn id="36"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21" presetClass="exit" presetSubtype="1" fill="hold" grpId="0" nodeType="clickEffect">
                                  <p:stCondLst>
                                    <p:cond delay="0"/>
                                  </p:stCondLst>
                                  <p:childTnLst>
                                    <p:animEffect transition="out" filter="wheel(1)">
                                      <p:cBhvr>
                                        <p:cTn id="41" dur="2000"/>
                                        <p:tgtEl>
                                          <p:spTgt spid="28"/>
                                        </p:tgtEl>
                                      </p:cBhvr>
                                    </p:animEffect>
                                    <p:set>
                                      <p:cBhvr>
                                        <p:cTn id="42"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21" presetClass="exit" presetSubtype="1" fill="hold" grpId="0" nodeType="clickEffect">
                                  <p:stCondLst>
                                    <p:cond delay="0"/>
                                  </p:stCondLst>
                                  <p:childTnLst>
                                    <p:animEffect transition="out" filter="wheel(1)">
                                      <p:cBhvr>
                                        <p:cTn id="47" dur="2000"/>
                                        <p:tgtEl>
                                          <p:spTgt spid="29"/>
                                        </p:tgtEl>
                                      </p:cBhvr>
                                    </p:animEffect>
                                    <p:set>
                                      <p:cBhvr>
                                        <p:cTn id="48" dur="1" fill="hold">
                                          <p:stCondLst>
                                            <p:cond delay="1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1"/>
                    </p:tgtEl>
                  </p:cond>
                </p:stCondLst>
                <p:endSync evt="end" delay="0">
                  <p:rtn val="all"/>
                </p:endSync>
                <p:childTnLst>
                  <p:par>
                    <p:cTn id="50" fill="hold">
                      <p:stCondLst>
                        <p:cond delay="0"/>
                      </p:stCondLst>
                      <p:childTnLst>
                        <p:par>
                          <p:cTn id="51" fill="hold">
                            <p:stCondLst>
                              <p:cond delay="0"/>
                            </p:stCondLst>
                            <p:childTnLst>
                              <p:par>
                                <p:cTn id="52" presetID="14" presetClass="exit" presetSubtype="10" fill="hold" nodeType="clickEffect">
                                  <p:stCondLst>
                                    <p:cond delay="0"/>
                                  </p:stCondLst>
                                  <p:childTnLst>
                                    <p:animEffect transition="out" filter="randombar(horizontal)">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4" presetClass="exit" presetSubtype="10" fill="hold" nodeType="clickEffect">
                                  <p:stCondLst>
                                    <p:cond delay="0"/>
                                  </p:stCondLst>
                                  <p:childTnLst>
                                    <p:animEffect transition="out" filter="randombar(horizontal)">
                                      <p:cBhvr>
                                        <p:cTn id="59" dur="500"/>
                                        <p:tgtEl>
                                          <p:spTgt spid="32"/>
                                        </p:tgtEl>
                                      </p:cBhvr>
                                    </p:animEffect>
                                    <p:set>
                                      <p:cBhvr>
                                        <p:cTn id="6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14" presetClass="exit" presetSubtype="10" fill="hold" nodeType="clickEffect">
                                  <p:stCondLst>
                                    <p:cond delay="0"/>
                                  </p:stCondLst>
                                  <p:childTnLst>
                                    <p:animEffect transition="out" filter="randombar(horizontal)">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7"/>
                    </p:tgtEl>
                  </p:cond>
                </p:stCondLst>
                <p:endSync evt="end" delay="0">
                  <p:rtn val="all"/>
                </p:endSync>
                <p:childTnLst>
                  <p:par>
                    <p:cTn id="68" fill="hold">
                      <p:stCondLst>
                        <p:cond delay="0"/>
                      </p:stCondLst>
                      <p:childTnLst>
                        <p:par>
                          <p:cTn id="69" fill="hold">
                            <p:stCondLst>
                              <p:cond delay="0"/>
                            </p:stCondLst>
                            <p:childTnLst>
                              <p:par>
                                <p:cTn id="70" presetID="31" presetClass="exit" presetSubtype="0" fill="hold" grpId="0" nodeType="clickEffect">
                                  <p:stCondLst>
                                    <p:cond delay="0"/>
                                  </p:stCondLst>
                                  <p:childTnLst>
                                    <p:anim calcmode="lin" valueType="num">
                                      <p:cBhvr>
                                        <p:cTn id="71" dur="1000"/>
                                        <p:tgtEl>
                                          <p:spTgt spid="7"/>
                                        </p:tgtEl>
                                        <p:attrNameLst>
                                          <p:attrName>ppt_w</p:attrName>
                                        </p:attrNameLst>
                                      </p:cBhvr>
                                      <p:tavLst>
                                        <p:tav tm="0">
                                          <p:val>
                                            <p:strVal val="ppt_w"/>
                                          </p:val>
                                        </p:tav>
                                        <p:tav tm="100000">
                                          <p:val>
                                            <p:fltVal val="0"/>
                                          </p:val>
                                        </p:tav>
                                      </p:tavLst>
                                    </p:anim>
                                    <p:anim calcmode="lin" valueType="num">
                                      <p:cBhvr>
                                        <p:cTn id="72" dur="1000"/>
                                        <p:tgtEl>
                                          <p:spTgt spid="7"/>
                                        </p:tgtEl>
                                        <p:attrNameLst>
                                          <p:attrName>ppt_h</p:attrName>
                                        </p:attrNameLst>
                                      </p:cBhvr>
                                      <p:tavLst>
                                        <p:tav tm="0">
                                          <p:val>
                                            <p:strVal val="ppt_h"/>
                                          </p:val>
                                        </p:tav>
                                        <p:tav tm="100000">
                                          <p:val>
                                            <p:fltVal val="0"/>
                                          </p:val>
                                        </p:tav>
                                      </p:tavLst>
                                    </p:anim>
                                    <p:anim calcmode="lin" valueType="num">
                                      <p:cBhvr>
                                        <p:cTn id="73" dur="1000"/>
                                        <p:tgtEl>
                                          <p:spTgt spid="7"/>
                                        </p:tgtEl>
                                        <p:attrNameLst>
                                          <p:attrName>style.rotation</p:attrName>
                                        </p:attrNameLst>
                                      </p:cBhvr>
                                      <p:tavLst>
                                        <p:tav tm="0">
                                          <p:val>
                                            <p:fltVal val="0"/>
                                          </p:val>
                                        </p:tav>
                                        <p:tav tm="100000">
                                          <p:val>
                                            <p:fltVal val="90"/>
                                          </p:val>
                                        </p:tav>
                                      </p:tavLst>
                                    </p:anim>
                                    <p:animEffect transition="out" filter="fade">
                                      <p:cBhvr>
                                        <p:cTn id="74" dur="1000"/>
                                        <p:tgtEl>
                                          <p:spTgt spid="7"/>
                                        </p:tgtEl>
                                      </p:cBhvr>
                                    </p:animEffect>
                                    <p:set>
                                      <p:cBhvr>
                                        <p:cTn id="7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31" presetClass="exit" presetSubtype="0" fill="hold" grpId="0" nodeType="clickEffect">
                                  <p:stCondLst>
                                    <p:cond delay="0"/>
                                  </p:stCondLst>
                                  <p:childTnLst>
                                    <p:anim calcmode="lin" valueType="num">
                                      <p:cBhvr>
                                        <p:cTn id="80" dur="1000"/>
                                        <p:tgtEl>
                                          <p:spTgt spid="8"/>
                                        </p:tgtEl>
                                        <p:attrNameLst>
                                          <p:attrName>ppt_w</p:attrName>
                                        </p:attrNameLst>
                                      </p:cBhvr>
                                      <p:tavLst>
                                        <p:tav tm="0">
                                          <p:val>
                                            <p:strVal val="ppt_w"/>
                                          </p:val>
                                        </p:tav>
                                        <p:tav tm="100000">
                                          <p:val>
                                            <p:fltVal val="0"/>
                                          </p:val>
                                        </p:tav>
                                      </p:tavLst>
                                    </p:anim>
                                    <p:anim calcmode="lin" valueType="num">
                                      <p:cBhvr>
                                        <p:cTn id="81" dur="1000"/>
                                        <p:tgtEl>
                                          <p:spTgt spid="8"/>
                                        </p:tgtEl>
                                        <p:attrNameLst>
                                          <p:attrName>ppt_h</p:attrName>
                                        </p:attrNameLst>
                                      </p:cBhvr>
                                      <p:tavLst>
                                        <p:tav tm="0">
                                          <p:val>
                                            <p:strVal val="ppt_h"/>
                                          </p:val>
                                        </p:tav>
                                        <p:tav tm="100000">
                                          <p:val>
                                            <p:fltVal val="0"/>
                                          </p:val>
                                        </p:tav>
                                      </p:tavLst>
                                    </p:anim>
                                    <p:anim calcmode="lin" valueType="num">
                                      <p:cBhvr>
                                        <p:cTn id="82" dur="1000"/>
                                        <p:tgtEl>
                                          <p:spTgt spid="8"/>
                                        </p:tgtEl>
                                        <p:attrNameLst>
                                          <p:attrName>style.rotation</p:attrName>
                                        </p:attrNameLst>
                                      </p:cBhvr>
                                      <p:tavLst>
                                        <p:tav tm="0">
                                          <p:val>
                                            <p:fltVal val="0"/>
                                          </p:val>
                                        </p:tav>
                                        <p:tav tm="100000">
                                          <p:val>
                                            <p:fltVal val="90"/>
                                          </p:val>
                                        </p:tav>
                                      </p:tavLst>
                                    </p:anim>
                                    <p:animEffect transition="out" filter="fade">
                                      <p:cBhvr>
                                        <p:cTn id="83" dur="1000"/>
                                        <p:tgtEl>
                                          <p:spTgt spid="8"/>
                                        </p:tgtEl>
                                      </p:cBhvr>
                                    </p:animEffect>
                                    <p:set>
                                      <p:cBhvr>
                                        <p:cTn id="8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5" restart="whenNotActive" fill="hold" evtFilter="cancelBubble" nodeType="interactiveSeq">
                <p:stCondLst>
                  <p:cond evt="onClick" delay="0">
                    <p:tgtEl>
                      <p:spTgt spid="33"/>
                    </p:tgtEl>
                  </p:cond>
                </p:stCondLst>
                <p:endSync evt="end" delay="0">
                  <p:rtn val="all"/>
                </p:endSync>
                <p:childTnLst>
                  <p:par>
                    <p:cTn id="86" fill="hold">
                      <p:stCondLst>
                        <p:cond delay="0"/>
                      </p:stCondLst>
                      <p:childTnLst>
                        <p:par>
                          <p:cTn id="87" fill="hold">
                            <p:stCondLst>
                              <p:cond delay="0"/>
                            </p:stCondLst>
                            <p:childTnLst>
                              <p:par>
                                <p:cTn id="88" presetID="31" presetClass="exit" presetSubtype="0" fill="hold" grpId="0" nodeType="clickEffect">
                                  <p:stCondLst>
                                    <p:cond delay="0"/>
                                  </p:stCondLst>
                                  <p:childTnLst>
                                    <p:anim calcmode="lin" valueType="num">
                                      <p:cBhvr>
                                        <p:cTn id="89" dur="1000"/>
                                        <p:tgtEl>
                                          <p:spTgt spid="33"/>
                                        </p:tgtEl>
                                        <p:attrNameLst>
                                          <p:attrName>ppt_w</p:attrName>
                                        </p:attrNameLst>
                                      </p:cBhvr>
                                      <p:tavLst>
                                        <p:tav tm="0">
                                          <p:val>
                                            <p:strVal val="ppt_w"/>
                                          </p:val>
                                        </p:tav>
                                        <p:tav tm="100000">
                                          <p:val>
                                            <p:fltVal val="0"/>
                                          </p:val>
                                        </p:tav>
                                      </p:tavLst>
                                    </p:anim>
                                    <p:anim calcmode="lin" valueType="num">
                                      <p:cBhvr>
                                        <p:cTn id="90" dur="1000"/>
                                        <p:tgtEl>
                                          <p:spTgt spid="33"/>
                                        </p:tgtEl>
                                        <p:attrNameLst>
                                          <p:attrName>ppt_h</p:attrName>
                                        </p:attrNameLst>
                                      </p:cBhvr>
                                      <p:tavLst>
                                        <p:tav tm="0">
                                          <p:val>
                                            <p:strVal val="ppt_h"/>
                                          </p:val>
                                        </p:tav>
                                        <p:tav tm="100000">
                                          <p:val>
                                            <p:fltVal val="0"/>
                                          </p:val>
                                        </p:tav>
                                      </p:tavLst>
                                    </p:anim>
                                    <p:anim calcmode="lin" valueType="num">
                                      <p:cBhvr>
                                        <p:cTn id="91" dur="1000"/>
                                        <p:tgtEl>
                                          <p:spTgt spid="33"/>
                                        </p:tgtEl>
                                        <p:attrNameLst>
                                          <p:attrName>style.rotation</p:attrName>
                                        </p:attrNameLst>
                                      </p:cBhvr>
                                      <p:tavLst>
                                        <p:tav tm="0">
                                          <p:val>
                                            <p:fltVal val="0"/>
                                          </p:val>
                                        </p:tav>
                                        <p:tav tm="100000">
                                          <p:val>
                                            <p:fltVal val="90"/>
                                          </p:val>
                                        </p:tav>
                                      </p:tavLst>
                                    </p:anim>
                                    <p:animEffect transition="out" filter="fade">
                                      <p:cBhvr>
                                        <p:cTn id="92" dur="1000"/>
                                        <p:tgtEl>
                                          <p:spTgt spid="33"/>
                                        </p:tgtEl>
                                      </p:cBhvr>
                                    </p:animEffect>
                                    <p:set>
                                      <p:cBhvr>
                                        <p:cTn id="93"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3"/>
                    </p:tgtEl>
                  </p:cond>
                </p:stCondLst>
                <p:endSync evt="end" delay="0">
                  <p:rtn val="all"/>
                </p:endSync>
                <p:childTnLst>
                  <p:par>
                    <p:cTn id="95" fill="hold">
                      <p:stCondLst>
                        <p:cond delay="0"/>
                      </p:stCondLst>
                      <p:childTnLst>
                        <p:par>
                          <p:cTn id="96" fill="hold">
                            <p:stCondLst>
                              <p:cond delay="0"/>
                            </p:stCondLst>
                            <p:childTnLst>
                              <p:par>
                                <p:cTn id="97" presetID="14" presetClass="exit" presetSubtype="10" fill="hold" nodeType="clickEffect">
                                  <p:stCondLst>
                                    <p:cond delay="0"/>
                                  </p:stCondLst>
                                  <p:childTnLst>
                                    <p:animEffect transition="out" filter="randombar(horizontal)">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3"/>
                    </p:tgtEl>
                  </p:cond>
                </p:stCondLst>
                <p:endSync evt="end" delay="0">
                  <p:rtn val="all"/>
                </p:endSync>
                <p:childTnLst>
                  <p:par>
                    <p:cTn id="101" fill="hold">
                      <p:stCondLst>
                        <p:cond delay="0"/>
                      </p:stCondLst>
                      <p:childTnLst>
                        <p:par>
                          <p:cTn id="102" fill="hold">
                            <p:stCondLst>
                              <p:cond delay="0"/>
                            </p:stCondLst>
                            <p:childTnLst>
                              <p:par>
                                <p:cTn id="103" presetID="31" presetClass="exit" presetSubtype="0" fill="hold" grpId="0" nodeType="clickEffect">
                                  <p:stCondLst>
                                    <p:cond delay="0"/>
                                  </p:stCondLst>
                                  <p:childTnLst>
                                    <p:anim calcmode="lin" valueType="num">
                                      <p:cBhvr>
                                        <p:cTn id="104" dur="1000"/>
                                        <p:tgtEl>
                                          <p:spTgt spid="3"/>
                                        </p:tgtEl>
                                        <p:attrNameLst>
                                          <p:attrName>ppt_w</p:attrName>
                                        </p:attrNameLst>
                                      </p:cBhvr>
                                      <p:tavLst>
                                        <p:tav tm="0">
                                          <p:val>
                                            <p:strVal val="ppt_w"/>
                                          </p:val>
                                        </p:tav>
                                        <p:tav tm="100000">
                                          <p:val>
                                            <p:fltVal val="0"/>
                                          </p:val>
                                        </p:tav>
                                      </p:tavLst>
                                    </p:anim>
                                    <p:anim calcmode="lin" valueType="num">
                                      <p:cBhvr>
                                        <p:cTn id="105" dur="1000"/>
                                        <p:tgtEl>
                                          <p:spTgt spid="3"/>
                                        </p:tgtEl>
                                        <p:attrNameLst>
                                          <p:attrName>ppt_h</p:attrName>
                                        </p:attrNameLst>
                                      </p:cBhvr>
                                      <p:tavLst>
                                        <p:tav tm="0">
                                          <p:val>
                                            <p:strVal val="ppt_h"/>
                                          </p:val>
                                        </p:tav>
                                        <p:tav tm="100000">
                                          <p:val>
                                            <p:fltVal val="0"/>
                                          </p:val>
                                        </p:tav>
                                      </p:tavLst>
                                    </p:anim>
                                    <p:anim calcmode="lin" valueType="num">
                                      <p:cBhvr>
                                        <p:cTn id="106" dur="1000"/>
                                        <p:tgtEl>
                                          <p:spTgt spid="3"/>
                                        </p:tgtEl>
                                        <p:attrNameLst>
                                          <p:attrName>style.rotation</p:attrName>
                                        </p:attrNameLst>
                                      </p:cBhvr>
                                      <p:tavLst>
                                        <p:tav tm="0">
                                          <p:val>
                                            <p:fltVal val="0"/>
                                          </p:val>
                                        </p:tav>
                                        <p:tav tm="100000">
                                          <p:val>
                                            <p:fltVal val="90"/>
                                          </p:val>
                                        </p:tav>
                                      </p:tavLst>
                                    </p:anim>
                                    <p:animEffect transition="out" filter="fade">
                                      <p:cBhvr>
                                        <p:cTn id="107" dur="1000"/>
                                        <p:tgtEl>
                                          <p:spTgt spid="3"/>
                                        </p:tgtEl>
                                      </p:cBhvr>
                                    </p:animEffect>
                                    <p:set>
                                      <p:cBhvr>
                                        <p:cTn id="108"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7" grpId="0" animBg="1"/>
      <p:bldP spid="28" grpId="0" animBg="1"/>
      <p:bldP spid="29" grpId="0" animBg="1"/>
      <p:bldP spid="35" grpId="0" animBg="1"/>
      <p:bldP spid="33" grpId="0" animBg="1"/>
      <p:bldP spid="3"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2"/>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7"/>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2" y="4839859"/>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350A4934-B07C-4EA0-8A8E-227AFE0B7136}"/>
              </a:ext>
            </a:extLst>
          </p:cNvPr>
          <p:cNvGraphicFramePr>
            <a:graphicFrameLocks noGrp="1"/>
          </p:cNvGraphicFramePr>
          <p:nvPr>
            <p:extLst>
              <p:ext uri="{D42A27DB-BD31-4B8C-83A1-F6EECF244321}">
                <p14:modId xmlns:p14="http://schemas.microsoft.com/office/powerpoint/2010/main" val="470617577"/>
              </p:ext>
            </p:extLst>
          </p:nvPr>
        </p:nvGraphicFramePr>
        <p:xfrm>
          <a:off x="0" y="612519"/>
          <a:ext cx="9144000" cy="4462975"/>
        </p:xfrm>
        <a:graphic>
          <a:graphicData uri="http://schemas.openxmlformats.org/drawingml/2006/table">
            <a:tbl>
              <a:tblPr firstRow="1" bandRow="1">
                <a:tableStyleId>{5C22544A-7EE6-4342-B048-85BDC9FD1C3A}</a:tableStyleId>
              </a:tblPr>
              <a:tblGrid>
                <a:gridCol w="628650">
                  <a:extLst>
                    <a:ext uri="{9D8B030D-6E8A-4147-A177-3AD203B41FA5}">
                      <a16:colId xmlns:a16="http://schemas.microsoft.com/office/drawing/2014/main" val="4097569471"/>
                    </a:ext>
                  </a:extLst>
                </a:gridCol>
                <a:gridCol w="6674040">
                  <a:extLst>
                    <a:ext uri="{9D8B030D-6E8A-4147-A177-3AD203B41FA5}">
                      <a16:colId xmlns:a16="http://schemas.microsoft.com/office/drawing/2014/main" val="3298406369"/>
                    </a:ext>
                  </a:extLst>
                </a:gridCol>
                <a:gridCol w="962239">
                  <a:extLst>
                    <a:ext uri="{9D8B030D-6E8A-4147-A177-3AD203B41FA5}">
                      <a16:colId xmlns:a16="http://schemas.microsoft.com/office/drawing/2014/main" val="202025015"/>
                    </a:ext>
                  </a:extLst>
                </a:gridCol>
                <a:gridCol w="879071">
                  <a:extLst>
                    <a:ext uri="{9D8B030D-6E8A-4147-A177-3AD203B41FA5}">
                      <a16:colId xmlns:a16="http://schemas.microsoft.com/office/drawing/2014/main" val="1753426151"/>
                    </a:ext>
                  </a:extLst>
                </a:gridCol>
              </a:tblGrid>
              <a:tr h="463159">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STT</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Thông</a:t>
                      </a:r>
                      <a:r>
                        <a:rPr lang="en-US" sz="1800" b="1" baseline="0">
                          <a:latin typeface="Cambria" panose="02040503050406030204" pitchFamily="18" charset="0"/>
                          <a:ea typeface="Cambria" panose="02040503050406030204" pitchFamily="18" charset="0"/>
                        </a:rPr>
                        <a:t> tin</a:t>
                      </a:r>
                      <a:endParaRPr lang="en-US" sz="1800" b="1">
                        <a:latin typeface="Cambria" panose="02040503050406030204" pitchFamily="18" charset="0"/>
                        <a:ea typeface="Cambria" panose="02040503050406030204" pitchFamily="18" charset="0"/>
                      </a:endParaRP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Đ</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S</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880663361"/>
                  </a:ext>
                </a:extLst>
              </a:tr>
              <a:tr h="635416">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1</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Nhà Hán đưa người Hán sang trực tiếp cai trị các huyện ở nước ta</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00206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5564375"/>
                  </a:ext>
                </a:extLst>
              </a:tr>
              <a:tr h="469484">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2</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Nước ta bị các triều đại phong kiến phương Bắc chia thành 4 Quận</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0422076"/>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3</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dirty="0" err="1" smtClean="0">
                          <a:solidFill>
                            <a:srgbClr val="002060"/>
                          </a:solidFill>
                          <a:latin typeface="Cambria" panose="02040503050406030204" pitchFamily="18" charset="0"/>
                          <a:ea typeface="Cambria" panose="02040503050406030204" pitchFamily="18" charset="0"/>
                        </a:rPr>
                        <a:t>Trụ</a:t>
                      </a:r>
                      <a:r>
                        <a:rPr lang="en-US" sz="1800" dirty="0" smtClean="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sở</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của</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chính</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quyền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cai</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trị</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phong</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kiến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phương</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Bắc</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từ</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thế</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kỉ</a:t>
                      </a:r>
                      <a:r>
                        <a:rPr lang="en-US" sz="1800" dirty="0">
                          <a:solidFill>
                            <a:srgbClr val="002060"/>
                          </a:solidFill>
                          <a:latin typeface="Cambria" panose="02040503050406030204" pitchFamily="18" charset="0"/>
                          <a:ea typeface="Cambria" panose="02040503050406030204" pitchFamily="18" charset="0"/>
                        </a:rPr>
                        <a:t> II </a:t>
                      </a:r>
                      <a:r>
                        <a:rPr lang="en-US" sz="1800" dirty="0" err="1">
                          <a:solidFill>
                            <a:srgbClr val="002060"/>
                          </a:solidFill>
                          <a:latin typeface="Cambria" panose="02040503050406030204" pitchFamily="18" charset="0"/>
                          <a:ea typeface="Cambria" panose="02040503050406030204" pitchFamily="18" charset="0"/>
                        </a:rPr>
                        <a:t>đến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đầu</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thế</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kỉ</a:t>
                      </a:r>
                      <a:r>
                        <a:rPr lang="en-US" sz="1800" dirty="0">
                          <a:solidFill>
                            <a:srgbClr val="002060"/>
                          </a:solidFill>
                          <a:latin typeface="Cambria" panose="02040503050406030204" pitchFamily="18" charset="0"/>
                          <a:ea typeface="Cambria" panose="02040503050406030204" pitchFamily="18" charset="0"/>
                        </a:rPr>
                        <a:t> IX </a:t>
                      </a:r>
                      <a:r>
                        <a:rPr lang="en-US" sz="1800" dirty="0" err="1">
                          <a:solidFill>
                            <a:srgbClr val="002060"/>
                          </a:solidFill>
                          <a:latin typeface="Cambria" panose="02040503050406030204" pitchFamily="18" charset="0"/>
                          <a:ea typeface="Cambria" panose="02040503050406030204" pitchFamily="18" charset="0"/>
                        </a:rPr>
                        <a:t>là</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Hà</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Nội</a:t>
                      </a:r>
                      <a:endParaRPr lang="en-US" sz="1800" dirty="0">
                        <a:solidFill>
                          <a:srgbClr val="00206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1327786"/>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4</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Chính sách tô thuế nặng nề nhất trong thời Bắc thuộc mà nhân dân ta phải gánh chịu do triều đại nhà Đường đặt ra</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8843468"/>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5</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fontAlgn="base">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Nhà Hán đưa người Hán sang sinh sống cùng với người Việt là để dạy người Việt cách trồng trọt, chăn nuôi</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0145280"/>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6</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Dưới thời Bắc thuộc, nghề sản xuất chính của cư dân người Việt là trồng lúa nước</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202057"/>
                  </a:ext>
                </a:extLst>
              </a:tr>
            </a:tbl>
          </a:graphicData>
        </a:graphic>
      </p:graphicFrame>
      <p:sp>
        <p:nvSpPr>
          <p:cNvPr id="2" name="Rectangle 1"/>
          <p:cNvSpPr/>
          <p:nvPr/>
        </p:nvSpPr>
        <p:spPr>
          <a:xfrm>
            <a:off x="-100012" y="2952"/>
            <a:ext cx="9077324" cy="646331"/>
          </a:xfrm>
          <a:prstGeom prst="rect">
            <a:avLst/>
          </a:prstGeom>
        </p:spPr>
        <p:txBody>
          <a:bodyPr wrap="square">
            <a:spAutoFit/>
          </a:bodyPr>
          <a:lstStyle/>
          <a:p>
            <a:pPr algn="ctr"/>
            <a:r>
              <a:rPr lang="en-US" b="1" i="1" dirty="0" err="1" smtClean="0">
                <a:latin typeface="Cambria" panose="02040503050406030204" pitchFamily="18" charset="0"/>
                <a:ea typeface="Cambria" panose="02040503050406030204" pitchFamily="18" charset="0"/>
              </a:rPr>
              <a:t>Đọc</a:t>
            </a:r>
            <a:r>
              <a:rPr lang="en-US" b="1" i="1" dirty="0" smtClean="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kĩ</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những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thông</a:t>
            </a:r>
            <a:r>
              <a:rPr lang="en-US" b="1" i="1" dirty="0">
                <a:latin typeface="Cambria" panose="02040503050406030204" pitchFamily="18" charset="0"/>
                <a:ea typeface="Cambria" panose="02040503050406030204" pitchFamily="18" charset="0"/>
              </a:rPr>
              <a:t> tin </a:t>
            </a:r>
            <a:r>
              <a:rPr lang="en-US" b="1" i="1" dirty="0" err="1">
                <a:latin typeface="Cambria" panose="02040503050406030204" pitchFamily="18" charset="0"/>
                <a:ea typeface="Cambria" panose="02040503050406030204" pitchFamily="18" charset="0"/>
              </a:rPr>
              <a:t>trong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các</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câu</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dưới</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đây</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và</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dựa</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vào</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nội</a:t>
            </a:r>
            <a:r>
              <a:rPr lang="en-US" b="1" i="1" dirty="0">
                <a:latin typeface="Cambria" panose="02040503050406030204" pitchFamily="18" charset="0"/>
                <a:ea typeface="Cambria" panose="02040503050406030204" pitchFamily="18" charset="0"/>
              </a:rPr>
              <a:t> dung </a:t>
            </a:r>
            <a:r>
              <a:rPr lang="en-US" b="1" i="1" dirty="0" err="1">
                <a:latin typeface="Cambria" panose="02040503050406030204" pitchFamily="18" charset="0"/>
                <a:ea typeface="Cambria" panose="02040503050406030204" pitchFamily="18" charset="0"/>
              </a:rPr>
              <a:t>bài</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học</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em</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hãy</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cho</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biết</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những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thông</a:t>
            </a:r>
            <a:r>
              <a:rPr lang="en-US" b="1" i="1" dirty="0">
                <a:latin typeface="Cambria" panose="02040503050406030204" pitchFamily="18" charset="0"/>
                <a:ea typeface="Cambria" panose="02040503050406030204" pitchFamily="18" charset="0"/>
              </a:rPr>
              <a:t> tin </a:t>
            </a:r>
            <a:r>
              <a:rPr lang="en-US" b="1" i="1" dirty="0" err="1">
                <a:latin typeface="Cambria" panose="02040503050406030204" pitchFamily="18" charset="0"/>
                <a:ea typeface="Cambria" panose="02040503050406030204" pitchFamily="18" charset="0"/>
              </a:rPr>
              <a:t>đó</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đúng</a:t>
            </a:r>
            <a:r>
              <a:rPr lang="en-US" b="1" i="1" dirty="0">
                <a:latin typeface="Cambria" panose="02040503050406030204" pitchFamily="18" charset="0"/>
                <a:ea typeface="Cambria" panose="02040503050406030204" pitchFamily="18" charset="0"/>
              </a:rPr>
              <a:t> hay </a:t>
            </a:r>
            <a:r>
              <a:rPr lang="en-US" b="1" i="1" dirty="0" err="1">
                <a:latin typeface="Cambria" panose="02040503050406030204" pitchFamily="18" charset="0"/>
                <a:ea typeface="Cambria" panose="02040503050406030204" pitchFamily="18" charset="0"/>
              </a:rPr>
              <a:t>sai</a:t>
            </a:r>
            <a:r>
              <a:rPr lang="en-US" b="1" i="1" dirty="0">
                <a:latin typeface="Cambria" panose="02040503050406030204" pitchFamily="18" charset="0"/>
                <a:ea typeface="Cambria" panose="02040503050406030204" pitchFamily="18" charset="0"/>
              </a:rPr>
              <a:t>?</a:t>
            </a:r>
          </a:p>
        </p:txBody>
      </p:sp>
      <p:sp>
        <p:nvSpPr>
          <p:cNvPr id="11" name="Rectangle 10"/>
          <p:cNvSpPr/>
          <p:nvPr/>
        </p:nvSpPr>
        <p:spPr>
          <a:xfrm>
            <a:off x="7616327" y="1177642"/>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3" name="Rectangle 12"/>
          <p:cNvSpPr/>
          <p:nvPr/>
        </p:nvSpPr>
        <p:spPr>
          <a:xfrm>
            <a:off x="7549650" y="2996467"/>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5" name="Rectangle 14"/>
          <p:cNvSpPr/>
          <p:nvPr/>
        </p:nvSpPr>
        <p:spPr>
          <a:xfrm>
            <a:off x="7549650" y="4506403"/>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7" name="Rectangle 16"/>
          <p:cNvSpPr/>
          <p:nvPr/>
        </p:nvSpPr>
        <p:spPr>
          <a:xfrm>
            <a:off x="8554206" y="1752557"/>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
        <p:nvSpPr>
          <p:cNvPr id="19" name="Rectangle 18"/>
          <p:cNvSpPr/>
          <p:nvPr/>
        </p:nvSpPr>
        <p:spPr>
          <a:xfrm>
            <a:off x="8554206" y="2319839"/>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
        <p:nvSpPr>
          <p:cNvPr id="21" name="Rectangle 20"/>
          <p:cNvSpPr/>
          <p:nvPr/>
        </p:nvSpPr>
        <p:spPr>
          <a:xfrm>
            <a:off x="8554206" y="3750034"/>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2644690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9049" y="543797"/>
            <a:ext cx="7843925" cy="738664"/>
          </a:xfrm>
          <a:prstGeom prst="rect">
            <a:avLst/>
          </a:prstGeom>
          <a:noFill/>
        </p:spPr>
        <p:txBody>
          <a:bodyPr wrap="square" rtlCol="0">
            <a:spAutoFit/>
          </a:bodyPr>
          <a:lstStyle/>
          <a:p>
            <a:r>
              <a:rPr lang="vi-VN" sz="2100" b="1" u="sng" dirty="0">
                <a:solidFill>
                  <a:srgbClr val="FF0000"/>
                </a:solidFill>
                <a:latin typeface="+mj-lt"/>
              </a:rPr>
              <a:t>Bài 1</a:t>
            </a:r>
            <a:r>
              <a:rPr lang="vi-VN" sz="2100" b="1" dirty="0">
                <a:solidFill>
                  <a:srgbClr val="FF0000"/>
                </a:solidFill>
                <a:latin typeface="+mj-lt"/>
              </a:rPr>
              <a:t>: </a:t>
            </a:r>
            <a:r>
              <a:rPr lang="en-US" sz="2100" b="1" dirty="0">
                <a:solidFill>
                  <a:srgbClr val="FF0000"/>
                </a:solidFill>
                <a:latin typeface="+mj-lt"/>
              </a:rPr>
              <a:t>Tại sao chính quyền phong kiến phương Bắc thực hiện chính sách đồng hóa dân tộc Việt?</a:t>
            </a:r>
            <a:endParaRPr lang="vi-VN" sz="2100" b="1" dirty="0">
              <a:solidFill>
                <a:srgbClr val="FF0000"/>
              </a:solidFill>
              <a:latin typeface="+mj-lt"/>
            </a:endParaRPr>
          </a:p>
        </p:txBody>
      </p:sp>
      <p:sp>
        <p:nvSpPr>
          <p:cNvPr id="5" name="TextBox 4"/>
          <p:cNvSpPr txBox="1"/>
          <p:nvPr/>
        </p:nvSpPr>
        <p:spPr>
          <a:xfrm>
            <a:off x="573575" y="2062476"/>
            <a:ext cx="8134871" cy="2308324"/>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Chính quyền phong kiến phương Bắc thực hiện chính sách đồng hóa dân tộc Việt nhằm mục đích: </a:t>
            </a:r>
            <a:r>
              <a:rPr lang="vi-VN" sz="2400" dirty="0" smtClean="0">
                <a:latin typeface="Arial" panose="020B0604020202020204" pitchFamily="34" charset="0"/>
                <a:cs typeface="Arial" panose="020B0604020202020204" pitchFamily="34" charset="0"/>
              </a:rPr>
              <a:t>Khiến </a:t>
            </a:r>
            <a:r>
              <a:rPr lang="vi-VN" sz="2400" dirty="0">
                <a:latin typeface="Arial" panose="020B0604020202020204" pitchFamily="34" charset="0"/>
                <a:cs typeface="Arial" panose="020B0604020202020204" pitchFamily="34" charset="0"/>
              </a:rPr>
              <a:t>người Việt lãng quên nguồn gốc tổ tiên; lãng quên bản sắc văn hóa dân tộc của mình mà học theo các phong tục – tập quán của người Hán; từ đó làm thui chột ý chí đấu tranh của người Việt.</a:t>
            </a:r>
          </a:p>
        </p:txBody>
      </p:sp>
      <p:sp>
        <p:nvSpPr>
          <p:cNvPr id="6" name="Cloud Callout 5"/>
          <p:cNvSpPr/>
          <p:nvPr/>
        </p:nvSpPr>
        <p:spPr>
          <a:xfrm>
            <a:off x="719049" y="1297541"/>
            <a:ext cx="1519326" cy="5503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Gợi ý</a:t>
            </a:r>
          </a:p>
        </p:txBody>
      </p:sp>
      <p:sp>
        <p:nvSpPr>
          <p:cNvPr id="9" name="Rectangle 8"/>
          <p:cNvSpPr/>
          <p:nvPr/>
        </p:nvSpPr>
        <p:spPr>
          <a:xfrm>
            <a:off x="3638502" y="68790"/>
            <a:ext cx="1752003" cy="3948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100" b="1" dirty="0">
                <a:solidFill>
                  <a:srgbClr val="FF0000"/>
                </a:solidFill>
                <a:latin typeface="+mj-lt"/>
              </a:rPr>
              <a:t>Luyện tập</a:t>
            </a:r>
          </a:p>
        </p:txBody>
      </p:sp>
    </p:spTree>
    <p:extLst>
      <p:ext uri="{BB962C8B-B14F-4D97-AF65-F5344CB8AC3E}">
        <p14:creationId xmlns:p14="http://schemas.microsoft.com/office/powerpoint/2010/main" val="328683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04354" y="0"/>
            <a:ext cx="1735283" cy="415498"/>
          </a:xfrm>
          <a:prstGeom prst="rect">
            <a:avLst/>
          </a:prstGeom>
          <a:solidFill>
            <a:srgbClr val="FFFF00"/>
          </a:solidFill>
        </p:spPr>
        <p:txBody>
          <a:bodyPr wrap="square">
            <a:spAutoFit/>
          </a:bodyPr>
          <a:lstStyle/>
          <a:p>
            <a:pPr algn="ctr"/>
            <a:r>
              <a:rPr lang="vi-VN" sz="2100" b="1" dirty="0">
                <a:solidFill>
                  <a:srgbClr val="FF0000"/>
                </a:solidFill>
                <a:latin typeface="Times New Roman" panose="02020603050405020304" pitchFamily="18" charset="0"/>
                <a:ea typeface="Times New Roman" panose="02020603050405020304" pitchFamily="18" charset="0"/>
              </a:rPr>
              <a:t>Vận dụng:</a:t>
            </a:r>
            <a:endParaRPr lang="vi-VN" sz="2100" dirty="0">
              <a:solidFill>
                <a:srgbClr val="FF0000"/>
              </a:solidFill>
            </a:endParaRPr>
          </a:p>
        </p:txBody>
      </p:sp>
      <p:sp>
        <p:nvSpPr>
          <p:cNvPr id="3" name="Rectangle 2"/>
          <p:cNvSpPr/>
          <p:nvPr/>
        </p:nvSpPr>
        <p:spPr>
          <a:xfrm>
            <a:off x="419965" y="415498"/>
            <a:ext cx="8304066" cy="1061829"/>
          </a:xfrm>
          <a:prstGeom prst="rect">
            <a:avLst/>
          </a:prstGeom>
        </p:spPr>
        <p:txBody>
          <a:bodyPr wrap="square">
            <a:spAutoFit/>
          </a:bodyPr>
          <a:lstStyle/>
          <a:p>
            <a:r>
              <a:rPr lang="vi-VN" sz="2100" b="1" u="sng" dirty="0">
                <a:solidFill>
                  <a:srgbClr val="FF0000"/>
                </a:solidFill>
                <a:latin typeface="+mj-lt"/>
              </a:rPr>
              <a:t>Bài 2:</a:t>
            </a:r>
            <a:r>
              <a:rPr lang="vi-VN" sz="2100" b="1" dirty="0">
                <a:solidFill>
                  <a:srgbClr val="FF0000"/>
                </a:solidFill>
                <a:latin typeface="+mj-lt"/>
              </a:rPr>
              <a:t> Em hãy cho biết hậu quả chính sách bóc lột kinh tế của các triều đại phong kiến phương Bắc đối với nước ta (theo bảng dưới đây)</a:t>
            </a:r>
          </a:p>
        </p:txBody>
      </p:sp>
      <p:graphicFrame>
        <p:nvGraphicFramePr>
          <p:cNvPr id="5" name="Table 4"/>
          <p:cNvGraphicFramePr>
            <a:graphicFrameLocks noGrp="1"/>
          </p:cNvGraphicFramePr>
          <p:nvPr>
            <p:extLst>
              <p:ext uri="{D42A27DB-BD31-4B8C-83A1-F6EECF244321}">
                <p14:modId xmlns:p14="http://schemas.microsoft.com/office/powerpoint/2010/main" val="515648615"/>
              </p:ext>
            </p:extLst>
          </p:nvPr>
        </p:nvGraphicFramePr>
        <p:xfrm>
          <a:off x="419964" y="1421202"/>
          <a:ext cx="8495436" cy="3702619"/>
        </p:xfrm>
        <a:graphic>
          <a:graphicData uri="http://schemas.openxmlformats.org/drawingml/2006/table">
            <a:tbl>
              <a:tblPr firstRow="1" bandRow="1">
                <a:tableStyleId>{F5AB1C69-6EDB-4FF4-983F-18BD219EF322}</a:tableStyleId>
              </a:tblPr>
              <a:tblGrid>
                <a:gridCol w="1498531">
                  <a:extLst>
                    <a:ext uri="{9D8B030D-6E8A-4147-A177-3AD203B41FA5}">
                      <a16:colId xmlns:a16="http://schemas.microsoft.com/office/drawing/2014/main" val="2232523855"/>
                    </a:ext>
                  </a:extLst>
                </a:gridCol>
                <a:gridCol w="4087726">
                  <a:extLst>
                    <a:ext uri="{9D8B030D-6E8A-4147-A177-3AD203B41FA5}">
                      <a16:colId xmlns:a16="http://schemas.microsoft.com/office/drawing/2014/main" val="1766603497"/>
                    </a:ext>
                  </a:extLst>
                </a:gridCol>
                <a:gridCol w="2909179">
                  <a:extLst>
                    <a:ext uri="{9D8B030D-6E8A-4147-A177-3AD203B41FA5}">
                      <a16:colId xmlns:a16="http://schemas.microsoft.com/office/drawing/2014/main" val="2625041315"/>
                    </a:ext>
                  </a:extLst>
                </a:gridCol>
              </a:tblGrid>
              <a:tr h="478379">
                <a:tc>
                  <a:txBody>
                    <a:bodyPr/>
                    <a:lstStyle/>
                    <a:p>
                      <a:pPr indent="355600">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Lĩnh vực</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 tin phản ánh</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Hậu quả</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763070"/>
                  </a:ext>
                </a:extLst>
              </a:tr>
              <a:tr h="984687">
                <a:tc>
                  <a:txBody>
                    <a:bodyPr/>
                    <a:lstStyle/>
                    <a:p>
                      <a:pPr indent="101600" algn="ctr">
                        <a:lnSpc>
                          <a:spcPct val="115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đai</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Chiếm ruộng đất, lập thành ấp, trại để bắt dân ta cày cấy.</a:t>
                      </a:r>
                      <a:endParaRPr lang="vi-V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Việt mất ruộng, bị biến thành nông nô của chính quyền đô hộ.</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1304540"/>
                  </a:ext>
                </a:extLst>
              </a:tr>
              <a:tr h="1426004">
                <a:tc>
                  <a:txBody>
                    <a:bodyPr/>
                    <a:lstStyle/>
                    <a:p>
                      <a:pPr indent="101600" algn="ctr">
                        <a:lnSpc>
                          <a:spcPct val="115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Thuế </a:t>
                      </a:r>
                      <a:r>
                        <a:rPr lang="vi-VN"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khoá – Cống nạp</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Thực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 chính sách tô thuế nặng nề như tô, dung, điệu, lưỡng thuế</a:t>
                      </a: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254000" algn="just" defTabSz="914400" rtl="0" eaLnBrk="1" fontAlgn="auto" latinLnBrk="0" hangingPunct="1">
                        <a:lnSpc>
                          <a:spcPct val="115000"/>
                        </a:lnSpc>
                        <a:spcBef>
                          <a:spcPts val="0"/>
                        </a:spcBef>
                        <a:spcAft>
                          <a:spcPts val="0"/>
                        </a:spcAft>
                        <a:buClrTx/>
                        <a:buSzTx/>
                        <a:buFontTx/>
                        <a:buNone/>
                        <a:tabLst/>
                        <a:defRPr/>
                      </a:pP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Bắt cống nạp nhiều vải vóc, hương liệu và sản vật quý để đưa vế Trung Quốc.</a:t>
                      </a:r>
                      <a:endParaRPr lang="vi-VN" sz="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599173"/>
                  </a:ext>
                </a:extLst>
              </a:tr>
              <a:tr h="813549">
                <a:tc>
                  <a:txBody>
                    <a:bodyPr/>
                    <a:lstStyle/>
                    <a:p>
                      <a:pPr indent="101600" algn="ctr">
                        <a:lnSpc>
                          <a:spcPct val="115000"/>
                        </a:lnSpc>
                        <a:spcAft>
                          <a:spcPts val="0"/>
                        </a:spcAft>
                      </a:pPr>
                      <a:r>
                        <a:rPr lang="vi-VN"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vi-VN" sz="18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công nghiệp</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6937713"/>
                  </a:ext>
                </a:extLst>
              </a:tr>
            </a:tbl>
          </a:graphicData>
        </a:graphic>
      </p:graphicFrame>
    </p:spTree>
    <p:extLst>
      <p:ext uri="{BB962C8B-B14F-4D97-AF65-F5344CB8AC3E}">
        <p14:creationId xmlns:p14="http://schemas.microsoft.com/office/powerpoint/2010/main" val="3726400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03204396"/>
              </p:ext>
            </p:extLst>
          </p:nvPr>
        </p:nvGraphicFramePr>
        <p:xfrm>
          <a:off x="133350" y="28575"/>
          <a:ext cx="8896350" cy="5167417"/>
        </p:xfrm>
        <a:graphic>
          <a:graphicData uri="http://schemas.openxmlformats.org/drawingml/2006/table">
            <a:tbl>
              <a:tblPr>
                <a:tableStyleId>{616DA210-FB5B-4158-B5E0-FEB733F419BA}</a:tableStyleId>
              </a:tblPr>
              <a:tblGrid>
                <a:gridCol w="1228725">
                  <a:extLst>
                    <a:ext uri="{9D8B030D-6E8A-4147-A177-3AD203B41FA5}">
                      <a16:colId xmlns:a16="http://schemas.microsoft.com/office/drawing/2014/main" val="3454621717"/>
                    </a:ext>
                  </a:extLst>
                </a:gridCol>
                <a:gridCol w="3076575">
                  <a:extLst>
                    <a:ext uri="{9D8B030D-6E8A-4147-A177-3AD203B41FA5}">
                      <a16:colId xmlns:a16="http://schemas.microsoft.com/office/drawing/2014/main" val="354214269"/>
                    </a:ext>
                  </a:extLst>
                </a:gridCol>
                <a:gridCol w="4591050">
                  <a:extLst>
                    <a:ext uri="{9D8B030D-6E8A-4147-A177-3AD203B41FA5}">
                      <a16:colId xmlns:a16="http://schemas.microsoft.com/office/drawing/2014/main" val="958944837"/>
                    </a:ext>
                  </a:extLst>
                </a:gridCol>
              </a:tblGrid>
              <a:tr h="362420">
                <a:tc>
                  <a:txBody>
                    <a:bodyPr/>
                    <a:lstStyle/>
                    <a:p>
                      <a:pPr marL="36195" marR="36195" indent="6350" algn="ctr">
                        <a:spcAft>
                          <a:spcPts val="0"/>
                        </a:spcAft>
                      </a:pPr>
                      <a:r>
                        <a:rPr lang="en-US" sz="2000" b="1" dirty="0" err="1">
                          <a:effectLst/>
                          <a:latin typeface="Times New Roman" panose="02020603050405020304" pitchFamily="18" charset="0"/>
                          <a:cs typeface="Times New Roman" panose="02020603050405020304" pitchFamily="18" charset="0"/>
                        </a:rPr>
                        <a:t>Lĩnh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vực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19405" algn="ctr">
                        <a:spcAft>
                          <a:spcPts val="0"/>
                        </a:spcAft>
                      </a:pPr>
                      <a:r>
                        <a:rPr lang="en-US" sz="2000" b="1" dirty="0" err="1">
                          <a:effectLst/>
                          <a:latin typeface="Times New Roman" panose="02020603050405020304" pitchFamily="18" charset="0"/>
                          <a:cs typeface="Times New Roman" panose="02020603050405020304" pitchFamily="18" charset="0"/>
                        </a:rPr>
                        <a:t>Thông</a:t>
                      </a:r>
                      <a:r>
                        <a:rPr lang="en-US" sz="2000" b="1" dirty="0">
                          <a:effectLst/>
                          <a:latin typeface="Times New Roman" panose="02020603050405020304" pitchFamily="18" charset="0"/>
                          <a:cs typeface="Times New Roman" panose="02020603050405020304" pitchFamily="18" charset="0"/>
                        </a:rPr>
                        <a:t> tin </a:t>
                      </a:r>
                      <a:r>
                        <a:rPr lang="en-US" sz="2000" b="1" dirty="0" err="1">
                          <a:effectLst/>
                          <a:latin typeface="Times New Roman" panose="02020603050405020304" pitchFamily="18" charset="0"/>
                          <a:cs typeface="Times New Roman" panose="02020603050405020304" pitchFamily="18" charset="0"/>
                        </a:rPr>
                        <a:t>phản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ánh</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19405" algn="ctr">
                        <a:spcAft>
                          <a:spcPts val="0"/>
                        </a:spcAft>
                      </a:pPr>
                      <a:r>
                        <a:rPr lang="en-US" sz="2000" b="1" dirty="0" err="1">
                          <a:effectLst/>
                          <a:latin typeface="Times New Roman" panose="02020603050405020304" pitchFamily="18" charset="0"/>
                          <a:cs typeface="Times New Roman" panose="02020603050405020304" pitchFamily="18" charset="0"/>
                        </a:rPr>
                        <a:t>Suy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luận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về</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hậu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2396679341"/>
                  </a:ext>
                </a:extLst>
              </a:tr>
              <a:tr h="671408">
                <a:tc>
                  <a:txBody>
                    <a:bodyPr/>
                    <a:lstStyle/>
                    <a:p>
                      <a:pPr marL="36195" marR="36195" indent="6350" algn="ctr">
                        <a:spcAft>
                          <a:spcPts val="0"/>
                        </a:spcAft>
                      </a:pP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đai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6195">
                        <a:spcAft>
                          <a:spcPts val="0"/>
                        </a:spcAft>
                      </a:pPr>
                      <a:r>
                        <a:rPr lang="en-US" sz="2000" dirty="0" err="1">
                          <a:effectLst/>
                          <a:latin typeface="Times New Roman" panose="02020603050405020304" pitchFamily="18" charset="0"/>
                          <a:cs typeface="Times New Roman" panose="02020603050405020304" pitchFamily="18" charset="0"/>
                        </a:rPr>
                        <a:t>Chiếm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ruộng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ấp</a:t>
                      </a: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trại</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cày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cấy</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9370">
                        <a:spcAft>
                          <a:spcPts val="0"/>
                        </a:spcAft>
                      </a:pP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ruộng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đô</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hộ</a:t>
                      </a:r>
                      <a:r>
                        <a:rPr lang="en-US" sz="2000" dirty="0" smtClean="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2389250097"/>
                  </a:ext>
                </a:extLst>
              </a:tr>
              <a:tr h="1599991">
                <a:tc>
                  <a:txBody>
                    <a:bodyPr/>
                    <a:lstStyle/>
                    <a:p>
                      <a:pPr marL="36195" marR="36195" indent="-83820" algn="ctr">
                        <a:spcAft>
                          <a:spcPts val="0"/>
                        </a:spcAft>
                      </a:pP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khóa</a:t>
                      </a:r>
                      <a:r>
                        <a:rPr lang="en-US" sz="2000" dirty="0">
                          <a:effectLst/>
                          <a:latin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cs typeface="Times New Roman" panose="02020603050405020304" pitchFamily="18" charset="0"/>
                        </a:rPr>
                        <a:t>Cống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nạp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6195">
                        <a:spcAft>
                          <a:spcPts val="0"/>
                        </a:spcAft>
                      </a:pPr>
                      <a:r>
                        <a:rPr lang="en-US" sz="2000">
                          <a:effectLst/>
                          <a:latin typeface="Times New Roman" panose="02020603050405020304" pitchFamily="18" charset="0"/>
                          <a:cs typeface="Times New Roman" panose="02020603050405020304" pitchFamily="18" charset="0"/>
                        </a:rPr>
                        <a:t>- Áp đặt chính sách tô thuế nặng nề.</a:t>
                      </a:r>
                    </a:p>
                    <a:p>
                      <a:pPr marL="36195" marR="36195" indent="-36195">
                        <a:spcAft>
                          <a:spcPts val="0"/>
                        </a:spcAft>
                      </a:pPr>
                      <a:r>
                        <a:rPr lang="en-US" sz="2000">
                          <a:effectLst/>
                          <a:latin typeface="Times New Roman" panose="02020603050405020304" pitchFamily="18" charset="0"/>
                          <a:cs typeface="Times New Roman" panose="02020603050405020304" pitchFamily="18" charset="0"/>
                        </a:rPr>
                        <a:t>- Bắt cống nạp nhiều vải vóc, hương liệu và sản vật quý để đưa về Trung Quốc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6195">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Bóc</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lao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cướp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đoạt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a:t>
                      </a:r>
                    </a:p>
                    <a:p>
                      <a:pPr marL="36195" marR="36195" indent="-36195">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Khiến</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đói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nghèo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nàn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triển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3309994443"/>
                  </a:ext>
                </a:extLst>
              </a:tr>
              <a:tr h="1906320">
                <a:tc>
                  <a:txBody>
                    <a:bodyPr/>
                    <a:lstStyle/>
                    <a:p>
                      <a:pPr marL="36195" marR="36195" indent="6350" algn="ctr">
                        <a:spcAft>
                          <a:spcPts val="0"/>
                        </a:spcAft>
                      </a:pPr>
                      <a:r>
                        <a:rPr lang="en-US" sz="2000" dirty="0" err="1">
                          <a:effectLst/>
                          <a:latin typeface="Times New Roman" panose="02020603050405020304" pitchFamily="18" charset="0"/>
                          <a:cs typeface="Times New Roman" panose="02020603050405020304" pitchFamily="18" charset="0"/>
                        </a:rPr>
                        <a:t>Thủ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nghiệp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40640">
                        <a:spcAft>
                          <a:spcPts val="0"/>
                        </a:spcAft>
                      </a:pPr>
                      <a:r>
                        <a:rPr lang="en-US" sz="2000" dirty="0" err="1">
                          <a:effectLst/>
                          <a:latin typeface="Times New Roman" panose="02020603050405020304" pitchFamily="18" charset="0"/>
                          <a:cs typeface="Times New Roman" panose="02020603050405020304" pitchFamily="18" charset="0"/>
                        </a:rPr>
                        <a:t>Nắm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quyền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6195">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hội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chúng</a:t>
                      </a:r>
                      <a:r>
                        <a:rPr lang="en-US" sz="2000" dirty="0">
                          <a:effectLst/>
                          <a:latin typeface="Times New Roman" panose="02020603050405020304" pitchFamily="18" charset="0"/>
                          <a:cs typeface="Times New Roman" panose="02020603050405020304" pitchFamily="18" charset="0"/>
                        </a:rPr>
                        <a:t>.</a:t>
                      </a:r>
                    </a:p>
                    <a:p>
                      <a:pPr marL="36195" marR="36195" indent="-36195">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ốm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yếu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dốt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hậu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giúp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dễ</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yếu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quan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bữa</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ăn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4222930809"/>
                  </a:ext>
                </a:extLst>
              </a:tr>
            </a:tbl>
          </a:graphicData>
        </a:graphic>
      </p:graphicFrame>
    </p:spTree>
    <p:extLst>
      <p:ext uri="{BB962C8B-B14F-4D97-AF65-F5344CB8AC3E}">
        <p14:creationId xmlns:p14="http://schemas.microsoft.com/office/powerpoint/2010/main" val="308859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18704" y="-20663"/>
            <a:ext cx="9144000" cy="51435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100" dirty="0">
                <a:latin typeface="+mj-lt"/>
              </a:rPr>
              <a:t>. </a:t>
            </a:r>
            <a:endParaRPr lang="vi-VN" sz="2100" dirty="0">
              <a:latin typeface="+mj-lt"/>
            </a:endParaRPr>
          </a:p>
        </p:txBody>
      </p:sp>
      <p:sp>
        <p:nvSpPr>
          <p:cNvPr id="6" name="Rounded Rectangle 5"/>
          <p:cNvSpPr/>
          <p:nvPr/>
        </p:nvSpPr>
        <p:spPr>
          <a:xfrm>
            <a:off x="514350" y="721334"/>
            <a:ext cx="8286749" cy="36595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mj-lt"/>
              </a:rPr>
              <a:t>GIAO NHIỆM VỤ Ở NHÀ</a:t>
            </a:r>
          </a:p>
          <a:p>
            <a:pPr marL="257175" indent="-257175" algn="just">
              <a:lnSpc>
                <a:spcPct val="150000"/>
              </a:lnSpc>
              <a:buAutoNum type="arabicPeriod"/>
            </a:pPr>
            <a:r>
              <a:rPr lang="vi-VN" sz="2800" b="1" dirty="0">
                <a:solidFill>
                  <a:srgbClr val="009900"/>
                </a:solidFill>
                <a:latin typeface="+mj-lt"/>
              </a:rPr>
              <a:t>Hoàn thành bài tập.</a:t>
            </a:r>
          </a:p>
          <a:p>
            <a:pPr marL="257175" indent="-257175" algn="just">
              <a:lnSpc>
                <a:spcPct val="150000"/>
              </a:lnSpc>
              <a:buAutoNum type="arabicPeriod"/>
            </a:pPr>
            <a:r>
              <a:rPr lang="en-US" sz="2800" b="1" dirty="0" err="1" smtClean="0">
                <a:solidFill>
                  <a:srgbClr val="009900"/>
                </a:solidFill>
                <a:latin typeface="+mj-lt"/>
              </a:rPr>
              <a:t>Ôn</a:t>
            </a:r>
            <a:r>
              <a:rPr lang="en-US" sz="2800" b="1" dirty="0" smtClean="0">
                <a:solidFill>
                  <a:srgbClr val="009900"/>
                </a:solidFill>
                <a:latin typeface="+mj-lt"/>
              </a:rPr>
              <a:t> </a:t>
            </a:r>
            <a:r>
              <a:rPr lang="en-US" sz="2800" b="1" dirty="0" err="1" smtClean="0">
                <a:solidFill>
                  <a:srgbClr val="009900"/>
                </a:solidFill>
                <a:latin typeface="+mj-lt"/>
              </a:rPr>
              <a:t>lại</a:t>
            </a:r>
            <a:r>
              <a:rPr lang="en-US" sz="2800" b="1" dirty="0" smtClean="0">
                <a:solidFill>
                  <a:srgbClr val="009900"/>
                </a:solidFill>
                <a:latin typeface="+mj-lt"/>
              </a:rPr>
              <a:t> </a:t>
            </a:r>
            <a:r>
              <a:rPr lang="en-US" sz="2800" b="1" dirty="0" err="1" smtClean="0">
                <a:solidFill>
                  <a:srgbClr val="009900"/>
                </a:solidFill>
                <a:latin typeface="+mj-lt"/>
              </a:rPr>
              <a:t>các</a:t>
            </a:r>
            <a:r>
              <a:rPr lang="en-US" sz="2800" b="1" dirty="0" smtClean="0">
                <a:solidFill>
                  <a:srgbClr val="009900"/>
                </a:solidFill>
                <a:latin typeface="+mj-lt"/>
              </a:rPr>
              <a:t> </a:t>
            </a:r>
            <a:r>
              <a:rPr lang="en-US" sz="2800" b="1" dirty="0" err="1" smtClean="0">
                <a:solidFill>
                  <a:srgbClr val="009900"/>
                </a:solidFill>
                <a:latin typeface="+mj-lt"/>
              </a:rPr>
              <a:t>bài</a:t>
            </a:r>
            <a:r>
              <a:rPr lang="en-US" sz="2800" b="1" smtClean="0">
                <a:solidFill>
                  <a:srgbClr val="009900"/>
                </a:solidFill>
                <a:latin typeface="+mj-lt"/>
              </a:rPr>
              <a:t> 10,11,12,13,14,15 </a:t>
            </a:r>
            <a:r>
              <a:rPr lang="en-US" sz="2800" b="1" dirty="0" err="1" smtClean="0">
                <a:solidFill>
                  <a:srgbClr val="009900"/>
                </a:solidFill>
                <a:latin typeface="+mj-lt"/>
              </a:rPr>
              <a:t>để</a:t>
            </a:r>
            <a:r>
              <a:rPr lang="en-US" sz="2800" b="1" dirty="0" smtClean="0">
                <a:solidFill>
                  <a:srgbClr val="009900"/>
                </a:solidFill>
                <a:latin typeface="+mj-lt"/>
              </a:rPr>
              <a:t> </a:t>
            </a:r>
            <a:r>
              <a:rPr lang="en-US" sz="2800" b="1" dirty="0" err="1" smtClean="0">
                <a:solidFill>
                  <a:srgbClr val="009900"/>
                </a:solidFill>
                <a:latin typeface="+mj-lt"/>
              </a:rPr>
              <a:t>giờ</a:t>
            </a:r>
            <a:r>
              <a:rPr lang="en-US" sz="2800" b="1" dirty="0" smtClean="0">
                <a:solidFill>
                  <a:srgbClr val="009900"/>
                </a:solidFill>
                <a:latin typeface="+mj-lt"/>
              </a:rPr>
              <a:t> </a:t>
            </a:r>
            <a:r>
              <a:rPr lang="en-US" sz="2800" b="1" dirty="0" err="1" smtClean="0">
                <a:solidFill>
                  <a:srgbClr val="009900"/>
                </a:solidFill>
                <a:latin typeface="+mj-lt"/>
              </a:rPr>
              <a:t>sau</a:t>
            </a:r>
            <a:r>
              <a:rPr lang="en-US" sz="2800" b="1" dirty="0" smtClean="0">
                <a:solidFill>
                  <a:srgbClr val="009900"/>
                </a:solidFill>
                <a:latin typeface="+mj-lt"/>
              </a:rPr>
              <a:t> </a:t>
            </a:r>
            <a:r>
              <a:rPr lang="en-US" sz="2800" b="1" dirty="0" err="1" smtClean="0">
                <a:solidFill>
                  <a:srgbClr val="009900"/>
                </a:solidFill>
                <a:latin typeface="+mj-lt"/>
              </a:rPr>
              <a:t>ôn</a:t>
            </a:r>
            <a:r>
              <a:rPr lang="en-US" sz="2800" b="1" dirty="0" smtClean="0">
                <a:solidFill>
                  <a:srgbClr val="009900"/>
                </a:solidFill>
                <a:latin typeface="+mj-lt"/>
              </a:rPr>
              <a:t> </a:t>
            </a:r>
            <a:r>
              <a:rPr lang="en-US" sz="2800" b="1" dirty="0" err="1" smtClean="0">
                <a:solidFill>
                  <a:srgbClr val="009900"/>
                </a:solidFill>
                <a:latin typeface="+mj-lt"/>
              </a:rPr>
              <a:t>tập</a:t>
            </a:r>
            <a:r>
              <a:rPr lang="en-US" sz="2800" b="1" dirty="0" smtClean="0">
                <a:solidFill>
                  <a:srgbClr val="009900"/>
                </a:solidFill>
                <a:latin typeface="+mj-lt"/>
              </a:rPr>
              <a:t> </a:t>
            </a:r>
            <a:r>
              <a:rPr lang="en-US" sz="2800" b="1" dirty="0" err="1" smtClean="0">
                <a:solidFill>
                  <a:srgbClr val="009900"/>
                </a:solidFill>
                <a:latin typeface="+mj-lt"/>
              </a:rPr>
              <a:t>chuẩn</a:t>
            </a:r>
            <a:r>
              <a:rPr lang="en-US" sz="2800" b="1" dirty="0" smtClean="0">
                <a:solidFill>
                  <a:srgbClr val="009900"/>
                </a:solidFill>
                <a:latin typeface="+mj-lt"/>
              </a:rPr>
              <a:t> </a:t>
            </a:r>
            <a:r>
              <a:rPr lang="en-US" sz="2800" b="1" dirty="0" err="1" smtClean="0">
                <a:solidFill>
                  <a:srgbClr val="009900"/>
                </a:solidFill>
                <a:latin typeface="+mj-lt"/>
              </a:rPr>
              <a:t>bị</a:t>
            </a:r>
            <a:r>
              <a:rPr lang="en-US" sz="2800" b="1" dirty="0" smtClean="0">
                <a:solidFill>
                  <a:srgbClr val="009900"/>
                </a:solidFill>
                <a:latin typeface="+mj-lt"/>
              </a:rPr>
              <a:t> </a:t>
            </a:r>
            <a:r>
              <a:rPr lang="en-US" sz="2800" b="1" dirty="0" err="1" smtClean="0">
                <a:solidFill>
                  <a:srgbClr val="009900"/>
                </a:solidFill>
                <a:latin typeface="+mj-lt"/>
              </a:rPr>
              <a:t>cho</a:t>
            </a:r>
            <a:r>
              <a:rPr lang="en-US" sz="2800" b="1" dirty="0" smtClean="0">
                <a:solidFill>
                  <a:srgbClr val="009900"/>
                </a:solidFill>
                <a:latin typeface="+mj-lt"/>
              </a:rPr>
              <a:t> </a:t>
            </a:r>
            <a:r>
              <a:rPr lang="en-US" sz="2800" b="1" dirty="0" err="1" smtClean="0">
                <a:solidFill>
                  <a:srgbClr val="009900"/>
                </a:solidFill>
                <a:latin typeface="+mj-lt"/>
              </a:rPr>
              <a:t>kiểm</a:t>
            </a:r>
            <a:r>
              <a:rPr lang="en-US" sz="2800" b="1" dirty="0" smtClean="0">
                <a:solidFill>
                  <a:srgbClr val="009900"/>
                </a:solidFill>
                <a:latin typeface="+mj-lt"/>
              </a:rPr>
              <a:t> </a:t>
            </a:r>
            <a:r>
              <a:rPr lang="en-US" sz="2800" b="1" dirty="0" err="1" smtClean="0">
                <a:solidFill>
                  <a:srgbClr val="009900"/>
                </a:solidFill>
                <a:latin typeface="+mj-lt"/>
              </a:rPr>
              <a:t>tra</a:t>
            </a:r>
            <a:r>
              <a:rPr lang="en-US" sz="2800" b="1" dirty="0" smtClean="0">
                <a:solidFill>
                  <a:srgbClr val="009900"/>
                </a:solidFill>
                <a:latin typeface="+mj-lt"/>
              </a:rPr>
              <a:t> </a:t>
            </a:r>
            <a:r>
              <a:rPr lang="en-US" sz="2800" b="1" dirty="0" err="1" smtClean="0">
                <a:solidFill>
                  <a:srgbClr val="009900"/>
                </a:solidFill>
                <a:latin typeface="+mj-lt"/>
              </a:rPr>
              <a:t>giữa</a:t>
            </a:r>
            <a:r>
              <a:rPr lang="en-US" sz="2800" b="1" dirty="0" smtClean="0">
                <a:solidFill>
                  <a:srgbClr val="009900"/>
                </a:solidFill>
                <a:latin typeface="+mj-lt"/>
              </a:rPr>
              <a:t> </a:t>
            </a:r>
            <a:r>
              <a:rPr lang="en-US" sz="2800" b="1" dirty="0" err="1" smtClean="0">
                <a:solidFill>
                  <a:srgbClr val="009900"/>
                </a:solidFill>
                <a:latin typeface="+mj-lt"/>
              </a:rPr>
              <a:t>kì</a:t>
            </a:r>
            <a:r>
              <a:rPr lang="en-US" sz="2800" b="1" dirty="0" smtClean="0">
                <a:solidFill>
                  <a:srgbClr val="009900"/>
                </a:solidFill>
                <a:latin typeface="+mj-lt"/>
              </a:rPr>
              <a:t> 2.</a:t>
            </a:r>
            <a:endParaRPr lang="vi-VN" sz="2800" b="1" i="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482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6" name="Rectangle 5">
            <a:extLst>
              <a:ext uri="{FF2B5EF4-FFF2-40B4-BE49-F238E27FC236}">
                <a16:creationId xmlns:a16="http://schemas.microsoft.com/office/drawing/2014/main" id="{20C866B5-09D8-41C9-9526-236FC0814E6E}"/>
              </a:ext>
            </a:extLst>
          </p:cNvPr>
          <p:cNvSpPr/>
          <p:nvPr/>
        </p:nvSpPr>
        <p:spPr>
          <a:xfrm>
            <a:off x="158750" y="1186913"/>
            <a:ext cx="8826500" cy="3785652"/>
          </a:xfrm>
          <a:prstGeom prst="rect">
            <a:avLst/>
          </a:prstGeom>
          <a:solidFill>
            <a:schemeClr val="bg1"/>
          </a:solidFill>
        </p:spPr>
        <p:txBody>
          <a:bodyPr wrap="square">
            <a:spAutoFit/>
          </a:bodyPr>
          <a:lstStyle/>
          <a:p>
            <a:pPr>
              <a:lnSpc>
                <a:spcPct val="125000"/>
              </a:lnSpc>
              <a:spcBef>
                <a:spcPts val="600"/>
              </a:spcBef>
              <a:spcAft>
                <a:spcPts val="600"/>
              </a:spcAft>
            </a:pP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Một</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số</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khái</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niệm</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cần</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nhớ</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a:t>
            </a: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trị</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sách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cai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trị</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quản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lý</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nước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tổ</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chức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hành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máy</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nhà</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nước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quân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đội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luật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pháp</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Kinh</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tế</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vấn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đề</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liên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quan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tới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buôn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bán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sản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xuất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tiền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tệ</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lưu</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thông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trao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đổi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hàng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hóa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hoá</a:t>
            </a:r>
            <a:r>
              <a:rPr lang="en-US" sz="2000"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tựu</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sáng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tạo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con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như</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chữ</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viết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phong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tục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tập</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quán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tôn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giáo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tín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ngưỡng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Xã</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hội</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vấn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đề</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liên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quan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đến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cuộc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con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dân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椭圆 8"/>
          <p:cNvSpPr/>
          <p:nvPr/>
        </p:nvSpPr>
        <p:spPr>
          <a:xfrm>
            <a:off x="0" y="106681"/>
            <a:ext cx="588475" cy="525450"/>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dirty="0">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dirty="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 name="TextBox 7">
            <a:extLst>
              <a:ext uri="{FF2B5EF4-FFF2-40B4-BE49-F238E27FC236}">
                <a16:creationId xmlns:a16="http://schemas.microsoft.com/office/drawing/2014/main" id="{737F8B64-DB27-4024-AF4C-C9A3C823492C}"/>
              </a:ext>
            </a:extLst>
          </p:cNvPr>
          <p:cNvSpPr txBox="1"/>
          <p:nvPr/>
        </p:nvSpPr>
        <p:spPr>
          <a:xfrm>
            <a:off x="588475" y="216635"/>
            <a:ext cx="8473256" cy="830997"/>
          </a:xfrm>
          <a:prstGeom prst="rect">
            <a:avLst/>
          </a:prstGeom>
          <a:solidFill>
            <a:schemeClr val="tx1"/>
          </a:solidFill>
        </p:spPr>
        <p:txBody>
          <a:bodyPr wrap="square" rtlCol="0">
            <a:spAutoFit/>
          </a:bodyPr>
          <a:lstStyle/>
          <a:p>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sách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triều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Bắc</a:t>
            </a:r>
            <a:endParaRPr lang="en-US" sz="2400" b="1"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6405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5">
            <a:extLst>
              <a:ext uri="{28A0092B-C50C-407E-A947-70E740481C1C}">
                <a14:useLocalDpi xmlns:a14="http://schemas.microsoft.com/office/drawing/2010/main" val="0"/>
              </a:ext>
            </a:extLst>
          </a:blip>
          <a:srcRect l="34459" t="29190" r="43709" b="31725"/>
          <a:stretch/>
        </p:blipFill>
        <p:spPr>
          <a:xfrm>
            <a:off x="0" y="-38100"/>
            <a:ext cx="9144000" cy="5143500"/>
          </a:xfrm>
          <a:prstGeom prst="rect">
            <a:avLst/>
          </a:prstGeom>
        </p:spPr>
      </p:pic>
      <p:sp>
        <p:nvSpPr>
          <p:cNvPr id="9" name="椭圆 8"/>
          <p:cNvSpPr/>
          <p:nvPr/>
        </p:nvSpPr>
        <p:spPr>
          <a:xfrm>
            <a:off x="0" y="84276"/>
            <a:ext cx="588475" cy="525450"/>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dirty="0">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dirty="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 name="TextBox 1">
            <a:extLst>
              <a:ext uri="{FF2B5EF4-FFF2-40B4-BE49-F238E27FC236}">
                <a16:creationId xmlns:a16="http://schemas.microsoft.com/office/drawing/2014/main" id="{737F8B64-DB27-4024-AF4C-C9A3C823492C}"/>
              </a:ext>
            </a:extLst>
          </p:cNvPr>
          <p:cNvSpPr txBox="1"/>
          <p:nvPr/>
        </p:nvSpPr>
        <p:spPr>
          <a:xfrm>
            <a:off x="662474" y="84278"/>
            <a:ext cx="8473256" cy="830997"/>
          </a:xfrm>
          <a:prstGeom prst="rect">
            <a:avLst/>
          </a:prstGeom>
          <a:solidFill>
            <a:schemeClr val="tx1"/>
          </a:solidFill>
        </p:spPr>
        <p:txBody>
          <a:bodyPr wrap="square" rtlCol="0">
            <a:spAutoFit/>
          </a:bodyPr>
          <a:lstStyle/>
          <a:p>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sách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triều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Bắc</a:t>
            </a:r>
            <a:endParaRPr lang="en-US" sz="2400" b="1"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508E4E0C-DDB4-45DF-B17A-27E5254C3026}"/>
              </a:ext>
            </a:extLst>
          </p:cNvPr>
          <p:cNvSpPr txBox="1"/>
          <p:nvPr/>
        </p:nvSpPr>
        <p:spPr>
          <a:xfrm>
            <a:off x="121298" y="889248"/>
            <a:ext cx="8938726" cy="923330"/>
          </a:xfrm>
          <a:prstGeom prst="rect">
            <a:avLst/>
          </a:prstGeom>
          <a:noFill/>
        </p:spPr>
        <p:txBody>
          <a:bodyPr wrap="square" rtlCol="0">
            <a:spAutoFit/>
          </a:bodyPr>
          <a:lstStyle/>
          <a:p>
            <a:pPr algn="ctr"/>
            <a:r>
              <a:rPr lang="en-US" b="1" i="1" dirty="0">
                <a:solidFill>
                  <a:schemeClr val="bg1"/>
                </a:solidFill>
                <a:latin typeface="Cambria" panose="02040503050406030204" pitchFamily="18" charset="0"/>
                <a:ea typeface="Cambria" panose="02040503050406030204" pitchFamily="18" charset="0"/>
              </a:rPr>
              <a:t>Theo </a:t>
            </a:r>
            <a:r>
              <a:rPr lang="en-US" b="1" i="1" dirty="0" err="1">
                <a:solidFill>
                  <a:schemeClr val="bg1"/>
                </a:solidFill>
                <a:latin typeface="Cambria" panose="02040503050406030204" pitchFamily="18" charset="0"/>
                <a:ea typeface="Cambria" panose="02040503050406030204" pitchFamily="18" charset="0"/>
              </a:rPr>
              <a:t>dõi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đoạn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phim</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tư</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liệu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dưới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đây</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sau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đó</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hãy</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hoàn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thành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bảng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chính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sách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cai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trị</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của</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các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triều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đại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phong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kiến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phương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bắc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và</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mục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đích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của</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những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chính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sách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đó</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đối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với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nước</a:t>
            </a:r>
            <a:r>
              <a:rPr lang="en-US" b="1" i="1" dirty="0">
                <a:solidFill>
                  <a:schemeClr val="bg1"/>
                </a:solidFill>
                <a:latin typeface="Cambria" panose="02040503050406030204" pitchFamily="18" charset="0"/>
                <a:ea typeface="Cambria" panose="02040503050406030204" pitchFamily="18" charset="0"/>
              </a:rPr>
              <a:t> ta</a:t>
            </a:r>
          </a:p>
        </p:txBody>
      </p:sp>
      <p:pic>
        <p:nvPicPr>
          <p:cNvPr id="4" name="Video Bai 15">
            <a:hlinkClick r:id="" action="ppaction://media"/>
            <a:extLst>
              <a:ext uri="{FF2B5EF4-FFF2-40B4-BE49-F238E27FC236}">
                <a16:creationId xmlns:a16="http://schemas.microsoft.com/office/drawing/2014/main" id="{4AC223BD-6F21-41F7-9CF2-51153C177651}"/>
              </a:ext>
            </a:extLst>
          </p:cNvPr>
          <p:cNvPicPr>
            <a:picLocks noChangeAspect="1"/>
          </p:cNvPicPr>
          <p:nvPr>
            <a:videoFile r:link="rId1"/>
            <p:extLst>
              <p:ext uri="{DAA4B4D4-6D71-4841-9C94-3DE7FCFB9230}">
                <p14:media xmlns:p14="http://schemas.microsoft.com/office/powerpoint/2010/main" r:embed="rId2">
                  <p14:trim st="85917" end="85795.9999"/>
                </p14:media>
              </p:ext>
            </p:extLst>
          </p:nvPr>
        </p:nvPicPr>
        <p:blipFill rotWithShape="1">
          <a:blip r:embed="rId6"/>
          <a:srcRect l="1112" t="3679" r="1112"/>
          <a:stretch/>
        </p:blipFill>
        <p:spPr>
          <a:xfrm>
            <a:off x="1" y="1956392"/>
            <a:ext cx="4890976" cy="3160458"/>
          </a:xfrm>
          <a:prstGeom prst="rect">
            <a:avLst/>
          </a:prstGeom>
        </p:spPr>
      </p:pic>
      <p:graphicFrame>
        <p:nvGraphicFramePr>
          <p:cNvPr id="10" name="Table 3">
            <a:extLst>
              <a:ext uri="{FF2B5EF4-FFF2-40B4-BE49-F238E27FC236}">
                <a16:creationId xmlns:a16="http://schemas.microsoft.com/office/drawing/2014/main" id="{BC330172-53D6-41EC-9E32-2EF6BEDBAADB}"/>
              </a:ext>
            </a:extLst>
          </p:cNvPr>
          <p:cNvGraphicFramePr>
            <a:graphicFrameLocks noGrp="1"/>
          </p:cNvGraphicFramePr>
          <p:nvPr>
            <p:extLst>
              <p:ext uri="{D42A27DB-BD31-4B8C-83A1-F6EECF244321}">
                <p14:modId xmlns:p14="http://schemas.microsoft.com/office/powerpoint/2010/main" val="1212377358"/>
              </p:ext>
            </p:extLst>
          </p:nvPr>
        </p:nvGraphicFramePr>
        <p:xfrm>
          <a:off x="4913707" y="1953057"/>
          <a:ext cx="4222022" cy="3192950"/>
        </p:xfrm>
        <a:graphic>
          <a:graphicData uri="http://schemas.openxmlformats.org/drawingml/2006/table">
            <a:tbl>
              <a:tblPr firstRow="1" bandRow="1">
                <a:tableStyleId>{5C22544A-7EE6-4342-B048-85BDC9FD1C3A}</a:tableStyleId>
              </a:tblPr>
              <a:tblGrid>
                <a:gridCol w="1120339">
                  <a:extLst>
                    <a:ext uri="{9D8B030D-6E8A-4147-A177-3AD203B41FA5}">
                      <a16:colId xmlns:a16="http://schemas.microsoft.com/office/drawing/2014/main" val="318577006"/>
                    </a:ext>
                  </a:extLst>
                </a:gridCol>
                <a:gridCol w="1694342">
                  <a:extLst>
                    <a:ext uri="{9D8B030D-6E8A-4147-A177-3AD203B41FA5}">
                      <a16:colId xmlns:a16="http://schemas.microsoft.com/office/drawing/2014/main" val="3799885229"/>
                    </a:ext>
                  </a:extLst>
                </a:gridCol>
                <a:gridCol w="1407341">
                  <a:extLst>
                    <a:ext uri="{9D8B030D-6E8A-4147-A177-3AD203B41FA5}">
                      <a16:colId xmlns:a16="http://schemas.microsoft.com/office/drawing/2014/main" val="814200533"/>
                    </a:ext>
                  </a:extLst>
                </a:gridCol>
              </a:tblGrid>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Các chính sách cai trị</a:t>
                      </a:r>
                    </a:p>
                  </a:txBody>
                  <a:tcPr anchor="ctr"/>
                </a:tc>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Chính trị</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Kinh tế</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Văn hóa – Xã hội</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Tree>
    <p:extLst>
      <p:ext uri="{BB962C8B-B14F-4D97-AF65-F5344CB8AC3E}">
        <p14:creationId xmlns:p14="http://schemas.microsoft.com/office/powerpoint/2010/main" val="1565579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33333">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70041531"/>
              </p:ext>
            </p:extLst>
          </p:nvPr>
        </p:nvGraphicFramePr>
        <p:xfrm>
          <a:off x="0" y="65316"/>
          <a:ext cx="9144000" cy="5012871"/>
        </p:xfrm>
        <a:graphic>
          <a:graphicData uri="http://schemas.openxmlformats.org/drawingml/2006/table">
            <a:tbl>
              <a:tblPr firstRow="1" bandRow="1">
                <a:tableStyleId>{5C22544A-7EE6-4342-B048-85BDC9FD1C3A}</a:tableStyleId>
              </a:tblPr>
              <a:tblGrid>
                <a:gridCol w="1051883">
                  <a:extLst>
                    <a:ext uri="{9D8B030D-6E8A-4147-A177-3AD203B41FA5}">
                      <a16:colId xmlns:a16="http://schemas.microsoft.com/office/drawing/2014/main" val="318577006"/>
                    </a:ext>
                  </a:extLst>
                </a:gridCol>
                <a:gridCol w="5032046">
                  <a:extLst>
                    <a:ext uri="{9D8B030D-6E8A-4147-A177-3AD203B41FA5}">
                      <a16:colId xmlns:a16="http://schemas.microsoft.com/office/drawing/2014/main" val="3799885229"/>
                    </a:ext>
                  </a:extLst>
                </a:gridCol>
                <a:gridCol w="3060071">
                  <a:extLst>
                    <a:ext uri="{9D8B030D-6E8A-4147-A177-3AD203B41FA5}">
                      <a16:colId xmlns:a16="http://schemas.microsoft.com/office/drawing/2014/main" val="814200533"/>
                    </a:ext>
                  </a:extLst>
                </a:gridCol>
              </a:tblGrid>
              <a:tr h="647349">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1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2090500">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Chính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Kinh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tế</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Văn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hóa</a:t>
                      </a:r>
                      <a:r>
                        <a:rPr lang="en-US" sz="1600" dirty="0">
                          <a:latin typeface="Cambria" panose="02040503050406030204" pitchFamily="18" charset="0"/>
                          <a:ea typeface="Cambria" panose="02040503050406030204" pitchFamily="18" charset="0"/>
                          <a:cs typeface="Times New Roman" panose="02020603050405020304" pitchFamily="18" charset="0"/>
                        </a:rPr>
                        <a:t> – </a:t>
                      </a:r>
                      <a:r>
                        <a:rPr lang="en-US" sz="1600" dirty="0" err="1">
                          <a:latin typeface="Cambria" panose="02040503050406030204" pitchFamily="18" charset="0"/>
                          <a:ea typeface="Cambria" panose="02040503050406030204" pitchFamily="18" charset="0"/>
                          <a:cs typeface="Times New Roman" panose="02020603050405020304" pitchFamily="18" charset="0"/>
                        </a:rPr>
                        <a:t>Xã</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Châu</a:t>
            </a:r>
            <a:r>
              <a:rPr lang="en-US" dirty="0">
                <a:latin typeface="Cambria" panose="02040503050406030204" pitchFamily="18" charset="0"/>
                <a:ea typeface="Cambria" panose="02040503050406030204" pitchFamily="18" charset="0"/>
                <a:cs typeface="Times New Roman" panose="02020603050405020304" pitchFamily="18" charset="0"/>
              </a:rPr>
              <a:t>/</a:t>
            </a:r>
            <a:r>
              <a:rPr lang="en-US" dirty="0" err="1">
                <a:latin typeface="Cambria" panose="02040503050406030204" pitchFamily="18" charset="0"/>
                <a:ea typeface="Cambria" panose="02040503050406030204" pitchFamily="18" charset="0"/>
                <a:cs typeface="Times New Roman" panose="02020603050405020304" pitchFamily="18" charset="0"/>
              </a:rPr>
              <a:t>Quận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2164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609600" y="937451"/>
            <a:ext cx="8366760"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6087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91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014" y="75306"/>
            <a:ext cx="5615615" cy="4991797"/>
          </a:xfrm>
          <a:prstGeom prst="rect">
            <a:avLst/>
          </a:prstGeom>
        </p:spPr>
      </p:pic>
    </p:spTree>
    <p:extLst>
      <p:ext uri="{BB962C8B-B14F-4D97-AF65-F5344CB8AC3E}">
        <p14:creationId xmlns:p14="http://schemas.microsoft.com/office/powerpoint/2010/main" val="254678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FBADC478-AFF0-41BB-8803-B3E5C0319EF5"/>
  <p:tag name="ISPRINGONLINEFOLDERID" val="0"/>
  <p:tag name="ISPRINGONLINEFOLDERPATH" val="Content List"/>
  <p:tag name="ISPRINGCLOUDFOLDERID" val="0"/>
  <p:tag name="ISPRINGCLOUDFOLDERPATH" val="Repository"/>
  <p:tag name="ISPRING_OUTPUT_FOLDER" val="D:\ppt\第十批\531971"/>
  <p:tag name="ISPRING_PRESENTATION_TITLE" val="5a3cb41e2fad7"/>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rl2tpcb">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1953</TotalTime>
  <Words>3326</Words>
  <Application>Microsoft Office PowerPoint</Application>
  <PresentationFormat>On-screen Show (16:9)</PresentationFormat>
  <Paragraphs>314</Paragraphs>
  <Slides>44</Slides>
  <Notes>29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#9Slide07 IcielNabila</vt:lpstr>
      <vt:lpstr>arial</vt:lpstr>
      <vt:lpstr>arial</vt:lpstr>
      <vt:lpstr>Calibri</vt:lpstr>
      <vt:lpstr>Cambria</vt:lpstr>
      <vt:lpstr>Times New Roman</vt:lpstr>
      <vt:lpstr>Wingdings</vt:lpstr>
      <vt:lpstr>字魂59号-创粗黑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5a3cb41e2fad7</dc:title>
  <dc:creator>Microsoft</dc:creator>
  <cp:lastModifiedBy>Admin</cp:lastModifiedBy>
  <cp:revision>64</cp:revision>
  <dcterms:created xsi:type="dcterms:W3CDTF">2017-12-02T09:50:05Z</dcterms:created>
  <dcterms:modified xsi:type="dcterms:W3CDTF">2024-01-31T02:24:43Z</dcterms:modified>
</cp:coreProperties>
</file>