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4"/>
  </p:notesMasterIdLst>
  <p:sldIdLst>
    <p:sldId id="285" r:id="rId3"/>
    <p:sldId id="286" r:id="rId4"/>
    <p:sldId id="281" r:id="rId5"/>
    <p:sldId id="282" r:id="rId6"/>
    <p:sldId id="283" r:id="rId7"/>
    <p:sldId id="284" r:id="rId8"/>
    <p:sldId id="258" r:id="rId9"/>
    <p:sldId id="259" r:id="rId10"/>
    <p:sldId id="260" r:id="rId11"/>
    <p:sldId id="261" r:id="rId12"/>
    <p:sldId id="262" r:id="rId13"/>
    <p:sldId id="287" r:id="rId14"/>
    <p:sldId id="288" r:id="rId15"/>
    <p:sldId id="264" r:id="rId16"/>
    <p:sldId id="263" r:id="rId17"/>
    <p:sldId id="289" r:id="rId18"/>
    <p:sldId id="290" r:id="rId19"/>
    <p:sldId id="265" r:id="rId20"/>
    <p:sldId id="292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宋体" panose="02010600030101010101" pitchFamily="2" charset="-122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j5w6T1RRzIlmtBnPG1FU4JkQl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>
      <p:cViewPr varScale="1">
        <p:scale>
          <a:sx n="44" d="100"/>
          <a:sy n="44" d="100"/>
        </p:scale>
        <p:origin x="54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381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6543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0016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1718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17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437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540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74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948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8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0" name="Google Shape;150;p40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4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4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4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5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5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6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6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4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99" name="Google Shape;199;p4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7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03" name="Google Shape;203;p4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8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8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48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216" name="Google Shape;216;p48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0" name="Google Shape;220;p49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1" name="Google Shape;221;p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9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0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0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1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1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235" name="Google Shape;235;p5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26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86" name="Google Shape;86;p26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6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6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6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6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6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6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6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6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6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6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26"/>
          <p:cNvGrpSpPr/>
          <p:nvPr/>
        </p:nvGrpSpPr>
        <p:grpSpPr>
          <a:xfrm>
            <a:off x="27222" y="-786"/>
            <a:ext cx="2356674" cy="6854039"/>
            <a:chOff x="6627813" y="194833"/>
            <a:chExt cx="1952625" cy="5678918"/>
          </a:xfrm>
        </p:grpSpPr>
        <p:sp>
          <p:nvSpPr>
            <p:cNvPr id="99" name="Google Shape;99;p26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6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6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6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6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6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6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6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6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6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5.gif"/><Relationship Id="rId3" Type="http://schemas.openxmlformats.org/officeDocument/2006/relationships/image" Target="../media/image34.png"/><Relationship Id="rId7" Type="http://schemas.openxmlformats.org/officeDocument/2006/relationships/slide" Target="slide25.xml"/><Relationship Id="rId12" Type="http://schemas.openxmlformats.org/officeDocument/2006/relationships/slide" Target="slide30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5" Type="http://schemas.openxmlformats.org/officeDocument/2006/relationships/image" Target="../media/image37.gif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emf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emf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31BEFB1-B099-4505-A75A-F501D57A2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246">
            <a:off x="2820501" y="184941"/>
            <a:ext cx="5868716" cy="4826617"/>
          </a:xfrm>
          <a:prstGeom prst="rect">
            <a:avLst/>
          </a:prstGeom>
        </p:spPr>
      </p:pic>
      <p:sp>
        <p:nvSpPr>
          <p:cNvPr id="13" name="TextBox 71">
            <a:extLst>
              <a:ext uri="{FF2B5EF4-FFF2-40B4-BE49-F238E27FC236}">
                <a16:creationId xmlns:a16="http://schemas.microsoft.com/office/drawing/2014/main" id="{655EBC68-07CF-4D3C-8C7B-6BCCF1D0D5BE}"/>
              </a:ext>
            </a:extLst>
          </p:cNvPr>
          <p:cNvSpPr txBox="1"/>
          <p:nvPr/>
        </p:nvSpPr>
        <p:spPr>
          <a:xfrm>
            <a:off x="3505200" y="1656900"/>
            <a:ext cx="485538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867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微软雅黑" pitchFamily="34" charset="-122"/>
              </a:rPr>
              <a:t>KHỞI ĐỘNG</a:t>
            </a:r>
            <a:endParaRPr lang="zh-CN" altLang="en-US" sz="5867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微软雅黑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B29AD6F-5CB5-4E09-8F4E-173E8B30A8EB}"/>
              </a:ext>
            </a:extLst>
          </p:cNvPr>
          <p:cNvGrpSpPr/>
          <p:nvPr/>
        </p:nvGrpSpPr>
        <p:grpSpPr>
          <a:xfrm>
            <a:off x="-240704" y="-127799"/>
            <a:ext cx="12769419" cy="7351019"/>
            <a:chOff x="-180528" y="-95849"/>
            <a:chExt cx="9577064" cy="55132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42058D5-1A3B-45DE-82F4-921B7BEF6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801" b="30400"/>
            <a:stretch/>
          </p:blipFill>
          <p:spPr>
            <a:xfrm>
              <a:off x="-180528" y="-95849"/>
              <a:ext cx="1216788" cy="171172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5643C06-F13B-402B-9D6F-C4B36BDB0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546" r="30035"/>
            <a:stretch/>
          </p:blipFill>
          <p:spPr>
            <a:xfrm>
              <a:off x="7956376" y="-11782"/>
              <a:ext cx="1440160" cy="164302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4818201-0872-44C9-88C4-7419F4AFE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4092" y="3912342"/>
              <a:ext cx="4389689" cy="150507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0702A8F-D89F-4009-B9D5-C3EF9C5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034" y="3434041"/>
              <a:ext cx="1216788" cy="1698383"/>
            </a:xfrm>
            <a:prstGeom prst="rect">
              <a:avLst/>
            </a:prstGeom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49C61395-FE62-4E3F-9D49-7348D76D6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38"/>
          <a:stretch/>
        </p:blipFill>
        <p:spPr>
          <a:xfrm rot="2049975">
            <a:off x="9156907" y="4686086"/>
            <a:ext cx="2903188" cy="2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"/>
          <p:cNvSpPr/>
          <p:nvPr/>
        </p:nvSpPr>
        <p:spPr>
          <a:xfrm>
            <a:off x="6376419" y="2561602"/>
            <a:ext cx="253463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khối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gạch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chặt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chẽ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sộ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tháp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cửa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8" name="Google Shape;29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635" y="35670"/>
            <a:ext cx="2978195" cy="33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82" y="3334406"/>
            <a:ext cx="3079432" cy="34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964" y="31660"/>
            <a:ext cx="2938456" cy="321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4350" y="3388664"/>
            <a:ext cx="2898568" cy="34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6"/>
          <p:cNvSpPr/>
          <p:nvPr/>
        </p:nvSpPr>
        <p:spPr>
          <a:xfrm>
            <a:off x="9247781" y="875348"/>
            <a:ext cx="2679427" cy="28479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2764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Liệt kê những điểm tương đồng của 2 bức tượng Phật?</a:t>
            </a:r>
            <a:endParaRPr sz="240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2764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40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9288460" y="805270"/>
            <a:ext cx="2661603" cy="318108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400" i="1">
                <a:solidFill>
                  <a:srgbClr val="2764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em tượng Phật Phù Nam chịu ảnh hưởng của chùa Ấn Độ hay ngược lại? </a:t>
            </a:r>
            <a:endParaRPr sz="240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6"/>
          <p:cNvSpPr/>
          <p:nvPr/>
        </p:nvSpPr>
        <p:spPr>
          <a:xfrm>
            <a:off x="3551873" y="2544886"/>
            <a:ext cx="2423160" cy="165959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Mắt Phật nhắm hoặc nhìn xuống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Tư thế ngón tay giống nhau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5" name="Google Shape;30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0557" y="31659"/>
            <a:ext cx="3016797" cy="310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4135" y="3368186"/>
            <a:ext cx="3033219" cy="342965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6"/>
          <p:cNvSpPr/>
          <p:nvPr/>
        </p:nvSpPr>
        <p:spPr>
          <a:xfrm>
            <a:off x="9349914" y="749833"/>
            <a:ext cx="2634399" cy="318108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4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Liệt kê những điểm tương đồng của 2 ngồi đền?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9338098" y="1069013"/>
            <a:ext cx="2668649" cy="318108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đền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 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Nagar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chịu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hưởng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đền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hay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ngược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6"/>
          <p:cNvSpPr/>
          <p:nvPr/>
        </p:nvSpPr>
        <p:spPr>
          <a:xfrm>
            <a:off x="9224926" y="872377"/>
            <a:ext cx="2675076" cy="318108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Liệt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kê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ngồi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chùa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6"/>
          <p:cNvSpPr/>
          <p:nvPr/>
        </p:nvSpPr>
        <p:spPr>
          <a:xfrm>
            <a:off x="9303848" y="927100"/>
            <a:ext cx="2695853" cy="300381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chùa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Mianma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chịu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hưởng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chùa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hay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ngược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764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6"/>
          <p:cNvSpPr txBox="1"/>
          <p:nvPr/>
        </p:nvSpPr>
        <p:spPr>
          <a:xfrm>
            <a:off x="9504855" y="5300628"/>
            <a:ext cx="268714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Xây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chóp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nhọn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trí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1774" y="3982670"/>
            <a:ext cx="1103284" cy="109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"/>
          <p:cNvSpPr/>
          <p:nvPr/>
        </p:nvSpPr>
        <p:spPr>
          <a:xfrm>
            <a:off x="8193437" y="1409457"/>
            <a:ext cx="3998563" cy="364210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đời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sống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tín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ngưỡng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tôn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giáo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các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Á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chịu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ảnh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hưởng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thê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nào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7"/>
          <p:cNvSpPr/>
          <p:nvPr/>
        </p:nvSpPr>
        <p:spPr>
          <a:xfrm>
            <a:off x="599362" y="1514902"/>
            <a:ext cx="7207157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Tôn giáo – tín ngưỡng:</a:t>
            </a:r>
            <a:endParaRPr sz="26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Cư dân Đông Nam Á có những tín ngưỡng dân gian như tín ngưỡng phồn thực, thờ cúng tổ tiên...</a:t>
            </a:r>
            <a:endParaRPr sz="26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 đã tiếp thu Phật Giáo, Hindu giáo, dung hợp với hệ thống tín ngưỡng bản địa của mình...</a:t>
            </a:r>
            <a:endParaRPr sz="26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1" name="Google Shape;3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61" y="973874"/>
            <a:ext cx="7207157" cy="47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/>
          <p:nvPr/>
        </p:nvSpPr>
        <p:spPr>
          <a:xfrm>
            <a:off x="499796" y="76200"/>
            <a:ext cx="113874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24 -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13:  GIAO LƯU VĂN HÓA Ở ĐÔNG NAM Á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TỪ ĐẦU CÔNG NGUYÊN ĐẾN THẾ KỈ 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030267"/>
            <a:ext cx="4211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Tín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tôn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giáo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098" y="1585571"/>
            <a:ext cx="10972800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SzPts val="1100"/>
              <a:tabLst>
                <a:tab pos="448310" algn="l"/>
              </a:tabLst>
            </a:pPr>
            <a:r>
              <a:rPr lang="nl-NL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Đông Nam Á có nhiều tín ngưỡng dân gian, hầu hết có liên quan đến hoạt động sản xuất nông nghiệp.</a:t>
            </a:r>
            <a:endParaRPr lang="en-US" sz="24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D2607-3A49-0E4A-A1F9-DDDB873258A4}"/>
              </a:ext>
            </a:extLst>
          </p:cNvPr>
          <p:cNvSpPr txBox="1"/>
          <p:nvPr/>
        </p:nvSpPr>
        <p:spPr>
          <a:xfrm>
            <a:off x="707098" y="2648311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tx1"/>
                </a:solidFill>
                <a:latin typeface="+mj-lt"/>
                <a:ea typeface="Calibri"/>
              </a:rPr>
              <a:t>- Các </a:t>
            </a:r>
            <a:r>
              <a:rPr lang="nl-NL" sz="2400" dirty="0">
                <a:solidFill>
                  <a:schemeClr val="tx1"/>
                </a:solidFill>
                <a:latin typeface="+mj-lt"/>
                <a:ea typeface="Calibri"/>
              </a:rPr>
              <a:t>tín ngưỡng bản địa </a:t>
            </a:r>
            <a:r>
              <a:rPr lang="nl-NL" sz="2400" dirty="0" smtClean="0">
                <a:solidFill>
                  <a:schemeClr val="tx1"/>
                </a:solidFill>
                <a:latin typeface="+mj-lt"/>
                <a:ea typeface="Calibri"/>
              </a:rPr>
              <a:t>đã </a:t>
            </a:r>
            <a:r>
              <a:rPr lang="nl-NL" sz="2400" dirty="0">
                <a:solidFill>
                  <a:schemeClr val="tx1"/>
                </a:solidFill>
                <a:latin typeface="+mj-lt"/>
                <a:ea typeface="Calibri"/>
              </a:rPr>
              <a:t>kết hợp, dung hoà với những tôn giáo bên ngoài như Ấn Độ giáo, Phật giáo, tạo nên đời sổng tín ngưỡng đa dạng, phong phú.</a:t>
            </a:r>
            <a:endParaRPr lang="x-none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796" y="3945241"/>
            <a:ext cx="3522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viết-văn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0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3062"/>
            <a:ext cx="2676899" cy="553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1122"/>
            <a:ext cx="8224822" cy="5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"/>
          <p:cNvSpPr/>
          <p:nvPr/>
        </p:nvSpPr>
        <p:spPr>
          <a:xfrm>
            <a:off x="7075669" y="1659364"/>
            <a:ext cx="4584701" cy="409342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 học</a:t>
            </a:r>
            <a:endParaRPr sz="26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 học chịu ảnh hưởng của Ấn Độ. Dựa trên 2 bộ sử thi của Ấn Độ là Mahabharata và Ramayana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 Lào có Phạ lắc Phạ Lam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 Thái Lan có Ramakien</a:t>
            </a:r>
            <a:endParaRPr sz="2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 Campuchia có Riêm kê</a:t>
            </a:r>
            <a:endParaRPr sz="2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 Inđônêxia có Ramayana</a:t>
            </a:r>
            <a:endParaRPr sz="26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628557" y="1642874"/>
            <a:ext cx="4051932" cy="409342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6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 Á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riêng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Khơ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Mã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Lai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26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này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Nôm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Hán</a:t>
            </a:r>
            <a:r>
              <a:rPr lang="en-US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349" name="Google Shape;3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" y="304800"/>
            <a:ext cx="4819809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1366" y="152400"/>
            <a:ext cx="4591276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9"/>
          <p:cNvSpPr/>
          <p:nvPr/>
        </p:nvSpPr>
        <p:spPr>
          <a:xfrm>
            <a:off x="4495800" y="0"/>
            <a:ext cx="4033020" cy="4385539"/>
          </a:xfrm>
          <a:prstGeom prst="star16">
            <a:avLst>
              <a:gd name="adj" fmla="val 37500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Hãy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biết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những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bằng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chứng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nào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chứng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tỏ </a:t>
            </a:r>
            <a:r>
              <a:rPr lang="en-US" sz="22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viết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học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Á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chịu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ảnh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hưởng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văn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2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Ấn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r>
              <a:rPr lang="en-US" sz="2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Quốc</a:t>
            </a:r>
            <a:r>
              <a:rPr lang="en-US" sz="2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2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"/>
          <p:cNvSpPr/>
          <p:nvPr/>
        </p:nvSpPr>
        <p:spPr>
          <a:xfrm>
            <a:off x="728420" y="2361559"/>
            <a:ext cx="3332136" cy="63543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endParaRPr sz="2400" dirty="0"/>
          </a:p>
        </p:txBody>
      </p:sp>
      <p:sp>
        <p:nvSpPr>
          <p:cNvPr id="327" name="Google Shape;327;p8"/>
          <p:cNvSpPr/>
          <p:nvPr/>
        </p:nvSpPr>
        <p:spPr>
          <a:xfrm>
            <a:off x="728420" y="3409629"/>
            <a:ext cx="3332136" cy="63543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 thi Ra-ma-y-a-na của người Ấn Độ Cổ đai </a:t>
            </a:r>
            <a:endParaRPr sz="2400"/>
          </a:p>
        </p:txBody>
      </p:sp>
      <p:sp>
        <p:nvSpPr>
          <p:cNvPr id="328" name="Google Shape;328;p8"/>
          <p:cNvSpPr/>
          <p:nvPr/>
        </p:nvSpPr>
        <p:spPr>
          <a:xfrm>
            <a:off x="728420" y="4606871"/>
            <a:ext cx="3332136" cy="63543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Ăng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–co-Bo-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rây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(Cam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puchia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/>
          </a:p>
        </p:txBody>
      </p:sp>
      <p:sp>
        <p:nvSpPr>
          <p:cNvPr id="329" name="Google Shape;329;p8"/>
          <p:cNvSpPr/>
          <p:nvPr/>
        </p:nvSpPr>
        <p:spPr>
          <a:xfrm>
            <a:off x="728420" y="5598763"/>
            <a:ext cx="3332136" cy="63543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cư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 Á</a:t>
            </a:r>
            <a:endParaRPr sz="2400" dirty="0"/>
          </a:p>
        </p:txBody>
      </p:sp>
      <p:sp>
        <p:nvSpPr>
          <p:cNvPr id="330" name="Google Shape;330;p8"/>
          <p:cNvSpPr/>
          <p:nvPr/>
        </p:nvSpPr>
        <p:spPr>
          <a:xfrm>
            <a:off x="5904856" y="2361559"/>
            <a:ext cx="4686944" cy="63543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hưởng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hầu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nền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 Á</a:t>
            </a:r>
            <a:endParaRPr sz="2400" dirty="0"/>
          </a:p>
        </p:txBody>
      </p:sp>
      <p:sp>
        <p:nvSpPr>
          <p:cNvPr id="331" name="Google Shape;331;p8"/>
          <p:cNvSpPr/>
          <p:nvPr/>
        </p:nvSpPr>
        <p:spPr>
          <a:xfrm>
            <a:off x="5925520" y="3357324"/>
            <a:ext cx="4666280" cy="63543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Khơ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</a:t>
            </a:r>
            <a:endParaRPr sz="2400" dirty="0"/>
          </a:p>
        </p:txBody>
      </p:sp>
      <p:sp>
        <p:nvSpPr>
          <p:cNvPr id="332" name="Google Shape;332;p8"/>
          <p:cNvSpPr/>
          <p:nvPr/>
        </p:nvSpPr>
        <p:spPr>
          <a:xfrm>
            <a:off x="5925520" y="4478043"/>
            <a:ext cx="4666280" cy="63543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nguười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</a:t>
            </a:r>
            <a:endParaRPr sz="2400" dirty="0"/>
          </a:p>
        </p:txBody>
      </p:sp>
      <p:sp>
        <p:nvSpPr>
          <p:cNvPr id="333" name="Google Shape;333;p8"/>
          <p:cNvSpPr/>
          <p:nvPr/>
        </p:nvSpPr>
        <p:spPr>
          <a:xfrm>
            <a:off x="5904856" y="5598763"/>
            <a:ext cx="4686944" cy="63543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thừa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Hán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</a:t>
            </a:r>
            <a:endParaRPr sz="2400" dirty="0"/>
          </a:p>
        </p:txBody>
      </p:sp>
      <p:sp>
        <p:nvSpPr>
          <p:cNvPr id="334" name="Google Shape;334;p8"/>
          <p:cNvSpPr txBox="1"/>
          <p:nvPr/>
        </p:nvSpPr>
        <p:spPr>
          <a:xfrm>
            <a:off x="762336" y="978394"/>
            <a:ext cx="85085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endParaRPr sz="2400" dirty="0"/>
          </a:p>
        </p:txBody>
      </p:sp>
      <p:sp>
        <p:nvSpPr>
          <p:cNvPr id="335" name="Google Shape;335;p8"/>
          <p:cNvSpPr txBox="1"/>
          <p:nvPr/>
        </p:nvSpPr>
        <p:spPr>
          <a:xfrm flipH="1">
            <a:off x="1821051" y="1806512"/>
            <a:ext cx="5734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/>
          </a:p>
        </p:txBody>
      </p:sp>
      <p:sp>
        <p:nvSpPr>
          <p:cNvPr id="336" name="Google Shape;336;p8"/>
          <p:cNvSpPr txBox="1"/>
          <p:nvPr/>
        </p:nvSpPr>
        <p:spPr>
          <a:xfrm>
            <a:off x="7375999" y="1657249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  <p:cxnSp>
        <p:nvCxnSpPr>
          <p:cNvPr id="337" name="Google Shape;337;p8"/>
          <p:cNvCxnSpPr/>
          <p:nvPr/>
        </p:nvCxnSpPr>
        <p:spPr>
          <a:xfrm>
            <a:off x="4057972" y="2689602"/>
            <a:ext cx="1844300" cy="3237204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8" name="Google Shape;338;p8"/>
          <p:cNvCxnSpPr>
            <a:stCxn id="329" idx="3"/>
            <a:endCxn id="332" idx="1"/>
          </p:cNvCxnSpPr>
          <p:nvPr/>
        </p:nvCxnSpPr>
        <p:spPr>
          <a:xfrm flipV="1">
            <a:off x="4060556" y="4795758"/>
            <a:ext cx="1864964" cy="112072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9" name="Google Shape;339;p8"/>
          <p:cNvCxnSpPr/>
          <p:nvPr/>
        </p:nvCxnSpPr>
        <p:spPr>
          <a:xfrm rot="10800000" flipH="1">
            <a:off x="4063140" y="3816945"/>
            <a:ext cx="1864964" cy="112072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0" name="Google Shape;340;p8"/>
          <p:cNvCxnSpPr/>
          <p:nvPr/>
        </p:nvCxnSpPr>
        <p:spPr>
          <a:xfrm rot="10800000" flipH="1">
            <a:off x="4060556" y="2688476"/>
            <a:ext cx="1864964" cy="112072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/>
          <p:nvPr/>
        </p:nvSpPr>
        <p:spPr>
          <a:xfrm>
            <a:off x="499796" y="76200"/>
            <a:ext cx="113874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24 -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13:  GIAO LƯU VĂN HÓA Ở ĐÔNG NAM Á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TỪ ĐẦU CÔNG NGUYÊN ĐẾN THẾ KỈ 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002193"/>
            <a:ext cx="4211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Tín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tôn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giáo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098" y="1454969"/>
            <a:ext cx="10972800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SzPts val="1100"/>
              <a:tabLst>
                <a:tab pos="448310" algn="l"/>
              </a:tabLst>
            </a:pPr>
            <a:r>
              <a:rPr lang="nl-NL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Đông Nam Á có nhiều tín ngưỡng dân gian, hầu hết có liên quan đến hoạt động sản xuất nông nghiệp.</a:t>
            </a:r>
            <a:endParaRPr lang="en-US" sz="24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D2607-3A49-0E4A-A1F9-DDDB873258A4}"/>
              </a:ext>
            </a:extLst>
          </p:cNvPr>
          <p:cNvSpPr txBox="1"/>
          <p:nvPr/>
        </p:nvSpPr>
        <p:spPr>
          <a:xfrm>
            <a:off x="793116" y="2495258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solidFill>
                  <a:schemeClr val="tx1"/>
                </a:solidFill>
                <a:latin typeface="+mj-lt"/>
                <a:ea typeface="Calibri"/>
              </a:rPr>
              <a:t>- Các </a:t>
            </a:r>
            <a:r>
              <a:rPr lang="nl-NL" sz="2400" dirty="0">
                <a:solidFill>
                  <a:schemeClr val="tx1"/>
                </a:solidFill>
                <a:latin typeface="+mj-lt"/>
                <a:ea typeface="Calibri"/>
              </a:rPr>
              <a:t>tín ngưỡng bản địa ở Đông Nam Á đã kết hợp, dung hoà với những tôn giáo bên ngoài như Ấn Độ giáo, Phật giáo, tạo nên đời sổng tín ngưỡng đa dạng, phong phú.</a:t>
            </a:r>
            <a:endParaRPr lang="x-none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796" y="3660932"/>
            <a:ext cx="3522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viết-văn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2A21D-497D-3044-AAA8-46916FA407FC}"/>
              </a:ext>
            </a:extLst>
          </p:cNvPr>
          <p:cNvSpPr txBox="1"/>
          <p:nvPr/>
        </p:nvSpPr>
        <p:spPr>
          <a:xfrm>
            <a:off x="707098" y="4149497"/>
            <a:ext cx="11307417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buSzPts val="1100"/>
              <a:tabLst>
                <a:tab pos="46482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cư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Nam Á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cổ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Ấn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/>
              </a:rPr>
              <a:t>Riêng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Hán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.</a:t>
            </a:r>
            <a:endParaRPr lang="en-US" sz="2400" u="none" strike="noStrike" spc="0" dirty="0">
              <a:solidFill>
                <a:schemeClr val="tx1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3116" y="5160578"/>
            <a:ext cx="110808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457200" algn="l"/>
              </a:tabLs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Ra-ma-y-a-</a:t>
            </a:r>
            <a:r>
              <a:rPr lang="en-US" sz="24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306" y="6147806"/>
            <a:ext cx="402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điêu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khắc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3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600" y="304800"/>
            <a:ext cx="10371137" cy="5826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4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0"/>
          <p:cNvSpPr/>
          <p:nvPr/>
        </p:nvSpPr>
        <p:spPr>
          <a:xfrm>
            <a:off x="7865075" y="1330534"/>
            <a:ext cx="3928606" cy="392415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Kiến trúc, điêu khắc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trúc chịu ảnh hưởng của Phật giáo và Hindu giáo</a:t>
            </a:r>
            <a:endParaRPr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457200" algn="just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ngôi chùa ở Lào, Thái Lan, Mianma </a:t>
            </a:r>
            <a:endParaRPr/>
          </a:p>
          <a:p>
            <a:pPr marL="457200" marR="0" lvl="0" indent="-457200" algn="just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ngôi đền như Bô-rô-bu-đua (Inđônêxia), thánh địa Mĩ Sơn (Việt Nam)</a:t>
            </a:r>
            <a:endParaRPr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8" name="Google Shape;358;p10" descr="1_gvq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305" y="1027836"/>
            <a:ext cx="3127704" cy="240116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0"/>
          <p:cNvSpPr/>
          <p:nvPr/>
        </p:nvSpPr>
        <p:spPr>
          <a:xfrm>
            <a:off x="434282" y="3454874"/>
            <a:ext cx="37282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Chùa Anantha Padmanabhaswamy - Ấn Đô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10" descr="Những ngôi chùa nổi tiếng tại Myanmar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4880" y="1272416"/>
            <a:ext cx="3081338" cy="21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0"/>
          <p:cNvSpPr/>
          <p:nvPr/>
        </p:nvSpPr>
        <p:spPr>
          <a:xfrm>
            <a:off x="4393192" y="3408069"/>
            <a:ext cx="27997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Chùa </a:t>
            </a:r>
            <a:r>
              <a:rPr lang="en-US" sz="1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Shwedagon - Mianma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379" y="4012816"/>
            <a:ext cx="3254375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0"/>
          <p:cNvSpPr/>
          <p:nvPr/>
        </p:nvSpPr>
        <p:spPr>
          <a:xfrm>
            <a:off x="563305" y="6057516"/>
            <a:ext cx="27283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Đền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Annamanaiyar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Ấn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Độ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0" descr="KIẾN TRÚC ĐỀN THÁP ẤN ĐỘ: ĐỀN THÁP HINDU GIÁO Ở CHAMP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6766" y="4066822"/>
            <a:ext cx="3044825" cy="208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0"/>
          <p:cNvSpPr/>
          <p:nvPr/>
        </p:nvSpPr>
        <p:spPr>
          <a:xfrm>
            <a:off x="4096766" y="6211332"/>
            <a:ext cx="29028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Tháp Bà Po Nagar (Việt Nam)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0"/>
          <p:cNvSpPr/>
          <p:nvPr/>
        </p:nvSpPr>
        <p:spPr>
          <a:xfrm>
            <a:off x="7813733" y="1272416"/>
            <a:ext cx="3928606" cy="397031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sát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kiến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trúc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điêu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khắc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Á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đầu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nguyên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đến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X có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điểm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nổi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bật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p10"/>
          <p:cNvPicPr preferRelativeResize="0"/>
          <p:nvPr/>
        </p:nvPicPr>
        <p:blipFill rotWithShape="1">
          <a:blip r:embed="rId7">
            <a:alphaModFix/>
          </a:blip>
          <a:srcRect b="5602"/>
          <a:stretch/>
        </p:blipFill>
        <p:spPr>
          <a:xfrm>
            <a:off x="8357880" y="5404498"/>
            <a:ext cx="1084881" cy="9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/>
          <p:nvPr/>
        </p:nvSpPr>
        <p:spPr>
          <a:xfrm>
            <a:off x="575875" y="36144"/>
            <a:ext cx="113874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24 -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13:  GIAO LƯU VĂN HÓA Ở ĐÔNG NAM Á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TỪ ĐẦU CÔNG NGUYÊN ĐẾN THẾ KỈ 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549" y="838200"/>
            <a:ext cx="4211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Tín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tôn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giáo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098" y="1295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100"/>
              <a:tabLst>
                <a:tab pos="448310" algn="l"/>
              </a:tabLst>
            </a:pPr>
            <a:r>
              <a:rPr lang="nl-NL" sz="2400" dirty="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  <a:t>- Đông Nam Á có nhiều tín ngưỡng dân gian, hầu hết có liên quan đến hoạt động sản xuất nông nghiệp.</a:t>
            </a:r>
            <a:endParaRPr lang="en-US" sz="2400" dirty="0">
              <a:solidFill>
                <a:schemeClr val="tx1"/>
              </a:solidFill>
              <a:latin typeface="+mj-lt"/>
              <a:ea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D2607-3A49-0E4A-A1F9-DDDB873258A4}"/>
              </a:ext>
            </a:extLst>
          </p:cNvPr>
          <p:cNvSpPr txBox="1"/>
          <p:nvPr/>
        </p:nvSpPr>
        <p:spPr>
          <a:xfrm>
            <a:off x="783177" y="2057400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solidFill>
                  <a:schemeClr val="tx1"/>
                </a:solidFill>
                <a:latin typeface="+mj-lt"/>
                <a:ea typeface="Calibri"/>
              </a:rPr>
              <a:t>- Các </a:t>
            </a:r>
            <a:r>
              <a:rPr lang="nl-NL" sz="2400" dirty="0">
                <a:solidFill>
                  <a:schemeClr val="tx1"/>
                </a:solidFill>
                <a:latin typeface="+mj-lt"/>
                <a:ea typeface="Calibri"/>
              </a:rPr>
              <a:t>tín ngưỡng bản địa ở Đông Nam Á đã kết hợp, dung hoà với những tôn giáo bên ngoài như Ấn Độ giáo, Phật giáo, tạo nên đời sổng tín ngưỡng đa dạng, phong phú.</a:t>
            </a:r>
            <a:endParaRPr lang="x-none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796" y="3200400"/>
            <a:ext cx="3522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viết-văn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học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2A21D-497D-3044-AAA8-46916FA407FC}"/>
              </a:ext>
            </a:extLst>
          </p:cNvPr>
          <p:cNvSpPr txBox="1"/>
          <p:nvPr/>
        </p:nvSpPr>
        <p:spPr>
          <a:xfrm>
            <a:off x="707098" y="3581400"/>
            <a:ext cx="1130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ts val="1100"/>
              <a:tabLst>
                <a:tab pos="46482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cư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Nam Á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riêng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cổ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Ấn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Độ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Times New Roman"/>
              </a:rPr>
              <a:t>Riêng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Hán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/>
              </a:rPr>
              <a:t>.</a:t>
            </a:r>
            <a:endParaRPr lang="en-US" sz="2400" u="none" strike="noStrike" spc="0" dirty="0">
              <a:solidFill>
                <a:schemeClr val="tx1"/>
              </a:solidFill>
              <a:effectLst/>
              <a:latin typeface="+mj-lt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81" y="4404187"/>
            <a:ext cx="11080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Ra-ma-y-a-</a:t>
            </a:r>
            <a:r>
              <a:rPr lang="en-US" sz="2400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993" y="5267980"/>
            <a:ext cx="402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điêu</a:t>
            </a:r>
            <a:r>
              <a:rPr lang="en-US" sz="28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khắc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3750A-9DFC-1844-8D79-9E373F17FC09}"/>
              </a:ext>
            </a:extLst>
          </p:cNvPr>
          <p:cNvSpPr txBox="1"/>
          <p:nvPr/>
        </p:nvSpPr>
        <p:spPr>
          <a:xfrm>
            <a:off x="606087" y="5693022"/>
            <a:ext cx="1122322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x-none" sz="24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trúc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điêu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khắc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Đông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Nam Á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chịu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đậm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Ấn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Phật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ea typeface="Calibri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</a:rPr>
              <a:t> </a:t>
            </a:r>
            <a:endParaRPr lang="en-US" sz="2400" dirty="0">
              <a:solidFill>
                <a:schemeClr val="tx1"/>
              </a:solidFill>
              <a:effectLst/>
              <a:latin typeface="+mj-lt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7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AB29AD6F-5CB5-4E09-8F4E-173E8B30A8EB}"/>
              </a:ext>
            </a:extLst>
          </p:cNvPr>
          <p:cNvGrpSpPr/>
          <p:nvPr/>
        </p:nvGrpSpPr>
        <p:grpSpPr>
          <a:xfrm>
            <a:off x="-16045" y="-15709"/>
            <a:ext cx="12544760" cy="6858941"/>
            <a:chOff x="-12034" y="-11782"/>
            <a:chExt cx="9408570" cy="514420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5643C06-F13B-402B-9D6F-C4B36BDB0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546" r="30035"/>
            <a:stretch/>
          </p:blipFill>
          <p:spPr>
            <a:xfrm>
              <a:off x="7956376" y="-11782"/>
              <a:ext cx="1440160" cy="1643024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4818201-0872-44C9-88C4-7419F4AFE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6730" y="3859984"/>
              <a:ext cx="3705075" cy="1270342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0702A8F-D89F-4009-B9D5-C3EF9C5E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034" y="3859984"/>
              <a:ext cx="911626" cy="1272440"/>
            </a:xfrm>
            <a:prstGeom prst="rect">
              <a:avLst/>
            </a:prstGeom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49C61395-FE62-4E3F-9D49-7348D76D61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0738"/>
          <a:stretch/>
        </p:blipFill>
        <p:spPr>
          <a:xfrm rot="2049975">
            <a:off x="10058530" y="4989829"/>
            <a:ext cx="2108175" cy="1937107"/>
          </a:xfrm>
          <a:prstGeom prst="rect">
            <a:avLst/>
          </a:prstGeom>
        </p:spPr>
      </p:pic>
      <p:sp>
        <p:nvSpPr>
          <p:cNvPr id="11" name="TextBox 71">
            <a:extLst>
              <a:ext uri="{FF2B5EF4-FFF2-40B4-BE49-F238E27FC236}">
                <a16:creationId xmlns:a16="http://schemas.microsoft.com/office/drawing/2014/main" id="{8768144F-CB2A-43B5-B8B8-3AE1E16DF44F}"/>
              </a:ext>
            </a:extLst>
          </p:cNvPr>
          <p:cNvSpPr txBox="1"/>
          <p:nvPr/>
        </p:nvSpPr>
        <p:spPr>
          <a:xfrm>
            <a:off x="829895" y="521779"/>
            <a:ext cx="10273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B236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微软雅黑" pitchFamily="34" charset="-122"/>
              </a:rPr>
              <a:t>Theo dõi đoạn tư liệu ngắn dưới đây và hãy phát biểu cảm nghĩ của em về hoạt động này</a:t>
            </a:r>
            <a:endParaRPr lang="zh-CN" altLang="en-US" sz="3200" b="1" dirty="0">
              <a:solidFill>
                <a:srgbClr val="B236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微软雅黑" pitchFamily="34" charset="-122"/>
            </a:endParaRPr>
          </a:p>
        </p:txBody>
      </p:sp>
      <p:pic>
        <p:nvPicPr>
          <p:cNvPr id="3" name="Lễ hội Té nước, Tết Songkran ở Thái Lan">
            <a:hlinkClick r:id="" action="ppaction://media"/>
            <a:extLst>
              <a:ext uri="{FF2B5EF4-FFF2-40B4-BE49-F238E27FC236}">
                <a16:creationId xmlns:a16="http://schemas.microsoft.com/office/drawing/2014/main" id="{8E160D27-D046-4B3E-9117-17FCEDEF2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6218" y="2024845"/>
            <a:ext cx="8592277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/>
          <p:nvPr/>
        </p:nvSpPr>
        <p:spPr>
          <a:xfrm>
            <a:off x="696686" y="740229"/>
            <a:ext cx="10972799" cy="4767941"/>
          </a:xfrm>
          <a:prstGeom prst="diamond">
            <a:avLst/>
          </a:prstGeom>
          <a:solidFill>
            <a:srgbClr val="FEE5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1"/>
          <p:cNvSpPr txBox="1"/>
          <p:nvPr/>
        </p:nvSpPr>
        <p:spPr>
          <a:xfrm>
            <a:off x="2259575" y="2708700"/>
            <a:ext cx="78470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HOẠT ĐỘNG 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2"/>
          <p:cNvGrpSpPr/>
          <p:nvPr/>
        </p:nvGrpSpPr>
        <p:grpSpPr>
          <a:xfrm>
            <a:off x="5825983" y="298202"/>
            <a:ext cx="5042125" cy="5036855"/>
            <a:chOff x="5425622" y="84148"/>
            <a:chExt cx="5834378" cy="5828280"/>
          </a:xfrm>
        </p:grpSpPr>
        <p:pic>
          <p:nvPicPr>
            <p:cNvPr id="380" name="Google Shape;38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12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Tahoma"/>
                <a:buNone/>
              </a:pPr>
              <a:r>
                <a:rPr lang="en-US" sz="3200" b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sz="32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2" name="Google Shape;382;p12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sz="32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3" name="Google Shape;383;p12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sz="32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4" name="Google Shape;384;p12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sz="3200" b="1" i="0" u="none" strike="noStrike" cap="non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5" name="Google Shape;385;p12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rgbClr val="FF0000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6" name="Google Shape;386;p12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9</a:t>
              </a:r>
              <a:endParaRPr sz="3200" b="1" i="0" u="none" strike="noStrike" cap="non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7" name="Google Shape;387;p12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88" name="Google Shape;388;p12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Tahoma"/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89" name="Google Shape;389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6998072" y="5616411"/>
            <a:ext cx="2704012" cy="849085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PLAY</a:t>
            </a:r>
            <a:endParaRPr sz="2400" b="1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12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2" name="Google Shape;392;p12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3" name="Google Shape;393;p12">
            <a:hlinkClick r:id="rId6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4" name="Google Shape;394;p12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5" name="Google Shape;395;p12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p12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7" name="Google Shape;397;p12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" name="Google Shape;398;p12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9" name="Google Shape;399;p12">
            <a:hlinkClick r:id="rId12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Tahoma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0" name="Google Shape;400;p12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VÒNG QUAY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Times New Roman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MẮN</a:t>
            </a:r>
            <a:endParaRPr/>
          </a:p>
        </p:txBody>
      </p:sp>
      <p:pic>
        <p:nvPicPr>
          <p:cNvPr id="401" name="Google Shape;401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59881" y="66380"/>
            <a:ext cx="1475511" cy="151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71952" y="2229918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2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5875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2"/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19253" y="5451628"/>
            <a:ext cx="1242047" cy="105939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2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6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3"/>
          <p:cNvSpPr/>
          <p:nvPr/>
        </p:nvSpPr>
        <p:spPr>
          <a:xfrm>
            <a:off x="798879" y="164577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tín ngưỡng bản địa Đông Nam Á đã dung hợp với tôn giáo nào Từ Ấn Độ Và Trung Quốc</a:t>
            </a:r>
            <a:endParaRPr sz="3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798879" y="1869207"/>
            <a:ext cx="3868615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 Độ Giáo và phật  giáo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3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3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3"/>
          <p:cNvSpPr/>
          <p:nvPr/>
        </p:nvSpPr>
        <p:spPr>
          <a:xfrm>
            <a:off x="6130615" y="1953535"/>
            <a:ext cx="4102056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Phật Giáo và Thiên Chúa giáo 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13"/>
          <p:cNvSpPr/>
          <p:nvPr/>
        </p:nvSpPr>
        <p:spPr>
          <a:xfrm>
            <a:off x="798879" y="3127504"/>
            <a:ext cx="4248596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Ấn Độ Giáo và Thiên Chúa giáo 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13"/>
          <p:cNvSpPr/>
          <p:nvPr/>
        </p:nvSpPr>
        <p:spPr>
          <a:xfrm>
            <a:off x="6130615" y="3175269"/>
            <a:ext cx="4102056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</a:t>
            </a: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Ấn Độ Giáo và  Hồi giáo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13"/>
          <p:cNvPicPr preferRelativeResize="0"/>
          <p:nvPr/>
        </p:nvPicPr>
        <p:blipFill rotWithShape="1">
          <a:blip r:embed="rId6">
            <a:alphaModFix/>
          </a:blip>
          <a:srcRect r="-5484"/>
          <a:stretch/>
        </p:blipFill>
        <p:spPr>
          <a:xfrm>
            <a:off x="5212482" y="1900586"/>
            <a:ext cx="804536" cy="708059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445" name="Google Shape;445;p13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291464" y="3270164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46" name="Google Shape;44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3127503"/>
            <a:ext cx="804742" cy="770815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47" name="Google Shape;44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448" name="Google Shape;448;p13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ADCB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 b="0" i="0" u="none" strike="noStrike" cap="none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13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/>
          <p:nvPr/>
        </p:nvSpPr>
        <p:spPr>
          <a:xfrm>
            <a:off x="832636" y="199869"/>
            <a:ext cx="10526728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745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 viết của người Chăm có nguồn gốc từ văn tự nào?</a:t>
            </a:r>
            <a:endParaRPr sz="36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Chữ hình nêm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6130614" y="1949346"/>
            <a:ext cx="4906799" cy="7750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Chữ Phạn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4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Chữ tượng hình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Chữ tượng ý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65" name="Google Shape;465;p14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sp>
        <p:nvSpPr>
          <p:cNvPr id="468" name="Google Shape;468;p14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14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5"/>
          <p:cNvSpPr/>
          <p:nvPr/>
        </p:nvSpPr>
        <p:spPr>
          <a:xfrm>
            <a:off x="1110220" y="199869"/>
            <a:ext cx="9927193" cy="200089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 phẩm văn học nào của Ấn Độ cổ đại có ảnh hưởng rộng khắp ở các nước Đông Nam Á</a:t>
            </a:r>
            <a:endParaRPr sz="36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p15"/>
          <p:cNvSpPr/>
          <p:nvPr/>
        </p:nvSpPr>
        <p:spPr>
          <a:xfrm>
            <a:off x="1110220" y="2594802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Ra-ma-y-a-na</a:t>
            </a:r>
            <a:r>
              <a:rPr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15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5"/>
          <p:cNvSpPr/>
          <p:nvPr/>
        </p:nvSpPr>
        <p:spPr>
          <a:xfrm>
            <a:off x="6130615" y="2598991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ha bha ra ta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15"/>
          <p:cNvSpPr/>
          <p:nvPr/>
        </p:nvSpPr>
        <p:spPr>
          <a:xfrm>
            <a:off x="1110220" y="3483974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Sơ cun tơ ra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p15"/>
          <p:cNvSpPr/>
          <p:nvPr/>
        </p:nvSpPr>
        <p:spPr>
          <a:xfrm>
            <a:off x="6130615" y="3488163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Vê đa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4" name="Google Shape;484;p15"/>
          <p:cNvPicPr preferRelativeResize="0"/>
          <p:nvPr/>
        </p:nvPicPr>
        <p:blipFill rotWithShape="1">
          <a:blip r:embed="rId6">
            <a:alphaModFix/>
          </a:blip>
          <a:srcRect r="-5484"/>
          <a:stretch/>
        </p:blipFill>
        <p:spPr>
          <a:xfrm>
            <a:off x="5212482" y="2606830"/>
            <a:ext cx="804536" cy="708059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485" name="Google Shape;485;p15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212482" y="3503891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86" name="Google Shape;486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3515488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487" name="Google Shape;487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2626800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488" name="Google Shape;488;p15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6"/>
          <p:cNvSpPr/>
          <p:nvPr/>
        </p:nvSpPr>
        <p:spPr>
          <a:xfrm>
            <a:off x="1110220" y="199869"/>
            <a:ext cx="9927193" cy="184590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Bô- rô-bu-đua ngày nay thuộc quốc gia nào?</a:t>
            </a:r>
            <a:endParaRPr sz="36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16"/>
          <p:cNvSpPr/>
          <p:nvPr/>
        </p:nvSpPr>
        <p:spPr>
          <a:xfrm>
            <a:off x="1110220" y="2445282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Việt Nam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6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6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6"/>
          <p:cNvSpPr/>
          <p:nvPr/>
        </p:nvSpPr>
        <p:spPr>
          <a:xfrm>
            <a:off x="6130615" y="2449471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Thái Lan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6"/>
          <p:cNvSpPr/>
          <p:nvPr/>
        </p:nvSpPr>
        <p:spPr>
          <a:xfrm>
            <a:off x="1110220" y="3334454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C.In đô nê xi a</a:t>
            </a:r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6130615" y="3338643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 pu chia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4802" y="2501753"/>
            <a:ext cx="805722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05" name="Google Shape;50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65988" y="3429044"/>
            <a:ext cx="804536" cy="643628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506" name="Google Shape;50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58327" y="3410411"/>
            <a:ext cx="73259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07" name="Google Shape;50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58327" y="2553425"/>
            <a:ext cx="732592" cy="643793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508" name="Google Shape;508;p16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9" name="Google Shape;509;p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7"/>
          <p:cNvSpPr/>
          <p:nvPr/>
        </p:nvSpPr>
        <p:spPr>
          <a:xfrm>
            <a:off x="1110220" y="199869"/>
            <a:ext cx="9927193" cy="189240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222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endParaRPr sz="24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mặt hàng chủ yếu nào được dung trao đổi và buôn bán ở Đông Nam Á mười thế kỉ đầu Công nguyên?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1110220" y="2290302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 gốm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6130615" y="2294491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 tiêu, đậu khấu,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trầm hương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110220" y="3179474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Dầu ô liu và rươu nho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6130615" y="3183663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Đồ gốm</a:t>
            </a:r>
            <a:endParaRPr sz="3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4" name="Google Shape;52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11296" y="2315777"/>
            <a:ext cx="805722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212482" y="3212838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26" name="Google Shape;52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2671" y="3224435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27" name="Google Shape;52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77038" y="2384909"/>
            <a:ext cx="804742" cy="643793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sp>
        <p:nvSpPr>
          <p:cNvPr id="528" name="Google Shape;528;p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Sile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8"/>
          <p:cNvSpPr/>
          <p:nvPr/>
        </p:nvSpPr>
        <p:spPr>
          <a:xfrm>
            <a:off x="1110220" y="199869"/>
            <a:ext cx="9927193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 w="15875" cap="rnd" cmpd="sng">
            <a:solidFill>
              <a:srgbClr val="4D7D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Nghệ thuật kiến trúc và điêu khắc của các quốc gia phong kiến Đông Nam Á chịu ảnh hưởng đậm nét của tôn giáo nào?</a:t>
            </a:r>
            <a:endParaRPr/>
          </a:p>
        </p:txBody>
      </p:sp>
      <p:sp>
        <p:nvSpPr>
          <p:cNvPr id="538" name="Google Shape;538;p18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UcPeriod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Ấn độ giáo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Thiên chúa giáo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8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Phật giáo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Thiên chúa giáo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1071520" y="3267655"/>
            <a:ext cx="4379711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Thiên chúa giáo, Ân độ giáo, phật giáo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6130615" y="3107964"/>
            <a:ext cx="4906798" cy="10384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Ấn độ giáo 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Phật giáo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4614" y="1974821"/>
            <a:ext cx="732404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45" name="Google Shape;54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5914" y="3305351"/>
            <a:ext cx="732404" cy="64362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46" name="Google Shape;54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5738" y="3267655"/>
            <a:ext cx="804742" cy="643793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547" name="Google Shape;54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548" name="Google Shape;548;p18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p18"/>
          <p:cNvSpPr txBox="1"/>
          <p:nvPr/>
        </p:nvSpPr>
        <p:spPr>
          <a:xfrm>
            <a:off x="10361978" y="6562165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9"/>
          <p:cNvSpPr/>
          <p:nvPr/>
        </p:nvSpPr>
        <p:spPr>
          <a:xfrm>
            <a:off x="1110220" y="199869"/>
            <a:ext cx="9927193" cy="961167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2"/>
          </a:solidFill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nào dưới đây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36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phải nhận định đúng về văn hoá Đông Nam Á?</a:t>
            </a:r>
            <a:endParaRPr/>
          </a:p>
        </p:txBody>
      </p:sp>
      <p:sp>
        <p:nvSpPr>
          <p:cNvPr id="558" name="Google Shape;558;p19"/>
          <p:cNvSpPr/>
          <p:nvPr/>
        </p:nvSpPr>
        <p:spPr>
          <a:xfrm>
            <a:off x="1041624" y="1667218"/>
            <a:ext cx="4169672" cy="1402507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00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 ngưỡng bản địa đã dung hợp với tôn giáo từ bên ngoài du nhập vào khu vực như Ấn Độ Giáo , Phật  giáo</a:t>
            </a:r>
            <a:endParaRPr sz="200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p1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9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9"/>
          <p:cNvSpPr/>
          <p:nvPr/>
        </p:nvSpPr>
        <p:spPr>
          <a:xfrm>
            <a:off x="6173593" y="1759923"/>
            <a:ext cx="4056075" cy="11769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cư dân Đông Nam Á không có chữ viết riêng mà sử dụng chữ viết của người Ấn Đọ và Trung Quốc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p19"/>
          <p:cNvSpPr/>
          <p:nvPr/>
        </p:nvSpPr>
        <p:spPr>
          <a:xfrm>
            <a:off x="979676" y="3756742"/>
            <a:ext cx="4169672" cy="1373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 học Ấn Độ ảnh hưởng rất mạnh đến văn học của các nước Đông Nam Á </a:t>
            </a:r>
            <a:endParaRPr/>
          </a:p>
        </p:txBody>
      </p:sp>
      <p:sp>
        <p:nvSpPr>
          <p:cNvPr id="563" name="Google Shape;563;p19"/>
          <p:cNvSpPr/>
          <p:nvPr/>
        </p:nvSpPr>
        <p:spPr>
          <a:xfrm>
            <a:off x="6331101" y="3816463"/>
            <a:ext cx="4088472" cy="1373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trúc đền núi là kiểu kiến trúc Ấn Độ giáo tiêu biểu ở Đông Nam Á</a:t>
            </a: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4" name="Google Shape;56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65" name="Google Shape;565;p19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144026" y="4180438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66" name="Google Shape;56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3727" y="4149689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67" name="Google Shape;567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sp>
        <p:nvSpPr>
          <p:cNvPr id="568" name="Google Shape;568;p19">
            <a:hlinkClick r:id="rId9" action="ppaction://hlinksldjump"/>
          </p:cNvPr>
          <p:cNvSpPr/>
          <p:nvPr/>
        </p:nvSpPr>
        <p:spPr>
          <a:xfrm>
            <a:off x="4667494" y="5390708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" name="Google Shape;569;p19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0"/>
          <p:cNvSpPr/>
          <p:nvPr/>
        </p:nvSpPr>
        <p:spPr>
          <a:xfrm>
            <a:off x="1110220" y="199869"/>
            <a:ext cx="9927193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EEDA"/>
          </a:solidFill>
          <a:ln w="9525" cap="rnd" cmpd="sng">
            <a:solidFill>
              <a:srgbClr val="65A38A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Nguồn sản vật nổi tiếng của các quốc gia phong kiến Đông Nam Á là</a:t>
            </a:r>
            <a:endParaRPr/>
          </a:p>
        </p:txBody>
      </p:sp>
      <p:sp>
        <p:nvSpPr>
          <p:cNvPr id="578" name="Google Shape;578;p20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Gia vị</a:t>
            </a:r>
            <a:endParaRPr sz="40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0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0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Nho</a:t>
            </a:r>
            <a:endParaRPr sz="4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20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entury Gothic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</a:t>
            </a:r>
            <a:r>
              <a:rPr lang="en-US" sz="4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Chà Là</a:t>
            </a:r>
            <a:endParaRPr sz="40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20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</a:t>
            </a:r>
            <a:r>
              <a:rPr lang="en-US" sz="40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Ô Lưu</a:t>
            </a:r>
            <a:endParaRPr sz="4000" b="1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20"/>
          <p:cNvPicPr preferRelativeResize="0"/>
          <p:nvPr/>
        </p:nvPicPr>
        <p:blipFill rotWithShape="1">
          <a:blip r:embed="rId6">
            <a:alphaModFix/>
          </a:blip>
          <a:srcRect r="-5484"/>
          <a:stretch/>
        </p:blipFill>
        <p:spPr>
          <a:xfrm>
            <a:off x="5212482" y="1974821"/>
            <a:ext cx="804536" cy="708059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585" name="Google Shape;585;p20"/>
          <p:cNvPicPr preferRelativeResize="0"/>
          <p:nvPr/>
        </p:nvPicPr>
        <p:blipFill rotWithShape="1">
          <a:blip r:embed="rId7">
            <a:alphaModFix/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86" name="Google Shape;58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587" name="Google Shape;58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2671" y="1994791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588" name="Google Shape;588;p20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9" name="Google Shape;589;p20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80387" y="137746"/>
            <a:ext cx="6324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457200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Songkran 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Cam-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-chia.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Songkran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phiền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thọ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phun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hay “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13…..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531569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1"/>
          <p:cNvSpPr/>
          <p:nvPr/>
        </p:nvSpPr>
        <p:spPr>
          <a:xfrm>
            <a:off x="1110220" y="199869"/>
            <a:ext cx="9927193" cy="160459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ABAA0"/>
          </a:solidFill>
          <a:ln w="9525" cap="rnd" cmpd="sng">
            <a:solidFill>
              <a:srgbClr val="D378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 gia phong kiến nào ở Đông Nam Á phát triển mạnh nhất về hoạt động buôn bán đường biển</a:t>
            </a:r>
            <a:endParaRPr/>
          </a:p>
        </p:txBody>
      </p:sp>
      <p:sp>
        <p:nvSpPr>
          <p:cNvPr id="598" name="Google Shape;598;p21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</a:t>
            </a: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Chân Lạp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p21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1"/>
          <p:cNvSpPr/>
          <p:nvPr/>
        </p:nvSpPr>
        <p:spPr>
          <a:xfrm>
            <a:off x="13632602" y="4702499"/>
            <a:ext cx="891420" cy="548907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</a:t>
            </a: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 gan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p21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</a:t>
            </a: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SriVi giay a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3" name="Google Shape;603;p21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</a:t>
            </a:r>
            <a:r>
              <a:rPr lang="en-US" sz="32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 pu chia</a:t>
            </a:r>
            <a:endParaRPr sz="32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4" name="Google Shape;60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11296" y="1974821"/>
            <a:ext cx="805722" cy="708059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605" name="Google Shape;60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2482" y="2902112"/>
            <a:ext cx="804536" cy="643628"/>
          </a:xfrm>
          <a:prstGeom prst="rect">
            <a:avLst/>
          </a:prstGeom>
          <a:solidFill>
            <a:srgbClr val="000066"/>
          </a:solidFill>
          <a:ln>
            <a:noFill/>
          </a:ln>
        </p:spPr>
      </p:pic>
      <p:pic>
        <p:nvPicPr>
          <p:cNvPr id="606" name="Google Shape;60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2671" y="2883479"/>
            <a:ext cx="804742" cy="707197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pic>
        <p:nvPicPr>
          <p:cNvPr id="607" name="Google Shape;60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2671" y="2026493"/>
            <a:ext cx="804742" cy="643793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608" name="Google Shape;608;p21">
            <a:hlinkClick r:id="rId8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lt1"/>
          </a:solidFill>
          <a:ln w="15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CADC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Sile chính</a:t>
            </a:r>
            <a:endParaRPr sz="2400">
              <a:solidFill>
                <a:srgbClr val="DCADC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9" name="Google Shape;609;p2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solidFill>
            <a:schemeClr val="lt1"/>
          </a:solidFill>
          <a:ln w="158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2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5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22" descr="Cờ ASEAN – Wikipedia tiếng Việ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1348" y="2278875"/>
            <a:ext cx="4512129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2"/>
          <p:cNvSpPr/>
          <p:nvPr/>
        </p:nvSpPr>
        <p:spPr>
          <a:xfrm>
            <a:off x="1447800" y="773591"/>
            <a:ext cx="10425677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Tìm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hiểu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biểu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tượng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lá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cờ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Hiệp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các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quốc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Đông</a:t>
            </a:r>
            <a:r>
              <a:rPr lang="en-US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Á (ASEAN)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ngày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nay. 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p22"/>
          <p:cNvSpPr txBox="1"/>
          <p:nvPr/>
        </p:nvSpPr>
        <p:spPr>
          <a:xfrm>
            <a:off x="4239561" y="311926"/>
            <a:ext cx="3712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/>
          </a:p>
        </p:txBody>
      </p:sp>
      <p:sp>
        <p:nvSpPr>
          <p:cNvPr id="617" name="Google Shape;617;p22"/>
          <p:cNvSpPr/>
          <p:nvPr/>
        </p:nvSpPr>
        <p:spPr>
          <a:xfrm>
            <a:off x="758759" y="1966157"/>
            <a:ext cx="613367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nghĩa</a:t>
            </a: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biểu tượng của </a:t>
            </a:r>
            <a:r>
              <a:rPr lang="en-US" sz="2800" b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 cờ</a:t>
            </a: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được mô tả chi tiết trong Hiến chương </a:t>
            </a:r>
            <a:r>
              <a:rPr lang="en-US" sz="2800" b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Màu xanh tượng trưng cho hòa bình và ổn định, màu đỏ thể hiện lòng can trường và tính năng động,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màu trắng thể hiện sự thuần khiết,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màu vàng thể hiện sự phồn vinh.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800"/>
              <a:buFont typeface="Times New Roman"/>
              <a:buChar char="-"/>
            </a:pP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nhánh lúa tượng trưng cho 10 thành viên </a:t>
            </a:r>
            <a:r>
              <a:rPr lang="en-US" sz="2800" b="1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ASEAN</a:t>
            </a:r>
            <a:r>
              <a:rPr lang="en-US" sz="2800">
                <a:solidFill>
                  <a:srgbClr val="202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7654D14-0692-46FD-9D0E-55A282F6E1AA}"/>
              </a:ext>
            </a:extLst>
          </p:cNvPr>
          <p:cNvSpPr/>
          <p:nvPr/>
        </p:nvSpPr>
        <p:spPr>
          <a:xfrm>
            <a:off x="3175005" y="577351"/>
            <a:ext cx="5543632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267" b="1" spc="400" dirty="0">
                <a:solidFill>
                  <a:srgbClr val="333A92"/>
                </a:solidFill>
                <a:latin typeface="+mn-lt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TIẾT 24-BÀI 13:</a:t>
            </a:r>
            <a:endParaRPr lang="zh-CN" altLang="en-US" sz="4267" b="1" spc="400" dirty="0">
              <a:solidFill>
                <a:srgbClr val="333A92"/>
              </a:solidFill>
              <a:latin typeface="+mn-lt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F7C1534-051F-4F18-AC70-F8EB4D4ED50D}"/>
              </a:ext>
            </a:extLst>
          </p:cNvPr>
          <p:cNvSpPr/>
          <p:nvPr/>
        </p:nvSpPr>
        <p:spPr>
          <a:xfrm>
            <a:off x="3420467" y="1219725"/>
            <a:ext cx="5651864" cy="4255657"/>
          </a:xfrm>
          <a:custGeom>
            <a:avLst/>
            <a:gdLst>
              <a:gd name="connsiteX0" fmla="*/ 220104 w 4238898"/>
              <a:gd name="connsiteY0" fmla="*/ 2176475 h 3191743"/>
              <a:gd name="connsiteX1" fmla="*/ 442526 w 4238898"/>
              <a:gd name="connsiteY1" fmla="*/ 14042 h 3191743"/>
              <a:gd name="connsiteX2" fmla="*/ 4198980 w 4238898"/>
              <a:gd name="connsiteY2" fmla="*/ 1336215 h 3191743"/>
              <a:gd name="connsiteX3" fmla="*/ 2296040 w 4238898"/>
              <a:gd name="connsiteY3" fmla="*/ 3140302 h 3191743"/>
              <a:gd name="connsiteX4" fmla="*/ 318959 w 4238898"/>
              <a:gd name="connsiteY4" fmla="*/ 2522464 h 319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898" h="3191743">
                <a:moveTo>
                  <a:pt x="220104" y="2176475"/>
                </a:moveTo>
                <a:cubicBezTo>
                  <a:pt x="-258" y="1165280"/>
                  <a:pt x="-220620" y="154085"/>
                  <a:pt x="442526" y="14042"/>
                </a:cubicBezTo>
                <a:cubicBezTo>
                  <a:pt x="1105672" y="-126001"/>
                  <a:pt x="3890061" y="815172"/>
                  <a:pt x="4198980" y="1336215"/>
                </a:cubicBezTo>
                <a:cubicBezTo>
                  <a:pt x="4507899" y="1857258"/>
                  <a:pt x="2942710" y="2942594"/>
                  <a:pt x="2296040" y="3140302"/>
                </a:cubicBezTo>
                <a:cubicBezTo>
                  <a:pt x="1649370" y="3338010"/>
                  <a:pt x="984164" y="2930237"/>
                  <a:pt x="318959" y="252246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7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315491E-5F83-4714-94CF-D00F778F0BBB}"/>
              </a:ext>
            </a:extLst>
          </p:cNvPr>
          <p:cNvGrpSpPr/>
          <p:nvPr/>
        </p:nvGrpSpPr>
        <p:grpSpPr>
          <a:xfrm>
            <a:off x="-22941" y="4667301"/>
            <a:ext cx="12010128" cy="2190699"/>
            <a:chOff x="103697" y="3624952"/>
            <a:chExt cx="9007596" cy="164302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9FCD2A2-0794-432F-A912-9057E945B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111"/>
            <a:stretch/>
          </p:blipFill>
          <p:spPr>
            <a:xfrm>
              <a:off x="7412209" y="3624952"/>
              <a:ext cx="1699084" cy="164302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90F0650-D0F0-4D28-B96E-F7B7DA35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9981" y="3934573"/>
              <a:ext cx="3811876" cy="13069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B1E9D9E-338F-4213-9885-935CAFEA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97" y="3624952"/>
              <a:ext cx="1345349" cy="1566583"/>
            </a:xfrm>
            <a:prstGeom prst="rect">
              <a:avLst/>
            </a:prstGeom>
          </p:spPr>
        </p:pic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3F94F78B-7F8C-417C-AC5F-1E7EE628D802}"/>
              </a:ext>
            </a:extLst>
          </p:cNvPr>
          <p:cNvSpPr>
            <a:spLocks/>
          </p:cNvSpPr>
          <p:nvPr/>
        </p:nvSpPr>
        <p:spPr bwMode="auto">
          <a:xfrm>
            <a:off x="2011366" y="1625793"/>
            <a:ext cx="7870909" cy="2960003"/>
          </a:xfrm>
          <a:custGeom>
            <a:avLst/>
            <a:gdLst>
              <a:gd name="T0" fmla="*/ 1816 w 1816"/>
              <a:gd name="T1" fmla="*/ 0 h 301"/>
              <a:gd name="T2" fmla="*/ 970 w 1816"/>
              <a:gd name="T3" fmla="*/ 0 h 301"/>
              <a:gd name="T4" fmla="*/ 846 w 1816"/>
              <a:gd name="T5" fmla="*/ 0 h 301"/>
              <a:gd name="T6" fmla="*/ 0 w 1816"/>
              <a:gd name="T7" fmla="*/ 0 h 301"/>
              <a:gd name="T8" fmla="*/ 61 w 1816"/>
              <a:gd name="T9" fmla="*/ 151 h 301"/>
              <a:gd name="T10" fmla="*/ 0 w 1816"/>
              <a:gd name="T11" fmla="*/ 301 h 301"/>
              <a:gd name="T12" fmla="*/ 846 w 1816"/>
              <a:gd name="T13" fmla="*/ 301 h 301"/>
              <a:gd name="T14" fmla="*/ 970 w 1816"/>
              <a:gd name="T15" fmla="*/ 301 h 301"/>
              <a:gd name="T16" fmla="*/ 1816 w 1816"/>
              <a:gd name="T17" fmla="*/ 301 h 301"/>
              <a:gd name="T18" fmla="*/ 1755 w 1816"/>
              <a:gd name="T19" fmla="*/ 151 h 301"/>
              <a:gd name="T20" fmla="*/ 1816 w 1816"/>
              <a:gd name="T21" fmla="*/ 0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16" h="301">
                <a:moveTo>
                  <a:pt x="1816" y="0"/>
                </a:moveTo>
                <a:lnTo>
                  <a:pt x="970" y="0"/>
                </a:lnTo>
                <a:lnTo>
                  <a:pt x="846" y="0"/>
                </a:lnTo>
                <a:lnTo>
                  <a:pt x="0" y="0"/>
                </a:lnTo>
                <a:lnTo>
                  <a:pt x="61" y="151"/>
                </a:lnTo>
                <a:lnTo>
                  <a:pt x="0" y="301"/>
                </a:lnTo>
                <a:lnTo>
                  <a:pt x="846" y="301"/>
                </a:lnTo>
                <a:lnTo>
                  <a:pt x="970" y="301"/>
                </a:lnTo>
                <a:lnTo>
                  <a:pt x="1816" y="301"/>
                </a:lnTo>
                <a:lnTo>
                  <a:pt x="1755" y="151"/>
                </a:lnTo>
                <a:lnTo>
                  <a:pt x="1816" y="0"/>
                </a:lnTo>
                <a:close/>
              </a:path>
            </a:pathLst>
          </a:custGeom>
          <a:solidFill>
            <a:srgbClr val="FF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   </a:t>
            </a:r>
            <a:r>
              <a:rPr lang="en-US" altLang="zh-CN" sz="4000" b="1" spc="400" dirty="0">
                <a:solidFill>
                  <a:schemeClr val="bg1"/>
                </a:solidFill>
                <a:ea typeface="微软雅黑" panose="020B0503020204020204" pitchFamily="34" charset="-122"/>
                <a:sym typeface="微软雅黑" pitchFamily="34" charset="-122"/>
              </a:rPr>
              <a:t>GIAO LƯU VĂN HÓA Ở ĐÔNG NAM Á</a:t>
            </a:r>
            <a:r>
              <a:rPr lang="zh-CN" altLang="en-US" sz="4000" b="1" spc="400" dirty="0">
                <a:solidFill>
                  <a:schemeClr val="bg1"/>
                </a:solidFill>
                <a:ea typeface="微软雅黑" panose="020B0503020204020204" pitchFamily="34" charset="-122"/>
                <a:sym typeface="微软雅黑" pitchFamily="34" charset="-122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TỪ ĐẦU CÔNG NGUYÊN ĐẾN THẾ KỈ X</a:t>
            </a:r>
            <a:endParaRPr lang="zh-CN" alt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04D7182A-3E1A-4B3F-A599-B3FBEBD52EAE}"/>
              </a:ext>
            </a:extLst>
          </p:cNvPr>
          <p:cNvSpPr>
            <a:spLocks/>
          </p:cNvSpPr>
          <p:nvPr/>
        </p:nvSpPr>
        <p:spPr bwMode="auto">
          <a:xfrm>
            <a:off x="1491015" y="2803570"/>
            <a:ext cx="552449" cy="543983"/>
          </a:xfrm>
          <a:custGeom>
            <a:avLst/>
            <a:gdLst>
              <a:gd name="T0" fmla="*/ 131 w 261"/>
              <a:gd name="T1" fmla="*/ 0 h 257"/>
              <a:gd name="T2" fmla="*/ 172 w 261"/>
              <a:gd name="T3" fmla="*/ 85 h 257"/>
              <a:gd name="T4" fmla="*/ 261 w 261"/>
              <a:gd name="T5" fmla="*/ 99 h 257"/>
              <a:gd name="T6" fmla="*/ 197 w 261"/>
              <a:gd name="T7" fmla="*/ 165 h 257"/>
              <a:gd name="T8" fmla="*/ 213 w 261"/>
              <a:gd name="T9" fmla="*/ 257 h 257"/>
              <a:gd name="T10" fmla="*/ 131 w 261"/>
              <a:gd name="T11" fmla="*/ 212 h 257"/>
              <a:gd name="T12" fmla="*/ 50 w 261"/>
              <a:gd name="T13" fmla="*/ 257 h 257"/>
              <a:gd name="T14" fmla="*/ 66 w 261"/>
              <a:gd name="T15" fmla="*/ 165 h 257"/>
              <a:gd name="T16" fmla="*/ 0 w 261"/>
              <a:gd name="T17" fmla="*/ 99 h 257"/>
              <a:gd name="T18" fmla="*/ 91 w 261"/>
              <a:gd name="T19" fmla="*/ 85 h 257"/>
              <a:gd name="T20" fmla="*/ 131 w 261"/>
              <a:gd name="T21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1" h="257">
                <a:moveTo>
                  <a:pt x="131" y="0"/>
                </a:moveTo>
                <a:lnTo>
                  <a:pt x="172" y="85"/>
                </a:lnTo>
                <a:lnTo>
                  <a:pt x="261" y="99"/>
                </a:lnTo>
                <a:lnTo>
                  <a:pt x="197" y="165"/>
                </a:lnTo>
                <a:lnTo>
                  <a:pt x="213" y="257"/>
                </a:lnTo>
                <a:lnTo>
                  <a:pt x="131" y="212"/>
                </a:lnTo>
                <a:lnTo>
                  <a:pt x="50" y="257"/>
                </a:lnTo>
                <a:lnTo>
                  <a:pt x="66" y="165"/>
                </a:lnTo>
                <a:lnTo>
                  <a:pt x="0" y="99"/>
                </a:lnTo>
                <a:lnTo>
                  <a:pt x="91" y="85"/>
                </a:lnTo>
                <a:lnTo>
                  <a:pt x="131" y="0"/>
                </a:lnTo>
                <a:close/>
              </a:path>
            </a:pathLst>
          </a:custGeom>
          <a:solidFill>
            <a:srgbClr val="FF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1867">
              <a:latin typeface="+mn-lt"/>
            </a:endParaRPr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8954CA42-D35A-499A-B9FF-78755682AF56}"/>
              </a:ext>
            </a:extLst>
          </p:cNvPr>
          <p:cNvSpPr>
            <a:spLocks/>
          </p:cNvSpPr>
          <p:nvPr/>
        </p:nvSpPr>
        <p:spPr bwMode="auto">
          <a:xfrm>
            <a:off x="9992855" y="2803569"/>
            <a:ext cx="554567" cy="543983"/>
          </a:xfrm>
          <a:custGeom>
            <a:avLst/>
            <a:gdLst>
              <a:gd name="T0" fmla="*/ 131 w 262"/>
              <a:gd name="T1" fmla="*/ 0 h 257"/>
              <a:gd name="T2" fmla="*/ 172 w 262"/>
              <a:gd name="T3" fmla="*/ 85 h 257"/>
              <a:gd name="T4" fmla="*/ 262 w 262"/>
              <a:gd name="T5" fmla="*/ 99 h 257"/>
              <a:gd name="T6" fmla="*/ 197 w 262"/>
              <a:gd name="T7" fmla="*/ 165 h 257"/>
              <a:gd name="T8" fmla="*/ 214 w 262"/>
              <a:gd name="T9" fmla="*/ 257 h 257"/>
              <a:gd name="T10" fmla="*/ 131 w 262"/>
              <a:gd name="T11" fmla="*/ 212 h 257"/>
              <a:gd name="T12" fmla="*/ 50 w 262"/>
              <a:gd name="T13" fmla="*/ 257 h 257"/>
              <a:gd name="T14" fmla="*/ 67 w 262"/>
              <a:gd name="T15" fmla="*/ 165 h 257"/>
              <a:gd name="T16" fmla="*/ 0 w 262"/>
              <a:gd name="T17" fmla="*/ 99 h 257"/>
              <a:gd name="T18" fmla="*/ 92 w 262"/>
              <a:gd name="T19" fmla="*/ 85 h 257"/>
              <a:gd name="T20" fmla="*/ 131 w 262"/>
              <a:gd name="T21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2" h="257">
                <a:moveTo>
                  <a:pt x="131" y="0"/>
                </a:moveTo>
                <a:lnTo>
                  <a:pt x="172" y="85"/>
                </a:lnTo>
                <a:lnTo>
                  <a:pt x="262" y="99"/>
                </a:lnTo>
                <a:lnTo>
                  <a:pt x="197" y="165"/>
                </a:lnTo>
                <a:lnTo>
                  <a:pt x="214" y="257"/>
                </a:lnTo>
                <a:lnTo>
                  <a:pt x="131" y="212"/>
                </a:lnTo>
                <a:lnTo>
                  <a:pt x="50" y="257"/>
                </a:lnTo>
                <a:lnTo>
                  <a:pt x="67" y="165"/>
                </a:lnTo>
                <a:lnTo>
                  <a:pt x="0" y="99"/>
                </a:lnTo>
                <a:lnTo>
                  <a:pt x="92" y="85"/>
                </a:lnTo>
                <a:lnTo>
                  <a:pt x="131" y="0"/>
                </a:lnTo>
                <a:close/>
              </a:path>
            </a:pathLst>
          </a:custGeom>
          <a:solidFill>
            <a:srgbClr val="FF4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1867">
              <a:latin typeface="+mn-lt"/>
            </a:endParaRPr>
          </a:p>
        </p:txBody>
      </p:sp>
      <p:pic>
        <p:nvPicPr>
          <p:cNvPr id="18" name="图片 24">
            <a:extLst>
              <a:ext uri="{FF2B5EF4-FFF2-40B4-BE49-F238E27FC236}">
                <a16:creationId xmlns:a16="http://schemas.microsoft.com/office/drawing/2014/main" id="{E2757267-AB32-4DDB-89DA-A8F35BF16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46" r="30035"/>
          <a:stretch/>
        </p:blipFill>
        <p:spPr>
          <a:xfrm>
            <a:off x="10402626" y="23747"/>
            <a:ext cx="1920213" cy="21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68DACE-37B6-485C-80D9-C5B81766E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1400">
            <a:off x="907158" y="1348317"/>
            <a:ext cx="4215245" cy="3775279"/>
          </a:xfrm>
          <a:prstGeom prst="rect">
            <a:avLst/>
          </a:prstGeom>
        </p:spPr>
      </p:pic>
      <p:sp>
        <p:nvSpPr>
          <p:cNvPr id="32" name="íṩľíḍè-Rectangle 6">
            <a:extLst>
              <a:ext uri="{FF2B5EF4-FFF2-40B4-BE49-F238E27FC236}">
                <a16:creationId xmlns:a16="http://schemas.microsoft.com/office/drawing/2014/main" id="{8D34066C-10FE-4CBB-A0A5-4DFD02AE4B8D}"/>
              </a:ext>
            </a:extLst>
          </p:cNvPr>
          <p:cNvSpPr/>
          <p:nvPr/>
        </p:nvSpPr>
        <p:spPr>
          <a:xfrm>
            <a:off x="5141792" y="1700808"/>
            <a:ext cx="5754741" cy="297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96000" rtlCol="0" anchor="ctr"/>
          <a:lstStyle/>
          <a:p>
            <a:pPr algn="just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lưu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hóa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Nam Á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X</a:t>
            </a:r>
          </a:p>
        </p:txBody>
      </p:sp>
      <p:sp>
        <p:nvSpPr>
          <p:cNvPr id="36" name="íṩľíḍè-TextBox 31">
            <a:extLst>
              <a:ext uri="{FF2B5EF4-FFF2-40B4-BE49-F238E27FC236}">
                <a16:creationId xmlns:a16="http://schemas.microsoft.com/office/drawing/2014/main" id="{66BF8D96-7CDD-41F8-A457-D424C50E214D}"/>
              </a:ext>
            </a:extLst>
          </p:cNvPr>
          <p:cNvSpPr txBox="1"/>
          <p:nvPr/>
        </p:nvSpPr>
        <p:spPr>
          <a:xfrm>
            <a:off x="1582708" y="2366714"/>
            <a:ext cx="28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42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rPr>
              <a:t>MỤC TIÊU</a:t>
            </a:r>
          </a:p>
          <a:p>
            <a:pPr algn="ctr"/>
            <a:r>
              <a:rPr lang="en-US" sz="4000" b="1" dirty="0">
                <a:solidFill>
                  <a:srgbClr val="FF42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rPr>
              <a:t>BÀI HỌC</a:t>
            </a:r>
            <a:endParaRPr lang="tr-TR" sz="4000" b="1" dirty="0">
              <a:solidFill>
                <a:srgbClr val="FF4200"/>
              </a:solidFill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29257D7-2441-4973-8218-466C89D3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418159" y="2442034"/>
            <a:ext cx="2491720" cy="7824332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DF2EA23-4BD4-4C24-AB7E-449E18B4F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77606" y="5123860"/>
            <a:ext cx="1908101" cy="26633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35D9106-2FBF-4083-B418-CDDE7DE3C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210" y="5279192"/>
            <a:ext cx="2104036" cy="245354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2B0056EE-4B11-47D6-B44E-B2DB90AD3B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546" r="30035"/>
          <a:stretch/>
        </p:blipFill>
        <p:spPr>
          <a:xfrm>
            <a:off x="10402626" y="23747"/>
            <a:ext cx="1920213" cy="21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68DACE-37B6-485C-80D9-C5B81766E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254">
            <a:off x="544508" y="1407302"/>
            <a:ext cx="4587489" cy="3775279"/>
          </a:xfrm>
          <a:prstGeom prst="rect">
            <a:avLst/>
          </a:prstGeom>
        </p:spPr>
      </p:pic>
      <p:sp>
        <p:nvSpPr>
          <p:cNvPr id="32" name="íṩľíḍè-Rectangle 6">
            <a:extLst>
              <a:ext uri="{FF2B5EF4-FFF2-40B4-BE49-F238E27FC236}">
                <a16:creationId xmlns:a16="http://schemas.microsoft.com/office/drawing/2014/main" id="{8D34066C-10FE-4CBB-A0A5-4DFD02AE4B8D}"/>
              </a:ext>
            </a:extLst>
          </p:cNvPr>
          <p:cNvSpPr/>
          <p:nvPr/>
        </p:nvSpPr>
        <p:spPr>
          <a:xfrm>
            <a:off x="5130836" y="1809602"/>
            <a:ext cx="5532221" cy="7809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96000" rtlCol="0" anchor="ctr"/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1.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tôn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6" name="íṩľíḍè-TextBox 31">
            <a:extLst>
              <a:ext uri="{FF2B5EF4-FFF2-40B4-BE49-F238E27FC236}">
                <a16:creationId xmlns:a16="http://schemas.microsoft.com/office/drawing/2014/main" id="{66BF8D96-7CDD-41F8-A457-D424C50E214D}"/>
              </a:ext>
            </a:extLst>
          </p:cNvPr>
          <p:cNvSpPr txBox="1"/>
          <p:nvPr/>
        </p:nvSpPr>
        <p:spPr>
          <a:xfrm>
            <a:off x="1265168" y="2348816"/>
            <a:ext cx="3146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42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rPr>
              <a:t>NỘI DUNG BÀI HỌC</a:t>
            </a:r>
            <a:endParaRPr lang="tr-TR" sz="4000" b="1" dirty="0">
              <a:solidFill>
                <a:srgbClr val="FF4200"/>
              </a:solidFill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129257D7-2441-4973-8218-466C89D3E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903451" y="2708294"/>
            <a:ext cx="2491720" cy="7824332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ADF2EA23-4BD4-4C24-AB7E-449E18B4F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5087" y="5288803"/>
            <a:ext cx="1908101" cy="26633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35D9106-2FBF-4083-B418-CDDE7DE3C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757" y="5416493"/>
            <a:ext cx="2104036" cy="2453545"/>
          </a:xfrm>
          <a:prstGeom prst="rect">
            <a:avLst/>
          </a:prstGeom>
        </p:spPr>
      </p:pic>
      <p:sp>
        <p:nvSpPr>
          <p:cNvPr id="8" name="íṩľíḍè-Rectangle 6">
            <a:extLst>
              <a:ext uri="{FF2B5EF4-FFF2-40B4-BE49-F238E27FC236}">
                <a16:creationId xmlns:a16="http://schemas.microsoft.com/office/drawing/2014/main" id="{10B2883D-926C-4B50-984E-017BC8980441}"/>
              </a:ext>
            </a:extLst>
          </p:cNvPr>
          <p:cNvSpPr/>
          <p:nvPr/>
        </p:nvSpPr>
        <p:spPr>
          <a:xfrm>
            <a:off x="5141792" y="2891267"/>
            <a:ext cx="5532221" cy="7809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96000" rtlCol="0" anchor="ctr"/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2. Chữ viết, văn 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9" name="图片 24">
            <a:extLst>
              <a:ext uri="{FF2B5EF4-FFF2-40B4-BE49-F238E27FC236}">
                <a16:creationId xmlns:a16="http://schemas.microsoft.com/office/drawing/2014/main" id="{8F99A66F-7971-4384-801C-2305A35129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546" r="30035"/>
          <a:stretch/>
        </p:blipFill>
        <p:spPr>
          <a:xfrm>
            <a:off x="10658482" y="23748"/>
            <a:ext cx="1664356" cy="1898800"/>
          </a:xfrm>
          <a:prstGeom prst="rect">
            <a:avLst/>
          </a:prstGeom>
        </p:spPr>
      </p:pic>
      <p:sp>
        <p:nvSpPr>
          <p:cNvPr id="10" name="íṩľíḍè-Rectangle 6">
            <a:extLst>
              <a:ext uri="{FF2B5EF4-FFF2-40B4-BE49-F238E27FC236}">
                <a16:creationId xmlns:a16="http://schemas.microsoft.com/office/drawing/2014/main" id="{5D394955-1D0A-40D0-ADA7-8AD1FC368FA2}"/>
              </a:ext>
            </a:extLst>
          </p:cNvPr>
          <p:cNvSpPr/>
          <p:nvPr/>
        </p:nvSpPr>
        <p:spPr>
          <a:xfrm>
            <a:off x="5126260" y="4037503"/>
            <a:ext cx="5532221" cy="780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96000" rtlCol="0" anchor="ctr"/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3. Kiến trúc – điêu khắc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20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"/>
          <p:cNvSpPr/>
          <p:nvPr/>
        </p:nvSpPr>
        <p:spPr>
          <a:xfrm>
            <a:off x="499796" y="76200"/>
            <a:ext cx="113874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</a:rPr>
              <a:t> 24 -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13:  GIAO LƯU VĂN HÓA Ở ĐÔNG NAM Á</a:t>
            </a:r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TỪ ĐẦU CÔNG NGUYÊN ĐẾN THẾ KỈ X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030267"/>
            <a:ext cx="3752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04800"/>
            <a:ext cx="4181747" cy="341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2748" y="304800"/>
            <a:ext cx="4505052" cy="346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5506" y="3967564"/>
            <a:ext cx="4542293" cy="27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1" y="3967566"/>
            <a:ext cx="4181746" cy="273803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/>
          <p:nvPr/>
        </p:nvSpPr>
        <p:spPr>
          <a:xfrm>
            <a:off x="9296400" y="762000"/>
            <a:ext cx="2526224" cy="3464627"/>
          </a:xfrm>
          <a:prstGeom prst="cloudCallout">
            <a:avLst>
              <a:gd name="adj1" fmla="val 15363"/>
              <a:gd name="adj2" fmla="val 62847"/>
            </a:avLst>
          </a:prstGeom>
          <a:solidFill>
            <a:srgbClr val="7030A0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Kê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̉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sô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tín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ngưỡng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ở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 mà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biết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81" name="Google Shape;281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9601200" y="4800600"/>
            <a:ext cx="1548700" cy="14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6118" y="304800"/>
            <a:ext cx="3051282" cy="500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04800"/>
            <a:ext cx="6527800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"/>
          <p:cNvSpPr txBox="1"/>
          <p:nvPr/>
        </p:nvSpPr>
        <p:spPr>
          <a:xfrm>
            <a:off x="762000" y="4846504"/>
            <a:ext cx="50593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ngưỡng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phồn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endParaRPr dirty="0"/>
          </a:p>
        </p:txBody>
      </p:sp>
      <p:sp>
        <p:nvSpPr>
          <p:cNvPr id="289" name="Google Shape;289;p5"/>
          <p:cNvSpPr/>
          <p:nvPr/>
        </p:nvSpPr>
        <p:spPr>
          <a:xfrm>
            <a:off x="9525000" y="1112864"/>
            <a:ext cx="2558512" cy="402181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có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xét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vê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̀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tín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ngưỡng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của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người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 dirty="0"/>
          </a:p>
        </p:txBody>
      </p:sp>
      <p:pic>
        <p:nvPicPr>
          <p:cNvPr id="291" name="Google Shape;291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239644" y="5539001"/>
            <a:ext cx="1103284" cy="109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1630</Words>
  <Application>Microsoft Office PowerPoint</Application>
  <PresentationFormat>Widescreen</PresentationFormat>
  <Paragraphs>187</Paragraphs>
  <Slides>31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Calibri</vt:lpstr>
      <vt:lpstr>微软雅黑</vt:lpstr>
      <vt:lpstr>Arial</vt:lpstr>
      <vt:lpstr>Cambria</vt:lpstr>
      <vt:lpstr>Century Gothic</vt:lpstr>
      <vt:lpstr>宋体</vt:lpstr>
      <vt:lpstr>Adobe Arabic</vt:lpstr>
      <vt:lpstr>#9Slide03 AllRoundGothic</vt:lpstr>
      <vt:lpstr>DFTongTong-B5</vt:lpstr>
      <vt:lpstr>Times New Roman</vt:lpstr>
      <vt:lpstr>Tahoma</vt:lpstr>
      <vt:lpstr>Noto Sans Symbols</vt:lpstr>
      <vt:lpstr>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16</cp:revision>
  <dcterms:created xsi:type="dcterms:W3CDTF">2021-08-07T03:17:35Z</dcterms:created>
  <dcterms:modified xsi:type="dcterms:W3CDTF">2022-01-14T04:31:56Z</dcterms:modified>
</cp:coreProperties>
</file>