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3"/>
  </p:notesMasterIdLst>
  <p:sldIdLst>
    <p:sldId id="499" r:id="rId2"/>
    <p:sldId id="490" r:id="rId3"/>
    <p:sldId id="491" r:id="rId4"/>
    <p:sldId id="500" r:id="rId5"/>
    <p:sldId id="492" r:id="rId6"/>
    <p:sldId id="493" r:id="rId7"/>
    <p:sldId id="497" r:id="rId8"/>
    <p:sldId id="498" r:id="rId9"/>
    <p:sldId id="494" r:id="rId10"/>
    <p:sldId id="495" r:id="rId11"/>
    <p:sldId id="496" r:id="rId1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8" autoAdjust="0"/>
    <p:restoredTop sz="94651"/>
  </p:normalViewPr>
  <p:slideViewPr>
    <p:cSldViewPr snapToGrid="0" snapToObjects="1">
      <p:cViewPr varScale="1">
        <p:scale>
          <a:sx n="45" d="100"/>
          <a:sy n="45" d="100"/>
        </p:scale>
        <p:origin x="6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31B0-0571-4973-AA7F-3DD6B2798F0B}" type="datetimeFigureOut">
              <a:rPr lang="vi-VN" smtClean="0"/>
              <a:t>10/01/2022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B9EE-AED6-427D-8424-0535FE63BE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70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4487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3097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64980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1131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7504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0194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855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1790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03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447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4869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7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-59681" y="0"/>
            <a:ext cx="12275127" cy="695828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422032" y="258509"/>
            <a:ext cx="11127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23 - </a:t>
            </a:r>
            <a:r>
              <a:rPr lang="en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BƯỚC ĐẦU PHÁT TRIỂN CỦA CÁC VƯƠNG QUỐC PHONG KIẾN Ở ĐÔNG NAM Á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KỈ VII ĐẾN THẾ KỈ X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20526659_684991958366288_9841504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" y="1828169"/>
            <a:ext cx="5965247" cy="500228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012872" y="1828169"/>
            <a:ext cx="6179127" cy="5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2313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83" y="703363"/>
            <a:ext cx="108481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u="sng" dirty="0" smtClean="0">
                <a:solidFill>
                  <a:schemeClr val="bg1"/>
                </a:solidFill>
                <a:latin typeface="+mj-lt"/>
              </a:rPr>
              <a:t>Câu 3: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Có một câu chuyện thú vị như sau: Vào thế kỉ X, 1 pao nghệ tây (khoảng 4 lạng) có giá ngang với 1 con ngựa, 1 pao gừng có giá ngang 1 con bò. Từ câu chuyện trên cùng thông tin trong bài học, hãy viết một đoạn văn ngắn (từ 3-5 câu) mô tả sự hấp dẫn của nguồn gia vị ở các vương quốc Đông Nam Á đối với thương nhân nước ngoài.</a:t>
            </a:r>
          </a:p>
        </p:txBody>
      </p:sp>
    </p:spTree>
    <p:extLst>
      <p:ext uri="{BB962C8B-B14F-4D97-AF65-F5344CB8AC3E}">
        <p14:creationId xmlns:p14="http://schemas.microsoft.com/office/powerpoint/2010/main" val="40727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1671" y="1051559"/>
            <a:ext cx="10990729" cy="3968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 smtClean="0">
                <a:solidFill>
                  <a:schemeClr val="accent1"/>
                </a:solidFill>
                <a:latin typeface="+mj-lt"/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solidFill>
                  <a:schemeClr val="tx1"/>
                </a:solidFill>
                <a:latin typeface="+mj-lt"/>
              </a:rPr>
              <a:t>H</a:t>
            </a:r>
            <a:r>
              <a:rPr lang="en-US" sz="3600" b="1" dirty="0" err="1" smtClean="0">
                <a:solidFill>
                  <a:schemeClr val="tx1"/>
                </a:solidFill>
                <a:latin typeface="+mj-lt"/>
              </a:rPr>
              <a:t>ọc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+mj-lt"/>
              </a:rPr>
              <a:t>bài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+mj-lt"/>
              </a:rPr>
              <a:t>và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 h</a:t>
            </a:r>
            <a:r>
              <a:rPr lang="vi-VN" sz="3600" dirty="0" smtClean="0">
                <a:solidFill>
                  <a:schemeClr val="tx1"/>
                </a:solidFill>
                <a:latin typeface="+mj-lt"/>
              </a:rPr>
              <a:t>oàn 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solidFill>
                  <a:schemeClr val="tx1"/>
                </a:solidFill>
                <a:latin typeface="+mj-lt"/>
              </a:rPr>
              <a:t>Đọc và trả lời các câu hỏi bài 1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vi-VN" sz="3600" dirty="0" smtClean="0">
                <a:solidFill>
                  <a:schemeClr val="tx1"/>
                </a:solidFill>
                <a:latin typeface="+mj-lt"/>
              </a:rPr>
              <a:t>. Giao lưu văn hóa ở Đông Nam Á.</a:t>
            </a:r>
            <a:endParaRPr lang="vi-VN"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01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2014" y="3645394"/>
            <a:ext cx="8294868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+mj-lt"/>
              </a:rPr>
              <a:t>Nêu tên và xác định nơi hình </a:t>
            </a:r>
            <a:r>
              <a:rPr lang="vi-VN" sz="2800" dirty="0" smtClean="0">
                <a:latin typeface="+mj-lt"/>
              </a:rPr>
              <a:t>thành </a:t>
            </a:r>
            <a:r>
              <a:rPr lang="vi-VN" sz="2800" dirty="0">
                <a:latin typeface="+mj-lt"/>
              </a:rPr>
              <a:t>các vương quốc phong kiến</a:t>
            </a:r>
            <a:r>
              <a:rPr lang="vi-VN" sz="2800" dirty="0" smtClean="0">
                <a:latin typeface="+mj-lt"/>
              </a:rPr>
              <a:t> trên </a:t>
            </a:r>
            <a:r>
              <a:rPr lang="vi-VN" sz="2800" dirty="0">
                <a:latin typeface="+mj-lt"/>
              </a:rPr>
              <a:t>lược </a:t>
            </a:r>
            <a:r>
              <a:rPr lang="vi-VN" sz="2800" dirty="0" smtClean="0">
                <a:latin typeface="+mj-lt"/>
              </a:rPr>
              <a:t>đồ và vương </a:t>
            </a:r>
            <a:r>
              <a:rPr lang="vi-VN" sz="2800" dirty="0">
                <a:latin typeface="+mj-lt"/>
              </a:rPr>
              <a:t>quốc đó thuộc các quốc gia </a:t>
            </a:r>
            <a:r>
              <a:rPr lang="vi-VN" sz="2800" dirty="0" smtClean="0">
                <a:latin typeface="+mj-lt"/>
              </a:rPr>
              <a:t>Đông Nam Á </a:t>
            </a:r>
            <a:r>
              <a:rPr lang="vi-VN" sz="2800" dirty="0">
                <a:latin typeface="+mj-lt"/>
              </a:rPr>
              <a:t>nào ngày nay</a:t>
            </a:r>
            <a:r>
              <a:rPr lang="vi-VN" sz="2800" dirty="0" smtClean="0">
                <a:latin typeface="+mj-lt"/>
              </a:rPr>
              <a:t>?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2800" dirty="0">
                <a:latin typeface="+mj-lt"/>
              </a:rPr>
              <a:t>C</a:t>
            </a:r>
            <a:r>
              <a:rPr lang="vi-VN" sz="2800" dirty="0" smtClean="0">
                <a:latin typeface="+mj-lt"/>
              </a:rPr>
              <a:t>ơ </a:t>
            </a:r>
            <a:r>
              <a:rPr lang="vi-VN" sz="2800" dirty="0">
                <a:latin typeface="+mj-lt"/>
              </a:rPr>
              <a:t>sở hình thành các vương quốc phong kiến Đông Nam </a:t>
            </a:r>
            <a:r>
              <a:rPr lang="vi-VN" sz="2800" dirty="0" smtClean="0">
                <a:latin typeface="+mj-lt"/>
              </a:rPr>
              <a:t>Á?</a:t>
            </a:r>
            <a:endParaRPr lang="vi-VN" sz="2800" dirty="0">
              <a:latin typeface="+mj-lt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6249" y="2131127"/>
            <a:ext cx="4434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hóm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 bạn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82014" y="2677219"/>
            <a:ext cx="829486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sát lược đồ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hình1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tr. 52) và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khai thác thông tin trong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cáccâu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800" dirty="0"/>
          </a:p>
        </p:txBody>
      </p:sp>
      <p:sp>
        <p:nvSpPr>
          <p:cNvPr id="12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317480" y="5748629"/>
            <a:ext cx="18745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6418" y="1563108"/>
            <a:ext cx="826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424696" y="126933"/>
            <a:ext cx="11127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23 - </a:t>
            </a:r>
            <a:r>
              <a:rPr lang="en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BƯỚC ĐẦU PHÁT TRIỂN CỦA CÁC VƯƠNG QUỐC PHONG KIẾN Ở ĐÔNG NAM Á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KỈ VII ĐẾN THẾ KỈ X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47753"/>
            <a:ext cx="12192000" cy="68580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934149"/>
              </p:ext>
            </p:extLst>
          </p:nvPr>
        </p:nvGraphicFramePr>
        <p:xfrm>
          <a:off x="1460937" y="1179632"/>
          <a:ext cx="9270126" cy="540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063">
                  <a:extLst>
                    <a:ext uri="{9D8B030D-6E8A-4147-A177-3AD203B41FA5}">
                      <a16:colId xmlns:a16="http://schemas.microsoft.com/office/drawing/2014/main" val="985507104"/>
                    </a:ext>
                  </a:extLst>
                </a:gridCol>
                <a:gridCol w="4635063">
                  <a:extLst>
                    <a:ext uri="{9D8B030D-6E8A-4147-A177-3AD203B41FA5}">
                      <a16:colId xmlns:a16="http://schemas.microsoft.com/office/drawing/2014/main" val="1519948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Vương quốc phong kiến</a:t>
                      </a:r>
                      <a:endParaRPr lang="vi-VN" sz="24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Thuộc quốc gia ngày nay </a:t>
                      </a:r>
                      <a:endParaRPr lang="vi-VN" sz="24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Pa-gan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Sri</a:t>
                      </a:r>
                      <a:r>
                        <a:rPr lang="vi-VN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Kse-tra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Myanma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18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Ha-ri-pun-giay-a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Đva-ra-va-ti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Thái Lan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2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- Chân</a:t>
                      </a:r>
                      <a:r>
                        <a:rPr lang="vi-VN" sz="2400" baseline="0" dirty="0" smtClean="0">
                          <a:latin typeface="+mj-lt"/>
                        </a:rPr>
                        <a:t> Lạp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Cam-pu-chia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2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Đại Cồ Việt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Chăm-pa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Việt</a:t>
                      </a:r>
                      <a:r>
                        <a:rPr lang="vi-VN" sz="2400" baseline="0" dirty="0" smtClean="0">
                          <a:latin typeface="+mj-lt"/>
                        </a:rPr>
                        <a:t> Nam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Tu-ma-sic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Xin-ga-po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16133"/>
                  </a:ext>
                </a:extLst>
              </a:tr>
              <a:tr h="83380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Sri-vi-giay-a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Kalinga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In-đô-nê-xi-a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7953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3944" y="429838"/>
            <a:ext cx="526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chemeClr val="bg1"/>
                </a:solidFill>
                <a:latin typeface="+mj-lt"/>
              </a:rPr>
              <a:t>- Hình thành từ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thế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kỉ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VII –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X.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01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-32063"/>
            <a:ext cx="12192000" cy="685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1136" y="2071126"/>
            <a:ext cx="10897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VII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nòng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3" y="1362412"/>
            <a:ext cx="826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1136" y="3193603"/>
            <a:ext cx="106811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Cồ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Đra-ra-va-ti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Lạp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Khơ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Sri Vi-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163" y="4786486"/>
            <a:ext cx="1091248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vương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Á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kỉ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VII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kỉ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X.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424696" y="-6534"/>
            <a:ext cx="11127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23 - </a:t>
            </a:r>
            <a:r>
              <a:rPr lang="en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BƯỚC ĐẦU PHÁT TRIỂN CỦA CÁC VƯƠNG QUỐC PHONG KIẾN Ở ĐÔNG NAM Á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KỈ VII ĐẾN THẾ KỈ X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6060" y="0"/>
            <a:ext cx="12192000" cy="68580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915046" y="1743592"/>
            <a:ext cx="9958085" cy="33511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vi-VN" sz="2400" dirty="0" smtClean="0"/>
              <a:t>Khai </a:t>
            </a:r>
            <a:r>
              <a:rPr lang="vi-VN" sz="2400" dirty="0"/>
              <a:t>thác tư liệu sgk (55) và cho biết thương nhân nước ngoài bị hấp dẫn bởi những sản vật nào của vương quốc Sri Vi-giay-a</a:t>
            </a:r>
            <a:r>
              <a:rPr lang="vi-VN" sz="2400" dirty="0" smtClean="0"/>
              <a:t>?</a:t>
            </a:r>
          </a:p>
          <a:p>
            <a:pPr algn="just"/>
            <a:endParaRPr lang="vi-VN" sz="1400" dirty="0"/>
          </a:p>
          <a:p>
            <a:pPr marL="342900" indent="-342900" algn="just">
              <a:buFontTx/>
              <a:buChar char="-"/>
            </a:pPr>
            <a:r>
              <a:rPr lang="vi-VN" sz="2400" dirty="0" smtClean="0"/>
              <a:t>Hãy </a:t>
            </a:r>
            <a:r>
              <a:rPr lang="vi-VN" sz="2400" dirty="0"/>
              <a:t>trình bày hoạt động kinh tế chính của các vương quốc phong kiến Đông Nam Á từ thế kỉ VII đến X</a:t>
            </a:r>
            <a:r>
              <a:rPr lang="vi-VN" sz="2400" dirty="0" smtClean="0"/>
              <a:t>?</a:t>
            </a:r>
          </a:p>
          <a:p>
            <a:pPr algn="just"/>
            <a:endParaRPr lang="vi-VN" sz="2400" dirty="0"/>
          </a:p>
          <a:p>
            <a:pPr algn="just"/>
            <a:r>
              <a:rPr lang="vi-VN" sz="2400" dirty="0"/>
              <a:t>-</a:t>
            </a:r>
            <a:r>
              <a:rPr lang="vi-VN" sz="2400" dirty="0" smtClean="0"/>
              <a:t> </a:t>
            </a:r>
            <a:r>
              <a:rPr lang="vi-VN" sz="2400" dirty="0"/>
              <a:t>Giải thích về sự phát triển kinh tế khác nhau giữa các vương quốc lục địa với vương quốc ở hải đảo?</a:t>
            </a:r>
          </a:p>
          <a:p>
            <a:pPr algn="just">
              <a:spcAft>
                <a:spcPts val="0"/>
              </a:spcAft>
            </a:pPr>
            <a:endParaRPr lang="en-US" altLang="vi-VN" sz="2400" dirty="0">
              <a:cs typeface="Times New Roman" panose="02020603050405020304" pitchFamily="18" charset="0"/>
            </a:endParaRP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665018" y="5637944"/>
            <a:ext cx="1607268" cy="11369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9878302" y="5687976"/>
            <a:ext cx="1302320" cy="1101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898A5183-7AFD-884E-9DFB-3424FF0DE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1" y="748503"/>
            <a:ext cx="1652326" cy="15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3812" y="0"/>
            <a:ext cx="12192000" cy="685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651163" y="3296360"/>
            <a:ext cx="11267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+ Nông nghiệp vẫn là nến kinh tế chủ </a:t>
            </a:r>
            <a:r>
              <a:rPr lang="vi-VN" sz="2800" dirty="0" smtClean="0">
                <a:solidFill>
                  <a:schemeClr val="bg1"/>
                </a:solidFill>
              </a:rPr>
              <a:t>yếu.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811" y="5997516"/>
            <a:ext cx="1067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smtClean="0">
                <a:solidFill>
                  <a:schemeClr val="bg1"/>
                </a:solidFill>
              </a:rPr>
              <a:t>=&gt; </a:t>
            </a:r>
            <a:r>
              <a:rPr lang="vi-VN" sz="2800" b="1" i="1" dirty="0">
                <a:solidFill>
                  <a:schemeClr val="bg1"/>
                </a:solidFill>
              </a:rPr>
              <a:t>Điểm giao lưu kinh tế, văn hoá giữa các châu lục</a:t>
            </a:r>
            <a:r>
              <a:rPr lang="vi-VN" sz="2800" b="1" i="1" dirty="0" smtClean="0">
                <a:solidFill>
                  <a:schemeClr val="bg1"/>
                </a:solidFill>
              </a:rPr>
              <a:t>.</a:t>
            </a:r>
            <a:endParaRPr lang="vi-VN" sz="28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95" y="3923663"/>
            <a:ext cx="1081549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chemeClr val="bg1"/>
                </a:solidFill>
              </a:rPr>
              <a:t>+ Thương mại biển phát triển, kết nối buôn bán châu Á và châu Âu. (Con đường gia vị</a:t>
            </a:r>
            <a:r>
              <a:rPr lang="vi-VN" sz="28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chemeClr val="bg1"/>
                </a:solidFill>
              </a:rPr>
              <a:t>+ Thương cảng nổi tiếng: Đại Chiêm (</a:t>
            </a:r>
            <a:r>
              <a:rPr lang="vi-VN" sz="2800" dirty="0" smtClean="0">
                <a:solidFill>
                  <a:schemeClr val="bg1"/>
                </a:solidFill>
              </a:rPr>
              <a:t>Chăm</a:t>
            </a:r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vi-VN" sz="2800" dirty="0" smtClean="0">
                <a:solidFill>
                  <a:schemeClr val="bg1"/>
                </a:solidFill>
              </a:rPr>
              <a:t>pa</a:t>
            </a:r>
            <a:r>
              <a:rPr lang="vi-VN" sz="2800" dirty="0">
                <a:solidFill>
                  <a:schemeClr val="bg1"/>
                </a:solidFill>
              </a:rPr>
              <a:t>), Pa-lem-bang (Sri Vi-giay-a</a:t>
            </a:r>
            <a:r>
              <a:rPr lang="vi-VN" sz="2800" dirty="0" smtClean="0">
                <a:solidFill>
                  <a:schemeClr val="bg1"/>
                </a:solidFill>
              </a:rPr>
              <a:t>)…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8251" y="2075575"/>
            <a:ext cx="1091248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vương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Á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kỉ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VII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kỉ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X.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163" y="1522296"/>
            <a:ext cx="826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473187" y="97724"/>
            <a:ext cx="11127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23 - </a:t>
            </a:r>
            <a:r>
              <a:rPr lang="en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BƯỚC ĐẦU PHÁT TRIỂN CỦA CÁC VƯƠNG QUỐC PHONG KIẾN Ở ĐÔNG NAM Á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KỈ VII ĐẾN THẾ KỈ X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en-VN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9650" y="989321"/>
            <a:ext cx="10172700" cy="48793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Câu </a:t>
            </a:r>
            <a:r>
              <a:rPr lang="vi-VN" sz="28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1: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Ý nào sau đây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phù hợp để điền vào chỗ trống (....) trong câu sau?</a:t>
            </a:r>
          </a:p>
          <a:p>
            <a:r>
              <a:rPr lang="vi-VN" sz="2800" dirty="0">
                <a:latin typeface="+mj-lt"/>
              </a:rPr>
              <a:t> </a:t>
            </a:r>
            <a:r>
              <a:rPr lang="vi-VN" sz="2800" i="1" dirty="0">
                <a:latin typeface="+mj-lt"/>
              </a:rPr>
              <a:t>Các vương quốc phong kiến ​​Đông Nam Á đã phát huy những lợi thế để phát triển kinh tế, đó </a:t>
            </a:r>
            <a:r>
              <a:rPr lang="vi-VN" sz="2800" i="1" dirty="0" smtClean="0">
                <a:latin typeface="+mj-lt"/>
              </a:rPr>
              <a:t>là ...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latin typeface="+mj-lt"/>
              </a:rPr>
              <a:t> Vị </a:t>
            </a:r>
            <a:r>
              <a:rPr lang="vi-VN" sz="2800" dirty="0">
                <a:latin typeface="+mj-lt"/>
              </a:rPr>
              <a:t>trí địa lý. </a:t>
            </a:r>
            <a:endParaRPr lang="vi-VN" sz="2800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Điều kiện tự nhiên thuận lợi. </a:t>
            </a:r>
            <a:endParaRPr lang="vi-VN" sz="2800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Khí hậu ôn hòa, thuận lợi cho cây trồng lâu năm phát triển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latin typeface="+mj-lt"/>
              </a:rPr>
              <a:t> Điểm </a:t>
            </a:r>
            <a:r>
              <a:rPr lang="vi-VN" sz="2800" dirty="0">
                <a:latin typeface="+mj-lt"/>
              </a:rPr>
              <a:t>đến hấp dẫn của thương nhân các nước Ả Rập, Hy Lạp, La Mã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20312" y="4537343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en-VN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49" y="551624"/>
            <a:ext cx="10172700" cy="2968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Các quốc gia phong kiến Đông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ra đời vào khoảng thời gian nào?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Thiên niên kỉ VII TCN.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Từ thế kỉ VII đến thế kỉ X.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VII.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X TCN.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131" y="2036032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09700" y="3627120"/>
            <a:ext cx="10172700" cy="315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Câu 3: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Quốc gia phong kiến ​​nào ở Đông Nam Á phát triển mạnh về hoạt động buôn bán đường biển? 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Chân Lạp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Pa-gan</a:t>
            </a:r>
            <a:r>
              <a:rPr lang="vi-VN" sz="28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800" b="1" dirty="0" smtClean="0">
                <a:latin typeface="+mj-lt"/>
              </a:rPr>
              <a:t>S</a:t>
            </a:r>
            <a:r>
              <a:rPr lang="vi-VN" sz="2800" dirty="0" smtClean="0">
                <a:latin typeface="+mj-lt"/>
              </a:rPr>
              <a:t>ri </a:t>
            </a:r>
            <a:r>
              <a:rPr lang="vi-VN" sz="2800" dirty="0">
                <a:latin typeface="+mj-lt"/>
              </a:rPr>
              <a:t>Vi-giay-a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Cam-pu-chia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1561859" y="553327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2945" y="180143"/>
            <a:ext cx="218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733" y="725062"/>
            <a:ext cx="979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1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: Các vương quốc phong kiến Đông Nam Á đã phát huy những lợi thế nào để phát triển kinh tế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?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605" y="4411744"/>
            <a:ext cx="9531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800" u="sng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Hoạt động giao lưu thương mại đã tác động như thế nào đến sự phát triển kinh tế các quốc gia phong kiến Đông Nam Á?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605" y="2058584"/>
            <a:ext cx="9656619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Vị trí địa lí thuận lợi: nằm án ngữ trên con đường hàng hải nối giữa Ấn Độ Dương và Thái Bình Dương, nối các quốc gia phương Đông với Địa Trung Hải.</a:t>
            </a: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Điểu kiện tự nhiên thuận lợi: Mạng lưới sông ngòi dày đặc, đất đai tương đối màu mỡ, khí hậu gió mùa, nhiều sản vật phong phú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052945" y="1683707"/>
            <a:ext cx="1399309" cy="4833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Gợi ý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04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998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admin</cp:lastModifiedBy>
  <cp:revision>42</cp:revision>
  <dcterms:created xsi:type="dcterms:W3CDTF">2021-07-16T02:46:11Z</dcterms:created>
  <dcterms:modified xsi:type="dcterms:W3CDTF">2022-01-10T02:02:52Z</dcterms:modified>
</cp:coreProperties>
</file>