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46" r:id="rId2"/>
    <p:sldId id="347" r:id="rId3"/>
    <p:sldId id="349" r:id="rId4"/>
    <p:sldId id="350" r:id="rId5"/>
    <p:sldId id="258" r:id="rId6"/>
    <p:sldId id="342" r:id="rId7"/>
    <p:sldId id="280" r:id="rId8"/>
    <p:sldId id="353" r:id="rId9"/>
    <p:sldId id="283" r:id="rId10"/>
    <p:sldId id="354" r:id="rId11"/>
    <p:sldId id="352" r:id="rId12"/>
    <p:sldId id="293" r:id="rId13"/>
    <p:sldId id="355" r:id="rId14"/>
    <p:sldId id="356" r:id="rId15"/>
    <p:sldId id="357" r:id="rId16"/>
    <p:sldId id="296" r:id="rId17"/>
    <p:sldId id="295" r:id="rId18"/>
    <p:sldId id="285" r:id="rId19"/>
    <p:sldId id="286" r:id="rId20"/>
    <p:sldId id="358" r:id="rId21"/>
    <p:sldId id="351" r:id="rId22"/>
    <p:sldId id="359" r:id="rId23"/>
    <p:sldId id="363" r:id="rId24"/>
    <p:sldId id="360" r:id="rId25"/>
    <p:sldId id="364" r:id="rId26"/>
    <p:sldId id="288" r:id="rId27"/>
    <p:sldId id="361" r:id="rId28"/>
    <p:sldId id="365" r:id="rId29"/>
    <p:sldId id="362" r:id="rId30"/>
    <p:sldId id="366" r:id="rId31"/>
    <p:sldId id="367" r:id="rId32"/>
    <p:sldId id="368" r:id="rId33"/>
    <p:sldId id="277" r:id="rId34"/>
    <p:sldId id="343" r:id="rId35"/>
    <p:sldId id="370" r:id="rId36"/>
    <p:sldId id="372" r:id="rId37"/>
    <p:sldId id="373" r:id="rId3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FF00"/>
    <a:srgbClr val="000099"/>
    <a:srgbClr val="2212C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4"/>
    <p:restoredTop sz="94818"/>
  </p:normalViewPr>
  <p:slideViewPr>
    <p:cSldViewPr snapToGrid="0" snapToObjects="1">
      <p:cViewPr varScale="1">
        <p:scale>
          <a:sx n="63" d="100"/>
          <a:sy n="63" d="100"/>
        </p:scale>
        <p:origin x="48" y="4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A8AF2-311A-4617-AB56-EF148FABB940}"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BD15D-4804-4150-8DD3-F7199ADCF562}" type="slidenum">
              <a:rPr lang="en-US" smtClean="0"/>
              <a:t>‹#›</a:t>
            </a:fld>
            <a:endParaRPr lang="en-US"/>
          </a:p>
        </p:txBody>
      </p:sp>
    </p:spTree>
    <p:extLst>
      <p:ext uri="{BB962C8B-B14F-4D97-AF65-F5344CB8AC3E}">
        <p14:creationId xmlns:p14="http://schemas.microsoft.com/office/powerpoint/2010/main" val="223597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err="1" smtClean="0">
                <a:solidFill>
                  <a:srgbClr val="000000"/>
                </a:solidFill>
                <a:effectLst/>
                <a:latin typeface="Arial"/>
                <a:ea typeface="Arial"/>
                <a:cs typeface="Arial"/>
                <a:sym typeface="Arial"/>
              </a:rPr>
              <a:t>Đây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lễ</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hội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gì</a:t>
            </a:r>
            <a:r>
              <a:rPr lang="en-US" sz="1100" b="0" i="0" u="none" strike="noStrike" cap="none" dirty="0" smtClean="0">
                <a:solidFill>
                  <a:srgbClr val="000000"/>
                </a:solidFill>
                <a:effectLst/>
                <a:latin typeface="Arial"/>
                <a:ea typeface="Arial"/>
                <a:cs typeface="Arial"/>
                <a:sym typeface="Arial"/>
              </a:rPr>
              <a:t> ở </a:t>
            </a:r>
            <a:r>
              <a:rPr lang="en-US" sz="1100" b="0" i="0" u="none" strike="noStrike" cap="none" dirty="0" err="1" smtClean="0">
                <a:solidFill>
                  <a:srgbClr val="000000"/>
                </a:solidFill>
                <a:effectLst/>
                <a:latin typeface="Arial"/>
                <a:ea typeface="Arial"/>
                <a:cs typeface="Arial"/>
                <a:sym typeface="Arial"/>
              </a:rPr>
              <a:t>Ấn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a:t>
            </a:r>
            <a:r>
              <a:rPr lang="en-US" sz="1100" b="0" i="0" u="none" strike="noStrike" cap="none" dirty="0" smtClean="0">
                <a:solidFill>
                  <a:srgbClr val="000000"/>
                </a:solidFill>
                <a:effectLst/>
                <a:latin typeface="Arial"/>
                <a:ea typeface="Arial"/>
                <a:cs typeface="Arial"/>
                <a:sym typeface="Arial"/>
              </a:rPr>
              <a:t>?</a:t>
            </a:r>
          </a:p>
          <a:p>
            <a:pPr algn="just"/>
            <a:r>
              <a:rPr lang="en-US" sz="1200" dirty="0" smtClean="0">
                <a:latin typeface="Times New Roman" panose="02020603050405020304" pitchFamily="18" charset="0"/>
                <a:ea typeface="Calibri" panose="020F0502020204030204" pitchFamily="34" charset="0"/>
              </a:rPr>
              <a:t>(</a:t>
            </a:r>
            <a:r>
              <a:rPr lang="en-US" sz="1200" dirty="0" err="1" smtClean="0">
                <a:latin typeface="Times New Roman" panose="02020603050405020304" pitchFamily="18" charset="0"/>
                <a:ea typeface="Calibri" panose="020F0502020204030204" pitchFamily="34" charset="0"/>
              </a:rPr>
              <a:t>Tắm</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nước</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sông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Hằng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là</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một</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trong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những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lễ</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hội</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tôn</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giáo</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cổ</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và</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lớn</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nhất</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thế</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giới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vẫn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được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duy</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trì</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cho</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đến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ngày</a:t>
            </a:r>
            <a:r>
              <a:rPr lang="en-US" sz="1200" dirty="0" smtClean="0">
                <a:latin typeface="Times New Roman" panose="02020603050405020304" pitchFamily="18" charset="0"/>
                <a:ea typeface="Arial" panose="020B0604020202020204" pitchFamily="34" charset="0"/>
              </a:rPr>
              <a:t> nay</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Tín</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đồ</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Ấn</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Độ</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giáo</a:t>
            </a:r>
            <a:r>
              <a:rPr lang="en-US" sz="1200" dirty="0" smtClean="0">
                <a:latin typeface="Times New Roman" panose="02020603050405020304" pitchFamily="18" charset="0"/>
                <a:ea typeface="Calibri" panose="020F0502020204030204" pitchFamily="34" charset="0"/>
              </a:rPr>
              <a:t> tin </a:t>
            </a:r>
            <a:r>
              <a:rPr lang="en-US" sz="1200" dirty="0" err="1" smtClean="0">
                <a:latin typeface="Times New Roman" panose="02020603050405020304" pitchFamily="18" charset="0"/>
                <a:ea typeface="Calibri" panose="020F0502020204030204" pitchFamily="34" charset="0"/>
              </a:rPr>
              <a:t>tưởng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nước</a:t>
            </a:r>
            <a:r>
              <a:rPr lang="en-US" sz="1200" dirty="0" smtClean="0">
                <a:latin typeface="Times New Roman" panose="02020603050405020304" pitchFamily="18" charset="0"/>
                <a:ea typeface="Calibri" panose="020F0502020204030204" pitchFamily="34" charset="0"/>
              </a:rPr>
              <a:t> ở </a:t>
            </a:r>
            <a:r>
              <a:rPr lang="en-US" sz="1200" dirty="0" err="1" smtClean="0">
                <a:latin typeface="Times New Roman" panose="02020603050405020304" pitchFamily="18" charset="0"/>
                <a:ea typeface="Calibri" panose="020F0502020204030204" pitchFamily="34" charset="0"/>
              </a:rPr>
              <a:t>sông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Hằng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sông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Mẹ</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linh</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thiêng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sẽ</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tẩy</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rửa</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mọi</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tội</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lỗi</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của</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họ</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Vậy</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vì</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sao</a:t>
            </a:r>
            <a:r>
              <a:rPr lang="en-US" sz="1200" dirty="0" smtClean="0">
                <a:latin typeface="Times New Roman" panose="02020603050405020304" pitchFamily="18" charset="0"/>
                <a:ea typeface="Arial" panose="020B0604020202020204" pitchFamily="34" charset="0"/>
              </a:rPr>
              <a:t> ở </a:t>
            </a:r>
            <a:r>
              <a:rPr lang="en-US" sz="1200" dirty="0" err="1" smtClean="0">
                <a:latin typeface="Times New Roman" panose="02020603050405020304" pitchFamily="18" charset="0"/>
                <a:ea typeface="Arial" panose="020B0604020202020204" pitchFamily="34" charset="0"/>
              </a:rPr>
              <a:t>Ấn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Độ</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một</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cường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quốc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kinh</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tế</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hiện</a:t>
            </a:r>
            <a:r>
              <a:rPr lang="en-US" sz="1200" dirty="0" smtClean="0">
                <a:latin typeface="Times New Roman" panose="02020603050405020304" pitchFamily="18" charset="0"/>
                <a:ea typeface="Arial" panose="020B0604020202020204" pitchFamily="34" charset="0"/>
              </a:rPr>
              <a:t> nay </a:t>
            </a:r>
            <a:r>
              <a:rPr lang="en-US" sz="1200" dirty="0" err="1" smtClean="0">
                <a:latin typeface="Times New Roman" panose="02020603050405020304" pitchFamily="18" charset="0"/>
                <a:ea typeface="Arial" panose="020B0604020202020204" pitchFamily="34" charset="0"/>
              </a:rPr>
              <a:t>mà</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vẫn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duy</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trì</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những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phong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tục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cổ</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xưa</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như</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thế</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Các</a:t>
            </a:r>
            <a:r>
              <a:rPr lang="en-US" sz="1200" dirty="0" smtClean="0">
                <a:latin typeface="Times New Roman" panose="02020603050405020304" pitchFamily="18" charset="0"/>
                <a:ea typeface="Arial" panose="020B0604020202020204" pitchFamily="34" charset="0"/>
              </a:rPr>
              <a:t> con </a:t>
            </a:r>
            <a:r>
              <a:rPr lang="en-US" sz="1200" dirty="0" err="1" smtClean="0">
                <a:latin typeface="Times New Roman" panose="02020603050405020304" pitchFamily="18" charset="0"/>
                <a:ea typeface="Arial" panose="020B0604020202020204" pitchFamily="34" charset="0"/>
              </a:rPr>
              <a:t>sống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lớn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đã</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có</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vai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trò</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ra</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sao</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trong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việc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hình</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thành</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phát</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triển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nền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văn</a:t>
            </a:r>
            <a:r>
              <a:rPr lang="en-US" sz="1200" dirty="0" smtClean="0">
                <a:latin typeface="Times New Roman" panose="02020603050405020304" pitchFamily="18" charset="0"/>
                <a:ea typeface="Arial" panose="020B0604020202020204" pitchFamily="34" charset="0"/>
              </a:rPr>
              <a:t> minh </a:t>
            </a:r>
            <a:r>
              <a:rPr lang="en-US" sz="1200" dirty="0" err="1" smtClean="0">
                <a:latin typeface="Times New Roman" panose="02020603050405020304" pitchFamily="18" charset="0"/>
                <a:ea typeface="Arial" panose="020B0604020202020204" pitchFamily="34" charset="0"/>
              </a:rPr>
              <a:t>Ấn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Độ</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cổ</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đại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Cư</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dân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cổ</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nơi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đây</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đã</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đóng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góp</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những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gì</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cho</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nhân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loại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Cô</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và</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các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em</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sẽ</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cùng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tìm</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hiểu</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bài</a:t>
            </a:r>
            <a:r>
              <a:rPr lang="en-US" sz="1200" dirty="0" smtClean="0">
                <a:latin typeface="Times New Roman" panose="02020603050405020304" pitchFamily="18" charset="0"/>
                <a:ea typeface="Arial" panose="020B0604020202020204" pitchFamily="34" charset="0"/>
              </a:rPr>
              <a:t> 8 “</a:t>
            </a:r>
            <a:r>
              <a:rPr lang="en-US" sz="1200" dirty="0" err="1" smtClean="0">
                <a:latin typeface="Times New Roman" panose="02020603050405020304" pitchFamily="18" charset="0"/>
                <a:ea typeface="Arial" panose="020B0604020202020204" pitchFamily="34" charset="0"/>
              </a:rPr>
              <a:t>Ấn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Độ</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cổ</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đại</a:t>
            </a:r>
            <a:r>
              <a:rPr lang="en-US" sz="1200" smtClean="0">
                <a:latin typeface="Times New Roman" panose="02020603050405020304" pitchFamily="18" charset="0"/>
                <a:ea typeface="Arial" panose="020B0604020202020204" pitchFamily="34" charset="0"/>
              </a:rPr>
              <a:t>”)</a:t>
            </a:r>
            <a:endParaRPr lang="en-US" sz="1200" dirty="0" smtClean="0"/>
          </a:p>
        </p:txBody>
      </p:sp>
    </p:spTree>
    <p:extLst>
      <p:ext uri="{BB962C8B-B14F-4D97-AF65-F5344CB8AC3E}">
        <p14:creationId xmlns:p14="http://schemas.microsoft.com/office/powerpoint/2010/main" val="381826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32</a:t>
            </a:fld>
            <a:endParaRPr lang="en-US"/>
          </a:p>
        </p:txBody>
      </p:sp>
    </p:spTree>
    <p:extLst>
      <p:ext uri="{BB962C8B-B14F-4D97-AF65-F5344CB8AC3E}">
        <p14:creationId xmlns:p14="http://schemas.microsoft.com/office/powerpoint/2010/main" val="128931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86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1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Bra-man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trắng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giảng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Vê-đa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lo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Ksa</a:t>
            </a:r>
            <a:r>
              <a:rPr lang="en-US" sz="1200" kern="1200" dirty="0" smtClean="0">
                <a:solidFill>
                  <a:schemeClr val="tx1"/>
                </a:solidFill>
                <a:effectLst/>
                <a:latin typeface="+mn-lt"/>
                <a:ea typeface="+mn-ea"/>
                <a:cs typeface="+mn-cs"/>
              </a:rPr>
              <a:t>-tri-a (</a:t>
            </a:r>
            <a:r>
              <a:rPr lang="en-US" sz="1200" kern="1200" dirty="0" err="1" smtClean="0">
                <a:solidFill>
                  <a:schemeClr val="tx1"/>
                </a:solidFill>
                <a:effectLst/>
                <a:latin typeface="+mn-lt"/>
                <a:ea typeface="+mn-ea"/>
                <a:cs typeface="+mn-cs"/>
              </a:rPr>
              <a:t>Vương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Vê-đa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nông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Bram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Ksatria</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Su-</a:t>
            </a:r>
            <a:r>
              <a:rPr lang="en-US" sz="1200" kern="1200" dirty="0" err="1" smtClean="0">
                <a:solidFill>
                  <a:schemeClr val="tx1"/>
                </a:solidFill>
                <a:effectLst/>
                <a:latin typeface="+mn-lt"/>
                <a:ea typeface="+mn-ea"/>
                <a:cs typeface="+mn-cs"/>
              </a:rPr>
              <a:t>đra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13</a:t>
            </a:fld>
            <a:endParaRPr lang="en-US"/>
          </a:p>
        </p:txBody>
      </p:sp>
    </p:spTree>
    <p:extLst>
      <p:ext uri="{BB962C8B-B14F-4D97-AF65-F5344CB8AC3E}">
        <p14:creationId xmlns:p14="http://schemas.microsoft.com/office/powerpoint/2010/main" val="233974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20</a:t>
            </a:fld>
            <a:endParaRPr lang="en-US"/>
          </a:p>
        </p:txBody>
      </p:sp>
    </p:spTree>
    <p:extLst>
      <p:ext uri="{BB962C8B-B14F-4D97-AF65-F5344CB8AC3E}">
        <p14:creationId xmlns:p14="http://schemas.microsoft.com/office/powerpoint/2010/main" val="184129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22</a:t>
            </a:fld>
            <a:endParaRPr lang="en-US"/>
          </a:p>
        </p:txBody>
      </p:sp>
    </p:spTree>
    <p:extLst>
      <p:ext uri="{BB962C8B-B14F-4D97-AF65-F5344CB8AC3E}">
        <p14:creationId xmlns:p14="http://schemas.microsoft.com/office/powerpoint/2010/main" val="371961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24</a:t>
            </a:fld>
            <a:endParaRPr lang="en-US"/>
          </a:p>
        </p:txBody>
      </p:sp>
    </p:spTree>
    <p:extLst>
      <p:ext uri="{BB962C8B-B14F-4D97-AF65-F5344CB8AC3E}">
        <p14:creationId xmlns:p14="http://schemas.microsoft.com/office/powerpoint/2010/main" val="270118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27</a:t>
            </a:fld>
            <a:endParaRPr lang="en-US"/>
          </a:p>
        </p:txBody>
      </p:sp>
    </p:spTree>
    <p:extLst>
      <p:ext uri="{BB962C8B-B14F-4D97-AF65-F5344CB8AC3E}">
        <p14:creationId xmlns:p14="http://schemas.microsoft.com/office/powerpoint/2010/main" val="134358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29</a:t>
            </a:fld>
            <a:endParaRPr lang="en-US"/>
          </a:p>
        </p:txBody>
      </p:sp>
    </p:spTree>
    <p:extLst>
      <p:ext uri="{BB962C8B-B14F-4D97-AF65-F5344CB8AC3E}">
        <p14:creationId xmlns:p14="http://schemas.microsoft.com/office/powerpoint/2010/main" val="83236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3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72D5-5D91-C04B-B554-4FA2E5073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C1DBB31D-AECA-6548-8C0D-2DA7C4613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DF0380AE-E1EE-6944-B380-EC625765B8E7}"/>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5" name="Footer Placeholder 4">
            <a:extLst>
              <a:ext uri="{FF2B5EF4-FFF2-40B4-BE49-F238E27FC236}">
                <a16:creationId xmlns:a16="http://schemas.microsoft.com/office/drawing/2014/main" id="{E1B9672B-64F0-644B-961C-E9F68F666F4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B300DFB-0754-E240-9F79-A12A2D2E4111}"/>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60175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A53D-7E85-9A49-845D-D8C1D95733ED}"/>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9333058-9758-A643-8F04-81D67EE48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0D1C6C4-AFDA-FF4C-B8C9-C8394DBB5555}"/>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5" name="Footer Placeholder 4">
            <a:extLst>
              <a:ext uri="{FF2B5EF4-FFF2-40B4-BE49-F238E27FC236}">
                <a16:creationId xmlns:a16="http://schemas.microsoft.com/office/drawing/2014/main" id="{D4F4C4FB-B7BC-4A42-8FD8-8F3B79AB20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E341437-48F8-BB40-95F1-9D0AEECBD5ED}"/>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49307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9CED1C-A83E-2048-B3B8-19C83EB91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EECA2EE4-D3F5-A941-9D9D-C7FD4FEA0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A97FC0B-EE6F-8F47-AD72-2CF0402AC33B}"/>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5" name="Footer Placeholder 4">
            <a:extLst>
              <a:ext uri="{FF2B5EF4-FFF2-40B4-BE49-F238E27FC236}">
                <a16:creationId xmlns:a16="http://schemas.microsoft.com/office/drawing/2014/main" id="{BA826F9C-0525-024A-AC48-623A22525B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D79E784-6F29-0247-A287-1FE6893E48D5}"/>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00716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8"/>
        <p:cNvGrpSpPr/>
        <p:nvPr/>
      </p:nvGrpSpPr>
      <p:grpSpPr>
        <a:xfrm>
          <a:off x="0" y="0"/>
          <a:ext cx="0" cy="0"/>
          <a:chOff x="0" y="0"/>
          <a:chExt cx="0" cy="0"/>
        </a:xfrm>
      </p:grpSpPr>
      <p:sp>
        <p:nvSpPr>
          <p:cNvPr id="209" name="Google Shape;209;p1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4"/>
          <p:cNvSpPr txBox="1">
            <a:spLocks noGrp="1"/>
          </p:cNvSpPr>
          <p:nvPr>
            <p:ph type="title"/>
          </p:nvPr>
        </p:nvSpPr>
        <p:spPr>
          <a:xfrm>
            <a:off x="4692800" y="4023351"/>
            <a:ext cx="2806400" cy="546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133">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865200" y="2288651"/>
            <a:ext cx="8461600" cy="150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667"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426500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591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15"/>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4154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4154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4602000"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4602000"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78340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78340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4154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4601984"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78340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4154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4601984"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78340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948343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2"/>
        <p:cNvGrpSpPr/>
        <p:nvPr/>
      </p:nvGrpSpPr>
      <p:grpSpPr>
        <a:xfrm>
          <a:off x="0" y="0"/>
          <a:ext cx="0" cy="0"/>
          <a:chOff x="0" y="0"/>
          <a:chExt cx="0" cy="0"/>
        </a:xfrm>
      </p:grpSpPr>
      <p:sp>
        <p:nvSpPr>
          <p:cNvPr id="173" name="Google Shape;173;p11"/>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11"/>
          <p:cNvGrpSpPr/>
          <p:nvPr/>
        </p:nvGrpSpPr>
        <p:grpSpPr>
          <a:xfrm>
            <a:off x="885340" y="715134"/>
            <a:ext cx="9938083" cy="5530305"/>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11"/>
          <p:cNvSpPr txBox="1">
            <a:spLocks noGrp="1"/>
          </p:cNvSpPr>
          <p:nvPr>
            <p:ph type="title" hasCustomPrompt="1"/>
          </p:nvPr>
        </p:nvSpPr>
        <p:spPr>
          <a:xfrm>
            <a:off x="1907067" y="2430200"/>
            <a:ext cx="8378000" cy="15576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r>
              <a:t>xx%</a:t>
            </a:r>
          </a:p>
        </p:txBody>
      </p:sp>
      <p:sp>
        <p:nvSpPr>
          <p:cNvPr id="192" name="Google Shape;192;p11"/>
          <p:cNvSpPr txBox="1">
            <a:spLocks noGrp="1"/>
          </p:cNvSpPr>
          <p:nvPr>
            <p:ph type="subTitle" idx="1"/>
          </p:nvPr>
        </p:nvSpPr>
        <p:spPr>
          <a:xfrm>
            <a:off x="3251851" y="3987800"/>
            <a:ext cx="5688000" cy="5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796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0EB0-3407-0147-B195-B7F18369251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88ED8EA-7DA0-3C48-892B-9614D5F6B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C5C5D38-5135-3749-9EE7-8D477F302A26}"/>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5" name="Footer Placeholder 4">
            <a:extLst>
              <a:ext uri="{FF2B5EF4-FFF2-40B4-BE49-F238E27FC236}">
                <a16:creationId xmlns:a16="http://schemas.microsoft.com/office/drawing/2014/main" id="{3329598F-933C-B54A-8ED3-74C7EA36800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A7E18C1-0767-B547-89A1-E987926F4764}"/>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5830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95CD-90AE-5C4F-8C57-883ED5114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E10D342B-4E4E-D045-94A3-3B9A5C68B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8E312-E90C-554B-8DDB-C66047BD90FD}"/>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5" name="Footer Placeholder 4">
            <a:extLst>
              <a:ext uri="{FF2B5EF4-FFF2-40B4-BE49-F238E27FC236}">
                <a16:creationId xmlns:a16="http://schemas.microsoft.com/office/drawing/2014/main" id="{B42C4159-B3AF-1942-BB99-BAF6017851B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4D5937E-1E54-6048-B4DE-C37F50AF91B2}"/>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211953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04AE-E6FB-3C4D-A493-EAFE953EA08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2D51E446-80A3-0646-92F8-DB93C5D4B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D87915C6-8002-444A-A766-5E305AC4C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80049F55-E7C0-9E4F-85A7-C8D9E6FFABAA}"/>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6" name="Footer Placeholder 5">
            <a:extLst>
              <a:ext uri="{FF2B5EF4-FFF2-40B4-BE49-F238E27FC236}">
                <a16:creationId xmlns:a16="http://schemas.microsoft.com/office/drawing/2014/main" id="{60DC47C6-925B-1741-B706-DE75E3DD28C2}"/>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266162C-E781-604C-A185-A3DAF3EB29B8}"/>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73486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EBDD-D17C-974B-9489-DAE4051314BB}"/>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B04A60E-8A0C-2A47-A304-6C87EB996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0B62F-5CB0-1D40-AEAD-191B2274E2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ACA971E3-9011-374B-ACF4-277F3C9E1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92B70-5AAF-A64A-B3CF-0C04151EE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712D1780-44A2-4E4A-97CD-5179863EF9D9}"/>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8" name="Footer Placeholder 7">
            <a:extLst>
              <a:ext uri="{FF2B5EF4-FFF2-40B4-BE49-F238E27FC236}">
                <a16:creationId xmlns:a16="http://schemas.microsoft.com/office/drawing/2014/main" id="{1707E00D-22E6-FF4E-926D-AA4A2C192D0C}"/>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6094674-B0DA-F740-9FC7-57A3F5F4AD2C}"/>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5871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6A82-696F-BF4A-8D88-1A5D0492273A}"/>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8825022-9D28-AF4C-A24E-0C8AC8D3D367}"/>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4" name="Footer Placeholder 3">
            <a:extLst>
              <a:ext uri="{FF2B5EF4-FFF2-40B4-BE49-F238E27FC236}">
                <a16:creationId xmlns:a16="http://schemas.microsoft.com/office/drawing/2014/main" id="{69FD1B1B-D1A4-D24E-A490-D35C2E5919A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F20ABD2-3881-B648-AA66-D89B5D52C457}"/>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417025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B2763-4D3E-814F-8B6E-5CDEADCCFCDA}"/>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3" name="Footer Placeholder 2">
            <a:extLst>
              <a:ext uri="{FF2B5EF4-FFF2-40B4-BE49-F238E27FC236}">
                <a16:creationId xmlns:a16="http://schemas.microsoft.com/office/drawing/2014/main" id="{9C84F1CC-0A4F-9649-98AF-ABC7F76F427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88B23D91-7161-B941-A71A-693BE8930C45}"/>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20612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AF99-6347-D744-837E-3DBAA4B29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5DEEEB4-42E3-6142-91E7-594B87CDA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F471C967-D11E-0548-B09D-F4067292D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EE69A-5A76-B44A-BCDE-AC9776ABABB9}"/>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6" name="Footer Placeholder 5">
            <a:extLst>
              <a:ext uri="{FF2B5EF4-FFF2-40B4-BE49-F238E27FC236}">
                <a16:creationId xmlns:a16="http://schemas.microsoft.com/office/drawing/2014/main" id="{DD57159C-4C33-F344-B6EF-0EECAAF237A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A5DABBC4-E109-6149-B0F3-69A92642040A}"/>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279967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1132-3F9B-C047-A1F8-E691335AF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305216AA-1B9B-3A47-A837-97688A5E2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CF7A7579-4AEE-DF43-B4C6-F39F67EF8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25290-9DE0-DA4F-AD8C-6AA51C8BA5A7}"/>
              </a:ext>
            </a:extLst>
          </p:cNvPr>
          <p:cNvSpPr>
            <a:spLocks noGrp="1"/>
          </p:cNvSpPr>
          <p:nvPr>
            <p:ph type="dt" sz="half" idx="10"/>
          </p:nvPr>
        </p:nvSpPr>
        <p:spPr/>
        <p:txBody>
          <a:bodyPr/>
          <a:lstStyle/>
          <a:p>
            <a:fld id="{606CF2A5-6194-6842-B937-BCD2AF89ACF7}" type="datetimeFigureOut">
              <a:rPr lang="en-VN" smtClean="0"/>
              <a:t>08/19/2022</a:t>
            </a:fld>
            <a:endParaRPr lang="en-VN"/>
          </a:p>
        </p:txBody>
      </p:sp>
      <p:sp>
        <p:nvSpPr>
          <p:cNvPr id="6" name="Footer Placeholder 5">
            <a:extLst>
              <a:ext uri="{FF2B5EF4-FFF2-40B4-BE49-F238E27FC236}">
                <a16:creationId xmlns:a16="http://schemas.microsoft.com/office/drawing/2014/main" id="{B96AB3D6-7D6E-2C4A-9E0E-600CE9B69DC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A7C6460-91E6-9D4A-8D0C-67CC2640A55F}"/>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9786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12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857C2-EA30-4944-B507-7D4EAC935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82A25BB-4A11-1040-8B61-AB7FB4850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8DBD307-E2D3-EA45-B94C-3D271F7E3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F2A5-6194-6842-B937-BCD2AF89ACF7}" type="datetimeFigureOut">
              <a:rPr lang="en-VN" smtClean="0"/>
              <a:t>08/19/2022</a:t>
            </a:fld>
            <a:endParaRPr lang="en-VN"/>
          </a:p>
        </p:txBody>
      </p:sp>
      <p:sp>
        <p:nvSpPr>
          <p:cNvPr id="5" name="Footer Placeholder 4">
            <a:extLst>
              <a:ext uri="{FF2B5EF4-FFF2-40B4-BE49-F238E27FC236}">
                <a16:creationId xmlns:a16="http://schemas.microsoft.com/office/drawing/2014/main" id="{5DA226F1-0CEC-0C40-8ECF-BB63DFFAC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CC6F79F0-B71C-7C4A-955C-8057D3E37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F092A-0AFB-DB44-8BB0-18F59B4A6690}" type="slidenum">
              <a:rPr lang="en-VN" smtClean="0"/>
              <a:t>‹#›</a:t>
            </a:fld>
            <a:endParaRPr lang="en-VN"/>
          </a:p>
        </p:txBody>
      </p:sp>
    </p:spTree>
    <p:extLst>
      <p:ext uri="{BB962C8B-B14F-4D97-AF65-F5344CB8AC3E}">
        <p14:creationId xmlns:p14="http://schemas.microsoft.com/office/powerpoint/2010/main" val="165447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4"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3.png">
            <a:extLst>
              <a:ext uri="{FF2B5EF4-FFF2-40B4-BE49-F238E27FC236}">
                <a16:creationId xmlns:a16="http://schemas.microsoft.com/office/drawing/2014/main" id="{50C10C84-2F0A-1046-9921-601C5783CA45}"/>
              </a:ext>
            </a:extLst>
          </p:cNvPr>
          <p:cNvPicPr/>
          <p:nvPr/>
        </p:nvPicPr>
        <p:blipFill>
          <a:blip r:embed="rId2"/>
          <a:srcRect/>
          <a:stretch>
            <a:fillRect/>
          </a:stretch>
        </p:blipFill>
        <p:spPr>
          <a:xfrm>
            <a:off x="303346" y="277638"/>
            <a:ext cx="4279900" cy="2585404"/>
          </a:xfrm>
          <a:prstGeom prst="rect">
            <a:avLst/>
          </a:prstGeom>
          <a:ln/>
        </p:spPr>
      </p:pic>
      <p:pic>
        <p:nvPicPr>
          <p:cNvPr id="5" name="image16.png">
            <a:extLst>
              <a:ext uri="{FF2B5EF4-FFF2-40B4-BE49-F238E27FC236}">
                <a16:creationId xmlns:a16="http://schemas.microsoft.com/office/drawing/2014/main" id="{79B1BE62-6B02-BD43-85F2-67757E7542CC}"/>
              </a:ext>
            </a:extLst>
          </p:cNvPr>
          <p:cNvPicPr/>
          <p:nvPr/>
        </p:nvPicPr>
        <p:blipFill>
          <a:blip r:embed="rId3"/>
          <a:srcRect/>
          <a:stretch>
            <a:fillRect/>
          </a:stretch>
        </p:blipFill>
        <p:spPr>
          <a:xfrm>
            <a:off x="8238981" y="277638"/>
            <a:ext cx="3749819" cy="2585404"/>
          </a:xfrm>
          <a:prstGeom prst="rect">
            <a:avLst/>
          </a:prstGeom>
          <a:ln/>
        </p:spPr>
      </p:pic>
      <p:pic>
        <p:nvPicPr>
          <p:cNvPr id="6" name="image17.png">
            <a:extLst>
              <a:ext uri="{FF2B5EF4-FFF2-40B4-BE49-F238E27FC236}">
                <a16:creationId xmlns:a16="http://schemas.microsoft.com/office/drawing/2014/main" id="{1B2E5EC9-D13B-B843-8757-7D8DBAA8710E}"/>
              </a:ext>
            </a:extLst>
          </p:cNvPr>
          <p:cNvPicPr/>
          <p:nvPr/>
        </p:nvPicPr>
        <p:blipFill>
          <a:blip r:embed="rId4"/>
          <a:srcRect/>
          <a:stretch>
            <a:fillRect/>
          </a:stretch>
        </p:blipFill>
        <p:spPr>
          <a:xfrm>
            <a:off x="331055" y="3553471"/>
            <a:ext cx="4178300" cy="2558016"/>
          </a:xfrm>
          <a:prstGeom prst="rect">
            <a:avLst/>
          </a:prstGeom>
          <a:ln/>
        </p:spPr>
      </p:pic>
      <p:pic>
        <p:nvPicPr>
          <p:cNvPr id="7" name="image25.png">
            <a:extLst>
              <a:ext uri="{FF2B5EF4-FFF2-40B4-BE49-F238E27FC236}">
                <a16:creationId xmlns:a16="http://schemas.microsoft.com/office/drawing/2014/main" id="{19C7B941-54D0-B547-A450-AAE21B95B825}"/>
              </a:ext>
            </a:extLst>
          </p:cNvPr>
          <p:cNvPicPr/>
          <p:nvPr/>
        </p:nvPicPr>
        <p:blipFill>
          <a:blip r:embed="rId5"/>
          <a:srcRect/>
          <a:stretch>
            <a:fillRect/>
          </a:stretch>
        </p:blipFill>
        <p:spPr>
          <a:xfrm>
            <a:off x="8187453" y="3537763"/>
            <a:ext cx="3801347" cy="2573428"/>
          </a:xfrm>
          <a:prstGeom prst="rect">
            <a:avLst/>
          </a:prstGeom>
          <a:ln/>
        </p:spPr>
      </p:pic>
      <p:sp>
        <p:nvSpPr>
          <p:cNvPr id="8" name="Rectangle 7">
            <a:extLst>
              <a:ext uri="{FF2B5EF4-FFF2-40B4-BE49-F238E27FC236}">
                <a16:creationId xmlns:a16="http://schemas.microsoft.com/office/drawing/2014/main" id="{DBE451EA-0B93-C24A-8B7D-81615AA8BEE1}"/>
              </a:ext>
            </a:extLst>
          </p:cNvPr>
          <p:cNvSpPr/>
          <p:nvPr/>
        </p:nvSpPr>
        <p:spPr>
          <a:xfrm>
            <a:off x="331055" y="2860382"/>
            <a:ext cx="3917739" cy="490455"/>
          </a:xfrm>
          <a:prstGeom prst="rect">
            <a:avLst/>
          </a:prstGeom>
        </p:spPr>
        <p:txBody>
          <a:bodyPr wrap="none">
            <a:spAutoFit/>
          </a:bodyPr>
          <a:lstStyle/>
          <a:p>
            <a:pPr marL="397501" marR="45719" indent="5715">
              <a:lnSpc>
                <a:spcPct val="97000"/>
              </a:lnSpc>
              <a:spcBef>
                <a:spcPts val="145"/>
              </a:spcBef>
            </a:pPr>
            <a:r>
              <a:rPr lang="en-VN" sz="2667" i="1" dirty="0">
                <a:solidFill>
                  <a:schemeClr val="bg2"/>
                </a:solidFill>
                <a:latin typeface="Times New Roman" panose="02020603050405020304" pitchFamily="18" charset="0"/>
                <a:ea typeface="Times New Roman" panose="02020603050405020304" pitchFamily="18" charset="0"/>
              </a:rPr>
              <a:t>Hình 1: Đền Meenakshi</a:t>
            </a:r>
            <a:endParaRPr lang="en-VN" sz="2667" i="1" dirty="0">
              <a:solidFill>
                <a:schemeClr val="bg2"/>
              </a:solidFill>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id="{8AE07971-D1C9-954E-B8CF-E2B113B7016C}"/>
              </a:ext>
            </a:extLst>
          </p:cNvPr>
          <p:cNvSpPr/>
          <p:nvPr/>
        </p:nvSpPr>
        <p:spPr>
          <a:xfrm>
            <a:off x="1238573" y="6172200"/>
            <a:ext cx="2683748" cy="502766"/>
          </a:xfrm>
          <a:prstGeom prst="rect">
            <a:avLst/>
          </a:prstGeom>
        </p:spPr>
        <p:txBody>
          <a:bodyPr wrap="none">
            <a:spAutoFit/>
          </a:bodyPr>
          <a:lstStyle/>
          <a:p>
            <a:r>
              <a:rPr lang="en-VN" sz="2667" i="1" dirty="0">
                <a:solidFill>
                  <a:schemeClr val="bg2"/>
                </a:solidFill>
                <a:latin typeface="Times New Roman" panose="02020603050405020304" pitchFamily="18" charset="0"/>
                <a:ea typeface="Times New Roman" panose="02020603050405020304" pitchFamily="18" charset="0"/>
              </a:rPr>
              <a:t>Hình 3: Vẽ Henna</a:t>
            </a:r>
            <a:endParaRPr lang="en-VN" sz="2667" i="1" dirty="0">
              <a:solidFill>
                <a:schemeClr val="bg2"/>
              </a:solidFill>
            </a:endParaRPr>
          </a:p>
        </p:txBody>
      </p:sp>
      <p:sp>
        <p:nvSpPr>
          <p:cNvPr id="10" name="Rectangle 9">
            <a:extLst>
              <a:ext uri="{FF2B5EF4-FFF2-40B4-BE49-F238E27FC236}">
                <a16:creationId xmlns:a16="http://schemas.microsoft.com/office/drawing/2014/main" id="{D7FDD353-3210-404B-A958-6ABD11F55B46}"/>
              </a:ext>
            </a:extLst>
          </p:cNvPr>
          <p:cNvSpPr/>
          <p:nvPr/>
        </p:nvSpPr>
        <p:spPr>
          <a:xfrm>
            <a:off x="8224400" y="2892422"/>
            <a:ext cx="3712873" cy="490455"/>
          </a:xfrm>
          <a:prstGeom prst="rect">
            <a:avLst/>
          </a:prstGeom>
        </p:spPr>
        <p:txBody>
          <a:bodyPr wrap="square">
            <a:spAutoFit/>
          </a:bodyPr>
          <a:lstStyle/>
          <a:p>
            <a:pPr marL="397501" marR="45719" indent="5715">
              <a:lnSpc>
                <a:spcPct val="97000"/>
              </a:lnSpc>
              <a:spcBef>
                <a:spcPts val="145"/>
              </a:spcBef>
            </a:pPr>
            <a:r>
              <a:rPr lang="en-VN" sz="2667" i="1" dirty="0">
                <a:solidFill>
                  <a:schemeClr val="bg2"/>
                </a:solidFill>
                <a:latin typeface="Times New Roman" panose="02020603050405020304" pitchFamily="18" charset="0"/>
                <a:ea typeface="Times New Roman" panose="02020603050405020304" pitchFamily="18" charset="0"/>
              </a:rPr>
              <a:t>Hình 2: Tượng Phật</a:t>
            </a:r>
            <a:endParaRPr lang="en-VN" sz="2667" i="1" dirty="0">
              <a:solidFill>
                <a:schemeClr val="bg2"/>
              </a:solidFill>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id="{CEC474EA-F96F-2549-A12B-39057316D778}"/>
              </a:ext>
            </a:extLst>
          </p:cNvPr>
          <p:cNvSpPr/>
          <p:nvPr/>
        </p:nvSpPr>
        <p:spPr>
          <a:xfrm>
            <a:off x="8940800" y="6111191"/>
            <a:ext cx="2627642" cy="502766"/>
          </a:xfrm>
          <a:prstGeom prst="rect">
            <a:avLst/>
          </a:prstGeom>
        </p:spPr>
        <p:txBody>
          <a:bodyPr wrap="none">
            <a:spAutoFit/>
          </a:bodyPr>
          <a:lstStyle/>
          <a:p>
            <a:r>
              <a:rPr lang="en-VN" sz="2667" i="1" dirty="0">
                <a:solidFill>
                  <a:schemeClr val="bg2"/>
                </a:solidFill>
                <a:latin typeface="Times New Roman" panose="02020603050405020304" pitchFamily="18" charset="0"/>
                <a:ea typeface="Times New Roman" panose="02020603050405020304" pitchFamily="18" charset="0"/>
              </a:rPr>
              <a:t>Tượng thần Shiva</a:t>
            </a:r>
            <a:endParaRPr lang="en-VN" sz="2667" i="1" dirty="0">
              <a:solidFill>
                <a:schemeClr val="bg2"/>
              </a:solidFill>
            </a:endParaRPr>
          </a:p>
        </p:txBody>
      </p:sp>
      <p:sp>
        <p:nvSpPr>
          <p:cNvPr id="3" name="Action Button: Help 2">
            <a:hlinkClick r:id="" action="ppaction://noaction" highlightClick="1"/>
            <a:extLst>
              <a:ext uri="{FF2B5EF4-FFF2-40B4-BE49-F238E27FC236}">
                <a16:creationId xmlns:a16="http://schemas.microsoft.com/office/drawing/2014/main" id="{B09DA65D-9F64-7A45-9D12-F17A54C94C2D}"/>
              </a:ext>
            </a:extLst>
          </p:cNvPr>
          <p:cNvSpPr/>
          <p:nvPr/>
        </p:nvSpPr>
        <p:spPr>
          <a:xfrm>
            <a:off x="4999348" y="1209489"/>
            <a:ext cx="2823531" cy="2449255"/>
          </a:xfrm>
          <a:prstGeom prst="actionButtonHelp">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Những hình ảnh này gợi cho em biết đến đất nước, quốc gia nào?</a:t>
            </a:r>
          </a:p>
        </p:txBody>
      </p:sp>
      <p:sp>
        <p:nvSpPr>
          <p:cNvPr id="13" name="TextBox 12">
            <a:extLst>
              <a:ext uri="{FF2B5EF4-FFF2-40B4-BE49-F238E27FC236}">
                <a16:creationId xmlns:a16="http://schemas.microsoft.com/office/drawing/2014/main" id="{FA5AFEFB-7650-1B44-B698-1D6213CFBC34}"/>
              </a:ext>
            </a:extLst>
          </p:cNvPr>
          <p:cNvSpPr txBox="1"/>
          <p:nvPr/>
        </p:nvSpPr>
        <p:spPr>
          <a:xfrm>
            <a:off x="4560155" y="4333464"/>
            <a:ext cx="3429144" cy="646331"/>
          </a:xfrm>
          <a:prstGeom prst="rect">
            <a:avLst/>
          </a:prstGeom>
          <a:noFill/>
        </p:spPr>
        <p:txBody>
          <a:bodyPr wrap="none" rtlCol="0">
            <a:spAutoFit/>
          </a:bodyPr>
          <a:lstStyle/>
          <a:p>
            <a:r>
              <a:rPr lang="en-VN" sz="3600" b="1" dirty="0">
                <a:solidFill>
                  <a:srgbClr val="FFFF00"/>
                </a:solidFill>
                <a:latin typeface="Times New Roman" panose="02020603050405020304" pitchFamily="18" charset="0"/>
                <a:cs typeface="Times New Roman" panose="02020603050405020304" pitchFamily="18" charset="0"/>
              </a:rPr>
              <a:t>ẤN ĐỘ CỔ ĐẠI</a:t>
            </a:r>
          </a:p>
        </p:txBody>
      </p:sp>
    </p:spTree>
    <p:extLst>
      <p:ext uri="{BB962C8B-B14F-4D97-AF65-F5344CB8AC3E}">
        <p14:creationId xmlns:p14="http://schemas.microsoft.com/office/powerpoint/2010/main" val="36320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6" name="Rectangle 15"/>
          <p:cNvSpPr/>
          <p:nvPr/>
        </p:nvSpPr>
        <p:spPr>
          <a:xfrm>
            <a:off x="704879" y="1068800"/>
            <a:ext cx="11090881"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L</a:t>
            </a:r>
            <a:r>
              <a:rPr lang="vi-VN" sz="2800" dirty="0" smtClean="0">
                <a:solidFill>
                  <a:schemeClr val="bg1"/>
                </a:solidFill>
                <a:latin typeface="Times New Roman" panose="02020603050405020304" pitchFamily="18" charset="0"/>
                <a:cs typeface="Times New Roman" panose="02020603050405020304" pitchFamily="18" charset="0"/>
              </a:rPr>
              <a:t>à </a:t>
            </a:r>
            <a:r>
              <a:rPr lang="vi-VN" sz="2800" dirty="0">
                <a:solidFill>
                  <a:schemeClr val="bg1"/>
                </a:solidFill>
                <a:latin typeface="Times New Roman" panose="02020603050405020304" pitchFamily="18" charset="0"/>
                <a:cs typeface="Times New Roman" panose="02020603050405020304" pitchFamily="18" charset="0"/>
              </a:rPr>
              <a:t>bán đảo ở Nam Á, có ba mặt giáp biển, nằm trên trục đường biển từ Tây sang Đông. Phía bắc được bao bọc bởi dãy Hi-ma-lay-a</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704879" y="1975169"/>
            <a:ext cx="1829347" cy="523220"/>
          </a:xfrm>
          <a:prstGeom prst="rect">
            <a:avLst/>
          </a:prstGeom>
        </p:spPr>
        <p:txBody>
          <a:bodyPr wrap="non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7"/>
          <p:cNvSpPr/>
          <p:nvPr/>
        </p:nvSpPr>
        <p:spPr>
          <a:xfrm>
            <a:off x="664300" y="2471805"/>
            <a:ext cx="11235963"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C</a:t>
            </a:r>
            <a:r>
              <a:rPr lang="vi-VN" sz="2800" dirty="0" smtClean="0">
                <a:solidFill>
                  <a:schemeClr val="bg1"/>
                </a:solidFill>
                <a:latin typeface="Times New Roman" panose="02020603050405020304" pitchFamily="18" charset="0"/>
                <a:cs typeface="Times New Roman" panose="02020603050405020304" pitchFamily="18" charset="0"/>
              </a:rPr>
              <a:t>ó </a:t>
            </a:r>
            <a:r>
              <a:rPr lang="vi-VN" sz="2800" dirty="0">
                <a:solidFill>
                  <a:schemeClr val="bg1"/>
                </a:solidFill>
                <a:latin typeface="Times New Roman" panose="02020603050405020304" pitchFamily="18" charset="0"/>
                <a:cs typeface="Times New Roman" panose="02020603050405020304" pitchFamily="18" charset="0"/>
              </a:rPr>
              <a:t>đồng bằng sông Ấn, sông Hằng lớn vào loại bậc nhất thế </a:t>
            </a:r>
            <a:r>
              <a:rPr lang="vi-VN" sz="2800" dirty="0" smtClean="0">
                <a:solidFill>
                  <a:schemeClr val="bg1"/>
                </a:solidFill>
                <a:latin typeface="Times New Roman" panose="02020603050405020304" pitchFamily="18" charset="0"/>
                <a:cs typeface="Times New Roman" panose="02020603050405020304" pitchFamily="18" charset="0"/>
              </a:rPr>
              <a:t>giới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phù</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p:cNvSpPr/>
          <p:nvPr/>
        </p:nvSpPr>
        <p:spPr>
          <a:xfrm>
            <a:off x="664300" y="3399328"/>
            <a:ext cx="11131460"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-can </a:t>
            </a:r>
            <a:r>
              <a:rPr lang="vi-VN" sz="2800" dirty="0">
                <a:solidFill>
                  <a:schemeClr val="bg1"/>
                </a:solidFill>
                <a:latin typeface="Times New Roman" panose="02020603050405020304" pitchFamily="18" charset="0"/>
                <a:cs typeface="Times New Roman" panose="02020603050405020304" pitchFamily="18" charset="0"/>
              </a:rPr>
              <a:t>với núi đá hiểm trở, đất đai khô cằn.</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704879" y="4362328"/>
            <a:ext cx="11235963" cy="954107"/>
          </a:xfrm>
          <a:prstGeom prst="rect">
            <a:avLst/>
          </a:prstGeom>
        </p:spPr>
        <p:txBody>
          <a:bodyPr wrap="square">
            <a:spAutoFit/>
          </a:bodyPr>
          <a:lstStyle/>
          <a:p>
            <a:pPr lvl="0"/>
            <a:r>
              <a:rPr lang="en-US" sz="2800" dirty="0" smtClean="0">
                <a:solidFill>
                  <a:schemeClr val="bg1"/>
                </a:solidFill>
                <a:latin typeface="Times New Roman" panose="02020603050405020304" pitchFamily="18" charset="0"/>
                <a:cs typeface="Times New Roman" panose="02020603050405020304" pitchFamily="18" charset="0"/>
              </a:rPr>
              <a:t>- </a:t>
            </a:r>
            <a:r>
              <a:rPr lang="vi-VN" sz="2800" dirty="0" smtClean="0">
                <a:solidFill>
                  <a:schemeClr val="bg1"/>
                </a:solidFill>
                <a:latin typeface="Times New Roman" panose="02020603050405020304" pitchFamily="18" charset="0"/>
                <a:cs typeface="Times New Roman" panose="02020603050405020304" pitchFamily="18" charset="0"/>
              </a:rPr>
              <a:t>Khí </a:t>
            </a:r>
            <a:r>
              <a:rPr lang="vi-VN" sz="2800" dirty="0">
                <a:solidFill>
                  <a:schemeClr val="bg1"/>
                </a:solidFill>
                <a:latin typeface="Times New Roman" panose="02020603050405020304" pitchFamily="18" charset="0"/>
                <a:cs typeface="Times New Roman" panose="02020603050405020304" pitchFamily="18" charset="0"/>
              </a:rPr>
              <a:t>hậu: Lưu vực sông Ấn khí hậu khô nóng, ít mưa. </a:t>
            </a:r>
            <a:r>
              <a:rPr lang="en-US" sz="2800" dirty="0">
                <a:solidFill>
                  <a:schemeClr val="bg1"/>
                </a:solidFill>
                <a:latin typeface="Times New Roman" panose="02020603050405020304" pitchFamily="18" charset="0"/>
                <a:cs typeface="Times New Roman" panose="02020603050405020304" pitchFamily="18" charset="0"/>
              </a:rPr>
              <a:t>L</a:t>
            </a:r>
            <a:r>
              <a:rPr lang="vi-VN" sz="2800" dirty="0" smtClean="0">
                <a:solidFill>
                  <a:schemeClr val="bg1"/>
                </a:solidFill>
                <a:latin typeface="Times New Roman" panose="02020603050405020304" pitchFamily="18" charset="0"/>
                <a:cs typeface="Times New Roman" panose="02020603050405020304" pitchFamily="18" charset="0"/>
              </a:rPr>
              <a:t>ưu </a:t>
            </a:r>
            <a:r>
              <a:rPr lang="vi-VN" sz="2800" dirty="0">
                <a:solidFill>
                  <a:schemeClr val="bg1"/>
                </a:solidFill>
                <a:latin typeface="Times New Roman" panose="02020603050405020304" pitchFamily="18" charset="0"/>
                <a:cs typeface="Times New Roman" panose="02020603050405020304" pitchFamily="18" charset="0"/>
              </a:rPr>
              <a:t>vực sông Hằng có gió mùa nên lượng mưa nhiều.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780688" y="5515697"/>
            <a:ext cx="7032694" cy="572593"/>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chăn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nuôi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9543" y="2244550"/>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7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429" y="281896"/>
            <a:ext cx="11490960" cy="517065"/>
          </a:xfrm>
          <a:prstGeom prst="rect">
            <a:avLst/>
          </a:prstGeom>
        </p:spPr>
        <p:txBody>
          <a:bodyPr wrap="square">
            <a:spAutoFit/>
          </a:bodyPr>
          <a:lstStyle/>
          <a:p>
            <a:pPr lvl="0" algn="just">
              <a:lnSpc>
                <a:spcPct val="115000"/>
              </a:lnSpc>
              <a:spcAft>
                <a:spcPts val="0"/>
              </a:spcAft>
              <a:buClr>
                <a:srgbClr val="000000"/>
              </a:buClr>
              <a:buSzPts val="1200"/>
              <a:tabLst>
                <a:tab pos="489585" algn="l"/>
              </a:tabLst>
            </a:pPr>
            <a:r>
              <a:rPr lang="vi-VN"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Điều kiện tự nhiên của Ân Độ cổ đại có điểm gì giống và khác so với Ai Cập và Lưỡng Hà?</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35429" y="970113"/>
            <a:ext cx="11086011" cy="1791260"/>
          </a:xfrm>
          <a:prstGeom prst="rect">
            <a:avLst/>
          </a:prstGeom>
        </p:spPr>
        <p:txBody>
          <a:bodyPr wrap="square">
            <a:spAutoFit/>
          </a:bodyPr>
          <a:lstStyle/>
          <a:p>
            <a:pPr indent="292100" algn="just">
              <a:lnSpc>
                <a:spcPct val="115000"/>
              </a:lnSpc>
              <a:spcAft>
                <a:spcPts val="0"/>
              </a:spcAft>
            </a:pP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Giống nhau:</a:t>
            </a: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Đều </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những dòng sông lớn (sông Nin, sông Ti-gơ-rơ, sông </a:t>
            </a: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Ơ</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-phơ-rát</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sông </a:t>
            </a: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Ấ</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sông Hằng) bồi tụ nên các đồng bằng rộng lớn</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cư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chủ</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yếu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sống</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lưu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sông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phù</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hậu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nghiệp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trọt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35428" y="2932525"/>
            <a:ext cx="11086011" cy="1791260"/>
          </a:xfrm>
          <a:prstGeom prst="rect">
            <a:avLst/>
          </a:prstGeom>
        </p:spPr>
        <p:txBody>
          <a:bodyPr wrap="square">
            <a:spAutoFit/>
          </a:bodyPr>
          <a:lstStyle/>
          <a:p>
            <a:pPr indent="292100" algn="just">
              <a:lnSpc>
                <a:spcPct val="115000"/>
              </a:lnSpc>
              <a:spcAft>
                <a:spcPts val="0"/>
              </a:spcAft>
            </a:pPr>
            <a:r>
              <a:rPr lang="en-US" sz="2400" dirty="0" smtClean="0">
                <a:solidFill>
                  <a:schemeClr val="bg1"/>
                </a:solidFill>
                <a:latin typeface="Times New Roman" panose="02020603050405020304" pitchFamily="18" charset="0"/>
                <a:ea typeface="Times New Roman" panose="02020603050405020304" pitchFamily="18" charset="0"/>
              </a:rPr>
              <a:t>- </a:t>
            </a:r>
            <a:r>
              <a:rPr lang="vi-VN" sz="2400" dirty="0" smtClean="0">
                <a:solidFill>
                  <a:schemeClr val="bg1"/>
                </a:solidFill>
                <a:latin typeface="Times New Roman" panose="02020603050405020304" pitchFamily="18" charset="0"/>
                <a:ea typeface="Times New Roman" panose="02020603050405020304" pitchFamily="18" charset="0"/>
              </a:rPr>
              <a:t>Khác </a:t>
            </a:r>
            <a:r>
              <a:rPr lang="vi-VN" sz="2400" dirty="0">
                <a:solidFill>
                  <a:schemeClr val="bg1"/>
                </a:solidFill>
                <a:latin typeface="Times New Roman" panose="02020603050405020304" pitchFamily="18" charset="0"/>
                <a:ea typeface="Times New Roman" panose="02020603050405020304" pitchFamily="18" charset="0"/>
              </a:rPr>
              <a:t>nhau:</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0"/>
              </a:spcAft>
            </a:pPr>
            <a:r>
              <a:rPr lang="vi-VN" sz="2400" dirty="0">
                <a:solidFill>
                  <a:schemeClr val="bg1"/>
                </a:solidFill>
                <a:latin typeface="Times New Roman" panose="02020603050405020304" pitchFamily="18" charset="0"/>
                <a:ea typeface="Times New Roman" panose="02020603050405020304" pitchFamily="18" charset="0"/>
              </a:rPr>
              <a:t>+ Lãnh thổ Ân Độ thời cổ đại là một vùng rộng lớn.</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0"/>
              </a:spcAft>
            </a:pPr>
            <a:r>
              <a:rPr lang="vi-VN" sz="2400" dirty="0">
                <a:solidFill>
                  <a:schemeClr val="bg1"/>
                </a:solidFill>
                <a:latin typeface="Times New Roman" panose="02020603050405020304" pitchFamily="18" charset="0"/>
                <a:ea typeface="Times New Roman" panose="02020603050405020304" pitchFamily="18" charset="0"/>
              </a:rPr>
              <a:t>+ Ân Độ có địa hình và khí hậu khác nhau ở mỗi miền.</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200"/>
              </a:spcAft>
            </a:pPr>
            <a:r>
              <a:rPr lang="vi-VN" sz="2400" dirty="0">
                <a:solidFill>
                  <a:schemeClr val="bg1"/>
                </a:solidFill>
                <a:latin typeface="Times New Roman" panose="02020603050405020304" pitchFamily="18" charset="0"/>
                <a:ea typeface="Times New Roman" panose="02020603050405020304" pitchFamily="18" charset="0"/>
              </a:rPr>
              <a:t>+ Ân Độ có ba mặt giáp biển, nằm trên trục đường biển từ Tây sang Đông.</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31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23" y="1687442"/>
            <a:ext cx="5046453" cy="2740253"/>
          </a:xfrm>
        </p:spPr>
        <p:txBody>
          <a:bodyPr>
            <a:normAutofit/>
          </a:bodyPr>
          <a:lstStyle/>
          <a:p>
            <a:pPr marL="0" indent="0">
              <a:lnSpc>
                <a:spcPct val="150000"/>
              </a:lnSpc>
              <a:buNone/>
            </a:pPr>
            <a:r>
              <a:rPr lang="en-US" sz="2600" b="1" u="sng" dirty="0" err="1">
                <a:solidFill>
                  <a:schemeClr val="bg1"/>
                </a:solidFill>
                <a:latin typeface="Times New Roman" panose="02020603050405020304" pitchFamily="18" charset="0"/>
                <a:cs typeface="Times New Roman" panose="02020603050405020304" pitchFamily="18" charset="0"/>
              </a:rPr>
              <a:t>Nhiệm</a:t>
            </a:r>
            <a:r>
              <a:rPr lang="en-US" sz="2600" b="1" u="sng" dirty="0">
                <a:solidFill>
                  <a:schemeClr val="bg1"/>
                </a:solidFill>
                <a:latin typeface="Times New Roman" panose="02020603050405020304" pitchFamily="18" charset="0"/>
                <a:cs typeface="Times New Roman" panose="02020603050405020304" pitchFamily="18" charset="0"/>
              </a:rPr>
              <a:t> </a:t>
            </a:r>
            <a:r>
              <a:rPr lang="en-US" sz="2600" b="1" u="sng" dirty="0" err="1">
                <a:solidFill>
                  <a:schemeClr val="bg1"/>
                </a:solidFill>
                <a:latin typeface="Times New Roman" panose="02020603050405020304" pitchFamily="18" charset="0"/>
                <a:cs typeface="Times New Roman" panose="02020603050405020304" pitchFamily="18" charset="0"/>
              </a:rPr>
              <a:t>vụ</a:t>
            </a:r>
            <a:r>
              <a:rPr lang="en-US" sz="2600" b="1" u="sng" dirty="0">
                <a:solidFill>
                  <a:schemeClr val="bg1"/>
                </a:solidFill>
                <a:latin typeface="Times New Roman" panose="02020603050405020304" pitchFamily="18" charset="0"/>
                <a:cs typeface="Times New Roman" panose="02020603050405020304" pitchFamily="18" charset="0"/>
              </a:rPr>
              <a:t>:</a:t>
            </a:r>
          </a:p>
          <a:p>
            <a:pPr marL="0" indent="0">
              <a:lnSpc>
                <a:spcPct val="150000"/>
              </a:lnSpc>
              <a:buNone/>
            </a:pPr>
            <a:r>
              <a:rPr lang="en-US" sz="2600" i="1" dirty="0" err="1">
                <a:solidFill>
                  <a:schemeClr val="bg1"/>
                </a:solidFill>
                <a:latin typeface="Times New Roman" panose="02020603050405020304" pitchFamily="18" charset="0"/>
                <a:cs typeface="Times New Roman" panose="02020603050405020304" pitchFamily="18" charset="0"/>
              </a:rPr>
              <a:t>Hãy</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dựa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sách</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giáo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khoa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để</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hoàn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thiện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sơ</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đồ</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chế</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độ</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đẳng</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cấp</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Vac-na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vẽ</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lại</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vở</a:t>
            </a:r>
            <a:r>
              <a:rPr lang="en-US" sz="2600" i="1" dirty="0">
                <a:solidFill>
                  <a:schemeClr val="bg1"/>
                </a:solidFill>
                <a:latin typeface="Times New Roman" panose="02020603050405020304" pitchFamily="18" charset="0"/>
                <a:cs typeface="Times New Roman" panose="02020603050405020304" pitchFamily="18" charset="0"/>
              </a:rPr>
              <a:t>.</a:t>
            </a:r>
          </a:p>
          <a:p>
            <a:pPr marL="0" indent="0">
              <a:lnSpc>
                <a:spcPct val="150000"/>
              </a:lnSpc>
              <a:buNone/>
            </a:pPr>
            <a:endParaRPr lang="en-US" sz="2600" dirty="0">
              <a:solidFill>
                <a:schemeClr val="bg1"/>
              </a:solidFill>
            </a:endParaRPr>
          </a:p>
        </p:txBody>
      </p:sp>
      <p:pic>
        <p:nvPicPr>
          <p:cNvPr id="4" name="Picture 3"/>
          <p:cNvPicPr>
            <a:picLocks noChangeAspect="1"/>
          </p:cNvPicPr>
          <p:nvPr/>
        </p:nvPicPr>
        <p:blipFill>
          <a:blip r:embed="rId2"/>
          <a:stretch>
            <a:fillRect/>
          </a:stretch>
        </p:blipFill>
        <p:spPr>
          <a:xfrm>
            <a:off x="6335116" y="1459992"/>
            <a:ext cx="5355416" cy="5086525"/>
          </a:xfrm>
          <a:prstGeom prst="rect">
            <a:avLst/>
          </a:prstGeom>
          <a:solidFill>
            <a:schemeClr val="accent2"/>
          </a:solidFill>
        </p:spPr>
      </p:pic>
      <p:sp>
        <p:nvSpPr>
          <p:cNvPr id="5" name="Rounded Rectangle 4"/>
          <p:cNvSpPr/>
          <p:nvPr/>
        </p:nvSpPr>
        <p:spPr>
          <a:xfrm>
            <a:off x="8543498" y="2307884"/>
            <a:ext cx="982639"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8004412" y="3322280"/>
            <a:ext cx="2154072"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15032" y="4472277"/>
            <a:ext cx="3830471"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09097" y="5324692"/>
            <a:ext cx="4544703" cy="680975"/>
          </a:xfrm>
          <a:prstGeom prst="roundRect">
            <a:avLst/>
          </a:prstGeom>
          <a:solidFill>
            <a:srgbClr val="D28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orizontal Scroll 9"/>
          <p:cNvSpPr/>
          <p:nvPr/>
        </p:nvSpPr>
        <p:spPr>
          <a:xfrm>
            <a:off x="263560" y="4187446"/>
            <a:ext cx="5836693" cy="2670554"/>
          </a:xfrm>
          <a:prstGeom prst="horizontalScrol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2400" b="1" dirty="0">
                <a:solidFill>
                  <a:srgbClr val="C00000"/>
                </a:solidFill>
                <a:latin typeface="Calibri" panose="020F0502020204030204" pitchFamily="34" charset="0"/>
                <a:cs typeface="Calibri" panose="020F0502020204030204" pitchFamily="34" charset="0"/>
              </a:rPr>
              <a:t>Theo </a:t>
            </a:r>
            <a:r>
              <a:rPr lang="en-US" sz="2400" b="1" dirty="0" err="1" smtClean="0">
                <a:solidFill>
                  <a:srgbClr val="C00000"/>
                </a:solidFill>
                <a:latin typeface="Calibri" panose="020F0502020204030204" pitchFamily="34" charset="0"/>
                <a:cs typeface="Calibri" panose="020F0502020204030204" pitchFamily="34" charset="0"/>
              </a:rPr>
              <a:t>em</a:t>
            </a:r>
            <a:r>
              <a:rPr lang="vi-VN" sz="2400" b="1" dirty="0" smtClean="0">
                <a:solidFill>
                  <a:srgbClr val="C00000"/>
                </a:solidFill>
                <a:latin typeface="Calibri" panose="020F0502020204030204" pitchFamily="34" charset="0"/>
                <a:cs typeface="Calibri" panose="020F0502020204030204" pitchFamily="34" charset="0"/>
              </a:rPr>
              <a:t> </a:t>
            </a:r>
            <a:r>
              <a:rPr lang="vi-VN" sz="2400" b="1" dirty="0">
                <a:solidFill>
                  <a:srgbClr val="C00000"/>
                </a:solidFill>
                <a:latin typeface="Calibri" panose="020F0502020204030204" pitchFamily="34" charset="0"/>
                <a:cs typeface="Calibri" panose="020F0502020204030204" pitchFamily="34" charset="0"/>
              </a:rPr>
              <a:t>thì “Đẳng cấp” là gì?</a:t>
            </a:r>
          </a:p>
          <a:p>
            <a:pPr>
              <a:spcBef>
                <a:spcPts val="600"/>
              </a:spcBef>
              <a:spcAft>
                <a:spcPts val="600"/>
              </a:spcAft>
            </a:pPr>
            <a:r>
              <a:rPr lang="en-US" sz="2400" i="1" dirty="0" err="1">
                <a:solidFill>
                  <a:srgbClr val="002060"/>
                </a:solidFill>
                <a:latin typeface="Calibri" panose="020F0502020204030204" pitchFamily="34" charset="0"/>
                <a:cs typeface="Calibri" panose="020F0502020204030204" pitchFamily="34" charset="0"/>
              </a:rPr>
              <a:t>Là</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những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nhóm</a:t>
            </a:r>
            <a:r>
              <a:rPr lang="vi-VN" sz="2400" i="1" dirty="0">
                <a:solidFill>
                  <a:srgbClr val="002060"/>
                </a:solidFill>
                <a:latin typeface="Calibri" panose="020F0502020204030204" pitchFamily="34" charset="0"/>
                <a:cs typeface="Calibri" panose="020F0502020204030204" pitchFamily="34" charset="0"/>
              </a:rPr>
              <a:t> người có những đặc quyền riêng, </a:t>
            </a:r>
            <a:r>
              <a:rPr lang="en-US" sz="2400" i="1" dirty="0" err="1">
                <a:solidFill>
                  <a:srgbClr val="002060"/>
                </a:solidFill>
                <a:latin typeface="Calibri" panose="020F0502020204030204" pitchFamily="34" charset="0"/>
                <a:cs typeface="Calibri" panose="020F0502020204030204" pitchFamily="34" charset="0"/>
              </a:rPr>
              <a:t>có</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sự</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phân</a:t>
            </a:r>
            <a:r>
              <a:rPr lang="en-US" sz="2400" i="1" dirty="0">
                <a:solidFill>
                  <a:srgbClr val="002060"/>
                </a:solidFill>
                <a:latin typeface="Calibri" panose="020F0502020204030204" pitchFamily="34" charset="0"/>
                <a:cs typeface="Calibri" panose="020F0502020204030204" pitchFamily="34" charset="0"/>
              </a:rPr>
              <a:t> chia </a:t>
            </a:r>
            <a:r>
              <a:rPr lang="vi-VN" sz="2400" i="1" dirty="0">
                <a:solidFill>
                  <a:srgbClr val="002060"/>
                </a:solidFill>
                <a:latin typeface="Calibri" panose="020F0502020204030204" pitchFamily="34" charset="0"/>
                <a:cs typeface="Calibri" panose="020F0502020204030204" pitchFamily="34" charset="0"/>
              </a:rPr>
              <a:t>về thứ bậc trong xã hội</a:t>
            </a:r>
            <a:r>
              <a:rPr lang="en-US" sz="2400" i="1" dirty="0">
                <a:solidFill>
                  <a:srgbClr val="002060"/>
                </a:solidFill>
                <a:latin typeface="Calibri" panose="020F0502020204030204" pitchFamily="34" charset="0"/>
                <a:cs typeface="Calibri" panose="020F0502020204030204" pitchFamily="34" charset="0"/>
              </a:rPr>
              <a:t>.</a:t>
            </a:r>
            <a:endParaRPr lang="vi-VN" sz="2400" i="1" dirty="0">
              <a:solidFill>
                <a:srgbClr val="002060"/>
              </a:solidFill>
              <a:latin typeface="Calibri" panose="020F0502020204030204" pitchFamily="34" charset="0"/>
              <a:cs typeface="Calibri" panose="020F0502020204030204" pitchFamily="34" charset="0"/>
            </a:endParaRPr>
          </a:p>
        </p:txBody>
      </p:sp>
      <p:sp>
        <p:nvSpPr>
          <p:cNvPr id="11" name="Cloud 10"/>
          <p:cNvSpPr/>
          <p:nvPr/>
        </p:nvSpPr>
        <p:spPr>
          <a:xfrm>
            <a:off x="4586955" y="1654328"/>
            <a:ext cx="1737816" cy="994043"/>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2060"/>
                </a:solidFill>
              </a:rPr>
              <a:t>4 </a:t>
            </a:r>
            <a:r>
              <a:rPr lang="en-US" sz="2600" b="1" dirty="0" err="1">
                <a:solidFill>
                  <a:srgbClr val="002060"/>
                </a:solidFill>
              </a:rPr>
              <a:t>phút</a:t>
            </a:r>
            <a:endParaRPr lang="en-US" sz="2600" b="1" dirty="0">
              <a:solidFill>
                <a:srgbClr val="002060"/>
              </a:solidFill>
            </a:endParaRPr>
          </a:p>
        </p:txBody>
      </p:sp>
      <p:sp>
        <p:nvSpPr>
          <p:cNvPr id="9" name="Rectangle 8"/>
          <p:cNvSpPr/>
          <p:nvPr/>
        </p:nvSpPr>
        <p:spPr>
          <a:xfrm>
            <a:off x="413623" y="116422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12" name="Rectangle 11"/>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Tree>
    <p:extLst>
      <p:ext uri="{BB962C8B-B14F-4D97-AF65-F5344CB8AC3E}">
        <p14:creationId xmlns:p14="http://schemas.microsoft.com/office/powerpoint/2010/main" val="13529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circle(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0" nodeType="clickEffect">
                                  <p:stCondLst>
                                    <p:cond delay="0"/>
                                  </p:stCondLst>
                                  <p:childTnLst>
                                    <p:animEffect transition="out" filter="wheel(1)">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3623" y="116422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12" name="Rectangle 11"/>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4" name="Rectangle 13"/>
          <p:cNvSpPr/>
          <p:nvPr/>
        </p:nvSpPr>
        <p:spPr>
          <a:xfrm>
            <a:off x="1011123" y="5244170"/>
            <a:ext cx="6096000" cy="609398"/>
          </a:xfrm>
          <a:prstGeom prst="rect">
            <a:avLst/>
          </a:prstGeom>
        </p:spPr>
        <p:txBody>
          <a:bodyPr>
            <a:spAutoFit/>
          </a:bodyPr>
          <a:lstStyle/>
          <a:p>
            <a:pPr algn="just">
              <a:lnSpc>
                <a:spcPct val="120000"/>
              </a:lnSpc>
              <a:spcAft>
                <a:spcPts val="0"/>
              </a:spcAft>
              <a:tabLst>
                <a:tab pos="457200" algn="l"/>
              </a:tabLst>
            </a:pPr>
            <a:r>
              <a:rPr lang="en-US"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Vác-na</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850438" y="1643129"/>
            <a:ext cx="5634876"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Xã</a:t>
            </a:r>
            <a:r>
              <a:rPr 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1011123" y="2203351"/>
            <a:ext cx="4310732"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Bra-man: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lữ</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quý</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8408478" y="859523"/>
            <a:ext cx="3719512" cy="4026585"/>
          </a:xfrm>
          <a:prstGeom prst="rect">
            <a:avLst/>
          </a:prstGeom>
        </p:spPr>
      </p:pic>
      <p:sp>
        <p:nvSpPr>
          <p:cNvPr id="18" name="Rectangle 17"/>
          <p:cNvSpPr/>
          <p:nvPr/>
        </p:nvSpPr>
        <p:spPr>
          <a:xfrm>
            <a:off x="1011123" y="2783454"/>
            <a:ext cx="4548040"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Ksa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-tri-a: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vũ</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sĩ</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945079" y="3434906"/>
            <a:ext cx="7079259" cy="1126462"/>
          </a:xfrm>
          <a:prstGeom prst="rect">
            <a:avLst/>
          </a:prstGeom>
        </p:spPr>
        <p:txBody>
          <a:bodyPr wrap="squar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thợ</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p:cNvSpPr/>
          <p:nvPr/>
        </p:nvSpPr>
        <p:spPr>
          <a:xfrm>
            <a:off x="945079" y="4569434"/>
            <a:ext cx="6205545"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Su-</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đra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kém</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1" name="Picture 17" descr="vie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9453" y="1677888"/>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6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899" y="346678"/>
            <a:ext cx="11668125"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Chế độ đẳng cấp Ấn Độ cổ đại được phân chia dựa trên cơ sở nào?</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2899" y="1004589"/>
            <a:ext cx="11510962" cy="1077218"/>
          </a:xfrm>
          <a:prstGeom prst="rect">
            <a:avLst/>
          </a:prstGeom>
        </p:spPr>
        <p:txBody>
          <a:bodyPr wrap="square">
            <a:spAutoFit/>
          </a:bodyPr>
          <a:lstStyle/>
          <a:p>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sở</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2899" y="2447330"/>
            <a:ext cx="11039475" cy="1077218"/>
          </a:xfrm>
          <a:prstGeom prst="rect">
            <a:avLst/>
          </a:prstGeom>
        </p:spPr>
        <p:txBody>
          <a:bodyPr wrap="square">
            <a:spAutoFit/>
          </a:bodyPr>
          <a:lstStyle/>
          <a:p>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Vac-na</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đại</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9074" y="3524548"/>
            <a:ext cx="11287126" cy="2554545"/>
          </a:xfrm>
          <a:prstGeom prst="rect">
            <a:avLst/>
          </a:prstGeom>
        </p:spPr>
        <p:txBody>
          <a:bodyPr wrap="square">
            <a:spAutoFit/>
          </a:bodyPr>
          <a:lstStyle/>
          <a:p>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hết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khắc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rõ</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hôn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tôn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phục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tùng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58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50" y="357188"/>
            <a:ext cx="11658600" cy="6029792"/>
          </a:xfrm>
          <a:prstGeom prst="rect">
            <a:avLst/>
          </a:prstGeom>
        </p:spPr>
        <p:txBody>
          <a:bodyPr wrap="square">
            <a:spAutoFit/>
          </a:bodyPr>
          <a:lstStyle/>
          <a:p>
            <a:pPr>
              <a:lnSpc>
                <a:spcPct val="150000"/>
              </a:lnSpc>
            </a:pP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Đra</a:t>
            </a:r>
            <a:r>
              <a:rPr lang="en-US" sz="2600" dirty="0">
                <a:solidFill>
                  <a:schemeClr val="bg1"/>
                </a:solidFill>
                <a:latin typeface="Times New Roman" panose="02020603050405020304" pitchFamily="18" charset="0"/>
                <a:ea typeface="Calibri" panose="020F0502020204030204" pitchFamily="34" charset="0"/>
              </a:rPr>
              <a:t>-vi-</a:t>
            </a:r>
            <a:r>
              <a:rPr lang="en-US" sz="2600" dirty="0" err="1">
                <a:solidFill>
                  <a:schemeClr val="bg1"/>
                </a:solidFill>
                <a:latin typeface="Times New Roman" panose="02020603050405020304" pitchFamily="18" charset="0"/>
                <a:ea typeface="Calibri" panose="020F0502020204030204" pitchFamily="34" charset="0"/>
              </a:rPr>
              <a:t>đa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được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biết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đến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chủ</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nhân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văn</a:t>
            </a:r>
            <a:r>
              <a:rPr lang="en-US" sz="2600" dirty="0">
                <a:solidFill>
                  <a:schemeClr val="bg1"/>
                </a:solidFill>
                <a:latin typeface="Times New Roman" panose="02020603050405020304" pitchFamily="18" charset="0"/>
                <a:ea typeface="Calibri" panose="020F0502020204030204" pitchFamily="34" charset="0"/>
              </a:rPr>
              <a:t> minh </a:t>
            </a:r>
            <a:r>
              <a:rPr lang="en-US" sz="2600" dirty="0" err="1">
                <a:solidFill>
                  <a:schemeClr val="bg1"/>
                </a:solidFill>
                <a:latin typeface="Times New Roman" panose="02020603050405020304" pitchFamily="18" charset="0"/>
                <a:ea typeface="Calibri" panose="020F0502020204030204" pitchFamily="34" charset="0"/>
              </a:rPr>
              <a:t>ven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bờ</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 </a:t>
            </a:r>
            <a:r>
              <a:rPr lang="en-US" sz="2600" dirty="0" err="1">
                <a:solidFill>
                  <a:schemeClr val="bg1"/>
                </a:solidFill>
                <a:latin typeface="Times New Roman" panose="02020603050405020304" pitchFamily="18" charset="0"/>
                <a:ea typeface="Calibri" panose="020F0502020204030204" pitchFamily="34" charset="0"/>
              </a:rPr>
              <a:t>nền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văn</a:t>
            </a:r>
            <a:r>
              <a:rPr lang="en-US" sz="2600" dirty="0">
                <a:solidFill>
                  <a:schemeClr val="bg1"/>
                </a:solidFill>
                <a:latin typeface="Times New Roman" panose="02020603050405020304" pitchFamily="18" charset="0"/>
                <a:ea typeface="Calibri" panose="020F0502020204030204" pitchFamily="34" charset="0"/>
              </a:rPr>
              <a:t> minh </a:t>
            </a:r>
            <a:r>
              <a:rPr lang="en-US" sz="2600" dirty="0" err="1">
                <a:solidFill>
                  <a:schemeClr val="bg1"/>
                </a:solidFill>
                <a:latin typeface="Times New Roman" panose="02020603050405020304" pitchFamily="18" charset="0"/>
                <a:ea typeface="Calibri" panose="020F0502020204030204" pitchFamily="34" charset="0"/>
              </a:rPr>
              <a:t>cổ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xưa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nhất</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Ngày</a:t>
            </a:r>
            <a:r>
              <a:rPr lang="en-US" sz="2600" dirty="0">
                <a:solidFill>
                  <a:schemeClr val="bg1"/>
                </a:solidFill>
                <a:latin typeface="Times New Roman" panose="02020603050405020304" pitchFamily="18" charset="0"/>
                <a:ea typeface="Calibri" panose="020F0502020204030204" pitchFamily="34" charset="0"/>
              </a:rPr>
              <a:t> nay, </a:t>
            </a:r>
            <a:r>
              <a:rPr lang="en-US" sz="2600" dirty="0" err="1">
                <a:solidFill>
                  <a:schemeClr val="bg1"/>
                </a:solidFill>
                <a:latin typeface="Times New Roman" panose="02020603050405020304" pitchFamily="18" charset="0"/>
                <a:ea typeface="Calibri" panose="020F0502020204030204" pitchFamily="34" charset="0"/>
              </a:rPr>
              <a:t>họ</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những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thiểu</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số</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cư</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trú</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miền</a:t>
            </a:r>
            <a:r>
              <a:rPr lang="en-US" sz="2600" dirty="0">
                <a:solidFill>
                  <a:schemeClr val="bg1"/>
                </a:solidFill>
                <a:latin typeface="Times New Roman" panose="02020603050405020304" pitchFamily="18" charset="0"/>
                <a:ea typeface="Calibri" panose="020F0502020204030204" pitchFamily="34" charset="0"/>
              </a:rPr>
              <a:t> Nam </a:t>
            </a:r>
            <a:r>
              <a:rPr lang="en-US" sz="2600" dirty="0" err="1">
                <a:solidFill>
                  <a:schemeClr val="bg1"/>
                </a:solidFill>
                <a:latin typeface="Times New Roman" panose="02020603050405020304" pitchFamily="18" charset="0"/>
                <a:ea typeface="Calibri" panose="020F0502020204030204" pitchFamily="34" charset="0"/>
              </a:rPr>
              <a:t>bán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đảo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xâm</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nhập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vào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miền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Bắc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mở</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kì</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chuyển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biến</a:t>
            </a:r>
            <a:r>
              <a:rPr lang="en-US" sz="2600" dirty="0">
                <a:solidFill>
                  <a:schemeClr val="bg1"/>
                </a:solidFill>
                <a:latin typeface="Times New Roman" panose="02020603050405020304" pitchFamily="18" charset="0"/>
                <a:ea typeface="Calibri" panose="020F0502020204030204" pitchFamily="34" charset="0"/>
              </a:rPr>
              <a:t> sang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có</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giai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nước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đã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tạo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chế</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Vác-na</a:t>
            </a:r>
            <a:r>
              <a:rPr lang="en-US" sz="2600" dirty="0">
                <a:solidFill>
                  <a:schemeClr val="bg1"/>
                </a:solidFill>
                <a:latin typeface="Times New Roman" panose="02020603050405020304" pitchFamily="18" charset="0"/>
                <a:ea typeface="Calibri" panose="020F0502020204030204" pitchFamily="34" charset="0"/>
              </a:rPr>
              <a:t>, chia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thành</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bốn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dựa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trên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biệt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vế</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màu</a:t>
            </a:r>
            <a:r>
              <a:rPr lang="en-US" sz="2600" dirty="0">
                <a:solidFill>
                  <a:schemeClr val="bg1"/>
                </a:solidFill>
                <a:latin typeface="Times New Roman" panose="02020603050405020304" pitchFamily="18" charset="0"/>
                <a:ea typeface="Calibri" panose="020F0502020204030204" pitchFamily="34" charset="0"/>
              </a:rPr>
              <a:t> da, </a:t>
            </a:r>
            <a:r>
              <a:rPr lang="en-US" sz="2600" dirty="0" err="1">
                <a:solidFill>
                  <a:schemeClr val="bg1"/>
                </a:solidFill>
                <a:latin typeface="Times New Roman" panose="02020603050405020304" pitchFamily="18" charset="0"/>
                <a:ea typeface="Calibri" panose="020F0502020204030204" pitchFamily="34" charset="0"/>
              </a:rPr>
              <a:t>mỗi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có</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bổn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phận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nghĩa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vụ</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nhau</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Kết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hợp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với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phần</a:t>
            </a:r>
            <a:r>
              <a:rPr lang="en-US" sz="2600"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kết</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nối</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văn</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hóa</a:t>
            </a:r>
            <a:r>
              <a:rPr lang="en-US" sz="2600" i="1"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để</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mở</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rộng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về</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bình</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giữa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tầng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lớp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trong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đại</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thứ</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tư</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thì</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tầng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lớp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kém</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Pa-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thừa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nhận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năm</a:t>
            </a:r>
            <a:r>
              <a:rPr lang="en-US" sz="2600" dirty="0">
                <a:solidFill>
                  <a:schemeClr val="bg1"/>
                </a:solidFill>
                <a:latin typeface="Times New Roman" panose="02020603050405020304" pitchFamily="18" charset="0"/>
                <a:ea typeface="Calibri" panose="020F0502020204030204" pitchFamily="34" charset="0"/>
              </a:rPr>
              <a:t> 1922, </a:t>
            </a:r>
            <a:r>
              <a:rPr lang="en-US" sz="2600" dirty="0" err="1">
                <a:solidFill>
                  <a:schemeClr val="bg1"/>
                </a:solidFill>
                <a:latin typeface="Times New Roman" panose="02020603050405020304" pitchFamily="18" charset="0"/>
                <a:ea typeface="Calibri" panose="020F0502020204030204" pitchFamily="34" charset="0"/>
              </a:rPr>
              <a:t>Nguyễn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Ái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Quốc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dùng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từ</a:t>
            </a:r>
            <a:r>
              <a:rPr lang="en-US" sz="2600" dirty="0">
                <a:solidFill>
                  <a:schemeClr val="bg1"/>
                </a:solidFill>
                <a:latin typeface="Times New Roman" panose="02020603050405020304" pitchFamily="18" charset="0"/>
                <a:ea typeface="Calibri" panose="020F0502020204030204" pitchFamily="34" charset="0"/>
              </a:rPr>
              <a:t> “Pariah” </a:t>
            </a:r>
            <a:r>
              <a:rPr lang="en-US" sz="2600" dirty="0" err="1">
                <a:solidFill>
                  <a:schemeClr val="bg1"/>
                </a:solidFill>
                <a:latin typeface="Times New Roman" panose="02020603050405020304" pitchFamily="18" charset="0"/>
                <a:ea typeface="Calibri" panose="020F0502020204030204" pitchFamily="34" charset="0"/>
              </a:rPr>
              <a:t>để</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đặt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tên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tờ</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báo</a:t>
            </a:r>
            <a:r>
              <a:rPr lang="en-US" sz="2600" dirty="0">
                <a:solidFill>
                  <a:schemeClr val="bg1"/>
                </a:solidFill>
                <a:latin typeface="Times New Roman" panose="02020603050405020304" pitchFamily="18" charset="0"/>
                <a:ea typeface="Calibri" panose="020F0502020204030204" pitchFamily="34" charset="0"/>
              </a:rPr>
              <a:t> Le </a:t>
            </a:r>
            <a:r>
              <a:rPr lang="en-US" sz="2600" dirty="0" err="1">
                <a:solidFill>
                  <a:schemeClr val="bg1"/>
                </a:solidFill>
                <a:latin typeface="Times New Roman" panose="02020603050405020304" pitchFamily="18" charset="0"/>
                <a:ea typeface="Calibri" panose="020F0502020204030204" pitchFamily="34" charset="0"/>
              </a:rPr>
              <a:t>Paria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cùng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nói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về</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sống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dân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bị</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áp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bức</a:t>
            </a:r>
            <a:r>
              <a:rPr lang="en-US" sz="2600" dirty="0">
                <a:solidFill>
                  <a:schemeClr val="bg1"/>
                </a:solidFill>
                <a:latin typeface="Times New Roman" panose="02020603050405020304" pitchFamily="18" charset="0"/>
                <a:ea typeface="Calibri" panose="020F0502020204030204" pitchFamily="34" charset="0"/>
              </a:rPr>
              <a:t>. </a:t>
            </a:r>
            <a:endParaRPr lang="en-US" sz="2600" dirty="0">
              <a:solidFill>
                <a:schemeClr val="bg1"/>
              </a:solidFill>
            </a:endParaRPr>
          </a:p>
        </p:txBody>
      </p:sp>
    </p:spTree>
    <p:extLst>
      <p:ext uri="{BB962C8B-B14F-4D97-AF65-F5344CB8AC3E}">
        <p14:creationId xmlns:p14="http://schemas.microsoft.com/office/powerpoint/2010/main" val="3945284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8912" y="322674"/>
            <a:ext cx="5873088" cy="3342453"/>
          </a:xfrm>
          <a:prstGeom prst="rect">
            <a:avLst/>
          </a:prstGeom>
          <a:solidFill>
            <a:schemeClr val="accent4">
              <a:lumMod val="20000"/>
              <a:lumOff val="80000"/>
            </a:schemeClr>
          </a:solidFill>
          <a:ln>
            <a:solidFill>
              <a:srgbClr val="002060"/>
            </a:solidFill>
          </a:ln>
        </p:spPr>
        <p:txBody>
          <a:bodyPr wrap="square">
            <a:spAutoFit/>
          </a:bodyPr>
          <a:lstStyle/>
          <a:p>
            <a:pPr algn="just">
              <a:lnSpc>
                <a:spcPct val="120000"/>
              </a:lnSpc>
            </a:pPr>
            <a:r>
              <a:rPr lang="en-US" sz="2200" b="1" dirty="0" err="1">
                <a:solidFill>
                  <a:srgbClr val="C00000"/>
                </a:solidFill>
                <a:latin typeface="Times New Roman" panose="02020603050405020304" pitchFamily="18" charset="0"/>
                <a:cs typeface="Times New Roman" panose="02020603050405020304" pitchFamily="18" charset="0"/>
              </a:rPr>
              <a:t>Tư</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liệu</a:t>
            </a:r>
            <a:r>
              <a:rPr lang="en-US" sz="2200" b="1" dirty="0">
                <a:solidFill>
                  <a:srgbClr val="C00000"/>
                </a:solidFill>
                <a:latin typeface="Times New Roman" panose="02020603050405020304" pitchFamily="18" charset="0"/>
                <a:cs typeface="Times New Roman" panose="02020603050405020304" pitchFamily="18" charset="0"/>
              </a:rPr>
              <a:t> 1:</a:t>
            </a:r>
          </a:p>
          <a:p>
            <a:pPr algn="just">
              <a:lnSpc>
                <a:spcPct val="120000"/>
              </a:lnSpc>
            </a:pPr>
            <a:r>
              <a:rPr lang="en-US" sz="2200" b="1" dirty="0">
                <a:solidFill>
                  <a:srgbClr val="404040"/>
                </a:solidFill>
                <a:latin typeface="Times New Roman" panose="02020603050405020304" pitchFamily="18" charset="0"/>
                <a:cs typeface="Times New Roman" panose="02020603050405020304" pitchFamily="18" charset="0"/>
              </a:rPr>
              <a:t>“</a:t>
            </a:r>
            <a:r>
              <a:rPr lang="vi-VN" sz="2200" b="1" dirty="0">
                <a:solidFill>
                  <a:srgbClr val="404040"/>
                </a:solidFill>
                <a:latin typeface="Times New Roman" panose="02020603050405020304" pitchFamily="18" charset="0"/>
                <a:cs typeface="Times New Roman" panose="02020603050405020304" pitchFamily="18" charset="0"/>
              </a:rPr>
              <a:t>Thần Brahma là đấng tối cao sáng tạo ra vũ trụ và muôn loài. Người đã dùng miệng lưỡi của mình tạo ra ”Brahman”, dùng tay và vai tạo ra ”Kcatrya” dùng đầu gối tạo ra ”Vaicya”, dùng bàn chân tạo ra ”Cudra”. . . đẳng cấp cao thấp đều do Thần quyết định?</a:t>
            </a:r>
            <a:r>
              <a:rPr lang="en-US" sz="2200" b="1" dirty="0">
                <a:solidFill>
                  <a:srgbClr val="404040"/>
                </a:solidFill>
                <a:latin typeface="Times New Roman" panose="02020603050405020304" pitchFamily="18" charset="0"/>
                <a:cs typeface="Times New Roman" panose="02020603050405020304" pitchFamily="18" charset="0"/>
              </a:rPr>
              <a:t>”</a:t>
            </a:r>
          </a:p>
          <a:p>
            <a:pPr algn="just">
              <a:lnSpc>
                <a:spcPct val="120000"/>
              </a:lnSpc>
            </a:pPr>
            <a:r>
              <a:rPr lang="en-US" sz="2200" i="1" dirty="0" smtClean="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Trích</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luật</a:t>
            </a:r>
            <a:r>
              <a:rPr lang="en-US" sz="2200" i="1" dirty="0">
                <a:solidFill>
                  <a:srgbClr val="404040"/>
                </a:solidFill>
                <a:latin typeface="Times New Roman" panose="02020603050405020304" pitchFamily="18" charset="0"/>
                <a:cs typeface="Times New Roman" panose="02020603050405020304" pitchFamily="18" charset="0"/>
              </a:rPr>
              <a:t> Manu)</a:t>
            </a:r>
            <a:endParaRPr lang="en-US" sz="2200" i="1" dirty="0">
              <a:latin typeface="Times New Roman" panose="02020603050405020304" pitchFamily="18" charset="0"/>
              <a:cs typeface="Times New Roman" panose="02020603050405020304" pitchFamily="18" charset="0"/>
            </a:endParaRPr>
          </a:p>
        </p:txBody>
      </p:sp>
      <p:sp>
        <p:nvSpPr>
          <p:cNvPr id="7" name="Rectangle 6"/>
          <p:cNvSpPr/>
          <p:nvPr/>
        </p:nvSpPr>
        <p:spPr>
          <a:xfrm>
            <a:off x="6318912" y="3968901"/>
            <a:ext cx="5873088" cy="2751522"/>
          </a:xfrm>
          <a:prstGeom prst="rect">
            <a:avLst/>
          </a:prstGeom>
          <a:solidFill>
            <a:srgbClr val="99FFCC"/>
          </a:solidFill>
          <a:ln>
            <a:solidFill>
              <a:srgbClr val="002060"/>
            </a:solidFill>
          </a:ln>
        </p:spPr>
        <p:txBody>
          <a:bodyPr wrap="square">
            <a:spAutoFit/>
          </a:bodyPr>
          <a:lstStyle/>
          <a:p>
            <a:pPr algn="just">
              <a:lnSpc>
                <a:spcPct val="120000"/>
              </a:lnSpc>
            </a:pPr>
            <a:r>
              <a:rPr lang="en-US" sz="2400" b="1" dirty="0" err="1">
                <a:solidFill>
                  <a:srgbClr val="C00000"/>
                </a:solidFill>
                <a:latin typeface="Times New Roman" panose="02020603050405020304" pitchFamily="18" charset="0"/>
                <a:cs typeface="Times New Roman" panose="02020603050405020304" pitchFamily="18" charset="0"/>
              </a:rPr>
              <a:t>Tư</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liệu</a:t>
            </a:r>
            <a:r>
              <a:rPr lang="en-US" sz="2400" b="1" dirty="0">
                <a:solidFill>
                  <a:srgbClr val="C00000"/>
                </a:solidFill>
                <a:latin typeface="Times New Roman" panose="02020603050405020304" pitchFamily="18" charset="0"/>
                <a:cs typeface="Times New Roman" panose="02020603050405020304" pitchFamily="18" charset="0"/>
              </a:rPr>
              <a:t> 2:</a:t>
            </a:r>
          </a:p>
          <a:p>
            <a:pPr algn="just">
              <a:lnSpc>
                <a:spcPct val="120000"/>
              </a:lnSpc>
            </a:pPr>
            <a:r>
              <a:rPr lang="en-US" sz="2400" b="1" dirty="0" smtClean="0">
                <a:solidFill>
                  <a:srgbClr val="404040"/>
                </a:solidFill>
                <a:latin typeface="Times New Roman" panose="02020603050405020304" pitchFamily="18" charset="0"/>
                <a:cs typeface="Times New Roman" panose="02020603050405020304" pitchFamily="18" charset="0"/>
              </a:rPr>
              <a:t>“</a:t>
            </a:r>
            <a:r>
              <a:rPr lang="en-US" sz="2400" b="1" dirty="0" err="1" smtClean="0">
                <a:solidFill>
                  <a:srgbClr val="404040"/>
                </a:solidFill>
                <a:latin typeface="Times New Roman" panose="02020603050405020304" pitchFamily="18" charset="0"/>
                <a:cs typeface="Times New Roman" panose="02020603050405020304" pitchFamily="18" charset="0"/>
              </a:rPr>
              <a:t>Giết</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mèo</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cá</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chim</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nhái</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chó</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cá</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sấu</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chim</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cú</a:t>
            </a:r>
            <a:r>
              <a:rPr lang="en-US" sz="2400" b="1" dirty="0" smtClean="0">
                <a:solidFill>
                  <a:srgbClr val="404040"/>
                </a:solidFill>
                <a:latin typeface="Times New Roman" panose="02020603050405020304" pitchFamily="18" charset="0"/>
                <a:cs typeface="Times New Roman" panose="02020603050405020304" pitchFamily="18" charset="0"/>
              </a:rPr>
              <a:t> hay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quạ</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cũng</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bị</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phạt</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như</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giết</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người</a:t>
            </a:r>
            <a:r>
              <a:rPr lang="en-US" sz="2400" b="1" dirty="0" smtClean="0">
                <a:solidFill>
                  <a:srgbClr val="404040"/>
                </a:solidFill>
                <a:latin typeface="Times New Roman" panose="02020603050405020304" pitchFamily="18" charset="0"/>
                <a:cs typeface="Times New Roman" panose="02020603050405020304" pitchFamily="18" charset="0"/>
              </a:rPr>
              <a:t> Sudra”</a:t>
            </a:r>
          </a:p>
          <a:p>
            <a:pPr algn="just">
              <a:lnSpc>
                <a:spcPct val="120000"/>
              </a:lnSpc>
            </a:pPr>
            <a:r>
              <a:rPr lang="en-US" sz="2400" i="1" dirty="0" smtClean="0">
                <a:solidFill>
                  <a:srgbClr val="404040"/>
                </a:solidFill>
                <a:latin typeface="Times New Roman" panose="02020603050405020304" pitchFamily="18" charset="0"/>
                <a:cs typeface="Times New Roman" panose="02020603050405020304" pitchFamily="18" charset="0"/>
              </a:rPr>
              <a:t>           (</a:t>
            </a:r>
            <a:r>
              <a:rPr lang="en-US" sz="2400" i="1" dirty="0" err="1" smtClean="0">
                <a:solidFill>
                  <a:srgbClr val="404040"/>
                </a:solidFill>
                <a:latin typeface="Times New Roman" panose="02020603050405020304" pitchFamily="18" charset="0"/>
                <a:cs typeface="Times New Roman" panose="02020603050405020304" pitchFamily="18" charset="0"/>
              </a:rPr>
              <a:t>Trích</a:t>
            </a:r>
            <a:r>
              <a:rPr lang="en-US" sz="2400" i="1" dirty="0" smtClean="0">
                <a:solidFill>
                  <a:srgbClr val="404040"/>
                </a:solidFill>
                <a:latin typeface="Times New Roman" panose="02020603050405020304" pitchFamily="18" charset="0"/>
                <a:cs typeface="Times New Roman" panose="02020603050405020304" pitchFamily="18" charset="0"/>
              </a:rPr>
              <a:t>, </a:t>
            </a:r>
            <a:r>
              <a:rPr lang="en-US" sz="2400" i="1" dirty="0" err="1" smtClean="0">
                <a:solidFill>
                  <a:srgbClr val="404040"/>
                </a:solidFill>
                <a:latin typeface="Times New Roman" panose="02020603050405020304" pitchFamily="18" charset="0"/>
                <a:cs typeface="Times New Roman" panose="02020603050405020304" pitchFamily="18" charset="0"/>
              </a:rPr>
              <a:t>Điều</a:t>
            </a:r>
            <a:r>
              <a:rPr lang="en-US" sz="2400" i="1" dirty="0" smtClean="0">
                <a:solidFill>
                  <a:srgbClr val="404040"/>
                </a:solidFill>
                <a:latin typeface="Times New Roman" panose="02020603050405020304" pitchFamily="18" charset="0"/>
                <a:cs typeface="Times New Roman" panose="02020603050405020304" pitchFamily="18" charset="0"/>
              </a:rPr>
              <a:t> XI – 132, </a:t>
            </a:r>
            <a:r>
              <a:rPr lang="en-US" sz="2400" i="1" dirty="0" err="1" smtClean="0">
                <a:solidFill>
                  <a:srgbClr val="404040"/>
                </a:solidFill>
                <a:latin typeface="Times New Roman" panose="02020603050405020304" pitchFamily="18" charset="0"/>
                <a:cs typeface="Times New Roman" panose="02020603050405020304" pitchFamily="18" charset="0"/>
              </a:rPr>
              <a:t>Luật</a:t>
            </a:r>
            <a:r>
              <a:rPr lang="en-US" sz="2400" i="1" dirty="0" smtClean="0">
                <a:solidFill>
                  <a:srgbClr val="404040"/>
                </a:solidFill>
                <a:latin typeface="Times New Roman" panose="02020603050405020304" pitchFamily="18" charset="0"/>
                <a:cs typeface="Times New Roman" panose="02020603050405020304" pitchFamily="18" charset="0"/>
              </a:rPr>
              <a:t> Manu)</a:t>
            </a:r>
            <a:endParaRPr lang="en-US" sz="24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4843" y="343210"/>
            <a:ext cx="5595582" cy="6370975"/>
          </a:xfrm>
          <a:prstGeom prst="rect">
            <a:avLst/>
          </a:prstGeom>
          <a:noFill/>
        </p:spPr>
        <p:txBody>
          <a:bodyPr wrap="square" rtlCol="0">
            <a:spAutoFit/>
          </a:bodyPr>
          <a:lstStyle/>
          <a:p>
            <a:r>
              <a:rPr lang="en-US" sz="2400" b="1" u="sng" dirty="0" err="1">
                <a:solidFill>
                  <a:schemeClr val="bg1"/>
                </a:solidFill>
                <a:latin typeface="Times New Roman" panose="02020603050405020304" pitchFamily="18" charset="0"/>
                <a:cs typeface="Times New Roman" panose="02020603050405020304" pitchFamily="18" charset="0"/>
              </a:rPr>
              <a:t>Nhiệm</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vụ</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Hãy</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trả</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lời</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các</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câu</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hỏi</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sau</a:t>
            </a:r>
            <a:endParaRPr lang="en-US" sz="2400" b="1" u="sng" dirty="0" smtClean="0">
              <a:solidFill>
                <a:schemeClr val="bg1"/>
              </a:solidFill>
              <a:latin typeface="Times New Roman" panose="02020603050405020304" pitchFamily="18" charset="0"/>
              <a:cs typeface="Times New Roman" panose="02020603050405020304" pitchFamily="18" charset="0"/>
            </a:endParaRPr>
          </a:p>
          <a:p>
            <a:endParaRPr lang="en-US" sz="2400" b="1" u="sng"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a:solidFill>
                  <a:schemeClr val="bg1"/>
                </a:solidFill>
                <a:latin typeface="Times New Roman" panose="02020603050405020304" pitchFamily="18" charset="0"/>
                <a:cs typeface="Times New Roman" panose="02020603050405020304" pitchFamily="18" charset="0"/>
              </a:rPr>
              <a:t>Đoạn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số</a:t>
            </a:r>
            <a:r>
              <a:rPr lang="en-US" sz="2400" i="1" dirty="0">
                <a:solidFill>
                  <a:schemeClr val="bg1"/>
                </a:solidFill>
                <a:latin typeface="Times New Roman" panose="02020603050405020304" pitchFamily="18" charset="0"/>
                <a:cs typeface="Times New Roman" panose="02020603050405020304" pitchFamily="18" charset="0"/>
              </a:rPr>
              <a:t> 1 </a:t>
            </a:r>
            <a:r>
              <a:rPr lang="en-US" sz="2400" i="1" dirty="0" err="1">
                <a:solidFill>
                  <a:schemeClr val="bg1"/>
                </a:solidFill>
                <a:latin typeface="Times New Roman" panose="02020603050405020304" pitchFamily="18" charset="0"/>
                <a:cs typeface="Times New Roman" panose="02020603050405020304" pitchFamily="18" charset="0"/>
              </a:rPr>
              <a:t>cho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nguồn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gốc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của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sự</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đẳng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là</a:t>
            </a:r>
            <a:r>
              <a:rPr lang="en-US" sz="2400" i="1" dirty="0">
                <a:solidFill>
                  <a:schemeClr val="bg1"/>
                </a:solidFill>
                <a:latin typeface="Times New Roman" panose="02020603050405020304" pitchFamily="18" charset="0"/>
                <a:cs typeface="Times New Roman" panose="02020603050405020304" pitchFamily="18" charset="0"/>
              </a:rPr>
              <a:t> do </a:t>
            </a:r>
            <a:r>
              <a:rPr lang="en-US" sz="2400" i="1" dirty="0" err="1">
                <a:solidFill>
                  <a:schemeClr val="bg1"/>
                </a:solidFill>
                <a:latin typeface="Times New Roman" panose="02020603050405020304" pitchFamily="18" charset="0"/>
                <a:cs typeface="Times New Roman" panose="02020603050405020304" pitchFamily="18" charset="0"/>
              </a:rPr>
              <a:t>ai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tạo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ra</a:t>
            </a:r>
            <a:r>
              <a:rPr lang="en-US" sz="2400" i="1" dirty="0">
                <a:solidFill>
                  <a:schemeClr val="bg1"/>
                </a:solidFill>
                <a:latin typeface="Times New Roman" panose="02020603050405020304" pitchFamily="18" charset="0"/>
                <a:cs typeface="Times New Roman" panose="02020603050405020304" pitchFamily="18" charset="0"/>
              </a:rPr>
              <a:t>?</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a:t>
            </a:r>
          </a:p>
          <a:p>
            <a:pPr marL="342900" indent="-342900">
              <a:buFont typeface="Arial" panose="020B0604020202020204" pitchFamily="34" charset="0"/>
              <a:buChar char="•"/>
            </a:pPr>
            <a:r>
              <a:rPr lang="en-US" sz="2400" i="1" dirty="0" err="1">
                <a:solidFill>
                  <a:schemeClr val="bg1"/>
                </a:solidFill>
                <a:latin typeface="Times New Roman" panose="02020603050405020304" pitchFamily="18" charset="0"/>
                <a:cs typeface="Times New Roman" panose="02020603050405020304" pitchFamily="18" charset="0"/>
              </a:rPr>
              <a:t>Đoạn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2 </a:t>
            </a:r>
            <a:r>
              <a:rPr lang="en-US" sz="2400" i="1" dirty="0" err="1">
                <a:solidFill>
                  <a:schemeClr val="bg1"/>
                </a:solidFill>
                <a:latin typeface="Times New Roman" panose="02020603050405020304" pitchFamily="18" charset="0"/>
                <a:cs typeface="Times New Roman" panose="02020603050405020304" pitchFamily="18" charset="0"/>
              </a:rPr>
              <a:t>cho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điều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gì</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về</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chế</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độ</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đẳng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Vác-na</a:t>
            </a:r>
            <a:r>
              <a:rPr lang="en-US" sz="2400" i="1" dirty="0">
                <a:solidFill>
                  <a:schemeClr val="bg1"/>
                </a:solidFill>
                <a:latin typeface="Times New Roman" panose="02020603050405020304" pitchFamily="18" charset="0"/>
                <a:cs typeface="Times New Roman" panose="02020603050405020304" pitchFamily="18" charset="0"/>
              </a:rPr>
              <a:t>?</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a:p>
            <a:pPr marL="342900" indent="-342900">
              <a:buFont typeface="Arial" panose="020B0604020202020204" pitchFamily="34" charset="0"/>
              <a:buChar char="•"/>
            </a:pPr>
            <a:r>
              <a:rPr lang="en-US" sz="2400" i="1" dirty="0">
                <a:solidFill>
                  <a:schemeClr val="bg1"/>
                </a:solidFill>
                <a:latin typeface="Times New Roman" panose="02020603050405020304" pitchFamily="18" charset="0"/>
                <a:cs typeface="Times New Roman" panose="02020603050405020304" pitchFamily="18" charset="0"/>
              </a:rPr>
              <a:t>Theo </a:t>
            </a:r>
            <a:r>
              <a:rPr lang="en-US" sz="2400" i="1" dirty="0" err="1">
                <a:solidFill>
                  <a:schemeClr val="bg1"/>
                </a:solidFill>
                <a:latin typeface="Times New Roman" panose="02020603050405020304" pitchFamily="18" charset="0"/>
                <a:cs typeface="Times New Roman" panose="02020603050405020304" pitchFamily="18" charset="0"/>
              </a:rPr>
              <a:t>em</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tại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sao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người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nhận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và</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duy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trì</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chế</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độ</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chủng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tộc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này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dựa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vào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1)</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p:txBody>
      </p:sp>
    </p:spTree>
    <p:extLst>
      <p:ext uri="{BB962C8B-B14F-4D97-AF65-F5344CB8AC3E}">
        <p14:creationId xmlns:p14="http://schemas.microsoft.com/office/powerpoint/2010/main" val="28449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75761" y="1418633"/>
            <a:ext cx="5532592" cy="5193707"/>
          </a:xfrm>
          <a:prstGeom prst="rect">
            <a:avLst/>
          </a:prstGeom>
        </p:spPr>
      </p:pic>
      <p:sp>
        <p:nvSpPr>
          <p:cNvPr id="5" name="Rectangle 4"/>
          <p:cNvSpPr/>
          <p:nvPr/>
        </p:nvSpPr>
        <p:spPr>
          <a:xfrm>
            <a:off x="491319" y="122830"/>
            <a:ext cx="11401131" cy="136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000"/>
              </a:spcAft>
            </a:pP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Nhiệm</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vụ</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A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Hãy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đoạn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liệu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biết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xuất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phân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6792795" y="1452752"/>
            <a:ext cx="4995081" cy="5193707"/>
          </a:xfrm>
          <a:prstGeom prst="rect">
            <a:avLst/>
          </a:prstGeom>
        </p:spPr>
      </p:pic>
    </p:spTree>
    <p:extLst>
      <p:ext uri="{BB962C8B-B14F-4D97-AF65-F5344CB8AC3E}">
        <p14:creationId xmlns:p14="http://schemas.microsoft.com/office/powerpoint/2010/main" val="1279930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52846" y="963708"/>
            <a:ext cx="10641968" cy="4930584"/>
          </a:xfrm>
          <a:prstGeom prst="rect">
            <a:avLst/>
          </a:prstGeom>
        </p:spPr>
      </p:pic>
      <p:sp>
        <p:nvSpPr>
          <p:cNvPr id="6" name="Rectangle 5">
            <a:extLst>
              <a:ext uri="{FF2B5EF4-FFF2-40B4-BE49-F238E27FC236}">
                <a16:creationId xmlns:a16="http://schemas.microsoft.com/office/drawing/2014/main" id="{BF553036-CB35-BB4E-8A3C-573A430F0A80}"/>
              </a:ext>
            </a:extLst>
          </p:cNvPr>
          <p:cNvSpPr/>
          <p:nvPr/>
        </p:nvSpPr>
        <p:spPr>
          <a:xfrm>
            <a:off x="664979" y="1199882"/>
            <a:ext cx="10908322" cy="48217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TCN 2500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minh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do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địa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Dravida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da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trồng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vải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bờ</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cs typeface="Times New Roman" panose="02020603050405020304" pitchFamily="18" charset="0"/>
              </a:rPr>
              <a:t>TCN 1500 </a:t>
            </a:r>
            <a:r>
              <a:rPr lang="en-AU" sz="2600" dirty="0" err="1">
                <a:solidFill>
                  <a:srgbClr val="002060"/>
                </a:solidFill>
                <a:latin typeface="Times New Roman" panose="02020603050405020304" pitchFamily="18" charset="0"/>
                <a:cs typeface="Times New Roman" panose="02020603050405020304" pitchFamily="18" charset="0"/>
              </a:rPr>
              <a:t>năm</a:t>
            </a:r>
            <a:r>
              <a:rPr lang="en-AU" sz="2600" dirty="0">
                <a:solidFill>
                  <a:srgbClr val="002060"/>
                </a:solidFill>
                <a:latin typeface="Times New Roman" panose="02020603050405020304" pitchFamily="18" charset="0"/>
                <a:cs typeface="Times New Roman" panose="02020603050405020304" pitchFamily="18" charset="0"/>
              </a:rPr>
              <a:t> –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Arian (da </a:t>
            </a:r>
            <a:r>
              <a:rPr lang="en-AU" sz="2600" dirty="0" err="1">
                <a:solidFill>
                  <a:srgbClr val="002060"/>
                </a:solidFill>
                <a:latin typeface="Times New Roman" panose="02020603050405020304" pitchFamily="18" charset="0"/>
                <a:cs typeface="Times New Roman" panose="02020603050405020304" pitchFamily="18" charset="0"/>
              </a:rPr>
              <a:t>trắng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từ</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Trung</a:t>
            </a:r>
            <a:r>
              <a:rPr lang="en-AU" sz="2600" dirty="0">
                <a:solidFill>
                  <a:srgbClr val="002060"/>
                </a:solidFill>
                <a:latin typeface="Times New Roman" panose="02020603050405020304" pitchFamily="18" charset="0"/>
                <a:cs typeface="Times New Roman" panose="02020603050405020304" pitchFamily="18" charset="0"/>
              </a:rPr>
              <a:t> Á </a:t>
            </a:r>
            <a:r>
              <a:rPr lang="en-AU" sz="2600" dirty="0" err="1">
                <a:solidFill>
                  <a:srgbClr val="002060"/>
                </a:solidFill>
                <a:latin typeface="Times New Roman" panose="02020603050405020304" pitchFamily="18" charset="0"/>
                <a:cs typeface="Times New Roman" panose="02020603050405020304" pitchFamily="18" charset="0"/>
              </a:rPr>
              <a:t>xâm</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Ấn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dồn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đuổi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bản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địa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biến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họ</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thành</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thứ</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trong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hệ</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thống</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tạo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nên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văn</a:t>
            </a:r>
            <a:r>
              <a:rPr lang="en-AU" sz="2600" dirty="0">
                <a:solidFill>
                  <a:srgbClr val="002060"/>
                </a:solidFill>
                <a:latin typeface="Times New Roman" panose="02020603050405020304" pitchFamily="18" charset="0"/>
                <a:cs typeface="Times New Roman" panose="02020603050405020304" pitchFamily="18" charset="0"/>
              </a:rPr>
              <a:t> minh </a:t>
            </a:r>
            <a:r>
              <a:rPr lang="en-AU" sz="2600" dirty="0" err="1">
                <a:solidFill>
                  <a:srgbClr val="002060"/>
                </a:solidFill>
                <a:latin typeface="Times New Roman" panose="02020603050405020304" pitchFamily="18" charset="0"/>
                <a:cs typeface="Times New Roman" panose="02020603050405020304" pitchFamily="18" charset="0"/>
              </a:rPr>
              <a:t>sông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này</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gọi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Varna. </a:t>
            </a:r>
          </a:p>
          <a:p>
            <a:pPr marL="342900" indent="-342900" algn="just">
              <a:lnSpc>
                <a:spcPct val="150000"/>
              </a:lnSpc>
              <a:buFont typeface="Arial" panose="020B0604020202020204" pitchFamily="34" charset="0"/>
              <a:buChar char="•"/>
            </a:pPr>
            <a:endParaRPr lang="en-US"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3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8606" y="245378"/>
            <a:ext cx="3281400" cy="1857358"/>
          </a:xfrm>
          <a:prstGeom prst="rect">
            <a:avLst/>
          </a:prstGeom>
        </p:spPr>
      </p:pic>
      <p:pic>
        <p:nvPicPr>
          <p:cNvPr id="7172" name="Picture 4" descr="Những tấm ảnh biết nói về nạn phân biệt đẳng cấp ở Ấn Độ -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91" y="1419085"/>
            <a:ext cx="3898862" cy="23886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1655" y="3981974"/>
            <a:ext cx="3951534" cy="1631216"/>
          </a:xfrm>
          <a:prstGeom prst="rect">
            <a:avLst/>
          </a:prstGeom>
          <a:solidFill>
            <a:schemeClr val="accent2">
              <a:lumMod val="20000"/>
              <a:lumOff val="80000"/>
            </a:schemeClr>
          </a:solidFill>
        </p:spPr>
        <p:txBody>
          <a:bodyPr wrap="square">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của Nitin Aage – chàng thanh niên 17 tuổi treo cổ chết ngày 28-4-2014 vì bị uy hiếp do nói chuyện với 1 cô gái thuộc đẳng cấp cao hơn</a:t>
            </a:r>
          </a:p>
          <a:p>
            <a:pPr algn="just"/>
            <a:endParaRPr lang="en-US" sz="2000" i="1" dirty="0">
              <a:solidFill>
                <a:srgbClr val="002060"/>
              </a:solidFill>
            </a:endParaRPr>
          </a:p>
        </p:txBody>
      </p:sp>
      <p:pic>
        <p:nvPicPr>
          <p:cNvPr id="7174" name="Picture 6" descr="Những tấm ảnh biết nói về nạn phân biệt đẳng cấp ở Ấn Độ - Ảnh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29" y="2102736"/>
            <a:ext cx="3479800" cy="23159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hững tấm ảnh biết nói về nạn phân biệt đẳng cấp ở Ấn Độ - Ảnh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1644" y="2654350"/>
            <a:ext cx="3408362" cy="2448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33629" y="4568627"/>
            <a:ext cx="3457575" cy="193899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Sanjay Danane (38 tuổi) tố cáo ông bị đồng nghiệp ở đẳng cấp cao hơn dàn cảnh treo cổ gần ngôi trường nơi ông làm việc năm 2010 trước đó bị de doạ</a:t>
            </a:r>
          </a:p>
        </p:txBody>
      </p:sp>
      <p:sp>
        <p:nvSpPr>
          <p:cNvPr id="9" name="Rectangle 8"/>
          <p:cNvSpPr/>
          <p:nvPr/>
        </p:nvSpPr>
        <p:spPr>
          <a:xfrm>
            <a:off x="8511644" y="5252420"/>
            <a:ext cx="3408362" cy="1323439"/>
          </a:xfrm>
          <a:prstGeom prst="rect">
            <a:avLst/>
          </a:prstGeom>
          <a:solidFill>
            <a:schemeClr val="accent6">
              <a:lumMod val="40000"/>
              <a:lumOff val="60000"/>
            </a:schemeClr>
          </a:solidFill>
        </p:spPr>
        <p:txBody>
          <a:bodyPr wrap="square">
            <a:spAutoFit/>
          </a:bodyPr>
          <a:lstStyle/>
          <a:p>
            <a:r>
              <a:rPr lang="en-US" sz="2000" i="1" dirty="0" err="1">
                <a:solidFill>
                  <a:srgbClr val="222222"/>
                </a:solidFill>
                <a:latin typeface="Times New Roman" panose="02020603050405020304" pitchFamily="18" charset="0"/>
                <a:cs typeface="Times New Roman" panose="02020603050405020304" pitchFamily="18" charset="0"/>
              </a:rPr>
              <a:t>Manik</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Udage</a:t>
            </a:r>
            <a:r>
              <a:rPr lang="en-US" sz="2000" i="1" dirty="0">
                <a:solidFill>
                  <a:srgbClr val="222222"/>
                </a:solidFill>
                <a:latin typeface="Times New Roman" panose="02020603050405020304" pitchFamily="18" charset="0"/>
                <a:cs typeface="Times New Roman" panose="02020603050405020304" pitchFamily="18" charset="0"/>
              </a:rPr>
              <a:t> (25 </a:t>
            </a:r>
            <a:r>
              <a:rPr lang="en-US" sz="2000" i="1" dirty="0" err="1">
                <a:solidFill>
                  <a:srgbClr val="222222"/>
                </a:solidFill>
                <a:latin typeface="Times New Roman" panose="02020603050405020304" pitchFamily="18" charset="0"/>
                <a:cs typeface="Times New Roman" panose="02020603050405020304" pitchFamily="18" charset="0"/>
              </a:rPr>
              <a:t>tuổi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bị</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đánh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đến</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chết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bằng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một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thanh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roi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thép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hồi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năm</a:t>
            </a:r>
            <a:r>
              <a:rPr lang="en-US" sz="2000" i="1" dirty="0">
                <a:solidFill>
                  <a:srgbClr val="222222"/>
                </a:solidFill>
                <a:latin typeface="Times New Roman" panose="02020603050405020304" pitchFamily="18" charset="0"/>
                <a:cs typeface="Times New Roman" panose="02020603050405020304" pitchFamily="18" charset="0"/>
              </a:rPr>
              <a:t> 2014 </a:t>
            </a:r>
            <a:r>
              <a:rPr lang="en-US" sz="2000" i="1" dirty="0" err="1">
                <a:solidFill>
                  <a:srgbClr val="222222"/>
                </a:solidFill>
                <a:latin typeface="Times New Roman" panose="02020603050405020304" pitchFamily="18" charset="0"/>
                <a:cs typeface="Times New Roman" panose="02020603050405020304" pitchFamily="18" charset="0"/>
              </a:rPr>
              <a:t>bởi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những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người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thuộc</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đẳng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cấp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cao</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hơn</a:t>
            </a:r>
            <a:endParaRPr lang="en-US" sz="20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245378"/>
            <a:ext cx="8638606" cy="102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Theo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bạn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nay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chế</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còn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Rectangle 1"/>
          <p:cNvSpPr/>
          <p:nvPr/>
        </p:nvSpPr>
        <p:spPr>
          <a:xfrm>
            <a:off x="4121741" y="3216634"/>
            <a:ext cx="3948517" cy="424732"/>
          </a:xfrm>
          <a:prstGeom prst="rect">
            <a:avLst/>
          </a:prstGeom>
        </p:spPr>
        <p:txBody>
          <a:bodyPr wrap="none">
            <a:spAutoFit/>
          </a:bodyPr>
          <a:lstStyle/>
          <a:p>
            <a:pPr algn="just">
              <a:lnSpc>
                <a:spcPct val="120000"/>
              </a:lnSpc>
              <a:spcAft>
                <a:spcPts val="0"/>
              </a:spcAft>
              <a:tabLst>
                <a:tab pos="457200" algn="l"/>
              </a:tabLst>
            </a:pPr>
            <a:r>
              <a:rPr lang="en-US" b="1" u="sng" dirty="0">
                <a:latin typeface="Times New Roman" panose="02020603050405020304" pitchFamily="18" charset="0"/>
                <a:ea typeface="Calibri" panose="020F0502020204030204" pitchFamily="34" charset="0"/>
                <a:cs typeface="Times New Roman" panose="02020603050405020304" pitchFamily="18" charset="0"/>
              </a:rPr>
              <a:t>3.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Những</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thành</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tựu</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văn</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hóa</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tiêu</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biểu</a:t>
            </a:r>
            <a:r>
              <a:rPr lang="en-US" b="1" u="sng" dirty="0">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838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90600"/>
            <a:ext cx="9652000" cy="5181600"/>
          </a:xfrm>
          <a:prstGeom prst="rect">
            <a:avLst/>
          </a:prstGeom>
          <a:noFill/>
          <a:ln>
            <a:noFill/>
          </a:ln>
        </p:spPr>
      </p:pic>
    </p:spTree>
    <p:extLst>
      <p:ext uri="{BB962C8B-B14F-4D97-AF65-F5344CB8AC3E}">
        <p14:creationId xmlns:p14="http://schemas.microsoft.com/office/powerpoint/2010/main" val="2588169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pic>
        <p:nvPicPr>
          <p:cNvPr id="8"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684" y="2027915"/>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3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763" y="171450"/>
            <a:ext cx="4948237" cy="6686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71" y="171450"/>
            <a:ext cx="6350542" cy="28918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71" y="3267649"/>
            <a:ext cx="6350542" cy="3486149"/>
          </a:xfrm>
          <a:prstGeom prst="rect">
            <a:avLst/>
          </a:prstGeom>
        </p:spPr>
      </p:pic>
    </p:spTree>
    <p:extLst>
      <p:ext uri="{BB962C8B-B14F-4D97-AF65-F5344CB8AC3E}">
        <p14:creationId xmlns:p14="http://schemas.microsoft.com/office/powerpoint/2010/main" val="417827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91" y="2833832"/>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322245"/>
            <a:ext cx="3685309" cy="50673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1" y="1358661"/>
            <a:ext cx="3695700" cy="4940776"/>
          </a:xfrm>
          <a:prstGeom prst="rect">
            <a:avLst/>
          </a:prstGeom>
        </p:spPr>
      </p:pic>
      <p:sp>
        <p:nvSpPr>
          <p:cNvPr id="17" name="Action Button: Beginning 16">
            <a:hlinkClick r:id="rId4" action="ppaction://hlinksldjump" highlightClick="1"/>
          </p:cNvPr>
          <p:cNvSpPr/>
          <p:nvPr/>
        </p:nvSpPr>
        <p:spPr>
          <a:xfrm>
            <a:off x="11379200" y="6172200"/>
            <a:ext cx="711200" cy="609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64866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91" y="3783142"/>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58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889" y="4837747"/>
            <a:ext cx="11801474" cy="1477328"/>
          </a:xfrm>
          <a:prstGeom prst="rect">
            <a:avLst/>
          </a:prstGeom>
        </p:spPr>
        <p:txBody>
          <a:bodyPr wrap="square">
            <a:spAutoFit/>
          </a:bodyPr>
          <a:lstStyle/>
          <a:p>
            <a:pPr algn="just">
              <a:lnSpc>
                <a:spcPct val="125000"/>
              </a:lnSpc>
              <a:spcAft>
                <a:spcPts val="1000"/>
              </a:spcAft>
            </a:pP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Phật</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đối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rằng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này</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hóa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nhánh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chính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Tiểu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khắp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Đô</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vực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2" descr="Phật giáo là gì? Hiểu đúng về đạo Phật để tu tập đúng chánh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51" y="276407"/>
            <a:ext cx="3988623" cy="413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238" y="276407"/>
            <a:ext cx="6970695" cy="4138852"/>
          </a:xfrm>
          <a:prstGeom prst="rect">
            <a:avLst/>
          </a:prstGeom>
        </p:spPr>
      </p:pic>
    </p:spTree>
    <p:extLst>
      <p:ext uri="{BB962C8B-B14F-4D97-AF65-F5344CB8AC3E}">
        <p14:creationId xmlns:p14="http://schemas.microsoft.com/office/powerpoint/2010/main" val="24358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News - Các vị thần trong tôn giáo của nền văn minh Ấn Độ (k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6" y="166840"/>
            <a:ext cx="3845974" cy="3681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0038" y="4667798"/>
            <a:ext cx="11472862" cy="1938992"/>
          </a:xfrm>
          <a:prstGeom prst="rect">
            <a:avLst/>
          </a:prstGeom>
        </p:spPr>
        <p:txBody>
          <a:bodyPr wrap="square">
            <a:spAutoFit/>
          </a:bodyPr>
          <a:lstStyle/>
          <a:p>
            <a:pPr algn="just">
              <a:lnSpc>
                <a:spcPct val="125000"/>
              </a:lnSpc>
              <a:spcAft>
                <a:spcPts val="1000"/>
              </a:spcAft>
            </a:pP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La Môn </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này</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 vị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chính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Braman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Thiện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(Siva);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quan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niệm</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hồi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giải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thoát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vệ</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coi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lễ</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đặc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lễ</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hiến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cộng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Hin-đu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thì</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Đức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thích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ca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cũng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hóa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56353" y="3905838"/>
            <a:ext cx="1731564" cy="400110"/>
          </a:xfrm>
          <a:prstGeom prst="rect">
            <a:avLst/>
          </a:prstGeom>
        </p:spPr>
        <p:txBody>
          <a:bodyPr wrap="none">
            <a:spAutoFit/>
          </a:bodyPr>
          <a:lstStyle/>
          <a:p>
            <a:r>
              <a:rPr lang="en-AU"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Braman</a:t>
            </a:r>
            <a:endParaRPr lang="en-US" sz="2000" b="1" dirty="0"/>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917" y="159369"/>
            <a:ext cx="3679825" cy="3689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08492" y="3864691"/>
            <a:ext cx="3382977" cy="400110"/>
          </a:xfrm>
          <a:prstGeom prst="rect">
            <a:avLst/>
          </a:prstGeom>
        </p:spPr>
        <p:txBody>
          <a:bodyPr wrap="none">
            <a:spAutoFit/>
          </a:bodyPr>
          <a:lstStyle/>
          <a:p>
            <a:r>
              <a:rPr lang="en-US" sz="2000" b="1" dirty="0">
                <a:solidFill>
                  <a:schemeClr val="bg1"/>
                </a:solidFill>
                <a:latin typeface="Times New Roman" panose="02020603050405020304" pitchFamily="18" charset="0"/>
              </a:rPr>
              <a:t>10 </a:t>
            </a:r>
            <a:r>
              <a:rPr lang="en-US" sz="2000" b="1" dirty="0" err="1">
                <a:solidFill>
                  <a:schemeClr val="bg1"/>
                </a:solidFill>
                <a:latin typeface="Times New Roman" panose="02020603050405020304" pitchFamily="18" charset="0"/>
              </a:rPr>
              <a:t>hiện</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thân</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của</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thần</a:t>
            </a:r>
            <a:r>
              <a:rPr lang="en-US" sz="2000" b="1" dirty="0">
                <a:solidFill>
                  <a:schemeClr val="bg1"/>
                </a:solidFill>
                <a:latin typeface="Times New Roman" panose="02020603050405020304" pitchFamily="18" charset="0"/>
              </a:rPr>
              <a:t> Vishnu</a:t>
            </a:r>
            <a:endParaRPr lang="en-US" sz="2000" b="1" dirty="0">
              <a:solidFill>
                <a:schemeClr val="bg1"/>
              </a:solidFill>
            </a:endParaRPr>
          </a:p>
        </p:txBody>
      </p:sp>
      <p:pic>
        <p:nvPicPr>
          <p:cNvPr id="1028" name="Picture 4" descr="https://phanmemquanly.hanoitourist.online/web/image/83155/shiva.jpg?access_token=5241b067-c6ae-4883-b698-5aff76ba57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109" y="166839"/>
            <a:ext cx="4037011" cy="3697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203728" y="3928093"/>
            <a:ext cx="1553630" cy="400110"/>
          </a:xfrm>
          <a:prstGeom prst="rect">
            <a:avLst/>
          </a:prstGeom>
        </p:spPr>
        <p:txBody>
          <a:bodyPr wrap="none">
            <a:spAutoFit/>
          </a:bodyPr>
          <a:lstStyle/>
          <a:p>
            <a:r>
              <a:rPr lang="en-US" sz="2000" b="1" dirty="0" err="1">
                <a:solidFill>
                  <a:schemeClr val="bg1"/>
                </a:solidFill>
                <a:latin typeface="Arial" panose="020B0604020202020204" pitchFamily="34" charset="0"/>
              </a:rPr>
              <a:t>Thần</a:t>
            </a:r>
            <a:r>
              <a:rPr lang="en-US" sz="2000" b="1" dirty="0">
                <a:solidFill>
                  <a:schemeClr val="bg1"/>
                </a:solidFill>
                <a:latin typeface="Arial" panose="020B0604020202020204" pitchFamily="34" charset="0"/>
              </a:rPr>
              <a:t> Shiva</a:t>
            </a:r>
            <a:endParaRPr lang="en-US" sz="2000" dirty="0">
              <a:solidFill>
                <a:schemeClr val="bg1"/>
              </a:solidFill>
            </a:endParaRPr>
          </a:p>
        </p:txBody>
      </p:sp>
    </p:spTree>
    <p:extLst>
      <p:ext uri="{BB962C8B-B14F-4D97-AF65-F5344CB8AC3E}">
        <p14:creationId xmlns:p14="http://schemas.microsoft.com/office/powerpoint/2010/main" val="1131384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540" y="4656206"/>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3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28613" y="349076"/>
            <a:ext cx="11387137" cy="4890226"/>
          </a:xfrm>
          <a:prstGeom prst="rect">
            <a:avLst/>
          </a:prstGeom>
        </p:spPr>
      </p:pic>
      <p:sp>
        <p:nvSpPr>
          <p:cNvPr id="5" name="TextBox 4"/>
          <p:cNvSpPr txBox="1"/>
          <p:nvPr/>
        </p:nvSpPr>
        <p:spPr>
          <a:xfrm>
            <a:off x="3505200" y="5439357"/>
            <a:ext cx="5048250" cy="461665"/>
          </a:xfrm>
          <a:prstGeom prst="rect">
            <a:avLst/>
          </a:prstGeom>
          <a:noFill/>
        </p:spPr>
        <p:txBody>
          <a:bodyPr wrap="square" rtlCol="0">
            <a:spAutoFit/>
          </a:bodyPr>
          <a:lstStyle/>
          <a:p>
            <a:r>
              <a:rPr lang="en-US" sz="2400" b="1" dirty="0" err="1">
                <a:solidFill>
                  <a:schemeClr val="bg1"/>
                </a:solidFill>
              </a:rPr>
              <a:t>Hệ</a:t>
            </a:r>
            <a:r>
              <a:rPr lang="en-US" sz="2400" b="1" dirty="0">
                <a:solidFill>
                  <a:schemeClr val="bg1"/>
                </a:solidFill>
              </a:rPr>
              <a:t> </a:t>
            </a:r>
            <a:r>
              <a:rPr lang="en-US" sz="2400" b="1" dirty="0" err="1">
                <a:solidFill>
                  <a:schemeClr val="bg1"/>
                </a:solidFill>
              </a:rPr>
              <a:t>thống</a:t>
            </a:r>
            <a:r>
              <a:rPr lang="en-US" sz="2400" b="1" dirty="0">
                <a:solidFill>
                  <a:schemeClr val="bg1"/>
                </a:solidFill>
              </a:rPr>
              <a:t> 10 </a:t>
            </a:r>
            <a:r>
              <a:rPr lang="en-US" sz="2400" b="1" dirty="0" err="1">
                <a:solidFill>
                  <a:schemeClr val="bg1"/>
                </a:solidFill>
              </a:rPr>
              <a:t>chữ</a:t>
            </a:r>
            <a:r>
              <a:rPr lang="en-US" sz="2400" b="1" dirty="0">
                <a:solidFill>
                  <a:schemeClr val="bg1"/>
                </a:solidFill>
              </a:rPr>
              <a:t> </a:t>
            </a:r>
            <a:r>
              <a:rPr lang="en-US" sz="2400" b="1" dirty="0" err="1">
                <a:solidFill>
                  <a:schemeClr val="bg1"/>
                </a:solidFill>
              </a:rPr>
              <a:t>số</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người</a:t>
            </a:r>
            <a:r>
              <a:rPr lang="en-US" sz="2400" b="1" dirty="0">
                <a:solidFill>
                  <a:schemeClr val="bg1"/>
                </a:solidFill>
              </a:rPr>
              <a:t> </a:t>
            </a:r>
            <a:r>
              <a:rPr lang="en-US" sz="2400" b="1" dirty="0" err="1">
                <a:solidFill>
                  <a:schemeClr val="bg1"/>
                </a:solidFill>
              </a:rPr>
              <a:t>Ấn</a:t>
            </a:r>
            <a:r>
              <a:rPr lang="en-US" sz="2400" b="1" dirty="0">
                <a:solidFill>
                  <a:schemeClr val="bg1"/>
                </a:solidFill>
              </a:rPr>
              <a:t> </a:t>
            </a:r>
            <a:r>
              <a:rPr lang="en-US" sz="2400" b="1" dirty="0" err="1">
                <a:solidFill>
                  <a:schemeClr val="bg1"/>
                </a:solidFill>
              </a:rPr>
              <a:t>Độ</a:t>
            </a:r>
            <a:endParaRPr lang="en-US" sz="2400" b="1" dirty="0">
              <a:solidFill>
                <a:schemeClr val="bg1"/>
              </a:solidFill>
            </a:endParaRPr>
          </a:p>
        </p:txBody>
      </p:sp>
    </p:spTree>
    <p:extLst>
      <p:ext uri="{BB962C8B-B14F-4D97-AF65-F5344CB8AC3E}">
        <p14:creationId xmlns:p14="http://schemas.microsoft.com/office/powerpoint/2010/main" val="720232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717591" y="5325954"/>
            <a:ext cx="8426346" cy="535531"/>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cột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sô</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tháp</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San-chi.</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797" y="5314149"/>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8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4;p28"/>
          <p:cNvSpPr txBox="1">
            <a:spLocks/>
          </p:cNvSpPr>
          <p:nvPr/>
        </p:nvSpPr>
        <p:spPr>
          <a:xfrm>
            <a:off x="1508034" y="3070497"/>
            <a:ext cx="9550400" cy="1176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5867" dirty="0" err="1">
                <a:solidFill>
                  <a:srgbClr val="800000"/>
                </a:solidFill>
              </a:rPr>
              <a:t>Bài</a:t>
            </a:r>
            <a:r>
              <a:rPr lang="en-US" sz="5867" dirty="0">
                <a:solidFill>
                  <a:srgbClr val="800000"/>
                </a:solidFill>
              </a:rPr>
              <a:t> 8:</a:t>
            </a:r>
            <a:r>
              <a:rPr lang="en-US" sz="7200" dirty="0">
                <a:solidFill>
                  <a:srgbClr val="800000"/>
                </a:solidFill>
              </a:rPr>
              <a:t> ẤN ĐỘ CỔ ĐẠI</a:t>
            </a:r>
          </a:p>
        </p:txBody>
      </p:sp>
      <p:sp>
        <p:nvSpPr>
          <p:cNvPr id="6" name="Google Shape;314;p28"/>
          <p:cNvSpPr txBox="1">
            <a:spLocks/>
          </p:cNvSpPr>
          <p:nvPr/>
        </p:nvSpPr>
        <p:spPr>
          <a:xfrm rot="20860226">
            <a:off x="1096453" y="1352533"/>
            <a:ext cx="3911177" cy="1176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5200"/>
              <a:buFont typeface="PT Serif"/>
              <a:buNone/>
              <a:defRPr sz="5200" b="1" i="0" u="none" strike="noStrike" cap="none">
                <a:solidFill>
                  <a:schemeClr val="dk2"/>
                </a:solidFill>
                <a:latin typeface="PT Serif"/>
                <a:ea typeface="PT Serif"/>
                <a:cs typeface="PT Serif"/>
                <a:sym typeface="PT Serif"/>
              </a:defRPr>
            </a:lvl1pPr>
            <a:lvl2pPr marR="0" lvl="1"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2pPr>
            <a:lvl3pPr marR="0" lvl="2"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3pPr>
            <a:lvl4pPr marR="0" lvl="3"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4pPr>
            <a:lvl5pPr marR="0" lvl="4"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5pPr>
            <a:lvl6pPr marR="0" lvl="5"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6pPr>
            <a:lvl7pPr marR="0" lvl="6"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7pPr>
            <a:lvl8pPr marR="0" lvl="7"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8pPr>
            <a:lvl9pPr marR="0" lvl="8"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9pPr>
          </a:lstStyle>
          <a:p>
            <a:r>
              <a:rPr lang="en-US" sz="5333" dirty="0" err="1">
                <a:solidFill>
                  <a:srgbClr val="800000"/>
                </a:solidFill>
              </a:rPr>
              <a:t>Tiết</a:t>
            </a:r>
            <a:r>
              <a:rPr lang="en-US" sz="5333" dirty="0">
                <a:solidFill>
                  <a:srgbClr val="800000"/>
                </a:solidFill>
              </a:rPr>
              <a:t> </a:t>
            </a:r>
            <a:r>
              <a:rPr lang="en-US" sz="5333" dirty="0" smtClean="0">
                <a:solidFill>
                  <a:srgbClr val="800000"/>
                </a:solidFill>
              </a:rPr>
              <a:t>13, 14</a:t>
            </a:r>
            <a:endParaRPr lang="en-US" sz="5333" dirty="0">
              <a:solidFill>
                <a:srgbClr val="800000"/>
              </a:solidFill>
            </a:endParaRPr>
          </a:p>
        </p:txBody>
      </p:sp>
    </p:spTree>
    <p:extLst>
      <p:ext uri="{BB962C8B-B14F-4D97-AF65-F5344CB8AC3E}">
        <p14:creationId xmlns:p14="http://schemas.microsoft.com/office/powerpoint/2010/main" val="3512259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3170239" y="5564532"/>
            <a:ext cx="2886075" cy="524863"/>
          </a:xfrm>
          <a:prstGeom prst="rect">
            <a:avLst/>
          </a:prstGeom>
        </p:spPr>
        <p:txBody>
          <a:bodyPr spcFirstLastPara="1" vert="horz" wrap="square" lIns="121900" tIns="121900" rIns="121900" bIns="121900" rtlCol="0" anchor="t" anchorCtr="0">
            <a:noAutofit/>
          </a:bodyPr>
          <a:lstStyle/>
          <a:p>
            <a:pPr lvl="0"/>
            <a:r>
              <a:rPr lang="en-US" sz="2400" b="1" dirty="0" smtClean="0">
                <a:solidFill>
                  <a:schemeClr val="bg1"/>
                </a:solidFill>
              </a:rPr>
              <a:t>C</a:t>
            </a:r>
            <a:r>
              <a:rPr lang="vi-VN" sz="2400" b="1" dirty="0" smtClean="0">
                <a:solidFill>
                  <a:schemeClr val="bg1"/>
                </a:solidFill>
              </a:rPr>
              <a:t>ột </a:t>
            </a:r>
            <a:r>
              <a:rPr lang="vi-VN" sz="2400" b="1" dirty="0">
                <a:solidFill>
                  <a:schemeClr val="bg1"/>
                </a:solidFill>
              </a:rPr>
              <a:t>đá A-sô-ca </a:t>
            </a:r>
            <a:endParaRPr sz="24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957262"/>
            <a:ext cx="7685484" cy="40989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832104"/>
            <a:ext cx="3759200" cy="5225288"/>
          </a:xfrm>
          <a:prstGeom prst="rect">
            <a:avLst/>
          </a:prstGeom>
        </p:spPr>
      </p:pic>
    </p:spTree>
    <p:extLst>
      <p:ext uri="{BB962C8B-B14F-4D97-AF65-F5344CB8AC3E}">
        <p14:creationId xmlns:p14="http://schemas.microsoft.com/office/powerpoint/2010/main" val="1863447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969" y="5787984"/>
            <a:ext cx="3951154" cy="635000"/>
          </a:xfrm>
        </p:spPr>
        <p:txBody>
          <a:bodyPr>
            <a:normAutofit/>
          </a:bodyPr>
          <a:lstStyle/>
          <a:p>
            <a:r>
              <a:rPr lang="en-US" sz="2400" b="1" dirty="0">
                <a:solidFill>
                  <a:schemeClr val="bg1"/>
                </a:solidFill>
              </a:rPr>
              <a:t>Đ</a:t>
            </a:r>
            <a:r>
              <a:rPr lang="vi-VN" sz="2400" b="1" dirty="0" smtClean="0">
                <a:solidFill>
                  <a:schemeClr val="bg1"/>
                </a:solidFill>
              </a:rPr>
              <a:t>ại </a:t>
            </a:r>
            <a:r>
              <a:rPr lang="vi-VN" sz="2400" b="1" dirty="0">
                <a:solidFill>
                  <a:schemeClr val="bg1"/>
                </a:solidFill>
              </a:rPr>
              <a:t>bảo tháp San-chi</a:t>
            </a:r>
            <a:endParaRPr lang="en-US" sz="2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847" y="539751"/>
            <a:ext cx="8787025" cy="4876799"/>
          </a:xfrm>
          <a:prstGeom prst="rect">
            <a:avLst/>
          </a:prstGeom>
        </p:spPr>
      </p:pic>
      <p:sp>
        <p:nvSpPr>
          <p:cNvPr id="5" name="Action Button: Beginning 4">
            <a:hlinkClick r:id="rId3" action="ppaction://hlinksldjump" highlightClick="1"/>
          </p:cNvPr>
          <p:cNvSpPr/>
          <p:nvPr/>
        </p:nvSpPr>
        <p:spPr>
          <a:xfrm>
            <a:off x="11342477" y="6130884"/>
            <a:ext cx="812800" cy="609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70639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717591" y="5325954"/>
            <a:ext cx="8426346" cy="535531"/>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cột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sô</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tháp</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San-chi.</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98725" y="5909670"/>
            <a:ext cx="11160766" cy="830997"/>
          </a:xfrm>
          <a:prstGeom prst="rect">
            <a:avLst/>
          </a:prstGeom>
        </p:spPr>
        <p:txBody>
          <a:bodyPr wrap="square">
            <a:spAutoFit/>
          </a:bodyPr>
          <a:lstStyle/>
          <a:p>
            <a:r>
              <a:rPr lang="en-US" sz="2400" b="1" i="1" dirty="0">
                <a:solidFill>
                  <a:srgbClr val="FFFF00"/>
                </a:solidFill>
                <a:latin typeface="Times New Roman" panose="02020603050405020304" pitchFamily="18" charset="0"/>
                <a:ea typeface="Calibri" panose="020F0502020204030204" pitchFamily="34" charset="0"/>
              </a:rPr>
              <a:t>=&gt; </a:t>
            </a:r>
            <a:r>
              <a:rPr lang="en-US" sz="2400" b="1" i="1" dirty="0" err="1">
                <a:solidFill>
                  <a:srgbClr val="FFFF00"/>
                </a:solidFill>
                <a:latin typeface="Times New Roman" panose="02020603050405020304" pitchFamily="18" charset="0"/>
                <a:ea typeface="Calibri" panose="020F0502020204030204" pitchFamily="34" charset="0"/>
              </a:rPr>
              <a:t>Đây</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là</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những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thành</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tựu</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văn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hóa</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rất</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quan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trọng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đóng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góp</a:t>
            </a:r>
            <a:r>
              <a:rPr lang="en-US" sz="2400" b="1" i="1" dirty="0">
                <a:solidFill>
                  <a:srgbClr val="FFFF00"/>
                </a:solidFill>
                <a:latin typeface="Times New Roman" panose="02020603050405020304" pitchFamily="18" charset="0"/>
                <a:ea typeface="Calibri" panose="020F0502020204030204" pitchFamily="34" charset="0"/>
              </a:rPr>
              <a:t> to </a:t>
            </a:r>
            <a:r>
              <a:rPr lang="en-US" sz="2400" b="1" i="1" dirty="0" err="1">
                <a:solidFill>
                  <a:srgbClr val="FFFF00"/>
                </a:solidFill>
                <a:latin typeface="Times New Roman" panose="02020603050405020304" pitchFamily="18" charset="0"/>
                <a:ea typeface="Calibri" panose="020F0502020204030204" pitchFamily="34" charset="0"/>
              </a:rPr>
              <a:t>lớn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đối</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với</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nền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văn</a:t>
            </a:r>
            <a:r>
              <a:rPr lang="en-US" sz="2400" b="1" i="1" dirty="0">
                <a:solidFill>
                  <a:srgbClr val="FFFF00"/>
                </a:solidFill>
                <a:latin typeface="Times New Roman" panose="02020603050405020304" pitchFamily="18" charset="0"/>
                <a:ea typeface="Calibri" panose="020F0502020204030204" pitchFamily="34" charset="0"/>
              </a:rPr>
              <a:t> minh </a:t>
            </a:r>
            <a:r>
              <a:rPr lang="en-US" sz="2400" b="1" i="1" dirty="0" err="1">
                <a:solidFill>
                  <a:srgbClr val="FFFF00"/>
                </a:solidFill>
                <a:latin typeface="Times New Roman" panose="02020603050405020304" pitchFamily="18" charset="0"/>
                <a:ea typeface="Calibri" panose="020F0502020204030204" pitchFamily="34" charset="0"/>
              </a:rPr>
              <a:t>nhân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loại</a:t>
            </a:r>
            <a:r>
              <a:rPr lang="en-US" sz="2400" b="1" i="1" dirty="0">
                <a:solidFill>
                  <a:srgbClr val="FFFF00"/>
                </a:solidFill>
                <a:latin typeface="Times New Roman" panose="02020603050405020304" pitchFamily="18" charset="0"/>
                <a:ea typeface="Calibri" panose="020F0502020204030204" pitchFamily="34" charset="0"/>
              </a:rPr>
              <a:t>.</a:t>
            </a:r>
            <a:endParaRPr lang="en-US" sz="2400" dirty="0">
              <a:solidFill>
                <a:srgbClr val="FFFF00"/>
              </a:solidFill>
            </a:endParaRPr>
          </a:p>
        </p:txBody>
      </p:sp>
      <p:pic>
        <p:nvPicPr>
          <p:cNvPr id="13"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059" y="5861485"/>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5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đặt câu hỏi trong tiếng Anh “đỉnh cao” bạn biết chưa?"/>
          <p:cNvPicPr>
            <a:picLocks noChangeAspect="1" noChangeArrowheads="1"/>
          </p:cNvPicPr>
          <p:nvPr/>
        </p:nvPicPr>
        <p:blipFill rotWithShape="1">
          <a:blip r:embed="rId2">
            <a:extLst>
              <a:ext uri="{28A0092B-C50C-407E-A947-70E740481C1C}">
                <a14:useLocalDpi xmlns:a14="http://schemas.microsoft.com/office/drawing/2010/main" val="0"/>
              </a:ext>
            </a:extLst>
          </a:blip>
          <a:srcRect l="12829" r="11517"/>
          <a:stretch/>
        </p:blipFill>
        <p:spPr bwMode="auto">
          <a:xfrm>
            <a:off x="0" y="2823696"/>
            <a:ext cx="360301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A0D8BC-F178-BC43-BB2E-3C15EA967DA6}"/>
              </a:ext>
            </a:extLst>
          </p:cNvPr>
          <p:cNvSpPr txBox="1"/>
          <p:nvPr/>
        </p:nvSpPr>
        <p:spPr>
          <a:xfrm>
            <a:off x="2557463" y="81969"/>
            <a:ext cx="5944512" cy="707886"/>
          </a:xfrm>
          <a:prstGeom prst="rect">
            <a:avLst/>
          </a:prstGeom>
          <a:noFill/>
        </p:spPr>
        <p:txBody>
          <a:bodyPr wrap="none" rtlCol="0">
            <a:spAutoFit/>
          </a:bodyPr>
          <a:lstStyle/>
          <a:p>
            <a:r>
              <a:rPr lang="en-VN" sz="4000" dirty="0">
                <a:solidFill>
                  <a:schemeClr val="bg1"/>
                </a:solidFill>
                <a:latin typeface="Apple Chancery" panose="03020702040506060504" pitchFamily="66" charset="-79"/>
                <a:cs typeface="Apple Chancery" panose="03020702040506060504" pitchFamily="66" charset="-79"/>
              </a:rPr>
              <a:t>HOẠT ĐỘNG LUYỆN TẬP</a:t>
            </a:r>
          </a:p>
        </p:txBody>
      </p:sp>
      <p:graphicFrame>
        <p:nvGraphicFramePr>
          <p:cNvPr id="7" name="Table 6">
            <a:extLst>
              <a:ext uri="{FF2B5EF4-FFF2-40B4-BE49-F238E27FC236}">
                <a16:creationId xmlns:a16="http://schemas.microsoft.com/office/drawing/2014/main" id="{F6C5120E-CF30-5A45-AC79-F1E034F92AAF}"/>
              </a:ext>
            </a:extLst>
          </p:cNvPr>
          <p:cNvGraphicFramePr>
            <a:graphicFrameLocks noGrp="1"/>
          </p:cNvGraphicFramePr>
          <p:nvPr>
            <p:extLst>
              <p:ext uri="{D42A27DB-BD31-4B8C-83A1-F6EECF244321}">
                <p14:modId xmlns:p14="http://schemas.microsoft.com/office/powerpoint/2010/main" val="3190311717"/>
              </p:ext>
            </p:extLst>
          </p:nvPr>
        </p:nvGraphicFramePr>
        <p:xfrm>
          <a:off x="3742266" y="1216025"/>
          <a:ext cx="7823201" cy="3679635"/>
        </p:xfrm>
        <a:graphic>
          <a:graphicData uri="http://schemas.openxmlformats.org/drawingml/2006/table">
            <a:tbl>
              <a:tblPr firstRow="1" bandRow="1">
                <a:tableStyleId>{5C22544A-7EE6-4342-B048-85BDC9FD1C3A}</a:tableStyleId>
              </a:tblPr>
              <a:tblGrid>
                <a:gridCol w="7823201">
                  <a:extLst>
                    <a:ext uri="{9D8B030D-6E8A-4147-A177-3AD203B41FA5}">
                      <a16:colId xmlns:a16="http://schemas.microsoft.com/office/drawing/2014/main" val="2274877248"/>
                    </a:ext>
                  </a:extLst>
                </a:gridCol>
              </a:tblGrid>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2800" b="0" dirty="0" err="1">
                          <a:solidFill>
                            <a:srgbClr val="2212C0"/>
                          </a:solidFill>
                          <a:latin typeface="Times New Roman" panose="02020603050405020304" pitchFamily="18" charset="0"/>
                          <a:cs typeface="Times New Roman" panose="02020603050405020304" pitchFamily="18" charset="0"/>
                        </a:rPr>
                        <a:t>Trình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bày</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được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ít</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nhất</a:t>
                      </a:r>
                      <a:r>
                        <a:rPr lang="en-AU" sz="2800" b="0" dirty="0">
                          <a:solidFill>
                            <a:srgbClr val="2212C0"/>
                          </a:solidFill>
                          <a:latin typeface="Times New Roman" panose="02020603050405020304" pitchFamily="18" charset="0"/>
                          <a:cs typeface="Times New Roman" panose="02020603050405020304" pitchFamily="18" charset="0"/>
                        </a:rPr>
                        <a:t> 3 </a:t>
                      </a:r>
                      <a:r>
                        <a:rPr lang="en-AU" sz="2800" b="0" dirty="0" err="1">
                          <a:solidFill>
                            <a:srgbClr val="2212C0"/>
                          </a:solidFill>
                          <a:latin typeface="Times New Roman" panose="02020603050405020304" pitchFamily="18" charset="0"/>
                          <a:cs typeface="Times New Roman" panose="02020603050405020304" pitchFamily="18" charset="0"/>
                        </a:rPr>
                        <a:t>đặc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điểm</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về</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điều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kiện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tự</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nhiên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và</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tác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động</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nó</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với</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lịch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sử</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Ấn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theo</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cách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hiểu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em</a:t>
                      </a:r>
                      <a:r>
                        <a:rPr lang="en-AU" sz="2800" b="0" dirty="0">
                          <a:solidFill>
                            <a:srgbClr val="2212C0"/>
                          </a:solidFill>
                          <a:latin typeface="Times New Roman" panose="02020603050405020304" pitchFamily="18" charset="0"/>
                          <a:cs typeface="Times New Roman" panose="02020603050405020304" pitchFamily="18" charset="0"/>
                        </a:rPr>
                        <a:t>.</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8475648"/>
                  </a:ext>
                </a:extLst>
              </a:tr>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it-IT" sz="2800" b="0" dirty="0">
                          <a:solidFill>
                            <a:srgbClr val="2212C0"/>
                          </a:solidFill>
                          <a:latin typeface="Times New Roman" panose="02020603050405020304" pitchFamily="18" charset="0"/>
                          <a:cs typeface="Times New Roman" panose="02020603050405020304" pitchFamily="18" charset="0"/>
                        </a:rPr>
                        <a:t>Nêu được tên 4 đẳng cấp trong xã hội Ấn Độ và ra chỉ sự khác biệt giữa các đẳng cấp.</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745126"/>
                  </a:ext>
                </a:extLst>
              </a:tr>
              <a:tr h="277875">
                <a:tc>
                  <a:txBody>
                    <a:bodyPr/>
                    <a:lstStyle/>
                    <a:p>
                      <a:pPr marL="342900" indent="-342900">
                        <a:lnSpc>
                          <a:spcPct val="114000"/>
                        </a:lnSpc>
                        <a:spcBef>
                          <a:spcPts val="600"/>
                        </a:spcBef>
                        <a:spcAft>
                          <a:spcPts val="600"/>
                        </a:spcAft>
                        <a:buFont typeface="Arial" panose="020B0604020202020204" pitchFamily="34" charset="0"/>
                        <a:buChar char="•"/>
                      </a:pPr>
                      <a:r>
                        <a:rPr lang="it-IT" sz="2800" b="0" dirty="0">
                          <a:solidFill>
                            <a:srgbClr val="2212C0"/>
                          </a:solidFill>
                          <a:latin typeface="Times New Roman" panose="02020603050405020304" pitchFamily="18" charset="0"/>
                          <a:cs typeface="Times New Roman" panose="02020603050405020304" pitchFamily="18" charset="0"/>
                        </a:rPr>
                        <a:t>Liệt kê những thành tựu chính của văn hoá Ấn Độ cổ đại.</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40973"/>
                  </a:ext>
                </a:extLst>
              </a:tr>
            </a:tbl>
          </a:graphicData>
        </a:graphic>
      </p:graphicFrame>
    </p:spTree>
    <p:extLst>
      <p:ext uri="{BB962C8B-B14F-4D97-AF65-F5344CB8AC3E}">
        <p14:creationId xmlns:p14="http://schemas.microsoft.com/office/powerpoint/2010/main" val="2646525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ó thể là hình ảnh về 1 người và văn bản cho biết 'Khoa học 56789 tự nhiên: 01234 Ayurveda ব O Dhatus hatus Chữ viết và văn Thành tựu văn hóa Ấn Độ Tôn giáo: trúc:.. Kiến'">
            <a:extLst>
              <a:ext uri="{FF2B5EF4-FFF2-40B4-BE49-F238E27FC236}">
                <a16:creationId xmlns:a16="http://schemas.microsoft.com/office/drawing/2014/main" id="{1AE81E9E-4A40-1A4F-B059-6495A3CFA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1" y="1845733"/>
            <a:ext cx="9812337" cy="467360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0391E2EC-E2B1-F44A-B3E0-8033CB25D4F0}"/>
              </a:ext>
            </a:extLst>
          </p:cNvPr>
          <p:cNvSpPr txBox="1"/>
          <p:nvPr/>
        </p:nvSpPr>
        <p:spPr>
          <a:xfrm>
            <a:off x="1590599" y="863600"/>
            <a:ext cx="9010800" cy="523220"/>
          </a:xfrm>
          <a:prstGeom prst="rect">
            <a:avLst/>
          </a:prstGeom>
          <a:noFill/>
        </p:spPr>
        <p:txBody>
          <a:bodyPr wrap="none" rtlCol="0">
            <a:spAutoFit/>
          </a:bodyPr>
          <a:lstStyle/>
          <a:p>
            <a:r>
              <a:rPr lang="en-VN" sz="2800" dirty="0">
                <a:solidFill>
                  <a:schemeClr val="bg1"/>
                </a:solidFill>
                <a:latin typeface="Times New Roman" panose="02020603050405020304" pitchFamily="18" charset="0"/>
                <a:cs typeface="Times New Roman" panose="02020603050405020304" pitchFamily="18" charset="0"/>
              </a:rPr>
              <a:t>Vẽ sơ đồ tư duy thể hiện thành tựu văn hoá của Ấn độ vào vở</a:t>
            </a:r>
          </a:p>
        </p:txBody>
      </p:sp>
      <p:pic>
        <p:nvPicPr>
          <p:cNvPr id="7" name="Picture 6">
            <a:extLst>
              <a:ext uri="{FF2B5EF4-FFF2-40B4-BE49-F238E27FC236}">
                <a16:creationId xmlns:a16="http://schemas.microsoft.com/office/drawing/2014/main" id="{032EE69D-0704-C244-A4B0-4FD4BB033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19"/>
            <a:ext cx="1245870" cy="1028701"/>
          </a:xfrm>
          <a:prstGeom prst="rect">
            <a:avLst/>
          </a:prstGeom>
        </p:spPr>
      </p:pic>
    </p:spTree>
    <p:extLst>
      <p:ext uri="{BB962C8B-B14F-4D97-AF65-F5344CB8AC3E}">
        <p14:creationId xmlns:p14="http://schemas.microsoft.com/office/powerpoint/2010/main" val="2265247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422400" y="1975176"/>
            <a:ext cx="9164637" cy="3796325"/>
          </a:xfrm>
          <a:prstGeom prst="rect">
            <a:avLst/>
          </a:prstGeom>
        </p:spPr>
        <p:txBody>
          <a:bodyPr spcFirstLastPara="1" vert="horz" wrap="square" lIns="121900" tIns="121900" rIns="121900" bIns="121900" rtlCol="0" anchor="b" anchorCtr="0">
            <a:noAutofit/>
          </a:bodyPr>
          <a:lstStyle/>
          <a:p>
            <a:pPr lvl="0" algn="just"/>
            <a:r>
              <a:rPr lang="vi-VN" sz="5333" dirty="0"/>
              <a:t>Thành tựu văn hóa nào của người Ấn Độ cổ đại vẫn được sử dụng hoặc bảo tồn đến ngày nay</a:t>
            </a:r>
            <a:r>
              <a:rPr lang="en-US" sz="5333" dirty="0"/>
              <a:t>?</a:t>
            </a:r>
            <a:endParaRPr sz="5333" dirty="0"/>
          </a:p>
        </p:txBody>
      </p:sp>
      <p:grpSp>
        <p:nvGrpSpPr>
          <p:cNvPr id="5551" name="Google Shape;5551;p52"/>
          <p:cNvGrpSpPr/>
          <p:nvPr/>
        </p:nvGrpSpPr>
        <p:grpSpPr>
          <a:xfrm>
            <a:off x="7826739" y="4280125"/>
            <a:ext cx="4530712" cy="3606052"/>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121900" tIns="121900" rIns="121900" bIns="121900" anchor="ctr" anchorCtr="0">
              <a:noAutofit/>
            </a:bodyPr>
            <a:lstStyle/>
            <a:p>
              <a:endParaRPr sz="2400"/>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121900" tIns="121900" rIns="121900" bIns="121900" anchor="ctr" anchorCtr="0">
              <a:noAutofit/>
            </a:bodyPr>
            <a:lstStyle/>
            <a:p>
              <a:endParaRPr sz="2400"/>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121900" tIns="121900" rIns="121900" bIns="121900" anchor="ctr" anchorCtr="0">
              <a:noAutofit/>
            </a:bodyPr>
            <a:lstStyle/>
            <a:p>
              <a:endParaRPr sz="2400"/>
            </a:p>
          </p:txBody>
        </p:sp>
      </p:grpSp>
      <p:sp>
        <p:nvSpPr>
          <p:cNvPr id="7" name="Google Shape;5642;p54"/>
          <p:cNvSpPr txBox="1">
            <a:spLocks/>
          </p:cNvSpPr>
          <p:nvPr/>
        </p:nvSpPr>
        <p:spPr>
          <a:xfrm>
            <a:off x="1422400" y="787400"/>
            <a:ext cx="8534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000"/>
              <a:buFont typeface="PT Serif"/>
              <a:buNone/>
              <a:defRPr sz="7000" b="1" i="0" u="none" strike="noStrike" cap="none">
                <a:solidFill>
                  <a:schemeClr val="dk2"/>
                </a:solidFill>
                <a:latin typeface="PT Serif"/>
                <a:ea typeface="PT Serif"/>
                <a:cs typeface="PT Serif"/>
                <a:sym typeface="PT Serif"/>
              </a:defRPr>
            </a:lvl1pPr>
            <a:lvl2pPr marR="0" lvl="1"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2pPr>
            <a:lvl3pPr marR="0" lvl="2"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3pPr>
            <a:lvl4pPr marR="0" lvl="3"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4pPr>
            <a:lvl5pPr marR="0" lvl="4"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5pPr>
            <a:lvl6pPr marR="0" lvl="5"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6pPr>
            <a:lvl7pPr marR="0" lvl="6"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7pPr>
            <a:lvl8pPr marR="0" lvl="7"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8pPr>
            <a:lvl9pPr marR="0" lvl="8"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9pPr>
          </a:lstStyle>
          <a:p>
            <a:r>
              <a:rPr lang="en-US" sz="5333" dirty="0"/>
              <a:t>VẬN DỤNG</a:t>
            </a:r>
          </a:p>
        </p:txBody>
      </p:sp>
    </p:spTree>
    <p:extLst>
      <p:ext uri="{BB962C8B-B14F-4D97-AF65-F5344CB8AC3E}">
        <p14:creationId xmlns:p14="http://schemas.microsoft.com/office/powerpoint/2010/main" val="2126720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638" y="555980"/>
            <a:ext cx="11201400" cy="5509200"/>
          </a:xfrm>
          <a:prstGeom prst="rect">
            <a:avLst/>
          </a:prstGeom>
        </p:spPr>
        <p:txBody>
          <a:bodyPr wrap="square">
            <a:spAutoFit/>
          </a:bodyPr>
          <a:lstStyle/>
          <a:p>
            <a:pPr algn="just">
              <a:spcBef>
                <a:spcPts val="600"/>
              </a:spcBef>
              <a:spcAft>
                <a:spcPts val="600"/>
              </a:spcAft>
              <a:tabLst>
                <a:tab pos="457200" algn="l"/>
              </a:tabLst>
            </a:pP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tựu</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văn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hóa</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của</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cổ</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đại</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dụng</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hoặc</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tồn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đến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nay:</a:t>
            </a:r>
            <a:endParaRPr lang="en-US" sz="2400"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Phật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vượt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khỏi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phạm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vi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lãnh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thổ</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tôn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tín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đồ</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thế</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giới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Hai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i="1" dirty="0">
                <a:solidFill>
                  <a:schemeClr val="bg1"/>
                </a:solidFill>
                <a:latin typeface="Arial" panose="020B0604020202020204" pitchFamily="34" charset="0"/>
                <a:ea typeface="Calibri" panose="020F0502020204030204" pitchFamily="34" charset="0"/>
                <a:cs typeface="Arial" panose="020B0604020202020204" pitchFamily="34" charset="0"/>
              </a:rPr>
              <a:t>Mahabharata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i="1" dirty="0" err="1">
                <a:solidFill>
                  <a:schemeClr val="bg1"/>
                </a:solidFill>
                <a:latin typeface="Arial" panose="020B0604020202020204" pitchFamily="34" charset="0"/>
                <a:ea typeface="Calibri" panose="020F0502020204030204" pitchFamily="34" charset="0"/>
                <a:cs typeface="Arial" panose="020B0604020202020204" pitchFamily="34" charset="0"/>
              </a:rPr>
              <a:t>Rammayana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sức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lâu</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bền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tâm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Mặt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phẩm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này</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cũng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truyền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bá</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ngoài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ảnh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hưởng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lớn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đến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sự</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phát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triển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văn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học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Nam Á.</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chữ</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(do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sáng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rãi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thế</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giới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trình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kiến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trúc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chùa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hang A-</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gian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đá</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sô</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-ca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tháp</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San-chi…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tồn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địa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điểm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du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lịch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nổi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tiếng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73691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996" y="1299948"/>
            <a:ext cx="7686891" cy="904792"/>
          </a:xfrm>
        </p:spPr>
        <p:txBody>
          <a:bodyPr>
            <a:norm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HƯỚNG DẪN HỌC Ở NHÀ</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37643" y="2839003"/>
            <a:ext cx="10515361" cy="2462213"/>
          </a:xfrm>
          <a:prstGeom prst="rect">
            <a:avLst/>
          </a:prstGeom>
          <a:noFill/>
        </p:spPr>
        <p:txBody>
          <a:bodyPr wrap="square" rtlCol="0">
            <a:spAutoFit/>
          </a:bodyPr>
          <a:lstStyle/>
          <a:p>
            <a:pPr marL="514350" indent="-514350">
              <a:lnSpc>
                <a:spcPct val="150000"/>
              </a:lnSpc>
              <a:spcBef>
                <a:spcPts val="600"/>
              </a:spcBef>
              <a:spcAft>
                <a:spcPts val="600"/>
              </a:spcAft>
              <a:buAutoNum type="arabicPeriod"/>
            </a:pPr>
            <a:r>
              <a:rPr lang="en-US" sz="3200" b="1" dirty="0" err="1" smtClean="0">
                <a:solidFill>
                  <a:schemeClr val="bg1"/>
                </a:solidFill>
                <a:latin typeface="Arial" panose="020B0604020202020204" pitchFamily="34" charset="0"/>
                <a:cs typeface="Arial" panose="020B0604020202020204" pitchFamily="34" charset="0"/>
              </a:rPr>
              <a:t>Học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bài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cũ</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và</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trả</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lời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các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câu</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hỏi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phần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cuối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bài</a:t>
            </a:r>
            <a:r>
              <a:rPr lang="en-US" sz="3200" b="1" dirty="0" smtClean="0">
                <a:solidFill>
                  <a:schemeClr val="bg1"/>
                </a:solidFill>
                <a:latin typeface="Arial" panose="020B0604020202020204" pitchFamily="34" charset="0"/>
                <a:cs typeface="Arial" panose="020B0604020202020204" pitchFamily="34" charset="0"/>
              </a:rPr>
              <a:t>.</a:t>
            </a:r>
            <a:endParaRPr lang="en-US" sz="3200" b="1" dirty="0" smtClean="0">
              <a:solidFill>
                <a:schemeClr val="bg1"/>
              </a:solidFill>
              <a:latin typeface="Arial" panose="020B0604020202020204" pitchFamily="34" charset="0"/>
              <a:cs typeface="Arial" panose="020B0604020202020204" pitchFamily="34" charset="0"/>
            </a:endParaRPr>
          </a:p>
          <a:p>
            <a:pPr>
              <a:lnSpc>
                <a:spcPct val="150000"/>
              </a:lnSpc>
              <a:spcBef>
                <a:spcPts val="600"/>
              </a:spcBef>
              <a:spcAft>
                <a:spcPts val="600"/>
              </a:spcAft>
            </a:pPr>
            <a:r>
              <a:rPr lang="en-US" sz="3200" b="1" dirty="0" smtClean="0">
                <a:solidFill>
                  <a:schemeClr val="bg1"/>
                </a:solidFill>
                <a:latin typeface="Arial" panose="020B0604020202020204" pitchFamily="34" charset="0"/>
                <a:cs typeface="Arial" panose="020B0604020202020204" pitchFamily="34" charset="0"/>
              </a:rPr>
              <a:t>2. </a:t>
            </a:r>
            <a:r>
              <a:rPr lang="en-US" sz="3200" b="1" dirty="0" err="1" smtClean="0">
                <a:solidFill>
                  <a:schemeClr val="bg1"/>
                </a:solidFill>
                <a:latin typeface="Arial" panose="020B0604020202020204" pitchFamily="34" charset="0"/>
                <a:cs typeface="Arial" panose="020B0604020202020204" pitchFamily="34" charset="0"/>
              </a:rPr>
              <a:t>Chuẩn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bị</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bài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mới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Đọc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và</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trả</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lời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các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câu</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hỏi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của</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Bài</a:t>
            </a:r>
            <a:r>
              <a:rPr lang="en-US" sz="3200" b="1" dirty="0" smtClean="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9:  </a:t>
            </a:r>
            <a:r>
              <a:rPr lang="en-US" sz="3200" b="1" dirty="0" smtClean="0">
                <a:solidFill>
                  <a:srgbClr val="FFFF00"/>
                </a:solidFill>
                <a:latin typeface="Arial" panose="020B0604020202020204" pitchFamily="34" charset="0"/>
                <a:cs typeface="Arial" panose="020B0604020202020204" pitchFamily="34" charset="0"/>
              </a:rPr>
              <a:t>“</a:t>
            </a:r>
            <a:r>
              <a:rPr lang="en-US" sz="3200" b="1" dirty="0">
                <a:solidFill>
                  <a:srgbClr val="FFFF00"/>
                </a:solidFill>
              </a:rPr>
              <a:t>TRUNG QUỐC TỪ THỜI CỔ ĐẠI ĐẾN THẾ KỶ </a:t>
            </a:r>
            <a:r>
              <a:rPr lang="en-US" sz="3200" b="1" dirty="0" smtClean="0">
                <a:solidFill>
                  <a:srgbClr val="FFFF00"/>
                </a:solidFill>
              </a:rPr>
              <a:t>VII</a:t>
            </a:r>
            <a:r>
              <a:rPr lang="en-US" sz="3200" b="1" dirty="0" smtClean="0">
                <a:solidFill>
                  <a:srgbClr val="FFFF00"/>
                </a:solidFill>
                <a:latin typeface="Arial" panose="020B0604020202020204" pitchFamily="34" charset="0"/>
                <a:cs typeface="Arial" panose="020B0604020202020204" pitchFamily="34" charset="0"/>
              </a:rPr>
              <a:t>”</a:t>
            </a:r>
            <a:endParaRPr lang="en-US" sz="3200" b="1" dirty="0">
              <a:solidFill>
                <a:srgbClr val="FFFF00"/>
              </a:solidFill>
              <a:latin typeface="Arial" panose="020B0604020202020204" pitchFamily="34" charset="0"/>
              <a:cs typeface="Arial" panose="020B0604020202020204" pitchFamily="34" charset="0"/>
            </a:endParaRPr>
          </a:p>
        </p:txBody>
      </p:sp>
      <p:grpSp>
        <p:nvGrpSpPr>
          <p:cNvPr id="5" name="Group 2"/>
          <p:cNvGrpSpPr>
            <a:grpSpLocks/>
          </p:cNvGrpSpPr>
          <p:nvPr/>
        </p:nvGrpSpPr>
        <p:grpSpPr bwMode="auto">
          <a:xfrm>
            <a:off x="0" y="92596"/>
            <a:ext cx="12192000" cy="6765404"/>
            <a:chOff x="1985" y="1418"/>
            <a:chExt cx="8820" cy="14097"/>
          </a:xfrm>
        </p:grpSpPr>
        <p:grpSp>
          <p:nvGrpSpPr>
            <p:cNvPr id="6" name="Group 3"/>
            <p:cNvGrpSpPr>
              <a:grpSpLocks/>
            </p:cNvGrpSpPr>
            <p:nvPr/>
          </p:nvGrpSpPr>
          <p:grpSpPr bwMode="auto">
            <a:xfrm>
              <a:off x="1985" y="1418"/>
              <a:ext cx="1905" cy="1920"/>
              <a:chOff x="1985" y="1418"/>
              <a:chExt cx="1905" cy="1920"/>
            </a:xfrm>
          </p:grpSpPr>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 y="1544"/>
              <a:ext cx="4860" cy="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rot="5400000">
              <a:off x="8892" y="1418"/>
              <a:ext cx="1905" cy="1920"/>
              <a:chOff x="1985" y="1418"/>
              <a:chExt cx="1905" cy="1920"/>
            </a:xfrm>
          </p:grpSpPr>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0"/>
            <p:cNvGrpSpPr>
              <a:grpSpLocks/>
            </p:cNvGrpSpPr>
            <p:nvPr/>
          </p:nvGrpSpPr>
          <p:grpSpPr bwMode="auto">
            <a:xfrm rot="-5400000">
              <a:off x="1992" y="13595"/>
              <a:ext cx="1905" cy="1920"/>
              <a:chOff x="1985" y="1418"/>
              <a:chExt cx="1905" cy="1920"/>
            </a:xfrm>
          </p:grpSpPr>
          <p:pic>
            <p:nvPicPr>
              <p:cNvPr id="1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3"/>
            <p:cNvGrpSpPr>
              <a:grpSpLocks/>
            </p:cNvGrpSpPr>
            <p:nvPr/>
          </p:nvGrpSpPr>
          <p:grpSpPr bwMode="auto">
            <a:xfrm rot="10800000">
              <a:off x="8899" y="13595"/>
              <a:ext cx="1905" cy="1920"/>
              <a:chOff x="1985" y="1418"/>
              <a:chExt cx="1905" cy="1920"/>
            </a:xfrm>
          </p:grpSpPr>
          <p:pic>
            <p:nvPicPr>
              <p:cNvPr id="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 y="15149"/>
              <a:ext cx="4860" cy="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54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3167742" y="975167"/>
            <a:ext cx="5453743" cy="763600"/>
          </a:xfrm>
          <a:prstGeom prst="rect">
            <a:avLst/>
          </a:prstGeom>
        </p:spPr>
        <p:txBody>
          <a:bodyPr spcFirstLastPara="1" vert="horz" wrap="square" lIns="121900" tIns="121900" rIns="121900" bIns="121900" rtlCol="0" anchor="t" anchorCtr="0">
            <a:noAutofit/>
          </a:bodyPr>
          <a:lstStyle/>
          <a:p>
            <a:r>
              <a:rPr lang="en" b="1" dirty="0" smtClean="0">
                <a:solidFill>
                  <a:srgbClr val="800000"/>
                </a:solidFill>
                <a:latin typeface="Arial" panose="020B0604020202020204" pitchFamily="34" charset="0"/>
                <a:cs typeface="Arial" panose="020B0604020202020204" pitchFamily="34" charset="0"/>
              </a:rPr>
              <a:t>NỘI DUNG CHÍNH</a:t>
            </a:r>
            <a:endParaRPr b="1" dirty="0">
              <a:solidFill>
                <a:srgbClr val="800000"/>
              </a:solidFill>
              <a:latin typeface="Arial" panose="020B0604020202020204" pitchFamily="34" charset="0"/>
              <a:cs typeface="Arial" panose="020B0604020202020204" pitchFamily="34" charset="0"/>
            </a:endParaRPr>
          </a:p>
        </p:txBody>
      </p:sp>
      <p:sp>
        <p:nvSpPr>
          <p:cNvPr id="321" name="Google Shape;321;p29"/>
          <p:cNvSpPr txBox="1">
            <a:spLocks noGrp="1"/>
          </p:cNvSpPr>
          <p:nvPr>
            <p:ph type="body" idx="1"/>
          </p:nvPr>
        </p:nvSpPr>
        <p:spPr>
          <a:xfrm>
            <a:off x="1227909" y="2242027"/>
            <a:ext cx="9927771" cy="2120967"/>
          </a:xfrm>
          <a:prstGeom prst="rect">
            <a:avLst/>
          </a:prstGeom>
        </p:spPr>
        <p:txBody>
          <a:bodyPr spcFirstLastPara="1" vert="horz" wrap="square" lIns="121900" tIns="121900" rIns="121900" bIns="121900" rtlCol="0" anchor="t" anchorCtr="0">
            <a:noAutofit/>
          </a:bodyPr>
          <a:lstStyle/>
          <a:p>
            <a:pPr marL="0" indent="0" algn="just">
              <a:lnSpc>
                <a:spcPct val="150000"/>
              </a:lnSpc>
              <a:buClr>
                <a:schemeClr val="dk1"/>
              </a:buClr>
              <a:buSzPts val="1100"/>
              <a:buNone/>
            </a:pPr>
            <a:r>
              <a:rPr lang="en-US" sz="4000" b="1" dirty="0">
                <a:solidFill>
                  <a:srgbClr val="800000"/>
                </a:solidFill>
                <a:latin typeface="Arial" panose="020B0604020202020204" pitchFamily="34" charset="0"/>
                <a:cs typeface="Arial" panose="020B0604020202020204" pitchFamily="34" charset="0"/>
              </a:rPr>
              <a:t>1. </a:t>
            </a:r>
            <a:r>
              <a:rPr lang="en-US" sz="4000" b="1" dirty="0" err="1">
                <a:solidFill>
                  <a:srgbClr val="800000"/>
                </a:solidFill>
                <a:latin typeface="Arial" panose="020B0604020202020204" pitchFamily="34" charset="0"/>
                <a:cs typeface="Arial" panose="020B0604020202020204" pitchFamily="34" charset="0"/>
              </a:rPr>
              <a:t>Điều</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kiện</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tự</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nhiên</a:t>
            </a:r>
            <a:endParaRPr lang="en-US" sz="4000" b="1" dirty="0">
              <a:solidFill>
                <a:srgbClr val="800000"/>
              </a:solidFill>
              <a:latin typeface="Arial" panose="020B0604020202020204" pitchFamily="34" charset="0"/>
              <a:cs typeface="Arial" panose="020B0604020202020204" pitchFamily="34" charset="0"/>
            </a:endParaRPr>
          </a:p>
          <a:p>
            <a:pPr marL="0" indent="0" algn="just">
              <a:lnSpc>
                <a:spcPct val="150000"/>
              </a:lnSpc>
              <a:buClr>
                <a:schemeClr val="dk1"/>
              </a:buClr>
              <a:buSzPts val="1100"/>
              <a:buNone/>
            </a:pPr>
            <a:r>
              <a:rPr lang="vi-VN" sz="4000" b="1" dirty="0">
                <a:solidFill>
                  <a:srgbClr val="800000"/>
                </a:solidFill>
                <a:latin typeface="Arial" panose="020B0604020202020204" pitchFamily="34" charset="0"/>
                <a:cs typeface="Arial" panose="020B0604020202020204" pitchFamily="34" charset="0"/>
              </a:rPr>
              <a:t>2. Chế độ xã hội ở Ấn Độ cổ đại</a:t>
            </a:r>
            <a:endParaRPr lang="en-US" sz="4000" b="1" dirty="0">
              <a:solidFill>
                <a:srgbClr val="800000"/>
              </a:solidFill>
              <a:latin typeface="Arial" panose="020B0604020202020204" pitchFamily="34" charset="0"/>
              <a:cs typeface="Arial" panose="020B0604020202020204" pitchFamily="34" charset="0"/>
            </a:endParaRPr>
          </a:p>
          <a:p>
            <a:pPr marL="0" indent="0" algn="just">
              <a:lnSpc>
                <a:spcPct val="150000"/>
              </a:lnSpc>
              <a:buClr>
                <a:schemeClr val="dk1"/>
              </a:buClr>
              <a:buSzPts val="1100"/>
              <a:buNone/>
            </a:pPr>
            <a:r>
              <a:rPr lang="vi-VN" sz="4000" b="1" dirty="0">
                <a:solidFill>
                  <a:srgbClr val="800000"/>
                </a:solidFill>
                <a:latin typeface="Arial" panose="020B0604020202020204" pitchFamily="34" charset="0"/>
                <a:cs typeface="Arial" panose="020B0604020202020204" pitchFamily="34" charset="0"/>
              </a:rPr>
              <a:t>3. Những thành tựu văn hoá tiêu biểu</a:t>
            </a:r>
            <a:endParaRPr sz="4000" b="1" dirty="0">
              <a:solidFill>
                <a:srgbClr val="8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965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0146" y="477835"/>
            <a:ext cx="5515260" cy="550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4.png">
            <a:extLst>
              <a:ext uri="{FF2B5EF4-FFF2-40B4-BE49-F238E27FC236}">
                <a16:creationId xmlns:a16="http://schemas.microsoft.com/office/drawing/2014/main" id="{55437247-AD82-7049-A7AD-967C57B0ACD0}"/>
              </a:ext>
            </a:extLst>
          </p:cNvPr>
          <p:cNvPicPr/>
          <p:nvPr/>
        </p:nvPicPr>
        <p:blipFill>
          <a:blip r:embed="rId3"/>
          <a:srcRect/>
          <a:stretch>
            <a:fillRect/>
          </a:stretch>
        </p:blipFill>
        <p:spPr>
          <a:xfrm>
            <a:off x="5891348" y="477835"/>
            <a:ext cx="6189617" cy="550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698171" y="6030928"/>
            <a:ext cx="2704012" cy="400110"/>
          </a:xfrm>
          <a:prstGeom prst="rect">
            <a:avLst/>
          </a:prstGeom>
          <a:noFill/>
        </p:spPr>
        <p:txBody>
          <a:bodyPr wrap="square" rtlCol="0">
            <a:spAutoFit/>
          </a:bodyPr>
          <a:lstStyle/>
          <a:p>
            <a:pPr algn="ctr"/>
            <a:r>
              <a:rPr lang="en-US" sz="2000" dirty="0" err="1" smtClean="0">
                <a:solidFill>
                  <a:schemeClr val="bg1"/>
                </a:solidFill>
              </a:rPr>
              <a:t>Ấn</a:t>
            </a:r>
            <a:r>
              <a:rPr lang="en-US" sz="2000" dirty="0" smtClean="0">
                <a:solidFill>
                  <a:schemeClr val="bg1"/>
                </a:solidFill>
              </a:rPr>
              <a:t> </a:t>
            </a:r>
            <a:r>
              <a:rPr lang="en-US" sz="2000" dirty="0" err="1" smtClean="0">
                <a:solidFill>
                  <a:schemeClr val="bg1"/>
                </a:solidFill>
              </a:rPr>
              <a:t>Độ</a:t>
            </a:r>
            <a:r>
              <a:rPr lang="en-US" sz="2000" dirty="0" smtClean="0">
                <a:solidFill>
                  <a:schemeClr val="bg1"/>
                </a:solidFill>
              </a:rPr>
              <a:t> </a:t>
            </a:r>
            <a:r>
              <a:rPr lang="en-US" sz="2000" dirty="0" err="1" smtClean="0">
                <a:solidFill>
                  <a:schemeClr val="bg1"/>
                </a:solidFill>
              </a:rPr>
              <a:t>hiện</a:t>
            </a:r>
            <a:r>
              <a:rPr lang="en-US" sz="2000" dirty="0" smtClean="0">
                <a:solidFill>
                  <a:schemeClr val="bg1"/>
                </a:solidFill>
              </a:rPr>
              <a:t> nay</a:t>
            </a:r>
            <a:endParaRPr lang="en-US" sz="2000" dirty="0">
              <a:solidFill>
                <a:schemeClr val="bg1"/>
              </a:solidFill>
            </a:endParaRPr>
          </a:p>
        </p:txBody>
      </p:sp>
      <p:sp>
        <p:nvSpPr>
          <p:cNvPr id="12" name="TextBox 11"/>
          <p:cNvSpPr txBox="1"/>
          <p:nvPr/>
        </p:nvSpPr>
        <p:spPr>
          <a:xfrm>
            <a:off x="7911737" y="6043991"/>
            <a:ext cx="2704012" cy="400110"/>
          </a:xfrm>
          <a:prstGeom prst="rect">
            <a:avLst/>
          </a:prstGeom>
          <a:noFill/>
        </p:spPr>
        <p:txBody>
          <a:bodyPr wrap="square" rtlCol="0">
            <a:spAutoFit/>
          </a:bodyPr>
          <a:lstStyle/>
          <a:p>
            <a:r>
              <a:rPr lang="en-US" sz="2000" dirty="0" err="1" smtClean="0">
                <a:solidFill>
                  <a:schemeClr val="bg1"/>
                </a:solidFill>
              </a:rPr>
              <a:t>Lược</a:t>
            </a:r>
            <a:r>
              <a:rPr lang="en-US" sz="2000" dirty="0" smtClean="0">
                <a:solidFill>
                  <a:schemeClr val="bg1"/>
                </a:solidFill>
              </a:rPr>
              <a:t> </a:t>
            </a:r>
            <a:r>
              <a:rPr lang="en-US" sz="2000" dirty="0" err="1" smtClean="0">
                <a:solidFill>
                  <a:schemeClr val="bg1"/>
                </a:solidFill>
              </a:rPr>
              <a:t>đồ</a:t>
            </a:r>
            <a:r>
              <a:rPr lang="en-US" sz="2000" dirty="0" smtClean="0">
                <a:solidFill>
                  <a:schemeClr val="bg1"/>
                </a:solidFill>
              </a:rPr>
              <a:t> </a:t>
            </a:r>
            <a:r>
              <a:rPr lang="en-US" sz="2000" dirty="0" err="1" smtClean="0">
                <a:solidFill>
                  <a:schemeClr val="bg1"/>
                </a:solidFill>
              </a:rPr>
              <a:t>Ấn</a:t>
            </a:r>
            <a:r>
              <a:rPr lang="en-US" sz="2000" dirty="0" smtClean="0">
                <a:solidFill>
                  <a:schemeClr val="bg1"/>
                </a:solidFill>
              </a:rPr>
              <a:t> </a:t>
            </a:r>
            <a:r>
              <a:rPr lang="en-US" sz="2000" dirty="0" err="1" smtClean="0">
                <a:solidFill>
                  <a:schemeClr val="bg1"/>
                </a:solidFill>
              </a:rPr>
              <a:t>Độ</a:t>
            </a:r>
            <a:r>
              <a:rPr lang="en-US" sz="2000" dirty="0" smtClean="0">
                <a:solidFill>
                  <a:schemeClr val="bg1"/>
                </a:solidFill>
              </a:rPr>
              <a:t> </a:t>
            </a:r>
            <a:r>
              <a:rPr lang="en-US" sz="2000" dirty="0" err="1" smtClean="0">
                <a:solidFill>
                  <a:schemeClr val="bg1"/>
                </a:solidFill>
              </a:rPr>
              <a:t>cổ</a:t>
            </a:r>
            <a:r>
              <a:rPr lang="en-US" sz="2000" dirty="0" smtClean="0">
                <a:solidFill>
                  <a:schemeClr val="bg1"/>
                </a:solidFill>
              </a:rPr>
              <a:t> </a:t>
            </a:r>
            <a:r>
              <a:rPr lang="en-US" sz="2000" dirty="0" err="1" smtClean="0">
                <a:solidFill>
                  <a:schemeClr val="bg1"/>
                </a:solidFill>
              </a:rPr>
              <a:t>đại</a:t>
            </a:r>
            <a:endParaRPr lang="en-US" sz="2000" dirty="0">
              <a:solidFill>
                <a:schemeClr val="bg1"/>
              </a:solidFill>
            </a:endParaRPr>
          </a:p>
        </p:txBody>
      </p:sp>
    </p:spTree>
    <p:extLst>
      <p:ext uri="{BB962C8B-B14F-4D97-AF65-F5344CB8AC3E}">
        <p14:creationId xmlns:p14="http://schemas.microsoft.com/office/powerpoint/2010/main" val="226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F3B22-242B-B24F-B989-A5EF91C572F3}"/>
              </a:ext>
            </a:extLst>
          </p:cNvPr>
          <p:cNvSpPr/>
          <p:nvPr/>
        </p:nvSpPr>
        <p:spPr>
          <a:xfrm>
            <a:off x="328904" y="2986120"/>
            <a:ext cx="6230983" cy="2640723"/>
          </a:xfrm>
          <a:prstGeom prst="rect">
            <a:avLst/>
          </a:prstGeom>
          <a:ln>
            <a:solidFill>
              <a:schemeClr val="bg1"/>
            </a:solidFill>
          </a:ln>
        </p:spPr>
        <p:txBody>
          <a:bodyPr wrap="square">
            <a:spAutoFit/>
          </a:bodyPr>
          <a:lstStyle/>
          <a:p>
            <a:pPr>
              <a:lnSpc>
                <a:spcPct val="115000"/>
              </a:lnSpc>
            </a:pPr>
            <a:r>
              <a:rPr lang="en-US" sz="2400" b="1" dirty="0" smtClean="0">
                <a:solidFill>
                  <a:srgbClr val="FFFF00"/>
                </a:solidFill>
                <a:latin typeface="Times New Roman" panose="02020603050405020304" pitchFamily="18" charset="0"/>
                <a:ea typeface="Times New Roman" panose="02020603050405020304" pitchFamily="18" charset="0"/>
              </a:rPr>
              <a:t>- </a:t>
            </a:r>
            <a:r>
              <a:rPr lang="en-US" sz="2400" b="1" dirty="0" err="1" smtClean="0">
                <a:solidFill>
                  <a:srgbClr val="FFFF00"/>
                </a:solidFill>
                <a:latin typeface="Times New Roman" panose="02020603050405020304" pitchFamily="18" charset="0"/>
                <a:ea typeface="Times New Roman" panose="02020603050405020304" pitchFamily="18" charset="0"/>
              </a:rPr>
              <a:t>Nhóm</a:t>
            </a:r>
            <a:r>
              <a:rPr lang="en-US" sz="2400" b="1" dirty="0" smtClean="0">
                <a:solidFill>
                  <a:srgbClr val="FFFF00"/>
                </a:solidFill>
                <a:latin typeface="Times New Roman" panose="02020603050405020304" pitchFamily="18" charset="0"/>
                <a:ea typeface="Times New Roman" panose="02020603050405020304" pitchFamily="18" charset="0"/>
              </a:rPr>
              <a:t> </a:t>
            </a:r>
            <a:r>
              <a:rPr lang="en-VN" sz="2400" b="1" dirty="0" smtClean="0">
                <a:solidFill>
                  <a:srgbClr val="FFFF00"/>
                </a:solidFill>
                <a:latin typeface="Times New Roman" panose="02020603050405020304" pitchFamily="18" charset="0"/>
                <a:ea typeface="Times New Roman" panose="02020603050405020304" pitchFamily="18" charset="0"/>
              </a:rPr>
              <a:t>1</a:t>
            </a:r>
            <a:r>
              <a:rPr lang="en-VN" sz="2400" b="1" dirty="0">
                <a:solidFill>
                  <a:srgbClr val="FFFF00"/>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Nêu</a:t>
            </a:r>
            <a:r>
              <a:rPr lang="en-US" sz="2400" b="1" dirty="0" smtClean="0">
                <a:solidFill>
                  <a:schemeClr val="bg1"/>
                </a:solidFill>
                <a:latin typeface="Times New Roman" panose="02020603050405020304" pitchFamily="18" charset="0"/>
                <a:ea typeface="Times New Roman" panose="02020603050405020304" pitchFamily="18" charset="0"/>
              </a:rPr>
              <a:t> v</a:t>
            </a:r>
            <a:r>
              <a:rPr lang="en-VN" sz="2400" b="1" dirty="0" smtClean="0">
                <a:solidFill>
                  <a:schemeClr val="bg1"/>
                </a:solidFill>
                <a:latin typeface="Times New Roman" panose="02020603050405020304" pitchFamily="18" charset="0"/>
                <a:ea typeface="Times New Roman" panose="02020603050405020304" pitchFamily="18" charset="0"/>
              </a:rPr>
              <a:t>ị </a:t>
            </a:r>
            <a:r>
              <a:rPr lang="en-VN" sz="2400" b="1" dirty="0">
                <a:solidFill>
                  <a:schemeClr val="bg1"/>
                </a:solidFill>
                <a:latin typeface="Times New Roman" panose="02020603050405020304" pitchFamily="18" charset="0"/>
                <a:ea typeface="Times New Roman" panose="02020603050405020304" pitchFamily="18" charset="0"/>
              </a:rPr>
              <a:t>trí địa lý của Ấn Độ </a:t>
            </a:r>
            <a:endParaRPr lang="en-US" sz="2400" b="1" dirty="0" smtClean="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smtClean="0">
                <a:solidFill>
                  <a:srgbClr val="FFFF00"/>
                </a:solidFill>
                <a:latin typeface="Times New Roman" panose="02020603050405020304" pitchFamily="18" charset="0"/>
                <a:ea typeface="Times New Roman" panose="02020603050405020304" pitchFamily="18" charset="0"/>
              </a:rPr>
              <a:t>-</a:t>
            </a: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smtClean="0">
                <a:solidFill>
                  <a:srgbClr val="FFFF00"/>
                </a:solidFill>
                <a:latin typeface="Times New Roman" panose="02020603050405020304" pitchFamily="18" charset="0"/>
                <a:ea typeface="Times New Roman" panose="02020603050405020304" pitchFamily="18" charset="0"/>
              </a:rPr>
              <a:t>Nhóm</a:t>
            </a:r>
            <a:r>
              <a:rPr lang="en-US" sz="2400" b="1" dirty="0" smtClean="0">
                <a:solidFill>
                  <a:srgbClr val="FFFF00"/>
                </a:solidFill>
                <a:latin typeface="Times New Roman" panose="02020603050405020304" pitchFamily="18" charset="0"/>
                <a:ea typeface="Times New Roman" panose="02020603050405020304" pitchFamily="18" charset="0"/>
              </a:rPr>
              <a:t> </a:t>
            </a:r>
            <a:r>
              <a:rPr lang="en-VN" sz="2400" b="1" dirty="0" smtClean="0">
                <a:solidFill>
                  <a:srgbClr val="FFFF00"/>
                </a:solidFill>
                <a:latin typeface="Times New Roman" panose="02020603050405020304" pitchFamily="18" charset="0"/>
                <a:ea typeface="Times New Roman" panose="02020603050405020304" pitchFamily="18" charset="0"/>
              </a:rPr>
              <a:t>2</a:t>
            </a:r>
            <a:r>
              <a:rPr lang="en-VN" sz="2400" b="1" dirty="0">
                <a:solidFill>
                  <a:srgbClr val="FFFF00"/>
                </a:solidFill>
                <a:latin typeface="Times New Roman" panose="02020603050405020304" pitchFamily="18" charset="0"/>
                <a:ea typeface="Times New Roman" panose="02020603050405020304" pitchFamily="18" charset="0"/>
              </a:rPr>
              <a:t>. </a:t>
            </a:r>
            <a:r>
              <a:rPr lang="en-VN" sz="2400" b="1" dirty="0">
                <a:solidFill>
                  <a:schemeClr val="bg1"/>
                </a:solidFill>
                <a:latin typeface="Times New Roman" panose="02020603050405020304" pitchFamily="18" charset="0"/>
                <a:ea typeface="Times New Roman" panose="02020603050405020304" pitchFamily="18" charset="0"/>
              </a:rPr>
              <a:t>Địa hình Ấn </a:t>
            </a:r>
            <a:r>
              <a:rPr lang="en-VN" sz="2400" b="1" dirty="0" smtClean="0">
                <a:solidFill>
                  <a:schemeClr val="bg1"/>
                </a:solidFill>
                <a:latin typeface="Times New Roman" panose="02020603050405020304" pitchFamily="18" charset="0"/>
                <a:ea typeface="Times New Roman" panose="02020603050405020304" pitchFamily="18" charset="0"/>
              </a:rPr>
              <a:t>Độ</a:t>
            </a:r>
            <a:endParaRPr lang="en-US" sz="2400" b="1" dirty="0" smtClean="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smtClean="0">
                <a:solidFill>
                  <a:srgbClr val="FFFF00"/>
                </a:solidFill>
                <a:latin typeface="Times New Roman" panose="02020603050405020304" pitchFamily="18" charset="0"/>
                <a:ea typeface="Times New Roman" panose="02020603050405020304" pitchFamily="18" charset="0"/>
              </a:rPr>
              <a:t>- </a:t>
            </a:r>
            <a:r>
              <a:rPr lang="en-US" sz="2400" b="1" dirty="0" err="1" smtClean="0">
                <a:solidFill>
                  <a:srgbClr val="FFFF00"/>
                </a:solidFill>
                <a:latin typeface="Times New Roman" panose="02020603050405020304" pitchFamily="18" charset="0"/>
                <a:ea typeface="Times New Roman" panose="02020603050405020304" pitchFamily="18" charset="0"/>
              </a:rPr>
              <a:t>Nhóm</a:t>
            </a:r>
            <a:r>
              <a:rPr lang="en-US" sz="2400" b="1" dirty="0" smtClean="0">
                <a:solidFill>
                  <a:srgbClr val="FFFF00"/>
                </a:solidFill>
                <a:latin typeface="Times New Roman" panose="02020603050405020304" pitchFamily="18" charset="0"/>
                <a:ea typeface="Times New Roman" panose="02020603050405020304" pitchFamily="18" charset="0"/>
              </a:rPr>
              <a:t> </a:t>
            </a:r>
            <a:r>
              <a:rPr lang="en-VN" sz="2400" b="1" dirty="0" smtClean="0">
                <a:solidFill>
                  <a:srgbClr val="FFFF00"/>
                </a:solidFill>
                <a:latin typeface="Times New Roman" panose="02020603050405020304" pitchFamily="18" charset="0"/>
                <a:ea typeface="Times New Roman" panose="02020603050405020304" pitchFamily="18" charset="0"/>
              </a:rPr>
              <a:t>3</a:t>
            </a:r>
            <a:r>
              <a:rPr lang="en-VN" sz="2400" b="1" dirty="0">
                <a:solidFill>
                  <a:srgbClr val="FFFF00"/>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Khí</a:t>
            </a:r>
            <a:r>
              <a:rPr lang="en-US" sz="2400" b="1" dirty="0" smtClean="0">
                <a:solidFill>
                  <a:schemeClr val="bg1"/>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hậu</a:t>
            </a:r>
            <a:r>
              <a:rPr lang="en-US" sz="2400" b="1" dirty="0" smtClean="0">
                <a:solidFill>
                  <a:schemeClr val="bg1"/>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của</a:t>
            </a:r>
            <a:r>
              <a:rPr lang="en-US" sz="2400" b="1" dirty="0" smtClean="0">
                <a:solidFill>
                  <a:schemeClr val="bg1"/>
                </a:solidFill>
                <a:latin typeface="Times New Roman" panose="02020603050405020304" pitchFamily="18" charset="0"/>
                <a:ea typeface="Times New Roman" panose="02020603050405020304" pitchFamily="18" charset="0"/>
              </a:rPr>
              <a:t> </a:t>
            </a:r>
            <a:r>
              <a:rPr lang="en-VN" sz="2400" b="1" dirty="0" smtClean="0">
                <a:solidFill>
                  <a:schemeClr val="bg1"/>
                </a:solidFill>
                <a:latin typeface="Times New Roman" panose="02020603050405020304" pitchFamily="18" charset="0"/>
                <a:ea typeface="Times New Roman" panose="02020603050405020304" pitchFamily="18" charset="0"/>
              </a:rPr>
              <a:t>Ấn Độ</a:t>
            </a:r>
            <a:endParaRPr lang="en-VN" sz="2400" b="1"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smtClean="0">
                <a:solidFill>
                  <a:srgbClr val="FFFF00"/>
                </a:solidFill>
                <a:latin typeface="Times New Roman" panose="02020603050405020304" pitchFamily="18" charset="0"/>
                <a:ea typeface="Times New Roman" panose="02020603050405020304" pitchFamily="18" charset="0"/>
              </a:rPr>
              <a:t>- </a:t>
            </a:r>
            <a:r>
              <a:rPr lang="en-US" sz="2400" b="1" dirty="0" err="1" smtClean="0">
                <a:solidFill>
                  <a:srgbClr val="FFFF00"/>
                </a:solidFill>
                <a:latin typeface="Times New Roman" panose="02020603050405020304" pitchFamily="18" charset="0"/>
                <a:ea typeface="Times New Roman" panose="02020603050405020304" pitchFamily="18" charset="0"/>
              </a:rPr>
              <a:t>Nhóm</a:t>
            </a:r>
            <a:r>
              <a:rPr lang="en-US" sz="2400" b="1" dirty="0" smtClean="0">
                <a:solidFill>
                  <a:srgbClr val="FFFF00"/>
                </a:solidFill>
                <a:latin typeface="Times New Roman" panose="02020603050405020304" pitchFamily="18" charset="0"/>
                <a:ea typeface="Times New Roman" panose="02020603050405020304" pitchFamily="18" charset="0"/>
              </a:rPr>
              <a:t> </a:t>
            </a:r>
            <a:r>
              <a:rPr lang="en-VN" sz="2400" b="1" dirty="0" smtClean="0">
                <a:solidFill>
                  <a:srgbClr val="FFFF00"/>
                </a:solidFill>
                <a:latin typeface="Times New Roman" panose="02020603050405020304" pitchFamily="18" charset="0"/>
                <a:ea typeface="Times New Roman" panose="02020603050405020304" pitchFamily="18" charset="0"/>
              </a:rPr>
              <a:t>4</a:t>
            </a:r>
            <a:r>
              <a:rPr lang="en-VN"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Điều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Ấn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Độ</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cổ</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điểm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khác</a:t>
            </a:r>
            <a:r>
              <a:rPr lang="en-US" sz="2400" b="1" dirty="0">
                <a:solidFill>
                  <a:schemeClr val="bg1"/>
                </a:solidFill>
                <a:latin typeface="Times New Roman" panose="02020603050405020304" pitchFamily="18" charset="0"/>
                <a:cs typeface="Times New Roman" panose="02020603050405020304" pitchFamily="18" charset="0"/>
              </a:rPr>
              <a:t> so </a:t>
            </a:r>
            <a:r>
              <a:rPr lang="en-US" sz="2400" b="1" dirty="0" err="1">
                <a:solidFill>
                  <a:schemeClr val="bg1"/>
                </a:solidFill>
                <a:latin typeface="Times New Roman" panose="02020603050405020304" pitchFamily="18" charset="0"/>
                <a:cs typeface="Times New Roman" panose="02020603050405020304" pitchFamily="18" charset="0"/>
              </a:rPr>
              <a:t>với</a:t>
            </a:r>
            <a:r>
              <a:rPr lang="en-US" sz="2400" b="1" dirty="0">
                <a:solidFill>
                  <a:schemeClr val="bg1"/>
                </a:solidFill>
                <a:latin typeface="Times New Roman" panose="02020603050405020304" pitchFamily="18" charset="0"/>
                <a:cs typeface="Times New Roman" panose="02020603050405020304" pitchFamily="18" charset="0"/>
              </a:rPr>
              <a:t> Ai </a:t>
            </a:r>
            <a:r>
              <a:rPr lang="en-US" sz="2400" b="1" dirty="0" err="1">
                <a:solidFill>
                  <a:schemeClr val="bg1"/>
                </a:solidFill>
                <a:latin typeface="Times New Roman" panose="02020603050405020304" pitchFamily="18" charset="0"/>
                <a:cs typeface="Times New Roman" panose="02020603050405020304" pitchFamily="18" charset="0"/>
              </a:rPr>
              <a:t>Cập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Hà</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cổ</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đại</a:t>
            </a:r>
            <a:r>
              <a:rPr lang="en-US" sz="2400" b="1" dirty="0" smtClean="0">
                <a:solidFill>
                  <a:schemeClr val="bg1"/>
                </a:solidFill>
                <a:latin typeface="Times New Roman" panose="02020603050405020304" pitchFamily="18" charset="0"/>
                <a:cs typeface="Times New Roman" panose="02020603050405020304" pitchFamily="18" charset="0"/>
              </a:rPr>
              <a:t>? </a:t>
            </a:r>
            <a:endParaRPr lang="en-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32EBB0F-20C5-7949-8190-8F37EF13A2C3}"/>
              </a:ext>
            </a:extLst>
          </p:cNvPr>
          <p:cNvSpPr/>
          <p:nvPr/>
        </p:nvSpPr>
        <p:spPr>
          <a:xfrm>
            <a:off x="3897089" y="157901"/>
            <a:ext cx="4826962" cy="678327"/>
          </a:xfrm>
          <a:prstGeom prst="rect">
            <a:avLst/>
          </a:prstGeom>
        </p:spPr>
        <p:txBody>
          <a:bodyPr wrap="none">
            <a:spAutoFit/>
          </a:bodyPr>
          <a:lstStyle/>
          <a:p>
            <a:pPr algn="ctr">
              <a:lnSpc>
                <a:spcPct val="115000"/>
              </a:lnSpc>
            </a:pPr>
            <a:r>
              <a:rPr lang="en-VN" sz="3600" b="1" dirty="0">
                <a:solidFill>
                  <a:srgbClr val="FFFF00"/>
                </a:solidFill>
                <a:latin typeface="Times New Roman" panose="02020603050405020304" pitchFamily="18" charset="0"/>
                <a:ea typeface="Times New Roman" panose="02020603050405020304" pitchFamily="18" charset="0"/>
              </a:rPr>
              <a:t>BÀI 8. ẤN ĐỘ CỔ ĐẠI</a:t>
            </a:r>
            <a:endParaRPr lang="en-VN" sz="3600" dirty="0">
              <a:solidFill>
                <a:srgbClr val="FFFF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50FDE74-3092-D540-A06A-62510C5A6D6D}"/>
              </a:ext>
            </a:extLst>
          </p:cNvPr>
          <p:cNvSpPr txBox="1"/>
          <p:nvPr/>
        </p:nvSpPr>
        <p:spPr>
          <a:xfrm>
            <a:off x="2927694" y="1644526"/>
            <a:ext cx="3819430" cy="1200329"/>
          </a:xfrm>
          <a:prstGeom prst="rect">
            <a:avLst/>
          </a:prstGeom>
          <a:noFill/>
        </p:spPr>
        <p:txBody>
          <a:bodyPr wrap="square" rtlCol="0">
            <a:spAutoFit/>
          </a:bodyPr>
          <a:lstStyle/>
          <a:p>
            <a:r>
              <a:rPr lang="en-VN" sz="2400" b="1" dirty="0">
                <a:solidFill>
                  <a:srgbClr val="99FFCC"/>
                </a:solidFill>
                <a:latin typeface="Times New Roman" panose="02020603050405020304" pitchFamily="18" charset="0"/>
                <a:cs typeface="Times New Roman" panose="02020603050405020304" pitchFamily="18" charset="0"/>
              </a:rPr>
              <a:t>Quan sát lược đồ và thông tin </a:t>
            </a:r>
            <a:r>
              <a:rPr lang="en-US" sz="2400" b="1" dirty="0" err="1" smtClean="0">
                <a:solidFill>
                  <a:srgbClr val="99FFCC"/>
                </a:solidFill>
                <a:latin typeface="Times New Roman" panose="02020603050405020304" pitchFamily="18" charset="0"/>
                <a:cs typeface="Times New Roman" panose="02020603050405020304" pitchFamily="18" charset="0"/>
              </a:rPr>
              <a:t>trong</a:t>
            </a:r>
            <a:r>
              <a:rPr lang="en-US" sz="2400" b="1" dirty="0" smtClean="0">
                <a:solidFill>
                  <a:srgbClr val="99FFCC"/>
                </a:solidFill>
                <a:latin typeface="Times New Roman" panose="02020603050405020304" pitchFamily="18" charset="0"/>
                <a:cs typeface="Times New Roman" panose="02020603050405020304" pitchFamily="18" charset="0"/>
              </a:rPr>
              <a:t> SGK </a:t>
            </a:r>
            <a:r>
              <a:rPr lang="en-VN" sz="2400" b="1" dirty="0" smtClean="0">
                <a:solidFill>
                  <a:srgbClr val="99FFCC"/>
                </a:solidFill>
                <a:latin typeface="Times New Roman" panose="02020603050405020304" pitchFamily="18" charset="0"/>
                <a:cs typeface="Times New Roman" panose="02020603050405020304" pitchFamily="18" charset="0"/>
              </a:rPr>
              <a:t>trả </a:t>
            </a:r>
            <a:r>
              <a:rPr lang="en-VN" sz="2400" b="1" dirty="0">
                <a:solidFill>
                  <a:srgbClr val="99FFCC"/>
                </a:solidFill>
                <a:latin typeface="Times New Roman" panose="02020603050405020304" pitchFamily="18" charset="0"/>
                <a:cs typeface="Times New Roman" panose="02020603050405020304" pitchFamily="18" charset="0"/>
              </a:rPr>
              <a:t>lời các câu hỏi sau: </a:t>
            </a:r>
          </a:p>
        </p:txBody>
      </p:sp>
      <p:sp>
        <p:nvSpPr>
          <p:cNvPr id="10" name="Cloud 9">
            <a:extLst>
              <a:ext uri="{FF2B5EF4-FFF2-40B4-BE49-F238E27FC236}">
                <a16:creationId xmlns:a16="http://schemas.microsoft.com/office/drawing/2014/main" id="{FB208551-D744-6146-B819-D209694BA39A}"/>
              </a:ext>
            </a:extLst>
          </p:cNvPr>
          <p:cNvSpPr/>
          <p:nvPr/>
        </p:nvSpPr>
        <p:spPr>
          <a:xfrm>
            <a:off x="162793" y="1473912"/>
            <a:ext cx="2749183" cy="1172317"/>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002060"/>
                </a:solidFill>
              </a:rPr>
              <a:t>Thảo luận</a:t>
            </a:r>
          </a:p>
          <a:p>
            <a:pPr algn="ctr"/>
            <a:r>
              <a:rPr lang="it-IT" sz="2800" b="1" dirty="0" smtClean="0">
                <a:solidFill>
                  <a:srgbClr val="002060"/>
                </a:solidFill>
              </a:rPr>
              <a:t>(4 </a:t>
            </a:r>
            <a:r>
              <a:rPr lang="it-IT" sz="2800" b="1" dirty="0">
                <a:solidFill>
                  <a:srgbClr val="002060"/>
                </a:solidFill>
              </a:rPr>
              <a:t>phút)</a:t>
            </a:r>
            <a:endParaRPr lang="en-US" sz="2800" dirty="0">
              <a:solidFill>
                <a:srgbClr val="002060"/>
              </a:solidFill>
            </a:endParaRPr>
          </a:p>
        </p:txBody>
      </p:sp>
      <p:sp>
        <p:nvSpPr>
          <p:cNvPr id="11" name="Rectangle 10"/>
          <p:cNvSpPr/>
          <p:nvPr/>
        </p:nvSpPr>
        <p:spPr>
          <a:xfrm>
            <a:off x="162793" y="753421"/>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189" y="937354"/>
            <a:ext cx="5068387" cy="5817985"/>
          </a:xfrm>
          <a:prstGeom prst="rect">
            <a:avLst/>
          </a:prstGeom>
        </p:spPr>
      </p:pic>
    </p:spTree>
    <p:extLst>
      <p:ext uri="{BB962C8B-B14F-4D97-AF65-F5344CB8AC3E}">
        <p14:creationId xmlns:p14="http://schemas.microsoft.com/office/powerpoint/2010/main" val="11444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787126"/>
            <a:ext cx="5808157" cy="5150128"/>
          </a:xfrm>
          <a:prstGeom prst="rect">
            <a:avLst/>
          </a:prstGeom>
        </p:spPr>
        <p:txBody>
          <a:bodyPr wrap="square">
            <a:spAutoFit/>
          </a:bodyPr>
          <a:lstStyle/>
          <a:p>
            <a:pPr marL="342900" indent="-342900" algn="just">
              <a:lnSpc>
                <a:spcPct val="150000"/>
              </a:lnSpc>
              <a:spcAft>
                <a:spcPts val="1000"/>
              </a:spcAft>
              <a:buFont typeface="Arial" panose="020B0604020202020204" pitchFamily="34" charset="0"/>
              <a:buChar char="•"/>
            </a:pP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gồm</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nay (India),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Pakitan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(Pakistan),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Bănglađét</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(Bangladesh),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Nêpan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(Nepal) ,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Bustan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(Bhutan).</a:t>
            </a:r>
            <a:endParaRPr lang="en-US"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Arial" panose="020B0604020202020204" pitchFamily="34" charset="0"/>
              <a:buChar char="•"/>
            </a:pP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Bắc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giáp</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dãy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Himalaya,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mặt</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Đông</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Tây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Nam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bao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bọc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50000"/>
              </a:lnSpc>
              <a:spcAft>
                <a:spcPts val="1000"/>
              </a:spcAft>
              <a:buFont typeface="Arial" panose="020B0604020202020204" pitchFamily="34" charset="0"/>
              <a:buChar char="•"/>
            </a:pP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con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Hằng</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Ấn</a:t>
            </a:r>
            <a:endPar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4.png">
            <a:extLst>
              <a:ext uri="{FF2B5EF4-FFF2-40B4-BE49-F238E27FC236}">
                <a16:creationId xmlns:a16="http://schemas.microsoft.com/office/drawing/2014/main" id="{7F5C2AB5-CC84-7542-A5D3-B5935CB1D233}"/>
              </a:ext>
            </a:extLst>
          </p:cNvPr>
          <p:cNvPicPr/>
          <p:nvPr/>
        </p:nvPicPr>
        <p:blipFill>
          <a:blip r:embed="rId2"/>
          <a:srcRect/>
          <a:stretch>
            <a:fillRect/>
          </a:stretch>
        </p:blipFill>
        <p:spPr>
          <a:xfrm>
            <a:off x="6742675" y="679269"/>
            <a:ext cx="5195325" cy="5365843"/>
          </a:xfrm>
          <a:prstGeom prst="rect">
            <a:avLst/>
          </a:prstGeom>
          <a:ln/>
        </p:spPr>
      </p:pic>
    </p:spTree>
    <p:extLst>
      <p:ext uri="{BB962C8B-B14F-4D97-AF65-F5344CB8AC3E}">
        <p14:creationId xmlns:p14="http://schemas.microsoft.com/office/powerpoint/2010/main" val="40120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6" name="Rectangle 15"/>
          <p:cNvSpPr/>
          <p:nvPr/>
        </p:nvSpPr>
        <p:spPr>
          <a:xfrm>
            <a:off x="704879" y="1164222"/>
            <a:ext cx="11090881"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L</a:t>
            </a:r>
            <a:r>
              <a:rPr lang="vi-VN" sz="2800" dirty="0" smtClean="0">
                <a:solidFill>
                  <a:schemeClr val="bg1"/>
                </a:solidFill>
                <a:latin typeface="Times New Roman" panose="02020603050405020304" pitchFamily="18" charset="0"/>
                <a:cs typeface="Times New Roman" panose="02020603050405020304" pitchFamily="18" charset="0"/>
              </a:rPr>
              <a:t>à </a:t>
            </a:r>
            <a:r>
              <a:rPr lang="vi-VN" sz="2800" dirty="0">
                <a:solidFill>
                  <a:schemeClr val="bg1"/>
                </a:solidFill>
                <a:latin typeface="Times New Roman" panose="02020603050405020304" pitchFamily="18" charset="0"/>
                <a:cs typeface="Times New Roman" panose="02020603050405020304" pitchFamily="18" charset="0"/>
              </a:rPr>
              <a:t>bán đảo ở Nam Á, có ba mặt giáp biển, nằm trên trục đường biển từ Tây sang Đông. Phía bắc được bao bọc bởi dãy Hi-ma-lay-a</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704879" y="2236779"/>
            <a:ext cx="1829347" cy="523220"/>
          </a:xfrm>
          <a:prstGeom prst="rect">
            <a:avLst/>
          </a:prstGeom>
        </p:spPr>
        <p:txBody>
          <a:bodyPr wrap="non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79" y="1019940"/>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5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895" y="425963"/>
            <a:ext cx="11420281" cy="1292662"/>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Bắc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có</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những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dãy</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núi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bọc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Ấn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chịu</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tác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động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của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mạc</a:t>
            </a:r>
            <a:r>
              <a:rPr lang="en-AU" sz="2600" dirty="0">
                <a:solidFill>
                  <a:schemeClr val="bg1"/>
                </a:solidFill>
                <a:latin typeface="Times New Roman" panose="02020603050405020304" pitchFamily="18" charset="0"/>
                <a:cs typeface="Times New Roman" panose="02020603050405020304" pitchFamily="18" charset="0"/>
              </a:rPr>
              <a:t> Thar </a:t>
            </a:r>
            <a:r>
              <a:rPr lang="en-AU" sz="2600" dirty="0" err="1">
                <a:solidFill>
                  <a:schemeClr val="bg1"/>
                </a:solidFill>
                <a:latin typeface="Times New Roman" panose="02020603050405020304" pitchFamily="18" charset="0"/>
                <a:cs typeface="Times New Roman" panose="02020603050405020304" pitchFamily="18" charset="0"/>
              </a:rPr>
              <a:t>nên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ít</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mưa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Hằng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mưa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nhiều</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trù</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phú</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sản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xuất</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nghiệp</a:t>
            </a:r>
            <a:r>
              <a:rPr lang="en-AU" sz="2600" dirty="0">
                <a:solidFill>
                  <a:schemeClr val="bg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326667" y="1893907"/>
            <a:ext cx="6491585" cy="2092881"/>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Trung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Nam </a:t>
            </a:r>
            <a:r>
              <a:rPr lang="en-AU" sz="2600" dirty="0" err="1" smtClean="0">
                <a:solidFill>
                  <a:schemeClr val="bg1"/>
                </a:solidFill>
                <a:latin typeface="Times New Roman" panose="02020603050405020304" pitchFamily="18" charset="0"/>
                <a:cs typeface="Times New Roman" panose="02020603050405020304" pitchFamily="18" charset="0"/>
              </a:rPr>
              <a:t>có</a:t>
            </a:r>
            <a:r>
              <a:rPr lang="en-AU" sz="2600" dirty="0" smtClean="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nguyên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smtClean="0">
                <a:solidFill>
                  <a:schemeClr val="bg1"/>
                </a:solidFill>
                <a:latin typeface="Times New Roman" panose="02020603050405020304" pitchFamily="18" charset="0"/>
                <a:cs typeface="Times New Roman" panose="02020603050405020304" pitchFamily="18" charset="0"/>
              </a:rPr>
              <a:t>Đê</a:t>
            </a:r>
            <a:r>
              <a:rPr lang="en-AU" sz="2600" dirty="0">
                <a:solidFill>
                  <a:schemeClr val="bg1"/>
                </a:solidFill>
                <a:latin typeface="Times New Roman" panose="02020603050405020304" pitchFamily="18" charset="0"/>
                <a:cs typeface="Times New Roman" panose="02020603050405020304" pitchFamily="18" charset="0"/>
              </a:rPr>
              <a:t>-</a:t>
            </a:r>
            <a:r>
              <a:rPr lang="en-AU" sz="2600" dirty="0" smtClean="0">
                <a:solidFill>
                  <a:schemeClr val="bg1"/>
                </a:solidFill>
                <a:latin typeface="Times New Roman" panose="02020603050405020304" pitchFamily="18" charset="0"/>
                <a:cs typeface="Times New Roman" panose="02020603050405020304" pitchFamily="18" charset="0"/>
              </a:rPr>
              <a:t>can </a:t>
            </a:r>
            <a:r>
              <a:rPr lang="en-AU" sz="2600" dirty="0" err="1">
                <a:solidFill>
                  <a:schemeClr val="bg1"/>
                </a:solidFill>
                <a:latin typeface="Times New Roman" panose="02020603050405020304" pitchFamily="18" charset="0"/>
                <a:cs typeface="Times New Roman" panose="02020603050405020304" pitchFamily="18" charset="0"/>
              </a:rPr>
              <a:t>với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rừng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rậm</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núi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đá</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chăn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nuôi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gia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súc</a:t>
            </a:r>
            <a:r>
              <a:rPr lang="en-AU" sz="2600" dirty="0">
                <a:solidFill>
                  <a:schemeClr val="bg1"/>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Mỏm</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cực</a:t>
            </a:r>
            <a:r>
              <a:rPr lang="en-AU" sz="2600" dirty="0">
                <a:solidFill>
                  <a:schemeClr val="bg1"/>
                </a:solidFill>
                <a:latin typeface="Times New Roman" panose="02020603050405020304" pitchFamily="18" charset="0"/>
                <a:cs typeface="Times New Roman" panose="02020603050405020304" pitchFamily="18" charset="0"/>
              </a:rPr>
              <a:t> Nam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dọc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theo</a:t>
            </a:r>
            <a:r>
              <a:rPr lang="en-AU" sz="2600" dirty="0">
                <a:solidFill>
                  <a:schemeClr val="bg1"/>
                </a:solidFill>
                <a:latin typeface="Times New Roman" panose="02020603050405020304" pitchFamily="18" charset="0"/>
                <a:cs typeface="Times New Roman" panose="02020603050405020304" pitchFamily="18" charset="0"/>
              </a:rPr>
              <a:t> 2 </a:t>
            </a:r>
            <a:r>
              <a:rPr lang="en-AU" sz="2600" dirty="0" err="1">
                <a:solidFill>
                  <a:schemeClr val="bg1"/>
                </a:solidFill>
                <a:latin typeface="Times New Roman" panose="02020603050405020304" pitchFamily="18" charset="0"/>
                <a:cs typeface="Times New Roman" panose="02020603050405020304" pitchFamily="18" charset="0"/>
              </a:rPr>
              <a:t>bờ</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biển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là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những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nhỏ</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hẹp</a:t>
            </a:r>
            <a:r>
              <a:rPr lang="en-AU" sz="2600" dirty="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E879BD7-4CED-D84E-8F42-7C876ED031D9}"/>
              </a:ext>
            </a:extLst>
          </p:cNvPr>
          <p:cNvPicPr>
            <a:picLocks noChangeAspect="1"/>
          </p:cNvPicPr>
          <p:nvPr/>
        </p:nvPicPr>
        <p:blipFill>
          <a:blip r:embed="rId2"/>
          <a:stretch>
            <a:fillRect/>
          </a:stretch>
        </p:blipFill>
        <p:spPr>
          <a:xfrm>
            <a:off x="7179760" y="1463040"/>
            <a:ext cx="4864194" cy="4833257"/>
          </a:xfrm>
          <a:prstGeom prst="rect">
            <a:avLst/>
          </a:prstGeom>
        </p:spPr>
      </p:pic>
      <p:sp>
        <p:nvSpPr>
          <p:cNvPr id="9" name="Rectangle 8">
            <a:extLst>
              <a:ext uri="{FF2B5EF4-FFF2-40B4-BE49-F238E27FC236}">
                <a16:creationId xmlns:a16="http://schemas.microsoft.com/office/drawing/2014/main" id="{4FDA2CC8-72F5-044B-91D8-4927E69C5CBD}"/>
              </a:ext>
            </a:extLst>
          </p:cNvPr>
          <p:cNvSpPr/>
          <p:nvPr/>
        </p:nvSpPr>
        <p:spPr>
          <a:xfrm>
            <a:off x="326667" y="4141319"/>
            <a:ext cx="6682796" cy="2392963"/>
          </a:xfrm>
          <a:prstGeom prst="rect">
            <a:avLst/>
          </a:prstGeom>
        </p:spPr>
        <p:txBody>
          <a:bodyPr wrap="square">
            <a:spAutoFit/>
          </a:bodyPr>
          <a:lstStyle/>
          <a:p>
            <a:pPr algn="just">
              <a:lnSpc>
                <a:spcPct val="115000"/>
              </a:lnSpc>
            </a:pPr>
            <a:r>
              <a:rPr lang="en-VN" sz="2600" dirty="0">
                <a:solidFill>
                  <a:schemeClr val="bg1"/>
                </a:solidFill>
                <a:latin typeface="Times New Roman" panose="02020603050405020304" pitchFamily="18" charset="0"/>
                <a:ea typeface="Times New Roman" panose="02020603050405020304" pitchFamily="18" charset="0"/>
              </a:rPr>
              <a:t>=&gt;Hai con sông mang đến nguồn nước, phù sa tạo thành những vùng đồng bằng màu mỡ để cư dân sản xuất nông nghiệp và chăn nuôi. Từ đó, nền văn minh được hình thành sớm ở </a:t>
            </a:r>
            <a:r>
              <a:rPr lang="en-US" sz="2600" dirty="0" smtClean="0">
                <a:solidFill>
                  <a:schemeClr val="bg1"/>
                </a:solidFill>
                <a:latin typeface="Times New Roman" panose="02020603050405020304" pitchFamily="18" charset="0"/>
                <a:ea typeface="Times New Roman" panose="02020603050405020304" pitchFamily="18" charset="0"/>
              </a:rPr>
              <a:t>B</a:t>
            </a:r>
            <a:r>
              <a:rPr lang="en-VN" sz="2600" dirty="0" smtClean="0">
                <a:solidFill>
                  <a:schemeClr val="bg1"/>
                </a:solidFill>
                <a:latin typeface="Times New Roman" panose="02020603050405020304" pitchFamily="18" charset="0"/>
                <a:ea typeface="Times New Roman" panose="02020603050405020304" pitchFamily="18" charset="0"/>
              </a:rPr>
              <a:t>ắc </a:t>
            </a:r>
            <a:r>
              <a:rPr lang="en-VN" sz="2600" dirty="0">
                <a:solidFill>
                  <a:schemeClr val="bg1"/>
                </a:solidFill>
                <a:latin typeface="Times New Roman" panose="02020603050405020304" pitchFamily="18" charset="0"/>
                <a:ea typeface="Times New Roman" panose="02020603050405020304" pitchFamily="18" charset="0"/>
              </a:rPr>
              <a:t>Ấn </a:t>
            </a:r>
            <a:r>
              <a:rPr lang="en-VN" sz="2600" dirty="0" smtClean="0">
                <a:solidFill>
                  <a:schemeClr val="bg1"/>
                </a:solidFill>
                <a:latin typeface="Times New Roman" panose="02020603050405020304" pitchFamily="18" charset="0"/>
                <a:ea typeface="Times New Roman" panose="02020603050405020304" pitchFamily="18" charset="0"/>
              </a:rPr>
              <a:t>Đ</a:t>
            </a:r>
            <a:r>
              <a:rPr lang="en-US" sz="2600" dirty="0" smtClean="0">
                <a:solidFill>
                  <a:schemeClr val="bg1"/>
                </a:solidFill>
                <a:latin typeface="Times New Roman" panose="02020603050405020304" pitchFamily="18" charset="0"/>
                <a:ea typeface="Times New Roman" panose="02020603050405020304" pitchFamily="18" charset="0"/>
              </a:rPr>
              <a:t>ộ</a:t>
            </a:r>
            <a:r>
              <a:rPr lang="en-VN" sz="2600" dirty="0" smtClean="0">
                <a:solidFill>
                  <a:schemeClr val="bg1"/>
                </a:solidFill>
                <a:latin typeface="Times New Roman" panose="02020603050405020304" pitchFamily="18" charset="0"/>
                <a:ea typeface="Times New Roman" panose="02020603050405020304" pitchFamily="18" charset="0"/>
              </a:rPr>
              <a:t>̂</a:t>
            </a:r>
            <a:r>
              <a:rPr lang="en-VN" sz="2600" dirty="0">
                <a:solidFill>
                  <a:schemeClr val="bg1"/>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5696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TotalTime>
  <Words>3186</Words>
  <Application>Microsoft Office PowerPoint</Application>
  <PresentationFormat>Widescreen</PresentationFormat>
  <Paragraphs>184</Paragraphs>
  <Slides>37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Apple Chancery</vt:lpstr>
      <vt:lpstr>Arial</vt:lpstr>
      <vt:lpstr>Calibri</vt:lpstr>
      <vt:lpstr>Calibri Light</vt:lpstr>
      <vt:lpstr>Livvic</vt:lpstr>
      <vt:lpstr>Open Sans</vt:lpstr>
      <vt:lpstr>PT Serif</vt:lpstr>
      <vt:lpstr>Roboto Condensed Light</vt:lpstr>
      <vt:lpstr>Times New Roman</vt:lpstr>
      <vt:lpstr>Office Theme</vt:lpstr>
      <vt:lpstr>PowerPoint Presentation</vt:lpstr>
      <vt:lpstr>PowerPoint Presentation</vt:lpstr>
      <vt:lpstr>PowerPoint Presentation</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Sử thi Ma-ha-bha-ra-ta và Ra-ma-y-a-na</vt:lpstr>
      <vt:lpstr>PowerPoint Presentation</vt:lpstr>
      <vt:lpstr>PowerPoint Presentation</vt:lpstr>
      <vt:lpstr>PowerPoint Presentation</vt:lpstr>
      <vt:lpstr>PowerPoint Presentation</vt:lpstr>
      <vt:lpstr>PowerPoint Presentation</vt:lpstr>
      <vt:lpstr>PowerPoint Presentation</vt:lpstr>
      <vt:lpstr>Cột đá A-sô-ca </vt:lpstr>
      <vt:lpstr>Đại bảo tháp San-chi</vt:lpstr>
      <vt:lpstr>PowerPoint Presentation</vt:lpstr>
      <vt:lpstr>PowerPoint Presentation</vt:lpstr>
      <vt:lpstr>PowerPoint Presentation</vt:lpstr>
      <vt:lpstr>Thành tựu văn hóa nào của người Ấn Độ cổ đại vẫn được sử dụng hoặc bảo tồn đến ngày nay?</vt:lpstr>
      <vt:lpstr>PowerPoint Presentation</vt:lpstr>
      <vt:lpstr>HƯỚNG DẪN HỌC Ở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43</cp:revision>
  <dcterms:created xsi:type="dcterms:W3CDTF">2021-07-27T07:46:11Z</dcterms:created>
  <dcterms:modified xsi:type="dcterms:W3CDTF">2022-08-19T03:20:05Z</dcterms:modified>
</cp:coreProperties>
</file>