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30" r:id="rId2"/>
    <p:sldId id="331" r:id="rId3"/>
    <p:sldId id="333" r:id="rId4"/>
    <p:sldId id="343" r:id="rId5"/>
    <p:sldId id="335" r:id="rId6"/>
    <p:sldId id="336" r:id="rId7"/>
    <p:sldId id="356" r:id="rId8"/>
    <p:sldId id="338" r:id="rId9"/>
    <p:sldId id="339" r:id="rId10"/>
    <p:sldId id="344" r:id="rId11"/>
    <p:sldId id="345" r:id="rId12"/>
    <p:sldId id="263" r:id="rId13"/>
    <p:sldId id="355" r:id="rId14"/>
    <p:sldId id="369" r:id="rId15"/>
    <p:sldId id="357" r:id="rId16"/>
    <p:sldId id="337" r:id="rId17"/>
    <p:sldId id="351" r:id="rId18"/>
    <p:sldId id="358" r:id="rId19"/>
    <p:sldId id="364" r:id="rId20"/>
    <p:sldId id="365" r:id="rId21"/>
    <p:sldId id="366" r:id="rId22"/>
    <p:sldId id="367" r:id="rId23"/>
    <p:sldId id="359" r:id="rId24"/>
    <p:sldId id="360" r:id="rId25"/>
    <p:sldId id="361" r:id="rId26"/>
    <p:sldId id="362" r:id="rId27"/>
    <p:sldId id="363" r:id="rId28"/>
    <p:sldId id="368" r:id="rId29"/>
    <p:sldId id="348" r:id="rId30"/>
    <p:sldId id="353" r:id="rId31"/>
    <p:sldId id="275" r:id="rId32"/>
    <p:sldId id="370" r:id="rId3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FF00"/>
    <a:srgbClr val="403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83152" autoAdjust="0"/>
  </p:normalViewPr>
  <p:slideViewPr>
    <p:cSldViewPr snapToGrid="0" snapToObjects="1">
      <p:cViewPr varScale="1">
        <p:scale>
          <a:sx n="81" d="100"/>
          <a:sy n="81" d="100"/>
        </p:scale>
        <p:origin x="-78"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D26B5-8AB4-428A-BE8C-1CF0FE774850}"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88EDC-C4CA-401D-AE7A-F815D6C66475}" type="slidenum">
              <a:rPr lang="en-US" smtClean="0"/>
              <a:t>‹#›</a:t>
            </a:fld>
            <a:endParaRPr lang="en-US"/>
          </a:p>
        </p:txBody>
      </p:sp>
    </p:spTree>
    <p:extLst>
      <p:ext uri="{BB962C8B-B14F-4D97-AF65-F5344CB8AC3E}">
        <p14:creationId xmlns:p14="http://schemas.microsoft.com/office/powerpoint/2010/main" val="1521827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CE811-D71B-4BEB-B951-A18512CF141F}" type="slidenum">
              <a:rPr lang="vi-VN" smtClean="0"/>
              <a:t>20</a:t>
            </a:fld>
            <a:endParaRPr lang="vi-VN"/>
          </a:p>
        </p:txBody>
      </p:sp>
    </p:spTree>
    <p:extLst>
      <p:ext uri="{BB962C8B-B14F-4D97-AF65-F5344CB8AC3E}">
        <p14:creationId xmlns:p14="http://schemas.microsoft.com/office/powerpoint/2010/main" val="179877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B2CE811-D71B-4BEB-B951-A18512CF141F}" type="slidenum">
              <a:rPr lang="vi-VN" smtClean="0"/>
              <a:t>21</a:t>
            </a:fld>
            <a:endParaRPr lang="vi-VN"/>
          </a:p>
        </p:txBody>
      </p:sp>
    </p:spTree>
    <p:extLst>
      <p:ext uri="{BB962C8B-B14F-4D97-AF65-F5344CB8AC3E}">
        <p14:creationId xmlns:p14="http://schemas.microsoft.com/office/powerpoint/2010/main" val="393722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1D6CD-5779-C940-9B56-C9A7513A4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BC1EF23D-940C-214E-AAE7-CCB41B690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E94AD465-0F85-044C-8796-239FD0EE1AD0}"/>
              </a:ext>
            </a:extLst>
          </p:cNvPr>
          <p:cNvSpPr>
            <a:spLocks noGrp="1"/>
          </p:cNvSpPr>
          <p:nvPr>
            <p:ph type="dt" sz="half" idx="10"/>
          </p:nvPr>
        </p:nvSpPr>
        <p:spPr/>
        <p:txBody>
          <a:bodyPr/>
          <a:lstStyle/>
          <a:p>
            <a:fld id="{15ECB273-4F2D-0F47-97D1-3135313CFE55}" type="datetimeFigureOut">
              <a:rPr lang="x-none" smtClean="0"/>
              <a:t>18/10/2022</a:t>
            </a:fld>
            <a:endParaRPr lang="x-none"/>
          </a:p>
        </p:txBody>
      </p:sp>
      <p:sp>
        <p:nvSpPr>
          <p:cNvPr id="5" name="Footer Placeholder 4">
            <a:extLst>
              <a:ext uri="{FF2B5EF4-FFF2-40B4-BE49-F238E27FC236}">
                <a16:creationId xmlns:a16="http://schemas.microsoft.com/office/drawing/2014/main" xmlns="" id="{68471A2E-8A32-8B4B-AEF6-A23C1192E4D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AA2693F8-441B-E245-97DD-374D89919B2A}"/>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33330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9A0F76-6745-464B-9C3D-CBCF232DEF0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CB8F544C-2956-8344-83E7-5D6F898762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2CBC514-BF78-E145-B437-6D125E1FF804}"/>
              </a:ext>
            </a:extLst>
          </p:cNvPr>
          <p:cNvSpPr>
            <a:spLocks noGrp="1"/>
          </p:cNvSpPr>
          <p:nvPr>
            <p:ph type="dt" sz="half" idx="10"/>
          </p:nvPr>
        </p:nvSpPr>
        <p:spPr/>
        <p:txBody>
          <a:bodyPr/>
          <a:lstStyle/>
          <a:p>
            <a:fld id="{15ECB273-4F2D-0F47-97D1-3135313CFE55}" type="datetimeFigureOut">
              <a:rPr lang="x-none" smtClean="0"/>
              <a:t>18/10/2022</a:t>
            </a:fld>
            <a:endParaRPr lang="x-none"/>
          </a:p>
        </p:txBody>
      </p:sp>
      <p:sp>
        <p:nvSpPr>
          <p:cNvPr id="5" name="Footer Placeholder 4">
            <a:extLst>
              <a:ext uri="{FF2B5EF4-FFF2-40B4-BE49-F238E27FC236}">
                <a16:creationId xmlns:a16="http://schemas.microsoft.com/office/drawing/2014/main" xmlns="" id="{0CA69526-9ABA-DA41-A983-D2BA0A7F29B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A5CA92B-3129-3B4A-8C87-05A2CB7B2913}"/>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04395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46C3A40-7695-6142-B154-69506FA9FE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51AB7EF2-E8F2-5D47-8AE9-CCD2FB076D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EAB10B6-0711-F941-8113-13606AE23647}"/>
              </a:ext>
            </a:extLst>
          </p:cNvPr>
          <p:cNvSpPr>
            <a:spLocks noGrp="1"/>
          </p:cNvSpPr>
          <p:nvPr>
            <p:ph type="dt" sz="half" idx="10"/>
          </p:nvPr>
        </p:nvSpPr>
        <p:spPr/>
        <p:txBody>
          <a:bodyPr/>
          <a:lstStyle/>
          <a:p>
            <a:fld id="{15ECB273-4F2D-0F47-97D1-3135313CFE55}" type="datetimeFigureOut">
              <a:rPr lang="x-none" smtClean="0"/>
              <a:t>18/10/2022</a:t>
            </a:fld>
            <a:endParaRPr lang="x-none"/>
          </a:p>
        </p:txBody>
      </p:sp>
      <p:sp>
        <p:nvSpPr>
          <p:cNvPr id="5" name="Footer Placeholder 4">
            <a:extLst>
              <a:ext uri="{FF2B5EF4-FFF2-40B4-BE49-F238E27FC236}">
                <a16:creationId xmlns:a16="http://schemas.microsoft.com/office/drawing/2014/main" xmlns="" id="{13136FD7-069F-5D4F-A3FC-A618378BB81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A8D51DCD-D7C8-8348-A32C-3B74FD5143DC}"/>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43552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124C6E-0E86-F543-8DC8-125BA80696A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A5CC9439-CBA9-7F4B-BE12-A11E56F7DB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D3DD4CC-E326-654E-AB3C-E31DD2F18E49}"/>
              </a:ext>
            </a:extLst>
          </p:cNvPr>
          <p:cNvSpPr>
            <a:spLocks noGrp="1"/>
          </p:cNvSpPr>
          <p:nvPr>
            <p:ph type="dt" sz="half" idx="10"/>
          </p:nvPr>
        </p:nvSpPr>
        <p:spPr/>
        <p:txBody>
          <a:bodyPr/>
          <a:lstStyle/>
          <a:p>
            <a:fld id="{15ECB273-4F2D-0F47-97D1-3135313CFE55}" type="datetimeFigureOut">
              <a:rPr lang="x-none" smtClean="0"/>
              <a:t>18/10/2022</a:t>
            </a:fld>
            <a:endParaRPr lang="x-none"/>
          </a:p>
        </p:txBody>
      </p:sp>
      <p:sp>
        <p:nvSpPr>
          <p:cNvPr id="5" name="Footer Placeholder 4">
            <a:extLst>
              <a:ext uri="{FF2B5EF4-FFF2-40B4-BE49-F238E27FC236}">
                <a16:creationId xmlns:a16="http://schemas.microsoft.com/office/drawing/2014/main" xmlns="" id="{C6B66959-A174-D544-8C7A-87BCA96B556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72CD4AB-28E6-4247-86C1-6E29F16603B3}"/>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77545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0A4B29-97BD-B84C-BA57-9124A539B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B5DCF0CC-D90D-634A-806F-2A9DB78C3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FC39223-0E06-8D45-99DE-50CFA4558CCD}"/>
              </a:ext>
            </a:extLst>
          </p:cNvPr>
          <p:cNvSpPr>
            <a:spLocks noGrp="1"/>
          </p:cNvSpPr>
          <p:nvPr>
            <p:ph type="dt" sz="half" idx="10"/>
          </p:nvPr>
        </p:nvSpPr>
        <p:spPr/>
        <p:txBody>
          <a:bodyPr/>
          <a:lstStyle/>
          <a:p>
            <a:fld id="{15ECB273-4F2D-0F47-97D1-3135313CFE55}" type="datetimeFigureOut">
              <a:rPr lang="x-none" smtClean="0"/>
              <a:t>18/10/2022</a:t>
            </a:fld>
            <a:endParaRPr lang="x-none"/>
          </a:p>
        </p:txBody>
      </p:sp>
      <p:sp>
        <p:nvSpPr>
          <p:cNvPr id="5" name="Footer Placeholder 4">
            <a:extLst>
              <a:ext uri="{FF2B5EF4-FFF2-40B4-BE49-F238E27FC236}">
                <a16:creationId xmlns:a16="http://schemas.microsoft.com/office/drawing/2014/main" xmlns="" id="{DCC341F4-2230-8B47-88E0-4F7AF77574D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545BEF96-56E6-8D43-83C7-6382A9E51EDF}"/>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7626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2CB150-FD8C-4348-801E-6BB018C54EF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8E1DED8-691A-834A-9EB3-6DD280A431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2A131F73-3452-434C-93BC-9F25B2246E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565C8B4A-9272-4244-9256-197E6CE0806B}"/>
              </a:ext>
            </a:extLst>
          </p:cNvPr>
          <p:cNvSpPr>
            <a:spLocks noGrp="1"/>
          </p:cNvSpPr>
          <p:nvPr>
            <p:ph type="dt" sz="half" idx="10"/>
          </p:nvPr>
        </p:nvSpPr>
        <p:spPr/>
        <p:txBody>
          <a:bodyPr/>
          <a:lstStyle/>
          <a:p>
            <a:fld id="{15ECB273-4F2D-0F47-97D1-3135313CFE55}" type="datetimeFigureOut">
              <a:rPr lang="x-none" smtClean="0"/>
              <a:t>18/10/2022</a:t>
            </a:fld>
            <a:endParaRPr lang="x-none"/>
          </a:p>
        </p:txBody>
      </p:sp>
      <p:sp>
        <p:nvSpPr>
          <p:cNvPr id="6" name="Footer Placeholder 5">
            <a:extLst>
              <a:ext uri="{FF2B5EF4-FFF2-40B4-BE49-F238E27FC236}">
                <a16:creationId xmlns:a16="http://schemas.microsoft.com/office/drawing/2014/main" xmlns="" id="{B73F251D-D99B-B443-B853-4EB67C99ED0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61B4B1E-1181-B64A-825D-E4AA26060FD4}"/>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268766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6F4D82-4781-894D-96EA-4981E1705B85}"/>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BE1BFC8A-0947-2048-9430-BBAF5DE736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CA9E47E-41B7-F940-95E4-0961E9C8F9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48081654-3AF8-0C41-8D7B-0F8224189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CC4A5EB-1F2B-FE4B-9BEF-1F7B48F99B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42B6AC48-8F2B-3D42-A7A9-77F9AB545B42}"/>
              </a:ext>
            </a:extLst>
          </p:cNvPr>
          <p:cNvSpPr>
            <a:spLocks noGrp="1"/>
          </p:cNvSpPr>
          <p:nvPr>
            <p:ph type="dt" sz="half" idx="10"/>
          </p:nvPr>
        </p:nvSpPr>
        <p:spPr/>
        <p:txBody>
          <a:bodyPr/>
          <a:lstStyle/>
          <a:p>
            <a:fld id="{15ECB273-4F2D-0F47-97D1-3135313CFE55}" type="datetimeFigureOut">
              <a:rPr lang="x-none" smtClean="0"/>
              <a:t>18/10/2022</a:t>
            </a:fld>
            <a:endParaRPr lang="x-none"/>
          </a:p>
        </p:txBody>
      </p:sp>
      <p:sp>
        <p:nvSpPr>
          <p:cNvPr id="8" name="Footer Placeholder 7">
            <a:extLst>
              <a:ext uri="{FF2B5EF4-FFF2-40B4-BE49-F238E27FC236}">
                <a16:creationId xmlns:a16="http://schemas.microsoft.com/office/drawing/2014/main" xmlns="" id="{4408C3CF-0EE0-464D-BA8C-25F4E5AD929F}"/>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5B4F9286-A912-9F43-8C55-3EEA0E97F38A}"/>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304508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25C115-3733-AD46-8372-678E24323EF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0D1CA9E3-4F82-E548-B711-3D447412E21A}"/>
              </a:ext>
            </a:extLst>
          </p:cNvPr>
          <p:cNvSpPr>
            <a:spLocks noGrp="1"/>
          </p:cNvSpPr>
          <p:nvPr>
            <p:ph type="dt" sz="half" idx="10"/>
          </p:nvPr>
        </p:nvSpPr>
        <p:spPr/>
        <p:txBody>
          <a:bodyPr/>
          <a:lstStyle/>
          <a:p>
            <a:fld id="{15ECB273-4F2D-0F47-97D1-3135313CFE55}" type="datetimeFigureOut">
              <a:rPr lang="x-none" smtClean="0"/>
              <a:t>18/10/2022</a:t>
            </a:fld>
            <a:endParaRPr lang="x-none"/>
          </a:p>
        </p:txBody>
      </p:sp>
      <p:sp>
        <p:nvSpPr>
          <p:cNvPr id="4" name="Footer Placeholder 3">
            <a:extLst>
              <a:ext uri="{FF2B5EF4-FFF2-40B4-BE49-F238E27FC236}">
                <a16:creationId xmlns:a16="http://schemas.microsoft.com/office/drawing/2014/main" xmlns="" id="{45B8DD42-7E0C-6E45-A55F-38C905E27613}"/>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EB985661-64AB-1840-A0CA-F0E128F116F7}"/>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164290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03BA7B1-5644-CB4A-A8BD-E767BC468591}"/>
              </a:ext>
            </a:extLst>
          </p:cNvPr>
          <p:cNvSpPr>
            <a:spLocks noGrp="1"/>
          </p:cNvSpPr>
          <p:nvPr>
            <p:ph type="dt" sz="half" idx="10"/>
          </p:nvPr>
        </p:nvSpPr>
        <p:spPr/>
        <p:txBody>
          <a:bodyPr/>
          <a:lstStyle/>
          <a:p>
            <a:fld id="{15ECB273-4F2D-0F47-97D1-3135313CFE55}" type="datetimeFigureOut">
              <a:rPr lang="x-none" smtClean="0"/>
              <a:t>18/10/2022</a:t>
            </a:fld>
            <a:endParaRPr lang="x-none"/>
          </a:p>
        </p:txBody>
      </p:sp>
      <p:sp>
        <p:nvSpPr>
          <p:cNvPr id="3" name="Footer Placeholder 2">
            <a:extLst>
              <a:ext uri="{FF2B5EF4-FFF2-40B4-BE49-F238E27FC236}">
                <a16:creationId xmlns:a16="http://schemas.microsoft.com/office/drawing/2014/main" xmlns="" id="{A32F3E9B-0351-174D-91F9-0F3F7B62EAC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28B701DF-A401-484F-AAF4-C2C06E18685F}"/>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946107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C54968-7518-8A45-9C05-8A3200C53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143B92A0-BCAB-B940-814E-93F82856E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E92640D3-F31F-7049-9C48-C6DFA8AF5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7F97F2-B222-3B40-B1AC-C6649271D3A0}"/>
              </a:ext>
            </a:extLst>
          </p:cNvPr>
          <p:cNvSpPr>
            <a:spLocks noGrp="1"/>
          </p:cNvSpPr>
          <p:nvPr>
            <p:ph type="dt" sz="half" idx="10"/>
          </p:nvPr>
        </p:nvSpPr>
        <p:spPr/>
        <p:txBody>
          <a:bodyPr/>
          <a:lstStyle/>
          <a:p>
            <a:fld id="{15ECB273-4F2D-0F47-97D1-3135313CFE55}" type="datetimeFigureOut">
              <a:rPr lang="x-none" smtClean="0"/>
              <a:t>18/10/2022</a:t>
            </a:fld>
            <a:endParaRPr lang="x-none"/>
          </a:p>
        </p:txBody>
      </p:sp>
      <p:sp>
        <p:nvSpPr>
          <p:cNvPr id="6" name="Footer Placeholder 5">
            <a:extLst>
              <a:ext uri="{FF2B5EF4-FFF2-40B4-BE49-F238E27FC236}">
                <a16:creationId xmlns:a16="http://schemas.microsoft.com/office/drawing/2014/main" xmlns="" id="{48C3A659-F375-D84A-878C-647248CD4CE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724C9F56-F56F-7E42-A506-BF6DD684616B}"/>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65580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B4B3AD-8AAB-574E-B2F8-20FE6D0568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12DD77CF-D338-094B-B4B2-1016F77E9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44715799-2297-AF40-B1FB-35459C832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3324D7E-876C-054E-BAF1-6123E59F5117}"/>
              </a:ext>
            </a:extLst>
          </p:cNvPr>
          <p:cNvSpPr>
            <a:spLocks noGrp="1"/>
          </p:cNvSpPr>
          <p:nvPr>
            <p:ph type="dt" sz="half" idx="10"/>
          </p:nvPr>
        </p:nvSpPr>
        <p:spPr/>
        <p:txBody>
          <a:bodyPr/>
          <a:lstStyle/>
          <a:p>
            <a:fld id="{15ECB273-4F2D-0F47-97D1-3135313CFE55}" type="datetimeFigureOut">
              <a:rPr lang="x-none" smtClean="0"/>
              <a:t>18/10/2022</a:t>
            </a:fld>
            <a:endParaRPr lang="x-none"/>
          </a:p>
        </p:txBody>
      </p:sp>
      <p:sp>
        <p:nvSpPr>
          <p:cNvPr id="6" name="Footer Placeholder 5">
            <a:extLst>
              <a:ext uri="{FF2B5EF4-FFF2-40B4-BE49-F238E27FC236}">
                <a16:creationId xmlns:a16="http://schemas.microsoft.com/office/drawing/2014/main" xmlns="" id="{AB03EE8E-F233-1C49-9A1B-BE6DD020CCC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AC5D2DA2-A81B-724F-917F-F53CC83362EC}"/>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508682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0C1FA3D-AF70-6D4B-9228-ECA2CB852E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FE588CE3-9DA5-894E-B46E-FEFDAB362C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7AC8136-6CD2-5045-A810-4F7E39240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CB273-4F2D-0F47-97D1-3135313CFE55}" type="datetimeFigureOut">
              <a:rPr lang="x-none" smtClean="0"/>
              <a:t>18/10/2022</a:t>
            </a:fld>
            <a:endParaRPr lang="x-none"/>
          </a:p>
        </p:txBody>
      </p:sp>
      <p:sp>
        <p:nvSpPr>
          <p:cNvPr id="5" name="Footer Placeholder 4">
            <a:extLst>
              <a:ext uri="{FF2B5EF4-FFF2-40B4-BE49-F238E27FC236}">
                <a16:creationId xmlns:a16="http://schemas.microsoft.com/office/drawing/2014/main" xmlns="" id="{8CEE5544-CEE7-F049-A751-774D2209C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4C8B1F7D-17E6-9F4C-A118-FCA17F8AD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52FA7-CE72-014B-9C82-39663C813F7D}" type="slidenum">
              <a:rPr lang="x-none" smtClean="0"/>
              <a:t>‹#›</a:t>
            </a:fld>
            <a:endParaRPr lang="x-none"/>
          </a:p>
        </p:txBody>
      </p:sp>
    </p:spTree>
    <p:extLst>
      <p:ext uri="{BB962C8B-B14F-4D97-AF65-F5344CB8AC3E}">
        <p14:creationId xmlns:p14="http://schemas.microsoft.com/office/powerpoint/2010/main" val="212941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wmf"/></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uact=8&amp;docid=xjtXQ-vAXKInGM&amp;tbnid=_oeaOJk6XXmh_M:&amp;ved=0CAUQjRw&amp;url=http://donsmaps.com/altamirapaintings.html&amp;ei=mIcbU6XSDMaThgeIvoD4Aw&amp;bvm=bv.62578216,d.ZG4&amp;psig=AFQjCNHnGD8hnXcWZ6RvcXO3AQ7cBHQtLg&amp;ust=1394399497898235" TargetMode="External"/><Relationship Id="rId3" Type="http://schemas.openxmlformats.org/officeDocument/2006/relationships/hyperlink" Target="http://www.google.co.uk/url?sa=i&amp;rct=j&amp;q=&amp;esrc=s&amp;frm=1&amp;source=images&amp;cd=&amp;cad=rja&amp;uact=8&amp;docid=sjuG8fUvo_1jGM&amp;tbnid=OwJbZjKHYM4zLM:&amp;ved=0CAUQjRw&amp;url=http://escola.britannica.com.br/assembly/135718/Milhares-de-anos-atras-os-povos-da-Idade-da-Pedra&amp;ei=i4UbU6nyA9SAhAeshoCwDQ&amp;bvm=bv.62578216,d.ZG4&amp;psig=AFQjCNFU0orl9mgfU5BkILKy0ZQxB2m_Rg&amp;ust=1394398935057370" TargetMode="External"/><Relationship Id="rId7"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www.google.co.uk/url?sa=i&amp;rct=j&amp;q=&amp;esrc=s&amp;frm=1&amp;source=images&amp;cd=&amp;cad=rja&amp;uact=8&amp;docid=IK0n8d2g9VgupM&amp;tbnid=Jf-UMR5Rxy1psM:&amp;ved=0CAUQjRw&amp;url=http://www.youthwork-practice.com/adventure-camps-events-programs/stone-age-craft-ideas-clothing-objects.html&amp;ei=t4YbU5TOE8iqhQf78ICQBQ&amp;bvm=bv.62578216,d.ZG4&amp;psig=AFQjCNFU0orl9mgfU5BkILKy0ZQxB2m_Rg&amp;ust=1394398935057370" TargetMode="External"/><Relationship Id="rId10" Type="http://schemas.openxmlformats.org/officeDocument/2006/relationships/image" Target="../media/image14.jpeg"/><Relationship Id="rId4" Type="http://schemas.openxmlformats.org/officeDocument/2006/relationships/image" Target="../media/image18.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grpSp>
        <p:nvGrpSpPr>
          <p:cNvPr id="5" name="Group 4"/>
          <p:cNvGrpSpPr/>
          <p:nvPr/>
        </p:nvGrpSpPr>
        <p:grpSpPr>
          <a:xfrm>
            <a:off x="-918217" y="-2841301"/>
            <a:ext cx="14014579" cy="13196138"/>
            <a:chOff x="-815892" y="-2743201"/>
            <a:chExt cx="14014579" cy="13196138"/>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892" y="-2743201"/>
              <a:ext cx="14014579" cy="1185862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5412" y="7129920"/>
              <a:ext cx="4271184" cy="3323017"/>
            </a:xfrm>
            <a:prstGeom prst="rect">
              <a:avLst/>
            </a:prstGeom>
          </p:spPr>
        </p:pic>
      </p:grpSp>
      <p:sp>
        <p:nvSpPr>
          <p:cNvPr id="18" name="TextBox 17"/>
          <p:cNvSpPr txBox="1"/>
          <p:nvPr/>
        </p:nvSpPr>
        <p:spPr>
          <a:xfrm>
            <a:off x="1926068" y="3505200"/>
            <a:ext cx="8915133"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TIẾT 7 </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BÀI 5 </a:t>
            </a:r>
            <a:endPar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endParaRPr>
          </a:p>
          <a:p>
            <a:pPr algn="ctr"/>
            <a:r>
              <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rPr>
              <a:t>XÃ HỘI NGUYÊN THUỶ</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351347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par>
                                <p:cTn id="24" presetID="1" presetClass="mediacall" presetSubtype="0" fill="hold" nodeType="withEffect">
                                  <p:stCondLst>
                                    <p:cond delay="1000"/>
                                  </p:stCondLst>
                                  <p:childTnLst>
                                    <p:cmd type="call" cmd="playFrom(0.0)">
                                      <p:cBhvr>
                                        <p:cTn id="25"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6" repeatCount="indefinite" fill="hold" display="0">
                  <p:stCondLst>
                    <p:cond delay="indefinite"/>
                  </p:stCondLst>
                  <p:endCondLst>
                    <p:cond evt="onStopAudio" delay="0">
                      <p:tgtEl>
                        <p:sldTgt/>
                      </p:tgtEl>
                    </p:cond>
                  </p:endCondLst>
                </p:cTn>
                <p:tgtEl>
                  <p:spTgt spid="25"/>
                </p:tgtEl>
              </p:cMediaNode>
            </p:audio>
            <p:audio>
              <p:cMediaNode vol="100000">
                <p:cTn id="27" fill="hold" display="0">
                  <p:stCondLst>
                    <p:cond delay="indefinite"/>
                  </p:stCondLst>
                  <p:endCondLst>
                    <p:cond evt="onStopAudio" delay="0">
                      <p:tgtEl>
                        <p:sldTgt/>
                      </p:tgtEl>
                    </p:cond>
                  </p:endCondLst>
                </p:cTn>
                <p:tgtEl>
                  <p:spTgt spid="20"/>
                </p:tgtEl>
              </p:cMediaNode>
            </p:audio>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68764897"/>
              </p:ext>
            </p:extLst>
          </p:nvPr>
        </p:nvGraphicFramePr>
        <p:xfrm>
          <a:off x="1014874" y="1318796"/>
          <a:ext cx="10162252" cy="3878881"/>
        </p:xfrm>
        <a:graphic>
          <a:graphicData uri="http://schemas.openxmlformats.org/drawingml/2006/table">
            <a:tbl>
              <a:tblPr firstRow="1" firstCol="1" bandRow="1">
                <a:tableStyleId>{5C22544A-7EE6-4342-B048-85BDC9FD1C3A}</a:tableStyleId>
              </a:tblPr>
              <a:tblGrid>
                <a:gridCol w="2025945">
                  <a:extLst>
                    <a:ext uri="{9D8B030D-6E8A-4147-A177-3AD203B41FA5}">
                      <a16:colId xmlns:a16="http://schemas.microsoft.com/office/drawing/2014/main" xmlns="" val="20000"/>
                    </a:ext>
                  </a:extLst>
                </a:gridCol>
                <a:gridCol w="3976114">
                  <a:extLst>
                    <a:ext uri="{9D8B030D-6E8A-4147-A177-3AD203B41FA5}">
                      <a16:colId xmlns:a16="http://schemas.microsoft.com/office/drawing/2014/main" xmlns="" val="20001"/>
                    </a:ext>
                  </a:extLst>
                </a:gridCol>
                <a:gridCol w="4160193">
                  <a:extLst>
                    <a:ext uri="{9D8B030D-6E8A-4147-A177-3AD203B41FA5}">
                      <a16:colId xmlns:a16="http://schemas.microsoft.com/office/drawing/2014/main" xmlns="" val="20002"/>
                    </a:ext>
                  </a:extLst>
                </a:gridCol>
              </a:tblGrid>
              <a:tr h="884292">
                <a:tc>
                  <a:txBody>
                    <a:bodyPr/>
                    <a:lstStyle/>
                    <a:p>
                      <a:pPr marL="0" marR="0" algn="ctr">
                        <a:lnSpc>
                          <a:spcPct val="150000"/>
                        </a:lnSpc>
                        <a:spcBef>
                          <a:spcPts val="0"/>
                        </a:spcBef>
                        <a:spcAft>
                          <a:spcPts val="0"/>
                        </a:spcAft>
                      </a:pP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Tiêu</a:t>
                      </a:r>
                      <a:r>
                        <a:rPr lang="en-AU" sz="2400" b="1" i="1" baseline="0" dirty="0">
                          <a:solidFill>
                            <a:srgbClr val="002060"/>
                          </a:solidFill>
                          <a:effectLst/>
                          <a:latin typeface="Times New Roman" panose="02020603050405020304" pitchFamily="18" charset="0"/>
                          <a:cs typeface="Times New Roman" panose="02020603050405020304" pitchFamily="18" charset="0"/>
                        </a:rPr>
                        <a:t> </a:t>
                      </a:r>
                      <a:r>
                        <a:rPr lang="en-AU" sz="2400" b="1" i="1" baseline="0" dirty="0" err="1">
                          <a:solidFill>
                            <a:srgbClr val="002060"/>
                          </a:solidFill>
                          <a:effectLst/>
                          <a:latin typeface="Times New Roman" panose="02020603050405020304" pitchFamily="18" charset="0"/>
                          <a:cs typeface="Times New Roman" panose="02020603050405020304" pitchFamily="18" charset="0"/>
                        </a:rPr>
                        <a:t>chí</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tối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cổ</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tinh</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khôn</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xmlns="" val="10000"/>
                  </a:ext>
                </a:extLst>
              </a:tr>
              <a:tr h="2994589">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chất</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ghè</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đẽo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cụ</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lao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ra</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lửa</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bắt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và</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hái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tìm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thức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hang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mài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cụ</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lao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chế</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cung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gốm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dệt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vải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trồng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nuôi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dựng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lều</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cành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xương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thú</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ở</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sp>
        <p:nvSpPr>
          <p:cNvPr id="4" name="Rectangle 3"/>
          <p:cNvSpPr/>
          <p:nvPr/>
        </p:nvSpPr>
        <p:spPr>
          <a:xfrm>
            <a:off x="1014874" y="652005"/>
            <a:ext cx="10162252" cy="655093"/>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Đời</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chất</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thuỷ</a:t>
            </a:r>
            <a:endParaRPr lang="en-US" sz="2800" b="1" dirty="0">
              <a:solidFill>
                <a:srgbClr val="002060"/>
              </a:solidFill>
            </a:endParaRPr>
          </a:p>
        </p:txBody>
      </p:sp>
    </p:spTree>
    <p:extLst>
      <p:ext uri="{BB962C8B-B14F-4D97-AF65-F5344CB8AC3E}">
        <p14:creationId xmlns:p14="http://schemas.microsoft.com/office/powerpoint/2010/main" val="2757582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D9A9D5C0-8908-474F-A7E3-5A29F1C5D651}"/>
              </a:ext>
            </a:extLst>
          </p:cNvPr>
          <p:cNvSpPr/>
          <p:nvPr/>
        </p:nvSpPr>
        <p:spPr>
          <a:xfrm>
            <a:off x="496030" y="4485574"/>
            <a:ext cx="3064796"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Trên</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vách</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hang </a:t>
            </a:r>
            <a:r>
              <a:rPr lang="en-GB" dirty="0" err="1">
                <a:solidFill>
                  <a:srgbClr val="FF0000"/>
                </a:solidFill>
                <a:latin typeface="Times New Roman" panose="02020603050405020304" pitchFamily="18" charset="0"/>
                <a:cs typeface="Times New Roman" panose="02020603050405020304" pitchFamily="18" charset="0"/>
              </a:rPr>
              <a:t>động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có</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những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bức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vẽ</a:t>
            </a:r>
            <a:r>
              <a:rPr lang="en-GB" dirty="0">
                <a:solidFill>
                  <a:srgbClr val="FF0000"/>
                </a:solidFill>
                <a:latin typeface="Times New Roman" panose="02020603050405020304" pitchFamily="18" charset="0"/>
                <a:cs typeface="Times New Roman" panose="02020603050405020304" pitchFamily="18" charset="0"/>
              </a:rPr>
              <a:t>.</a:t>
            </a: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Nội</a:t>
            </a:r>
            <a:r>
              <a:rPr lang="en-GB" dirty="0">
                <a:solidFill>
                  <a:srgbClr val="4030FF"/>
                </a:solidFill>
                <a:latin typeface="Times New Roman" panose="02020603050405020304" pitchFamily="18" charset="0"/>
                <a:cs typeface="Times New Roman" panose="02020603050405020304" pitchFamily="18" charset="0"/>
              </a:rPr>
              <a:t> dung </a:t>
            </a:r>
            <a:r>
              <a:rPr lang="en-GB" dirty="0" err="1">
                <a:solidFill>
                  <a:srgbClr val="4030FF"/>
                </a:solidFill>
                <a:latin typeface="Times New Roman" panose="02020603050405020304" pitchFamily="18" charset="0"/>
                <a:cs typeface="Times New Roman" panose="02020603050405020304" pitchFamily="18" charset="0"/>
              </a:rPr>
              <a:t>của</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bức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vẽ</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là</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a:t>
            </a: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Tại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sao</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họ</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lại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vẽ</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con </a:t>
            </a:r>
            <a:r>
              <a:rPr lang="en-GB" dirty="0" err="1">
                <a:solidFill>
                  <a:srgbClr val="4030FF"/>
                </a:solidFill>
                <a:latin typeface="Times New Roman" panose="02020603050405020304" pitchFamily="18" charset="0"/>
                <a:cs typeface="Times New Roman" panose="02020603050405020304" pitchFamily="18" charset="0"/>
              </a:rPr>
              <a:t>vật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đó</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lên</a:t>
            </a:r>
            <a:r>
              <a:rPr lang="en-GB" dirty="0">
                <a:solidFill>
                  <a:srgbClr val="4030FF"/>
                </a:solidFill>
                <a:latin typeface="Times New Roman" panose="02020603050405020304" pitchFamily="18" charset="0"/>
                <a:cs typeface="Times New Roman" panose="02020603050405020304" pitchFamily="18" charset="0"/>
              </a:rPr>
              <a:t> hang </a:t>
            </a:r>
            <a:r>
              <a:rPr lang="en-GB" dirty="0" err="1">
                <a:solidFill>
                  <a:srgbClr val="4030FF"/>
                </a:solidFill>
                <a:latin typeface="Times New Roman" panose="02020603050405020304" pitchFamily="18" charset="0"/>
                <a:cs typeface="Times New Roman" panose="02020603050405020304" pitchFamily="18" charset="0"/>
              </a:rPr>
              <a:t>đá</a:t>
            </a:r>
            <a:r>
              <a:rPr lang="en-GB" dirty="0">
                <a:solidFill>
                  <a:srgbClr val="4030FF"/>
                </a:solidFill>
                <a:latin typeface="Times New Roman" panose="02020603050405020304" pitchFamily="18" charset="0"/>
                <a:cs typeface="Times New Roman" panose="02020603050405020304" pitchFamily="18" charset="0"/>
              </a:rPr>
              <a:t>?</a:t>
            </a:r>
            <a:endParaRPr lang="x-none" dirty="0">
              <a:solidFill>
                <a:srgbClr val="4030FF"/>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903EFE24-3BD5-D24F-BC39-1CC4BF29D3F4}"/>
              </a:ext>
            </a:extLst>
          </p:cNvPr>
          <p:cNvPicPr>
            <a:picLocks noChangeAspect="1"/>
          </p:cNvPicPr>
          <p:nvPr/>
        </p:nvPicPr>
        <p:blipFill>
          <a:blip r:embed="rId2"/>
          <a:stretch>
            <a:fillRect/>
          </a:stretch>
        </p:blipFill>
        <p:spPr>
          <a:xfrm>
            <a:off x="7623554" y="1661739"/>
            <a:ext cx="3965414" cy="2200684"/>
          </a:xfrm>
          <a:prstGeom prst="rect">
            <a:avLst/>
          </a:prstGeom>
        </p:spPr>
      </p:pic>
      <p:sp>
        <p:nvSpPr>
          <p:cNvPr id="9" name="Rounded Rectangle 8">
            <a:extLst>
              <a:ext uri="{FF2B5EF4-FFF2-40B4-BE49-F238E27FC236}">
                <a16:creationId xmlns:a16="http://schemas.microsoft.com/office/drawing/2014/main" xmlns="" id="{59AAE52E-9637-024A-BC64-24E73B9AC804}"/>
              </a:ext>
            </a:extLst>
          </p:cNvPr>
          <p:cNvSpPr/>
          <p:nvPr/>
        </p:nvSpPr>
        <p:spPr>
          <a:xfrm>
            <a:off x="4319379" y="4497440"/>
            <a:ext cx="3064796"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Những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chiếc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xương</a:t>
            </a:r>
            <a:endParaRPr lang="en-GB"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Nó</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cho</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chúng</a:t>
            </a:r>
            <a:r>
              <a:rPr lang="en-GB" dirty="0">
                <a:solidFill>
                  <a:srgbClr val="4030FF"/>
                </a:solidFill>
                <a:latin typeface="Times New Roman" panose="02020603050405020304" pitchFamily="18" charset="0"/>
                <a:cs typeface="Times New Roman" panose="02020603050405020304" pitchFamily="18" charset="0"/>
              </a:rPr>
              <a:t> ta </a:t>
            </a:r>
            <a:r>
              <a:rPr lang="en-GB" dirty="0" err="1">
                <a:solidFill>
                  <a:srgbClr val="4030FF"/>
                </a:solidFill>
                <a:latin typeface="Times New Roman" panose="02020603050405020304" pitchFamily="18" charset="0"/>
                <a:cs typeface="Times New Roman" panose="02020603050405020304" pitchFamily="18" charset="0"/>
              </a:rPr>
              <a:t>biết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được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điều</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về</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cuộc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sống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của</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người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nguyên</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thuỷ</a:t>
            </a:r>
            <a:r>
              <a:rPr lang="en-GB" dirty="0">
                <a:solidFill>
                  <a:srgbClr val="4030FF"/>
                </a:solidFill>
                <a:latin typeface="Times New Roman" panose="02020603050405020304" pitchFamily="18" charset="0"/>
                <a:cs typeface="Times New Roman" panose="02020603050405020304" pitchFamily="18" charset="0"/>
              </a:rPr>
              <a:t>?</a:t>
            </a:r>
            <a:endParaRPr lang="x-none" dirty="0">
              <a:solidFill>
                <a:srgbClr val="4030FF"/>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EFA7FB78-EE54-5F44-9813-F4383AB08ED7}"/>
              </a:ext>
            </a:extLst>
          </p:cNvPr>
          <p:cNvPicPr>
            <a:picLocks noChangeAspect="1"/>
          </p:cNvPicPr>
          <p:nvPr/>
        </p:nvPicPr>
        <p:blipFill>
          <a:blip r:embed="rId3"/>
          <a:stretch>
            <a:fillRect/>
          </a:stretch>
        </p:blipFill>
        <p:spPr>
          <a:xfrm>
            <a:off x="3992923" y="1616495"/>
            <a:ext cx="3510409" cy="2359525"/>
          </a:xfrm>
          <a:prstGeom prst="rect">
            <a:avLst/>
          </a:prstGeom>
        </p:spPr>
      </p:pic>
      <p:sp>
        <p:nvSpPr>
          <p:cNvPr id="12" name="Rounded Rectangle 11">
            <a:extLst>
              <a:ext uri="{FF2B5EF4-FFF2-40B4-BE49-F238E27FC236}">
                <a16:creationId xmlns:a16="http://schemas.microsoft.com/office/drawing/2014/main" xmlns="" id="{71E5D62A-1E83-3F4A-AA5F-6C38CE125F3E}"/>
              </a:ext>
            </a:extLst>
          </p:cNvPr>
          <p:cNvSpPr/>
          <p:nvPr/>
        </p:nvSpPr>
        <p:spPr>
          <a:xfrm>
            <a:off x="8142728" y="4557171"/>
            <a:ext cx="3191364"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Đồ</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trang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sức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thời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đồ</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đá</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Chiếc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vòng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cổ</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err="1">
                <a:solidFill>
                  <a:srgbClr val="FF0000"/>
                </a:solidFill>
                <a:latin typeface="Times New Roman" panose="02020603050405020304" pitchFamily="18" charset="0"/>
                <a:cs typeface="Times New Roman" panose="02020603050405020304" pitchFamily="18" charset="0"/>
              </a:rPr>
              <a:t>từ</a:t>
            </a:r>
            <a:r>
              <a:rPr lang="en-GB">
                <a:solidFill>
                  <a:srgbClr val="FF0000"/>
                </a:solidFill>
                <a:latin typeface="Times New Roman" panose="02020603050405020304" pitchFamily="18" charset="0"/>
                <a:cs typeface="Times New Roman" panose="02020603050405020304" pitchFamily="18" charset="0"/>
              </a:rPr>
              <a:t> </a:t>
            </a:r>
            <a:r>
              <a:rPr lang="en-GB" smtClean="0">
                <a:solidFill>
                  <a:srgbClr val="FF0000"/>
                </a:solidFill>
                <a:latin typeface="Times New Roman" panose="02020603050405020304" pitchFamily="18" charset="0"/>
                <a:cs typeface="Times New Roman" panose="02020603050405020304" pitchFamily="18" charset="0"/>
              </a:rPr>
              <a:t>xương </a:t>
            </a:r>
            <a:r>
              <a:rPr lang="en-GB" dirty="0" err="1">
                <a:solidFill>
                  <a:srgbClr val="FF0000"/>
                </a:solidFill>
                <a:latin typeface="Times New Roman" panose="02020603050405020304" pitchFamily="18" charset="0"/>
                <a:cs typeface="Times New Roman" panose="02020603050405020304" pitchFamily="18" charset="0"/>
              </a:rPr>
              <a:t>thú</a:t>
            </a:r>
            <a:endParaRPr lang="en-GB"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đồ</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trang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sức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này</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cho</a:t>
            </a:r>
            <a:r>
              <a:rPr lang="en-GB" dirty="0">
                <a:solidFill>
                  <a:srgbClr val="4030FF"/>
                </a:solidFill>
                <a:latin typeface="Times New Roman" panose="02020603050405020304" pitchFamily="18" charset="0"/>
                <a:cs typeface="Times New Roman" panose="02020603050405020304" pitchFamily="18" charset="0"/>
              </a:rPr>
              <a:t> ta </a:t>
            </a:r>
            <a:r>
              <a:rPr lang="en-GB" dirty="0" err="1">
                <a:solidFill>
                  <a:srgbClr val="4030FF"/>
                </a:solidFill>
                <a:latin typeface="Times New Roman" panose="02020603050405020304" pitchFamily="18" charset="0"/>
                <a:cs typeface="Times New Roman" panose="02020603050405020304" pitchFamily="18" charset="0"/>
              </a:rPr>
              <a:t>biết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điều</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về</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cuộc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sống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người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nguyên</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thuỷ</a:t>
            </a:r>
            <a:r>
              <a:rPr lang="en-GB" dirty="0">
                <a:solidFill>
                  <a:srgbClr val="4030FF"/>
                </a:solidFill>
                <a:latin typeface="Times New Roman" panose="02020603050405020304" pitchFamily="18" charset="0"/>
                <a:cs typeface="Times New Roman" panose="02020603050405020304" pitchFamily="18" charset="0"/>
              </a:rPr>
              <a:t>?</a:t>
            </a:r>
            <a:endParaRPr lang="x-none" dirty="0">
              <a:solidFill>
                <a:srgbClr val="4030FF"/>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F3AC60CB-EAB1-E148-94A9-341939E864D8}"/>
              </a:ext>
            </a:extLst>
          </p:cNvPr>
          <p:cNvPicPr>
            <a:picLocks noChangeAspect="1"/>
          </p:cNvPicPr>
          <p:nvPr/>
        </p:nvPicPr>
        <p:blipFill>
          <a:blip r:embed="rId4"/>
          <a:stretch>
            <a:fillRect/>
          </a:stretch>
        </p:blipFill>
        <p:spPr>
          <a:xfrm>
            <a:off x="245432" y="1716823"/>
            <a:ext cx="3510409" cy="2158871"/>
          </a:xfrm>
          <a:prstGeom prst="rect">
            <a:avLst/>
          </a:prstGeom>
        </p:spPr>
      </p:pic>
      <p:cxnSp>
        <p:nvCxnSpPr>
          <p:cNvPr id="18" name="Straight Arrow Connector 17">
            <a:extLst>
              <a:ext uri="{FF2B5EF4-FFF2-40B4-BE49-F238E27FC236}">
                <a16:creationId xmlns:a16="http://schemas.microsoft.com/office/drawing/2014/main" xmlns="" id="{5DA5CA03-8030-D341-A191-F59FE496EB9E}"/>
              </a:ext>
            </a:extLst>
          </p:cNvPr>
          <p:cNvCxnSpPr>
            <a:cxnSpLocks/>
            <a:endCxn id="25" idx="0"/>
          </p:cNvCxnSpPr>
          <p:nvPr/>
        </p:nvCxnSpPr>
        <p:spPr>
          <a:xfrm flipH="1">
            <a:off x="1872674" y="3668668"/>
            <a:ext cx="27411" cy="4472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xmlns="" id="{CD168005-1D06-654C-9B5D-746A56DA638B}"/>
              </a:ext>
            </a:extLst>
          </p:cNvPr>
          <p:cNvCxnSpPr>
            <a:cxnSpLocks/>
            <a:stCxn id="22" idx="6"/>
            <a:endCxn id="12" idx="0"/>
          </p:cNvCxnSpPr>
          <p:nvPr/>
        </p:nvCxnSpPr>
        <p:spPr>
          <a:xfrm>
            <a:off x="5811239" y="3904015"/>
            <a:ext cx="3927171" cy="6531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xmlns="" id="{C1E30F40-E31B-1D41-A966-C31516FA10C0}"/>
              </a:ext>
            </a:extLst>
          </p:cNvPr>
          <p:cNvCxnSpPr>
            <a:cxnSpLocks/>
          </p:cNvCxnSpPr>
          <p:nvPr/>
        </p:nvCxnSpPr>
        <p:spPr>
          <a:xfrm flipH="1">
            <a:off x="5735185" y="3888083"/>
            <a:ext cx="3871076" cy="4553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xmlns="" id="{621F0F24-9C3D-FA45-BA2E-DA3284540BAA}"/>
              </a:ext>
            </a:extLst>
          </p:cNvPr>
          <p:cNvSpPr/>
          <p:nvPr/>
        </p:nvSpPr>
        <p:spPr>
          <a:xfrm>
            <a:off x="1654399" y="36272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1</a:t>
            </a:r>
          </a:p>
        </p:txBody>
      </p:sp>
      <p:sp>
        <p:nvSpPr>
          <p:cNvPr id="22" name="Oval 21">
            <a:extLst>
              <a:ext uri="{FF2B5EF4-FFF2-40B4-BE49-F238E27FC236}">
                <a16:creationId xmlns:a16="http://schemas.microsoft.com/office/drawing/2014/main" xmlns="" id="{B76F422F-2E60-2E40-A64D-65F9F7A0F884}"/>
              </a:ext>
            </a:extLst>
          </p:cNvPr>
          <p:cNvSpPr/>
          <p:nvPr/>
        </p:nvSpPr>
        <p:spPr>
          <a:xfrm>
            <a:off x="5319867" y="3692153"/>
            <a:ext cx="491372" cy="4237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2</a:t>
            </a:r>
          </a:p>
        </p:txBody>
      </p:sp>
      <p:sp>
        <p:nvSpPr>
          <p:cNvPr id="23" name="Oval 22">
            <a:extLst>
              <a:ext uri="{FF2B5EF4-FFF2-40B4-BE49-F238E27FC236}">
                <a16:creationId xmlns:a16="http://schemas.microsoft.com/office/drawing/2014/main" xmlns="" id="{867C24F7-8491-684B-B26B-5D7DCD6582FA}"/>
              </a:ext>
            </a:extLst>
          </p:cNvPr>
          <p:cNvSpPr/>
          <p:nvPr/>
        </p:nvSpPr>
        <p:spPr>
          <a:xfrm>
            <a:off x="5382897" y="422971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b</a:t>
            </a:r>
          </a:p>
        </p:txBody>
      </p:sp>
      <p:sp>
        <p:nvSpPr>
          <p:cNvPr id="24" name="Oval 23">
            <a:extLst>
              <a:ext uri="{FF2B5EF4-FFF2-40B4-BE49-F238E27FC236}">
                <a16:creationId xmlns:a16="http://schemas.microsoft.com/office/drawing/2014/main" xmlns="" id="{DEABB901-618F-6A40-81EB-9D3F88C67B24}"/>
              </a:ext>
            </a:extLst>
          </p:cNvPr>
          <p:cNvSpPr/>
          <p:nvPr/>
        </p:nvSpPr>
        <p:spPr>
          <a:xfrm>
            <a:off x="9321715" y="359746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3</a:t>
            </a:r>
          </a:p>
        </p:txBody>
      </p:sp>
      <p:sp>
        <p:nvSpPr>
          <p:cNvPr id="25" name="Oval 24">
            <a:extLst>
              <a:ext uri="{FF2B5EF4-FFF2-40B4-BE49-F238E27FC236}">
                <a16:creationId xmlns:a16="http://schemas.microsoft.com/office/drawing/2014/main" xmlns="" id="{A9DF871A-C37C-4046-B9DF-F137F02135AD}"/>
              </a:ext>
            </a:extLst>
          </p:cNvPr>
          <p:cNvSpPr/>
          <p:nvPr/>
        </p:nvSpPr>
        <p:spPr>
          <a:xfrm>
            <a:off x="1626988" y="4115876"/>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a</a:t>
            </a:r>
          </a:p>
        </p:txBody>
      </p:sp>
      <p:sp>
        <p:nvSpPr>
          <p:cNvPr id="26" name="Oval 25">
            <a:extLst>
              <a:ext uri="{FF2B5EF4-FFF2-40B4-BE49-F238E27FC236}">
                <a16:creationId xmlns:a16="http://schemas.microsoft.com/office/drawing/2014/main" xmlns="" id="{2BC9B8B6-8985-734D-B9E8-5BC27BE59C80}"/>
              </a:ext>
            </a:extLst>
          </p:cNvPr>
          <p:cNvSpPr/>
          <p:nvPr/>
        </p:nvSpPr>
        <p:spPr>
          <a:xfrm>
            <a:off x="9358962" y="417950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c</a:t>
            </a:r>
          </a:p>
        </p:txBody>
      </p:sp>
    </p:spTree>
    <p:extLst>
      <p:ext uri="{BB962C8B-B14F-4D97-AF65-F5344CB8AC3E}">
        <p14:creationId xmlns:p14="http://schemas.microsoft.com/office/powerpoint/2010/main" val="239159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48845318"/>
              </p:ext>
            </p:extLst>
          </p:nvPr>
        </p:nvGraphicFramePr>
        <p:xfrm>
          <a:off x="955848" y="2816387"/>
          <a:ext cx="10280303" cy="3072271"/>
        </p:xfrm>
        <a:graphic>
          <a:graphicData uri="http://schemas.openxmlformats.org/drawingml/2006/table">
            <a:tbl>
              <a:tblPr firstRow="1" firstCol="1" bandRow="1">
                <a:tableStyleId>{5C22544A-7EE6-4342-B048-85BDC9FD1C3A}</a:tableStyleId>
              </a:tblPr>
              <a:tblGrid>
                <a:gridCol w="2280490">
                  <a:extLst>
                    <a:ext uri="{9D8B030D-6E8A-4147-A177-3AD203B41FA5}">
                      <a16:colId xmlns:a16="http://schemas.microsoft.com/office/drawing/2014/main" xmlns="" val="20000"/>
                    </a:ext>
                  </a:extLst>
                </a:gridCol>
                <a:gridCol w="3909411">
                  <a:extLst>
                    <a:ext uri="{9D8B030D-6E8A-4147-A177-3AD203B41FA5}">
                      <a16:colId xmlns:a16="http://schemas.microsoft.com/office/drawing/2014/main" xmlns="" val="20001"/>
                    </a:ext>
                  </a:extLst>
                </a:gridCol>
                <a:gridCol w="4090402">
                  <a:extLst>
                    <a:ext uri="{9D8B030D-6E8A-4147-A177-3AD203B41FA5}">
                      <a16:colId xmlns:a16="http://schemas.microsoft.com/office/drawing/2014/main" xmlns="" val="20002"/>
                    </a:ext>
                  </a:extLst>
                </a:gridCol>
              </a:tblGrid>
              <a:tr h="790651">
                <a:tc>
                  <a:txBody>
                    <a:bodyPr/>
                    <a:lstStyle/>
                    <a:p>
                      <a:pPr marL="0" marR="0" algn="ctr">
                        <a:lnSpc>
                          <a:spcPct val="150000"/>
                        </a:lnSpc>
                        <a:spcBef>
                          <a:spcPts val="0"/>
                        </a:spcBef>
                        <a:spcAft>
                          <a:spcPts val="0"/>
                        </a:spcAft>
                      </a:pP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Tiêu</a:t>
                      </a:r>
                      <a:r>
                        <a:rPr lang="en-AU" sz="2400" b="1" i="1" baseline="0" dirty="0">
                          <a:solidFill>
                            <a:srgbClr val="002060"/>
                          </a:solidFill>
                          <a:effectLst/>
                          <a:latin typeface="Times New Roman" panose="02020603050405020304" pitchFamily="18" charset="0"/>
                          <a:cs typeface="Times New Roman" panose="02020603050405020304" pitchFamily="18" charset="0"/>
                        </a:rPr>
                        <a:t> </a:t>
                      </a:r>
                      <a:r>
                        <a:rPr lang="en-AU" sz="2400" b="1" i="1" baseline="0" dirty="0" err="1">
                          <a:solidFill>
                            <a:srgbClr val="002060"/>
                          </a:solidFill>
                          <a:effectLst/>
                          <a:latin typeface="Times New Roman" panose="02020603050405020304" pitchFamily="18" charset="0"/>
                          <a:cs typeface="Times New Roman" panose="02020603050405020304" pitchFamily="18" charset="0"/>
                        </a:rPr>
                        <a:t>chí</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tối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cổ</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tinh</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khôn</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10000"/>
                  </a:ext>
                </a:extLst>
              </a:tr>
              <a:tr h="2281620">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tinh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thần</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trang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như</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vòng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đeo</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tay</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vỏ</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ốc</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hay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răng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thú</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a:lnSpc>
                          <a:spcPct val="150000"/>
                        </a:lnSpc>
                        <a:spcBef>
                          <a:spcPts val="0"/>
                        </a:spcBef>
                        <a:spcAft>
                          <a:spcPts val="0"/>
                        </a:spcAft>
                      </a:pP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vách</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đá</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trang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vòng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tay</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tượng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vẽ</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tranh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trên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có</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tục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chôn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10002"/>
                  </a:ext>
                </a:extLst>
              </a:tr>
            </a:tbl>
          </a:graphicData>
        </a:graphic>
      </p:graphicFrame>
      <p:sp>
        <p:nvSpPr>
          <p:cNvPr id="4" name="Rectangle 3"/>
          <p:cNvSpPr/>
          <p:nvPr/>
        </p:nvSpPr>
        <p:spPr>
          <a:xfrm>
            <a:off x="955848" y="2136438"/>
            <a:ext cx="10280303" cy="655093"/>
          </a:xfrm>
          <a:prstGeom prst="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Đời</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tinh</a:t>
            </a:r>
            <a:r>
              <a:rPr lang="en-US" sz="2800" b="1" dirty="0">
                <a:solidFill>
                  <a:srgbClr val="002060"/>
                </a:solidFill>
              </a:rPr>
              <a:t> </a:t>
            </a:r>
            <a:r>
              <a:rPr lang="en-US" sz="2800" b="1" dirty="0" err="1">
                <a:solidFill>
                  <a:srgbClr val="002060"/>
                </a:solidFill>
              </a:rPr>
              <a:t>thần</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thuỷ</a:t>
            </a:r>
            <a:endParaRPr lang="en-US" sz="2800" b="1" dirty="0">
              <a:solidFill>
                <a:srgbClr val="002060"/>
              </a:solidFill>
            </a:endParaRPr>
          </a:p>
        </p:txBody>
      </p:sp>
    </p:spTree>
    <p:extLst>
      <p:ext uri="{BB962C8B-B14F-4D97-AF65-F5344CB8AC3E}">
        <p14:creationId xmlns:p14="http://schemas.microsoft.com/office/powerpoint/2010/main" val="3993206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332510" y="5638188"/>
            <a:ext cx="11783290" cy="1219812"/>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r>
              <a:rPr lang="en-US" sz="2400" b="1" dirty="0">
                <a:solidFill>
                  <a:srgbClr val="FFFF00"/>
                </a:solidFill>
                <a:latin typeface="Times New Roman" panose="02020603050405020304" pitchFamily="18" charset="0"/>
                <a:cs typeface="Times New Roman" panose="02020603050405020304" pitchFamily="18" charset="0"/>
              </a:rPr>
              <a:t>=&gt; Lao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giúp</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triển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thông</a:t>
            </a:r>
            <a:r>
              <a:rPr lang="en-US" sz="2400" b="1" dirty="0">
                <a:solidFill>
                  <a:srgbClr val="FFFF00"/>
                </a:solidFill>
                <a:latin typeface="Times New Roman" panose="02020603050405020304" pitchFamily="18" charset="0"/>
                <a:cs typeface="Times New Roman" panose="02020603050405020304" pitchFamily="18" charset="0"/>
              </a:rPr>
              <a:t> minh, </a:t>
            </a:r>
            <a:r>
              <a:rPr lang="en-US" sz="2400" b="1" dirty="0" err="1">
                <a:solidFill>
                  <a:srgbClr val="FFFF00"/>
                </a:solidFill>
                <a:latin typeface="Times New Roman" panose="02020603050405020304" pitchFamily="18" charset="0"/>
                <a:cs typeface="Times New Roman" panose="02020603050405020304" pitchFamily="18" charset="0"/>
              </a:rPr>
              <a:t>đôi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bàn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tay</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trở</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khéo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léo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cơ</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thể</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biến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đổi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để</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thích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với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các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tư</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thế</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lao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giúp</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từng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bước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tự</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cải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mình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và</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làm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cho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cuộc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sống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phong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phú</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hơn</a:t>
            </a:r>
            <a:endParaRPr lang="x-none" sz="2400" b="1" dirty="0">
              <a:solidFill>
                <a:srgbClr val="FFFF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32510" y="306902"/>
            <a:ext cx="4710543" cy="690508"/>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smtClean="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r>
              <a:rPr lang="en-US" sz="2400" b="1" dirty="0" err="1" smtClean="0">
                <a:latin typeface="Times New Roman" panose="02020603050405020304" pitchFamily="18" charset="0"/>
                <a:cs typeface="Times New Roman" panose="02020603050405020304" pitchFamily="18" charset="0"/>
              </a:rPr>
              <a:t>Bầy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thuỷ</a:t>
            </a:r>
            <a:endParaRPr lang="en-US" sz="2400" b="1" dirty="0" smtClean="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11" name="Rectangle 10"/>
          <p:cNvSpPr/>
          <p:nvPr/>
        </p:nvSpPr>
        <p:spPr>
          <a:xfrm>
            <a:off x="5375564" y="292953"/>
            <a:ext cx="6740236" cy="678753"/>
          </a:xfrm>
          <a:prstGeom prst="rect">
            <a:avLst/>
          </a:prstGeom>
          <a:solidFill>
            <a:srgbClr val="00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a:t>
            </a:r>
            <a:r>
              <a:rPr lang="en-US" sz="2400" b="1" dirty="0" err="1" smtClean="0">
                <a:latin typeface="Times New Roman" panose="02020603050405020304" pitchFamily="18" charset="0"/>
                <a:cs typeface="Times New Roman" panose="02020603050405020304" pitchFamily="18" charset="0"/>
              </a:rPr>
              <a:t>ông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tộc</a:t>
            </a:r>
            <a:endParaRPr lang="en-US" sz="24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332510" y="975028"/>
            <a:ext cx="4710543" cy="465962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p:txBody>
      </p:sp>
      <p:sp>
        <p:nvSpPr>
          <p:cNvPr id="13" name="Rectangle 12"/>
          <p:cNvSpPr/>
          <p:nvPr/>
        </p:nvSpPr>
        <p:spPr>
          <a:xfrm>
            <a:off x="5375563" y="975246"/>
            <a:ext cx="6740237" cy="4662942"/>
          </a:xfrm>
          <a:prstGeom prst="rect">
            <a:avLst/>
          </a:prstGeom>
          <a:solidFill>
            <a:srgbClr val="00FF00"/>
          </a:solidFill>
        </p:spPr>
        <p:style>
          <a:lnRef idx="2">
            <a:schemeClr val="accent6"/>
          </a:lnRef>
          <a:fillRef idx="1">
            <a:schemeClr val="lt1"/>
          </a:fillRef>
          <a:effectRef idx="0">
            <a:schemeClr val="accent6"/>
          </a:effectRef>
          <a:fontRef idx="minor">
            <a:schemeClr val="dk1"/>
          </a:fontRef>
        </p:style>
        <p:txBody>
          <a:bodyPr rtlCol="0" anchor="ctr"/>
          <a:lstStyle/>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vạn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vách</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2, 3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741022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110" y="970690"/>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2" name="Rectangle 1"/>
          <p:cNvSpPr/>
          <p:nvPr/>
        </p:nvSpPr>
        <p:spPr>
          <a:xfrm>
            <a:off x="650521" y="1605091"/>
            <a:ext cx="11416146" cy="50404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qua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650521" y="2489293"/>
            <a:ext cx="11236679"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tối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hang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dựa</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săn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bắt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hái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lượm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vẽ</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vách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đá</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650521" y="3727120"/>
            <a:ext cx="11416146" cy="1421928"/>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khôn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trọt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chăn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nuôi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dệt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vải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đá</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nung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tục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chôn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chết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linh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469667"/>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309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869" y="918873"/>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519747" y="1596044"/>
            <a:ext cx="11485021" cy="1126462"/>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4184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26D5DDD-62E8-314A-8E23-7C73BDED8323}"/>
              </a:ext>
            </a:extLst>
          </p:cNvPr>
          <p:cNvPicPr/>
          <p:nvPr/>
        </p:nvPicPr>
        <p:blipFill>
          <a:blip r:embed="rId2">
            <a:extLst>
              <a:ext uri="{28A0092B-C50C-407E-A947-70E740481C1C}">
                <a14:useLocalDpi xmlns:a14="http://schemas.microsoft.com/office/drawing/2010/main" val="0"/>
              </a:ext>
            </a:extLst>
          </a:blip>
          <a:stretch>
            <a:fillRect/>
          </a:stretch>
        </p:blipFill>
        <p:spPr>
          <a:xfrm>
            <a:off x="397823" y="430509"/>
            <a:ext cx="6487094" cy="6427491"/>
          </a:xfrm>
          <a:prstGeom prst="rect">
            <a:avLst/>
          </a:prstGeom>
        </p:spPr>
      </p:pic>
      <p:sp>
        <p:nvSpPr>
          <p:cNvPr id="11" name="Cloud Callout 10">
            <a:extLst>
              <a:ext uri="{FF2B5EF4-FFF2-40B4-BE49-F238E27FC236}">
                <a16:creationId xmlns:a16="http://schemas.microsoft.com/office/drawing/2014/main" xmlns="" id="{C8AC818B-3B5D-584B-9A2D-4A943AE0D8E2}"/>
              </a:ext>
            </a:extLst>
          </p:cNvPr>
          <p:cNvSpPr/>
          <p:nvPr/>
        </p:nvSpPr>
        <p:spPr>
          <a:xfrm>
            <a:off x="7507075" y="1413692"/>
            <a:ext cx="4133914" cy="4591084"/>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endParaRPr lang="x-none" sz="2400" dirty="0">
              <a:latin typeface="Times New Roman" panose="02020603050405020304" pitchFamily="18" charset="0"/>
              <a:cs typeface="Times New Roman" panose="02020603050405020304" pitchFamily="18" charset="0"/>
            </a:endParaRPr>
          </a:p>
          <a:p>
            <a:pPr algn="just"/>
            <a:r>
              <a:rPr lang="x-none" sz="2400" dirty="0">
                <a:latin typeface="Times New Roman" panose="02020603050405020304" pitchFamily="18" charset="0"/>
                <a:cs typeface="Times New Roman" panose="02020603050405020304" pitchFamily="18" charset="0"/>
              </a:rPr>
              <a:t>? Hãy chỉ trên bản đồ các dấu tích của con người từ thời đại đồ đá (đồ đá cũ và đồ đá mới) đến thời đại đồ đổng ở Việt Nam. </a:t>
            </a:r>
          </a:p>
          <a:p>
            <a:pPr marL="342900" indent="-342900" algn="just">
              <a:buFont typeface="Arial" panose="020B0604020202020204" pitchFamily="34" charset="0"/>
              <a:buChar char="•"/>
            </a:pPr>
            <a:endParaRPr lang="x-none" sz="2400" dirty="0">
              <a:latin typeface="Times New Roman" panose="02020603050405020304" pitchFamily="18" charset="0"/>
              <a:cs typeface="Times New Roman" panose="02020603050405020304" pitchFamily="18" charset="0"/>
            </a:endParaRPr>
          </a:p>
        </p:txBody>
      </p:sp>
      <p:pic>
        <p:nvPicPr>
          <p:cNvPr id="13" name="Content Placeholder 4">
            <a:extLst>
              <a:ext uri="{FF2B5EF4-FFF2-40B4-BE49-F238E27FC236}">
                <a16:creationId xmlns:a16="http://schemas.microsoft.com/office/drawing/2014/main" xmlns="" id="{786C9B5B-17AC-FC49-8835-29FC1A63D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796" y="5663570"/>
            <a:ext cx="1103284" cy="1091565"/>
          </a:xfrm>
          <a:prstGeom prst="rect">
            <a:avLst/>
          </a:prstGeom>
        </p:spPr>
      </p:pic>
      <p:sp>
        <p:nvSpPr>
          <p:cNvPr id="15" name="Rectangle 14">
            <a:extLst>
              <a:ext uri="{FF2B5EF4-FFF2-40B4-BE49-F238E27FC236}">
                <a16:creationId xmlns:a16="http://schemas.microsoft.com/office/drawing/2014/main" xmlns="" id="{9F29AB24-028C-5545-B4B9-6A06CB301963}"/>
              </a:ext>
            </a:extLst>
          </p:cNvPr>
          <p:cNvSpPr/>
          <p:nvPr/>
        </p:nvSpPr>
        <p:spPr>
          <a:xfrm>
            <a:off x="4390743" y="1202346"/>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Di chỉ đồ đá cũ</a:t>
            </a:r>
          </a:p>
        </p:txBody>
      </p:sp>
      <p:sp>
        <p:nvSpPr>
          <p:cNvPr id="16" name="Rectangle 15">
            <a:extLst>
              <a:ext uri="{FF2B5EF4-FFF2-40B4-BE49-F238E27FC236}">
                <a16:creationId xmlns:a16="http://schemas.microsoft.com/office/drawing/2014/main" xmlns="" id="{86AFF123-DB61-A749-9665-0752F1E10E7C}"/>
              </a:ext>
            </a:extLst>
          </p:cNvPr>
          <p:cNvSpPr/>
          <p:nvPr/>
        </p:nvSpPr>
        <p:spPr>
          <a:xfrm>
            <a:off x="4390742" y="2279478"/>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Di chỉ đồ đá mới</a:t>
            </a:r>
          </a:p>
        </p:txBody>
      </p:sp>
      <p:sp>
        <p:nvSpPr>
          <p:cNvPr id="17" name="Rectangle 16">
            <a:extLst>
              <a:ext uri="{FF2B5EF4-FFF2-40B4-BE49-F238E27FC236}">
                <a16:creationId xmlns:a16="http://schemas.microsoft.com/office/drawing/2014/main" xmlns="" id="{272755E5-D76F-FC4B-B895-C943457C5356}"/>
              </a:ext>
            </a:extLst>
          </p:cNvPr>
          <p:cNvSpPr/>
          <p:nvPr/>
        </p:nvSpPr>
        <p:spPr>
          <a:xfrm>
            <a:off x="4390742" y="3503844"/>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Di chỉ đồ đồng</a:t>
            </a:r>
          </a:p>
        </p:txBody>
      </p:sp>
      <p:sp>
        <p:nvSpPr>
          <p:cNvPr id="18" name="Rectangle 17">
            <a:extLst>
              <a:ext uri="{FF2B5EF4-FFF2-40B4-BE49-F238E27FC236}">
                <a16:creationId xmlns:a16="http://schemas.microsoft.com/office/drawing/2014/main" xmlns="" id="{8DAD39FD-61FE-494A-90DB-3F6B37D42127}"/>
              </a:ext>
            </a:extLst>
          </p:cNvPr>
          <p:cNvSpPr/>
          <p:nvPr/>
        </p:nvSpPr>
        <p:spPr>
          <a:xfrm>
            <a:off x="7246509" y="1202346"/>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Thẩm Khuyên, Thẩm Hai; Sơn Vi, Núi Đọ , An Khê, Xuân Lộc </a:t>
            </a:r>
          </a:p>
        </p:txBody>
      </p:sp>
      <p:sp>
        <p:nvSpPr>
          <p:cNvPr id="19" name="Rectangle 18">
            <a:extLst>
              <a:ext uri="{FF2B5EF4-FFF2-40B4-BE49-F238E27FC236}">
                <a16:creationId xmlns:a16="http://schemas.microsoft.com/office/drawing/2014/main" xmlns="" id="{8674E2B1-7F4C-D140-A79B-22E98E33CE15}"/>
              </a:ext>
            </a:extLst>
          </p:cNvPr>
          <p:cNvSpPr/>
          <p:nvPr/>
        </p:nvSpPr>
        <p:spPr>
          <a:xfrm>
            <a:off x="7246509" y="2279478"/>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Bắc Sơn, Hạ Long, Hoà Bình, Quỳnh Văn, Bầu Tró, Lung Leng</a:t>
            </a:r>
          </a:p>
        </p:txBody>
      </p:sp>
      <p:sp>
        <p:nvSpPr>
          <p:cNvPr id="20" name="Rectangle 19">
            <a:extLst>
              <a:ext uri="{FF2B5EF4-FFF2-40B4-BE49-F238E27FC236}">
                <a16:creationId xmlns:a16="http://schemas.microsoft.com/office/drawing/2014/main" xmlns="" id="{558F6902-1542-8F49-B4F3-18E4B3470337}"/>
              </a:ext>
            </a:extLst>
          </p:cNvPr>
          <p:cNvSpPr/>
          <p:nvPr/>
        </p:nvSpPr>
        <p:spPr>
          <a:xfrm>
            <a:off x="7246509" y="3503844"/>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Phùng Nguyên, Gò Mun, Đồng Đậu, Hoa Lộc, Giồng Lớn</a:t>
            </a:r>
          </a:p>
        </p:txBody>
      </p:sp>
      <p:sp>
        <p:nvSpPr>
          <p:cNvPr id="21" name="Triangle 20">
            <a:extLst>
              <a:ext uri="{FF2B5EF4-FFF2-40B4-BE49-F238E27FC236}">
                <a16:creationId xmlns:a16="http://schemas.microsoft.com/office/drawing/2014/main" xmlns="" id="{3ACA7ECF-388C-FD44-8B3D-9FE183EF9D6E}"/>
              </a:ext>
            </a:extLst>
          </p:cNvPr>
          <p:cNvSpPr/>
          <p:nvPr/>
        </p:nvSpPr>
        <p:spPr>
          <a:xfrm>
            <a:off x="4522477" y="1365201"/>
            <a:ext cx="417722" cy="3675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Triangle 21">
            <a:extLst>
              <a:ext uri="{FF2B5EF4-FFF2-40B4-BE49-F238E27FC236}">
                <a16:creationId xmlns:a16="http://schemas.microsoft.com/office/drawing/2014/main" xmlns="" id="{E70EF865-8DCD-FD49-AF08-ABE02E94F4D9}"/>
              </a:ext>
            </a:extLst>
          </p:cNvPr>
          <p:cNvSpPr/>
          <p:nvPr/>
        </p:nvSpPr>
        <p:spPr>
          <a:xfrm>
            <a:off x="4455641" y="2426712"/>
            <a:ext cx="417722" cy="367595"/>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x-none"/>
          </a:p>
        </p:txBody>
      </p:sp>
      <p:sp>
        <p:nvSpPr>
          <p:cNvPr id="23" name="Rounded Rectangle 22">
            <a:extLst>
              <a:ext uri="{FF2B5EF4-FFF2-40B4-BE49-F238E27FC236}">
                <a16:creationId xmlns:a16="http://schemas.microsoft.com/office/drawing/2014/main" xmlns="" id="{43F4FAD5-AEA2-0344-95F6-24BCD84C5311}"/>
              </a:ext>
            </a:extLst>
          </p:cNvPr>
          <p:cNvSpPr/>
          <p:nvPr/>
        </p:nvSpPr>
        <p:spPr>
          <a:xfrm>
            <a:off x="4522477" y="3709234"/>
            <a:ext cx="350886" cy="33835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0000"/>
              </a:solidFill>
              <a:highlight>
                <a:srgbClr val="FF0000"/>
              </a:highlight>
            </a:endParaRPr>
          </a:p>
        </p:txBody>
      </p:sp>
      <p:sp>
        <p:nvSpPr>
          <p:cNvPr id="24" name="Cloud Callout 23">
            <a:extLst>
              <a:ext uri="{FF2B5EF4-FFF2-40B4-BE49-F238E27FC236}">
                <a16:creationId xmlns:a16="http://schemas.microsoft.com/office/drawing/2014/main" xmlns="" id="{954E4BCC-04B0-FC41-A1D5-2F1A4F2E7E20}"/>
              </a:ext>
            </a:extLst>
          </p:cNvPr>
          <p:cNvSpPr/>
          <p:nvPr/>
        </p:nvSpPr>
        <p:spPr>
          <a:xfrm>
            <a:off x="8129233" y="1732796"/>
            <a:ext cx="4133914" cy="4591084"/>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endParaRPr lang="x-none" sz="2400" dirty="0">
              <a:latin typeface="Times New Roman" panose="02020603050405020304" pitchFamily="18" charset="0"/>
              <a:cs typeface="Times New Roman" panose="02020603050405020304" pitchFamily="18" charset="0"/>
            </a:endParaRPr>
          </a:p>
          <a:p>
            <a:pPr algn="just"/>
            <a:r>
              <a:rPr lang="x-none" sz="2400" dirty="0">
                <a:latin typeface="Times New Roman" panose="02020603050405020304" pitchFamily="18" charset="0"/>
                <a:cs typeface="Times New Roman" panose="02020603050405020304" pitchFamily="18" charset="0"/>
              </a:rPr>
              <a:t>? Qua đó em có nhận xét gì về sự phân bố các dấu tích thời nguyên thuỷ trên đất nước ta</a:t>
            </a:r>
            <a:r>
              <a:rPr lang="vi-VN"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213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heckerboard(across)">
                                      <p:cBhvr>
                                        <p:cTn id="18" dur="500"/>
                                        <p:tgtEl>
                                          <p:spTgt spid="1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heckerboard(across)">
                                      <p:cBhvr>
                                        <p:cTn id="27" dur="500"/>
                                        <p:tgtEl>
                                          <p:spTgt spid="2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dissolv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checkerboard(across)">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heckerboard(across)">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26D5DDD-62E8-314A-8E23-7C73BDED8323}"/>
              </a:ext>
            </a:extLst>
          </p:cNvPr>
          <p:cNvPicPr/>
          <p:nvPr/>
        </p:nvPicPr>
        <p:blipFill>
          <a:blip r:embed="rId2">
            <a:extLst>
              <a:ext uri="{28A0092B-C50C-407E-A947-70E740481C1C}">
                <a14:useLocalDpi xmlns:a14="http://schemas.microsoft.com/office/drawing/2010/main" val="0"/>
              </a:ext>
            </a:extLst>
          </a:blip>
          <a:stretch>
            <a:fillRect/>
          </a:stretch>
        </p:blipFill>
        <p:spPr>
          <a:xfrm>
            <a:off x="397823" y="430509"/>
            <a:ext cx="5371262" cy="6427491"/>
          </a:xfrm>
          <a:prstGeom prst="rect">
            <a:avLst/>
          </a:prstGeom>
        </p:spPr>
      </p:pic>
      <p:sp>
        <p:nvSpPr>
          <p:cNvPr id="21" name="Triangle 20">
            <a:extLst>
              <a:ext uri="{FF2B5EF4-FFF2-40B4-BE49-F238E27FC236}">
                <a16:creationId xmlns:a16="http://schemas.microsoft.com/office/drawing/2014/main" xmlns="" id="{3ACA7ECF-388C-FD44-8B3D-9FE183EF9D6E}"/>
              </a:ext>
            </a:extLst>
          </p:cNvPr>
          <p:cNvSpPr/>
          <p:nvPr/>
        </p:nvSpPr>
        <p:spPr>
          <a:xfrm>
            <a:off x="2197768" y="815872"/>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5" name="Straight Arrow Connector 4">
            <a:extLst>
              <a:ext uri="{FF2B5EF4-FFF2-40B4-BE49-F238E27FC236}">
                <a16:creationId xmlns:a16="http://schemas.microsoft.com/office/drawing/2014/main" xmlns="" id="{C9DABB26-C2CC-4D4E-B8A5-1E5E510DB3CF}"/>
              </a:ext>
            </a:extLst>
          </p:cNvPr>
          <p:cNvCxnSpPr>
            <a:cxnSpLocks/>
            <a:stCxn id="21" idx="4"/>
          </p:cNvCxnSpPr>
          <p:nvPr/>
        </p:nvCxnSpPr>
        <p:spPr>
          <a:xfrm>
            <a:off x="2518611" y="1201234"/>
            <a:ext cx="4729576" cy="45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AFF5B717-EA79-BB42-B254-EA8A3926C19A}"/>
              </a:ext>
            </a:extLst>
          </p:cNvPr>
          <p:cNvSpPr/>
          <p:nvPr/>
        </p:nvSpPr>
        <p:spPr>
          <a:xfrm>
            <a:off x="7248187" y="2452718"/>
            <a:ext cx="3352800" cy="1091565"/>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000" dirty="0">
                <a:latin typeface="Times New Roman" panose="02020603050405020304" pitchFamily="18" charset="0"/>
                <a:cs typeface="Times New Roman" panose="02020603050405020304" pitchFamily="18" charset="0"/>
              </a:rPr>
              <a:t>Núi Đọ (Thanh Hoá) Phát hiện công cụ bằng đá ghè đẽo thô sơ (khoảng 400000 năm trước</a:t>
            </a:r>
          </a:p>
        </p:txBody>
      </p:sp>
      <p:sp>
        <p:nvSpPr>
          <p:cNvPr id="27" name="Triangle 26">
            <a:extLst>
              <a:ext uri="{FF2B5EF4-FFF2-40B4-BE49-F238E27FC236}">
                <a16:creationId xmlns:a16="http://schemas.microsoft.com/office/drawing/2014/main" xmlns="" id="{4624369F-20C8-6547-B802-6383D326085F}"/>
              </a:ext>
            </a:extLst>
          </p:cNvPr>
          <p:cNvSpPr/>
          <p:nvPr/>
        </p:nvSpPr>
        <p:spPr>
          <a:xfrm>
            <a:off x="1876925" y="156371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Triangle 27">
            <a:extLst>
              <a:ext uri="{FF2B5EF4-FFF2-40B4-BE49-F238E27FC236}">
                <a16:creationId xmlns:a16="http://schemas.microsoft.com/office/drawing/2014/main" xmlns="" id="{495E36A7-DAB8-664E-B1BB-833100FFB19A}"/>
              </a:ext>
            </a:extLst>
          </p:cNvPr>
          <p:cNvSpPr/>
          <p:nvPr/>
        </p:nvSpPr>
        <p:spPr>
          <a:xfrm>
            <a:off x="3163664" y="382549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Triangle 28">
            <a:extLst>
              <a:ext uri="{FF2B5EF4-FFF2-40B4-BE49-F238E27FC236}">
                <a16:creationId xmlns:a16="http://schemas.microsoft.com/office/drawing/2014/main" xmlns="" id="{F58C64DA-A9CF-3041-8E50-94A485D2A5D9}"/>
              </a:ext>
            </a:extLst>
          </p:cNvPr>
          <p:cNvSpPr/>
          <p:nvPr/>
        </p:nvSpPr>
        <p:spPr>
          <a:xfrm>
            <a:off x="2518611" y="496448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a:extLst>
              <a:ext uri="{FF2B5EF4-FFF2-40B4-BE49-F238E27FC236}">
                <a16:creationId xmlns:a16="http://schemas.microsoft.com/office/drawing/2014/main" xmlns="" id="{678E5025-4753-764C-A431-302BB65B576C}"/>
              </a:ext>
            </a:extLst>
          </p:cNvPr>
          <p:cNvSpPr/>
          <p:nvPr/>
        </p:nvSpPr>
        <p:spPr>
          <a:xfrm>
            <a:off x="7248187" y="813649"/>
            <a:ext cx="3352800" cy="1474177"/>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000" dirty="0">
                <a:latin typeface="Times New Roman" panose="02020603050405020304" pitchFamily="18" charset="0"/>
                <a:cs typeface="Times New Roman" panose="02020603050405020304" pitchFamily="18" charset="0"/>
              </a:rPr>
              <a:t>Thẩm Khuyên, Thẩm Hai (Lạng Sơn) Phát hiện răng hoá thạch người tối cổ (khoảng 400000 năm trước)</a:t>
            </a:r>
          </a:p>
        </p:txBody>
      </p:sp>
      <p:cxnSp>
        <p:nvCxnSpPr>
          <p:cNvPr id="31" name="Straight Arrow Connector 30">
            <a:extLst>
              <a:ext uri="{FF2B5EF4-FFF2-40B4-BE49-F238E27FC236}">
                <a16:creationId xmlns:a16="http://schemas.microsoft.com/office/drawing/2014/main" xmlns="" id="{F3D9B840-07D2-8B4C-8EFC-F63B14862F3B}"/>
              </a:ext>
            </a:extLst>
          </p:cNvPr>
          <p:cNvCxnSpPr>
            <a:cxnSpLocks/>
            <a:stCxn id="27" idx="4"/>
          </p:cNvCxnSpPr>
          <p:nvPr/>
        </p:nvCxnSpPr>
        <p:spPr>
          <a:xfrm>
            <a:off x="2197768" y="1949079"/>
            <a:ext cx="4982822" cy="987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xmlns="" id="{BD05A936-FEDE-234A-A898-3EED7CD8B28B}"/>
              </a:ext>
            </a:extLst>
          </p:cNvPr>
          <p:cNvSpPr/>
          <p:nvPr/>
        </p:nvSpPr>
        <p:spPr>
          <a:xfrm>
            <a:off x="7180590" y="3665076"/>
            <a:ext cx="3420396" cy="1091565"/>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000" dirty="0">
                <a:latin typeface="Times New Roman" panose="02020603050405020304" pitchFamily="18" charset="0"/>
                <a:cs typeface="Times New Roman" panose="02020603050405020304" pitchFamily="18" charset="0"/>
              </a:rPr>
              <a:t>An Khê (Gia Lai) Phát hiện công cụ đá ghè đẽo thô sơ (khoảng </a:t>
            </a:r>
            <a:r>
              <a:rPr lang="en-US" sz="2000" dirty="0" smtClean="0">
                <a:latin typeface="Times New Roman" panose="02020603050405020304" pitchFamily="18" charset="0"/>
                <a:cs typeface="Times New Roman" panose="02020603050405020304" pitchFamily="18" charset="0"/>
              </a:rPr>
              <a:t>4</a:t>
            </a:r>
            <a:r>
              <a:rPr lang="x-none" sz="2000" dirty="0" smtClean="0">
                <a:latin typeface="Times New Roman" panose="02020603050405020304" pitchFamily="18" charset="0"/>
                <a:cs typeface="Times New Roman" panose="02020603050405020304" pitchFamily="18" charset="0"/>
              </a:rPr>
              <a:t>00000 </a:t>
            </a:r>
            <a:r>
              <a:rPr lang="x-none" sz="2000" dirty="0">
                <a:latin typeface="Times New Roman" panose="02020603050405020304" pitchFamily="18" charset="0"/>
                <a:cs typeface="Times New Roman" panose="02020603050405020304" pitchFamily="18" charset="0"/>
              </a:rPr>
              <a:t>năm trước</a:t>
            </a:r>
          </a:p>
        </p:txBody>
      </p:sp>
      <p:sp>
        <p:nvSpPr>
          <p:cNvPr id="33" name="Rectangle 32">
            <a:extLst>
              <a:ext uri="{FF2B5EF4-FFF2-40B4-BE49-F238E27FC236}">
                <a16:creationId xmlns:a16="http://schemas.microsoft.com/office/drawing/2014/main" xmlns="" id="{6799E3C1-CEE0-434E-BE53-91ABC7D158FA}"/>
              </a:ext>
            </a:extLst>
          </p:cNvPr>
          <p:cNvSpPr/>
          <p:nvPr/>
        </p:nvSpPr>
        <p:spPr>
          <a:xfrm>
            <a:off x="7180589" y="4952786"/>
            <a:ext cx="3420397" cy="134954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000" dirty="0">
                <a:latin typeface="Times New Roman" panose="02020603050405020304" pitchFamily="18" charset="0"/>
                <a:cs typeface="Times New Roman" panose="02020603050405020304" pitchFamily="18" charset="0"/>
              </a:rPr>
              <a:t>Xuân Lộc(Đồng Nai) phát hiện công cụ đá ghè đẽo thô sơ (Khoảng </a:t>
            </a:r>
            <a:r>
              <a:rPr lang="x-none" sz="2000" dirty="0" smtClean="0">
                <a:latin typeface="Times New Roman" panose="02020603050405020304" pitchFamily="18" charset="0"/>
                <a:cs typeface="Times New Roman" panose="02020603050405020304" pitchFamily="18" charset="0"/>
              </a:rPr>
              <a:t>40</a:t>
            </a:r>
            <a:r>
              <a:rPr lang="en-US" sz="2000" dirty="0" smtClean="0">
                <a:latin typeface="Times New Roman" panose="02020603050405020304" pitchFamily="18" charset="0"/>
                <a:cs typeface="Times New Roman" panose="02020603050405020304" pitchFamily="18" charset="0"/>
              </a:rPr>
              <a:t>0</a:t>
            </a:r>
            <a:r>
              <a:rPr lang="x-none" sz="2000" dirty="0" smtClean="0">
                <a:latin typeface="Times New Roman" panose="02020603050405020304" pitchFamily="18" charset="0"/>
                <a:cs typeface="Times New Roman" panose="02020603050405020304" pitchFamily="18" charset="0"/>
              </a:rPr>
              <a:t>000-</a:t>
            </a:r>
            <a:r>
              <a:rPr lang="x-none" sz="2000" dirty="0">
                <a:latin typeface="Times New Roman" panose="02020603050405020304" pitchFamily="18" charset="0"/>
                <a:cs typeface="Times New Roman" panose="02020603050405020304" pitchFamily="18" charset="0"/>
              </a:rPr>
              <a:t>&gt;</a:t>
            </a:r>
            <a:r>
              <a:rPr lang="x-none" sz="2000" dirty="0" smtClean="0">
                <a:latin typeface="Times New Roman" panose="02020603050405020304" pitchFamily="18" charset="0"/>
                <a:cs typeface="Times New Roman" panose="02020603050405020304" pitchFamily="18" charset="0"/>
              </a:rPr>
              <a:t>30</a:t>
            </a:r>
            <a:r>
              <a:rPr lang="en-US" sz="2000" dirty="0" smtClean="0">
                <a:latin typeface="Times New Roman" panose="02020603050405020304" pitchFamily="18" charset="0"/>
                <a:cs typeface="Times New Roman" panose="02020603050405020304" pitchFamily="18" charset="0"/>
              </a:rPr>
              <a:t>0</a:t>
            </a:r>
            <a:r>
              <a:rPr lang="x-none" sz="2000" dirty="0" smtClean="0">
                <a:latin typeface="Times New Roman" panose="02020603050405020304" pitchFamily="18" charset="0"/>
                <a:cs typeface="Times New Roman" panose="02020603050405020304" pitchFamily="18" charset="0"/>
              </a:rPr>
              <a:t>000 </a:t>
            </a:r>
            <a:r>
              <a:rPr lang="x-none" sz="2000" dirty="0">
                <a:latin typeface="Times New Roman" panose="02020603050405020304" pitchFamily="18" charset="0"/>
                <a:cs typeface="Times New Roman" panose="02020603050405020304" pitchFamily="18" charset="0"/>
              </a:rPr>
              <a:t>năm trước) </a:t>
            </a:r>
          </a:p>
        </p:txBody>
      </p:sp>
      <p:cxnSp>
        <p:nvCxnSpPr>
          <p:cNvPr id="34" name="Straight Arrow Connector 33">
            <a:extLst>
              <a:ext uri="{FF2B5EF4-FFF2-40B4-BE49-F238E27FC236}">
                <a16:creationId xmlns:a16="http://schemas.microsoft.com/office/drawing/2014/main" xmlns="" id="{45BCE582-8C37-0747-887B-0037654787E0}"/>
              </a:ext>
            </a:extLst>
          </p:cNvPr>
          <p:cNvCxnSpPr>
            <a:cxnSpLocks/>
            <a:endCxn id="32" idx="1"/>
          </p:cNvCxnSpPr>
          <p:nvPr/>
        </p:nvCxnSpPr>
        <p:spPr>
          <a:xfrm>
            <a:off x="3277674" y="4131452"/>
            <a:ext cx="3902916" cy="79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A181809F-1CE2-1E45-A847-BDE75583029F}"/>
              </a:ext>
            </a:extLst>
          </p:cNvPr>
          <p:cNvCxnSpPr>
            <a:cxnSpLocks/>
            <a:endCxn id="33" idx="1"/>
          </p:cNvCxnSpPr>
          <p:nvPr/>
        </p:nvCxnSpPr>
        <p:spPr>
          <a:xfrm>
            <a:off x="2931941" y="5357675"/>
            <a:ext cx="4248648" cy="269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ight Brace 13">
            <a:extLst>
              <a:ext uri="{FF2B5EF4-FFF2-40B4-BE49-F238E27FC236}">
                <a16:creationId xmlns:a16="http://schemas.microsoft.com/office/drawing/2014/main" xmlns="" id="{5ADF24E4-2710-2D48-8829-3FE29BEA9239}"/>
              </a:ext>
            </a:extLst>
          </p:cNvPr>
          <p:cNvSpPr/>
          <p:nvPr/>
        </p:nvSpPr>
        <p:spPr>
          <a:xfrm>
            <a:off x="10806118" y="987328"/>
            <a:ext cx="835075" cy="51139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Tree>
    <p:extLst>
      <p:ext uri="{BB962C8B-B14F-4D97-AF65-F5344CB8AC3E}">
        <p14:creationId xmlns:p14="http://schemas.microsoft.com/office/powerpoint/2010/main" val="388133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500"/>
                                        <p:tgtEl>
                                          <p:spTgt spid="26"/>
                                        </p:tgtEl>
                                      </p:cBhvr>
                                    </p:animEffect>
                                  </p:childTnLst>
                                </p:cTn>
                              </p:par>
                              <p:par>
                                <p:cTn id="36" presetID="9"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dissolve">
                                      <p:cBhvr>
                                        <p:cTn id="38" dur="500"/>
                                        <p:tgtEl>
                                          <p:spTgt spid="31"/>
                                        </p:tgtEl>
                                      </p:cBhvr>
                                    </p:animEffect>
                                  </p:childTnLst>
                                </p:cTn>
                              </p:par>
                              <p:par>
                                <p:cTn id="39" presetID="9" presetClass="entr"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1"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par>
                                <p:cTn id="47" presetID="2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1"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22" presetClass="entr" presetSubtype="4"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00"/>
                                        <p:tgtEl>
                                          <p:spTgt spid="35"/>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6" grpId="0" animBg="1"/>
      <p:bldP spid="27" grpId="0" animBg="1"/>
      <p:bldP spid="27" grpId="1" animBg="1"/>
      <p:bldP spid="28" grpId="0" animBg="1"/>
      <p:bldP spid="28" grpId="1" animBg="1"/>
      <p:bldP spid="29" grpId="0" animBg="1"/>
      <p:bldP spid="29" grpId="1" animBg="1"/>
      <p:bldP spid="30" grpId="0" animBg="1"/>
      <p:bldP spid="32" grpId="0" animBg="1"/>
      <p:bldP spid="3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2567" y="3825464"/>
            <a:ext cx="6096000" cy="299184"/>
          </a:xfrm>
          <a:prstGeom prst="rect">
            <a:avLst/>
          </a:prstGeom>
        </p:spPr>
        <p:txBody>
          <a:bodyPr>
            <a:spAutoFit/>
          </a:bodyPr>
          <a:lstStyle/>
          <a:p>
            <a:pPr algn="just">
              <a:lnSpc>
                <a:spcPct val="120000"/>
              </a:lnSpc>
              <a:spcAft>
                <a:spcPts val="0"/>
              </a:spcAft>
              <a:tabLst>
                <a:tab pos="457200" algn="l"/>
              </a:tabLs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Cloud Callout 5">
            <a:extLst>
              <a:ext uri="{FF2B5EF4-FFF2-40B4-BE49-F238E27FC236}">
                <a16:creationId xmlns:a16="http://schemas.microsoft.com/office/drawing/2014/main" xmlns="" id="{FF7BE46C-A246-4848-881B-143A6D655E6A}"/>
              </a:ext>
            </a:extLst>
          </p:cNvPr>
          <p:cNvSpPr/>
          <p:nvPr/>
        </p:nvSpPr>
        <p:spPr>
          <a:xfrm>
            <a:off x="73855" y="282722"/>
            <a:ext cx="5691020" cy="3458911"/>
          </a:xfrm>
          <a:prstGeom prst="cloudCallout">
            <a:avLst>
              <a:gd name="adj1" fmla="val 23909"/>
              <a:gd name="adj2" fmla="val 60060"/>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spcAft>
                <a:spcPts val="0"/>
              </a:spcAft>
              <a:tabLst>
                <a:tab pos="457200" algn="l"/>
              </a:tabLst>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1,2:</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Dựa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SGK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b="1" dirty="0">
                <a:latin typeface="Times New Roman" panose="02020603050405020304" pitchFamily="18" charset="0"/>
                <a:ea typeface="Calibri" panose="020F0502020204030204" pitchFamily="34" charset="0"/>
                <a:cs typeface="Times New Roman" panose="02020603050405020304" pitchFamily="18" charset="0"/>
              </a:rPr>
              <a:t> Nam</a:t>
            </a:r>
            <a:endParaRPr lang="en-US" sz="16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7BA840DA-3F17-F24C-8458-E3E4F800B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142" y="5125141"/>
            <a:ext cx="2133600" cy="145228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a:extLst>
              <a:ext uri="{FF2B5EF4-FFF2-40B4-BE49-F238E27FC236}">
                <a16:creationId xmlns:a16="http://schemas.microsoft.com/office/drawing/2014/main" xmlns="" id="{FF7BE46C-A246-4848-881B-143A6D655E6A}"/>
              </a:ext>
            </a:extLst>
          </p:cNvPr>
          <p:cNvSpPr/>
          <p:nvPr/>
        </p:nvSpPr>
        <p:spPr>
          <a:xfrm>
            <a:off x="6289112" y="341231"/>
            <a:ext cx="5691020" cy="3458911"/>
          </a:xfrm>
          <a:prstGeom prst="cloudCallout">
            <a:avLst>
              <a:gd name="adj1" fmla="val -25282"/>
              <a:gd name="adj2" fmla="val 6209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spcAft>
                <a:spcPts val="0"/>
              </a:spcAft>
              <a:tabLst>
                <a:tab pos="457200" algn="l"/>
              </a:tabLst>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2,4</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Dựa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SGK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b="1" dirty="0">
                <a:latin typeface="Times New Roman" panose="02020603050405020304" pitchFamily="18" charset="0"/>
                <a:ea typeface="Calibri" panose="020F0502020204030204" pitchFamily="34" charset="0"/>
                <a:cs typeface="Times New Roman" panose="02020603050405020304" pitchFamily="18" charset="0"/>
              </a:rPr>
              <a:t> Nam</a:t>
            </a:r>
            <a:endParaRPr lang="en-US" sz="16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p:cNvSpPr txBox="1"/>
          <p:nvPr/>
        </p:nvSpPr>
        <p:spPr>
          <a:xfrm>
            <a:off x="3225656" y="4417255"/>
            <a:ext cx="5078437" cy="707886"/>
          </a:xfrm>
          <a:prstGeom prst="rect">
            <a:avLst/>
          </a:prstGeom>
          <a:solidFill>
            <a:schemeClr val="accent4"/>
          </a:solidFill>
        </p:spPr>
        <p:txBody>
          <a:bodyPr wrap="square" rtlCol="0">
            <a:spAutoFit/>
          </a:bodyPr>
          <a:lstStyle/>
          <a:p>
            <a:r>
              <a:rPr lang="en-US" sz="4000" b="1" dirty="0" smtClean="0">
                <a:latin typeface="Arial" panose="020B0604020202020204" pitchFamily="34" charset="0"/>
                <a:cs typeface="Arial" panose="020B0604020202020204" pitchFamily="34" charset="0"/>
              </a:rPr>
              <a:t>THẢO LUẬN NHÓM</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2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84343" y="5283200"/>
            <a:ext cx="1509486" cy="46445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err="1" smtClean="0">
                <a:solidFill>
                  <a:srgbClr val="FFC000"/>
                </a:solidFill>
                <a:latin typeface="+mj-lt"/>
              </a:rPr>
              <a:t>Chày</a:t>
            </a:r>
            <a:endParaRPr lang="vi-VN" sz="2000" dirty="0">
              <a:solidFill>
                <a:srgbClr val="FFC000"/>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34" y="769515"/>
            <a:ext cx="2794289" cy="5029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064" y="769515"/>
            <a:ext cx="2095500" cy="5029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548" y="769514"/>
            <a:ext cx="2246795" cy="513252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4343" y="769515"/>
            <a:ext cx="3207657" cy="4969235"/>
          </a:xfrm>
          <a:prstGeom prst="rect">
            <a:avLst/>
          </a:prstGeom>
        </p:spPr>
      </p:pic>
      <p:sp>
        <p:nvSpPr>
          <p:cNvPr id="10" name="TextBox 9"/>
          <p:cNvSpPr txBox="1"/>
          <p:nvPr/>
        </p:nvSpPr>
        <p:spPr>
          <a:xfrm>
            <a:off x="5360918" y="1967346"/>
            <a:ext cx="1376630" cy="2062103"/>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CÔNG CỤ LAO ĐỘNG</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19834" y="5943601"/>
            <a:ext cx="4821381" cy="461665"/>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Rìu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780984" y="5902035"/>
            <a:ext cx="5278582"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Lưỡi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gốm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30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a16="http://schemas.microsoft.com/office/drawing/2014/main" xmlns="" id="{E3D015CC-D76B-DC47-B7BD-798F240F4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1" y="-39833"/>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0ACEB691-99CB-754D-92BA-09DD3BDA1F7F}"/>
              </a:ext>
            </a:extLst>
          </p:cNvPr>
          <p:cNvSpPr txBox="1"/>
          <p:nvPr/>
        </p:nvSpPr>
        <p:spPr>
          <a:xfrm>
            <a:off x="3183521" y="144216"/>
            <a:ext cx="6717224" cy="800219"/>
          </a:xfrm>
          <a:prstGeom prst="rect">
            <a:avLst/>
          </a:prstGeom>
          <a:noFill/>
        </p:spPr>
        <p:txBody>
          <a:bodyPr wrap="square" rtlCol="0">
            <a:spAutoFit/>
          </a:bodyPr>
          <a:lstStyle/>
          <a:p>
            <a:pPr algn="ctr"/>
            <a:r>
              <a:rPr lang="x-none" sz="2800" b="1" dirty="0">
                <a:solidFill>
                  <a:srgbClr val="4030FF"/>
                </a:solidFill>
                <a:latin typeface="APPLE CHANCERY" panose="03020702040506060504" pitchFamily="66" charset="-79"/>
                <a:cs typeface="APPLE CHANCERY" panose="03020702040506060504" pitchFamily="66" charset="-79"/>
              </a:rPr>
              <a:t>HOẠT ĐỘNG KHỞI ĐỘNG</a:t>
            </a:r>
          </a:p>
          <a:p>
            <a:endParaRPr lang="x-none" dirty="0"/>
          </a:p>
        </p:txBody>
      </p:sp>
      <p:sp>
        <p:nvSpPr>
          <p:cNvPr id="8" name="Text Box 21">
            <a:extLst>
              <a:ext uri="{FF2B5EF4-FFF2-40B4-BE49-F238E27FC236}">
                <a16:creationId xmlns:a16="http://schemas.microsoft.com/office/drawing/2014/main" xmlns="" id="{8E875452-041B-F64C-87FB-0DA8A4A7E4B5}"/>
              </a:ext>
            </a:extLst>
          </p:cNvPr>
          <p:cNvSpPr txBox="1">
            <a:spLocks noChangeArrowheads="1"/>
          </p:cNvSpPr>
          <p:nvPr/>
        </p:nvSpPr>
        <p:spPr bwMode="auto">
          <a:xfrm>
            <a:off x="8317760" y="1253859"/>
            <a:ext cx="3490615" cy="97026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Nguồn</a:t>
            </a:r>
            <a:r>
              <a:rPr lang="en-US" altLang="en-US" sz="2400" b="1" dirty="0">
                <a:solidFill>
                  <a:srgbClr val="000066"/>
                </a:solidFill>
                <a:latin typeface="Arial" charset="0"/>
              </a:rPr>
              <a:t> </a:t>
            </a:r>
            <a:r>
              <a:rPr lang="en-US" altLang="en-US" sz="2400" b="1" dirty="0" err="1">
                <a:solidFill>
                  <a:srgbClr val="000066"/>
                </a:solidFill>
                <a:latin typeface="Arial" charset="0"/>
              </a:rPr>
              <a:t>gốc</a:t>
            </a:r>
            <a:r>
              <a:rPr lang="en-US" altLang="en-US" sz="2400" b="1" dirty="0">
                <a:solidFill>
                  <a:srgbClr val="000066"/>
                </a:solidFill>
                <a:latin typeface="Arial" charset="0"/>
              </a:rPr>
              <a:t> </a:t>
            </a:r>
            <a:r>
              <a:rPr lang="en-US" altLang="en-US" sz="2400" b="1" dirty="0" err="1">
                <a:solidFill>
                  <a:srgbClr val="000066"/>
                </a:solidFill>
                <a:latin typeface="Arial" charset="0"/>
              </a:rPr>
              <a:t>của</a:t>
            </a:r>
            <a:r>
              <a:rPr lang="en-US" altLang="en-US" sz="2400" b="1" dirty="0">
                <a:solidFill>
                  <a:srgbClr val="000066"/>
                </a:solidFill>
                <a:latin typeface="Arial" charset="0"/>
              </a:rPr>
              <a:t> </a:t>
            </a:r>
            <a:r>
              <a:rPr lang="en-US" altLang="en-US" sz="2400" b="1" dirty="0" err="1">
                <a:solidFill>
                  <a:srgbClr val="000066"/>
                </a:solidFill>
                <a:latin typeface="Arial" charset="0"/>
              </a:rPr>
              <a:t>loài</a:t>
            </a:r>
            <a:r>
              <a:rPr lang="en-US" altLang="en-US" sz="2400" b="1" dirty="0">
                <a:solidFill>
                  <a:srgbClr val="000066"/>
                </a:solidFill>
                <a:latin typeface="Arial" charset="0"/>
              </a:rPr>
              <a:t> </a:t>
            </a:r>
            <a:r>
              <a:rPr lang="en-US" altLang="en-US" sz="2400" b="1" dirty="0" err="1">
                <a:solidFill>
                  <a:srgbClr val="000066"/>
                </a:solidFill>
                <a:latin typeface="Arial" charset="0"/>
              </a:rPr>
              <a:t>người</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9" name="Text Box 35">
            <a:extLst>
              <a:ext uri="{FF2B5EF4-FFF2-40B4-BE49-F238E27FC236}">
                <a16:creationId xmlns:a16="http://schemas.microsoft.com/office/drawing/2014/main" xmlns="" id="{E1D6623C-372F-9643-AFEC-E912A8E4E5D1}"/>
              </a:ext>
            </a:extLst>
          </p:cNvPr>
          <p:cNvSpPr txBox="1">
            <a:spLocks noChangeArrowheads="1"/>
          </p:cNvSpPr>
          <p:nvPr/>
        </p:nvSpPr>
        <p:spPr bwMode="auto">
          <a:xfrm>
            <a:off x="300638" y="5092622"/>
            <a:ext cx="4162546" cy="50860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Dấu</a:t>
            </a:r>
            <a:r>
              <a:rPr lang="en-US" altLang="en-US" sz="2400" b="1" dirty="0">
                <a:solidFill>
                  <a:srgbClr val="000066"/>
                </a:solidFill>
                <a:latin typeface="Arial" charset="0"/>
              </a:rPr>
              <a:t> </a:t>
            </a:r>
            <a:r>
              <a:rPr lang="en-US" altLang="en-US" sz="2400" b="1" dirty="0" err="1">
                <a:solidFill>
                  <a:srgbClr val="000066"/>
                </a:solidFill>
                <a:latin typeface="Arial" charset="0"/>
              </a:rPr>
              <a:t>tích</a:t>
            </a:r>
            <a:r>
              <a:rPr lang="en-US" altLang="en-US" sz="2400" b="1" dirty="0">
                <a:solidFill>
                  <a:srgbClr val="000066"/>
                </a:solidFill>
                <a:latin typeface="Arial" charset="0"/>
              </a:rPr>
              <a:t> </a:t>
            </a:r>
            <a:r>
              <a:rPr lang="en-US" altLang="en-US" sz="2400" b="1" dirty="0" err="1">
                <a:solidFill>
                  <a:srgbClr val="000066"/>
                </a:solidFill>
                <a:latin typeface="Arial" charset="0"/>
              </a:rPr>
              <a:t>tìm</a:t>
            </a:r>
            <a:r>
              <a:rPr lang="en-US" altLang="en-US" sz="2400" b="1" dirty="0">
                <a:solidFill>
                  <a:srgbClr val="000066"/>
                </a:solidFill>
                <a:latin typeface="Arial" charset="0"/>
              </a:rPr>
              <a:t> </a:t>
            </a:r>
            <a:r>
              <a:rPr lang="en-US" altLang="en-US" sz="2400" b="1" dirty="0" err="1">
                <a:solidFill>
                  <a:srgbClr val="000066"/>
                </a:solidFill>
                <a:latin typeface="Arial" charset="0"/>
              </a:rPr>
              <a:t>thấy</a:t>
            </a:r>
            <a:r>
              <a:rPr lang="en-US" altLang="en-US" sz="2400" b="1" dirty="0">
                <a:solidFill>
                  <a:srgbClr val="000066"/>
                </a:solidFill>
                <a:latin typeface="Arial" charset="0"/>
              </a:rPr>
              <a:t> </a:t>
            </a:r>
            <a:r>
              <a:rPr lang="en-US" altLang="en-US" sz="2400" b="1" dirty="0" err="1">
                <a:solidFill>
                  <a:srgbClr val="000066"/>
                </a:solidFill>
                <a:latin typeface="Arial" charset="0"/>
              </a:rPr>
              <a:t>ở</a:t>
            </a:r>
            <a:r>
              <a:rPr lang="en-US" altLang="en-US" sz="2400" b="1" dirty="0">
                <a:solidFill>
                  <a:srgbClr val="000066"/>
                </a:solidFill>
                <a:latin typeface="Arial" charset="0"/>
              </a:rPr>
              <a:t> </a:t>
            </a:r>
            <a:r>
              <a:rPr lang="en-US" altLang="en-US" sz="2400" b="1" dirty="0" err="1">
                <a:solidFill>
                  <a:srgbClr val="000066"/>
                </a:solidFill>
                <a:latin typeface="Arial" charset="0"/>
              </a:rPr>
              <a:t>đâu</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10" name="Text Box 38">
            <a:extLst>
              <a:ext uri="{FF2B5EF4-FFF2-40B4-BE49-F238E27FC236}">
                <a16:creationId xmlns:a16="http://schemas.microsoft.com/office/drawing/2014/main" xmlns="" id="{955FDFB7-1441-8448-A44D-3FA1F767F621}"/>
              </a:ext>
            </a:extLst>
          </p:cNvPr>
          <p:cNvSpPr txBox="1">
            <a:spLocks noChangeArrowheads="1"/>
          </p:cNvSpPr>
          <p:nvPr/>
        </p:nvSpPr>
        <p:spPr bwMode="auto">
          <a:xfrm>
            <a:off x="1010061" y="1275197"/>
            <a:ext cx="3384512" cy="5152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300" b="1" dirty="0" err="1">
                <a:solidFill>
                  <a:schemeClr val="tx2">
                    <a:lumMod val="75000"/>
                  </a:schemeClr>
                </a:solidFill>
              </a:rPr>
              <a:t>Cuộc</a:t>
            </a:r>
            <a:r>
              <a:rPr lang="en-US" sz="2300" b="1" dirty="0">
                <a:solidFill>
                  <a:schemeClr val="tx2">
                    <a:lumMod val="75000"/>
                  </a:schemeClr>
                </a:solidFill>
              </a:rPr>
              <a:t> </a:t>
            </a:r>
            <a:r>
              <a:rPr lang="en-US" sz="2300" b="1" dirty="0" err="1">
                <a:solidFill>
                  <a:schemeClr val="tx2">
                    <a:lumMod val="75000"/>
                  </a:schemeClr>
                </a:solidFill>
              </a:rPr>
              <a:t>sống</a:t>
            </a:r>
            <a:r>
              <a:rPr lang="en-US" sz="2300" b="1" dirty="0">
                <a:solidFill>
                  <a:schemeClr val="tx2">
                    <a:lumMod val="75000"/>
                  </a:schemeClr>
                </a:solidFill>
              </a:rPr>
              <a:t>, </a:t>
            </a:r>
            <a:r>
              <a:rPr lang="en-US" sz="2300" b="1" dirty="0" err="1">
                <a:solidFill>
                  <a:schemeClr val="tx2">
                    <a:lumMod val="75000"/>
                  </a:schemeClr>
                </a:solidFill>
              </a:rPr>
              <a:t>sinh</a:t>
            </a:r>
            <a:r>
              <a:rPr lang="en-US" sz="2300" b="1" dirty="0">
                <a:solidFill>
                  <a:schemeClr val="tx2">
                    <a:lumMod val="75000"/>
                  </a:schemeClr>
                </a:solidFill>
              </a:rPr>
              <a:t> </a:t>
            </a:r>
            <a:r>
              <a:rPr lang="en-US" sz="2300" b="1" dirty="0" err="1">
                <a:solidFill>
                  <a:schemeClr val="tx2">
                    <a:lumMod val="75000"/>
                  </a:schemeClr>
                </a:solidFill>
              </a:rPr>
              <a:t>hoạt</a:t>
            </a:r>
            <a:r>
              <a:rPr lang="en-US" sz="2300" b="1" dirty="0">
                <a:solidFill>
                  <a:schemeClr val="tx2">
                    <a:lumMod val="75000"/>
                  </a:schemeClr>
                </a:solidFill>
              </a:rPr>
              <a:t>…</a:t>
            </a:r>
            <a:endParaRPr lang="en-US" sz="2300" dirty="0">
              <a:solidFill>
                <a:schemeClr val="tx2">
                  <a:lumMod val="75000"/>
                </a:schemeClr>
              </a:solidFill>
            </a:endParaRPr>
          </a:p>
        </p:txBody>
      </p:sp>
      <p:sp>
        <p:nvSpPr>
          <p:cNvPr id="11" name="Text Box 21">
            <a:extLst>
              <a:ext uri="{FF2B5EF4-FFF2-40B4-BE49-F238E27FC236}">
                <a16:creationId xmlns:a16="http://schemas.microsoft.com/office/drawing/2014/main" xmlns="" id="{9942C189-A8F6-814E-BE64-C038FBD18A95}"/>
              </a:ext>
            </a:extLst>
          </p:cNvPr>
          <p:cNvSpPr txBox="1">
            <a:spLocks noChangeArrowheads="1"/>
          </p:cNvSpPr>
          <p:nvPr/>
        </p:nvSpPr>
        <p:spPr bwMode="auto">
          <a:xfrm>
            <a:off x="7698723" y="5377360"/>
            <a:ext cx="3571556" cy="50860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17375E"/>
                </a:solidFill>
                <a:latin typeface="Arial" charset="0"/>
              </a:rPr>
              <a:t>Thời</a:t>
            </a:r>
            <a:r>
              <a:rPr lang="en-US" altLang="en-US" sz="2400" b="1" dirty="0">
                <a:solidFill>
                  <a:srgbClr val="17375E"/>
                </a:solidFill>
                <a:latin typeface="Arial" charset="0"/>
              </a:rPr>
              <a:t> </a:t>
            </a:r>
            <a:r>
              <a:rPr lang="en-US" altLang="en-US" sz="2400" b="1" dirty="0" err="1">
                <a:solidFill>
                  <a:srgbClr val="17375E"/>
                </a:solidFill>
                <a:latin typeface="Arial" charset="0"/>
              </a:rPr>
              <a:t>gian</a:t>
            </a:r>
            <a:r>
              <a:rPr lang="en-US" altLang="en-US" sz="2400" b="1" dirty="0">
                <a:solidFill>
                  <a:srgbClr val="17375E"/>
                </a:solidFill>
                <a:latin typeface="Arial" charset="0"/>
              </a:rPr>
              <a:t> </a:t>
            </a:r>
            <a:r>
              <a:rPr lang="en-US" altLang="en-US" sz="2400" b="1" dirty="0" err="1">
                <a:solidFill>
                  <a:srgbClr val="17375E"/>
                </a:solidFill>
                <a:latin typeface="Arial" charset="0"/>
              </a:rPr>
              <a:t>xuất</a:t>
            </a:r>
            <a:r>
              <a:rPr lang="en-US" altLang="en-US" sz="2400" b="1" dirty="0">
                <a:solidFill>
                  <a:srgbClr val="17375E"/>
                </a:solidFill>
                <a:latin typeface="Arial" charset="0"/>
              </a:rPr>
              <a:t> </a:t>
            </a:r>
            <a:r>
              <a:rPr lang="en-US" altLang="en-US" sz="2400" b="1" dirty="0" err="1">
                <a:solidFill>
                  <a:srgbClr val="17375E"/>
                </a:solidFill>
                <a:latin typeface="Arial" charset="0"/>
              </a:rPr>
              <a:t>hiện</a:t>
            </a:r>
            <a:r>
              <a:rPr lang="en-US" altLang="en-US" sz="2400" b="1" dirty="0">
                <a:solidFill>
                  <a:srgbClr val="17375E"/>
                </a:solidFill>
                <a:latin typeface="Arial" charset="0"/>
              </a:rPr>
              <a:t>?</a:t>
            </a:r>
            <a:endParaRPr lang="en-US" altLang="en-US" sz="2400" dirty="0">
              <a:solidFill>
                <a:srgbClr val="17375E"/>
              </a:solidFill>
              <a:latin typeface="Arial" charset="0"/>
            </a:endParaRPr>
          </a:p>
        </p:txBody>
      </p:sp>
      <p:sp>
        <p:nvSpPr>
          <p:cNvPr id="12" name="Text Box 38">
            <a:extLst>
              <a:ext uri="{FF2B5EF4-FFF2-40B4-BE49-F238E27FC236}">
                <a16:creationId xmlns:a16="http://schemas.microsoft.com/office/drawing/2014/main" xmlns="" id="{FEB33ACC-C2C0-E540-A249-F6252FF1B97B}"/>
              </a:ext>
            </a:extLst>
          </p:cNvPr>
          <p:cNvSpPr txBox="1">
            <a:spLocks noChangeArrowheads="1"/>
          </p:cNvSpPr>
          <p:nvPr/>
        </p:nvSpPr>
        <p:spPr bwMode="auto">
          <a:xfrm>
            <a:off x="227705" y="2976703"/>
            <a:ext cx="3398665" cy="101380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400" b="1" dirty="0" err="1">
                <a:solidFill>
                  <a:schemeClr val="tx2">
                    <a:lumMod val="75000"/>
                  </a:schemeClr>
                </a:solidFill>
              </a:rPr>
              <a:t>Đặc</a:t>
            </a:r>
            <a:r>
              <a:rPr lang="en-US" sz="2400" b="1" dirty="0">
                <a:solidFill>
                  <a:schemeClr val="tx2">
                    <a:lumMod val="75000"/>
                  </a:schemeClr>
                </a:solidFill>
              </a:rPr>
              <a:t> </a:t>
            </a:r>
            <a:r>
              <a:rPr lang="en-US" sz="2400" b="1" dirty="0" err="1">
                <a:solidFill>
                  <a:schemeClr val="tx2">
                    <a:lumMod val="75000"/>
                  </a:schemeClr>
                </a:solidFill>
              </a:rPr>
              <a:t>điểm</a:t>
            </a:r>
            <a:r>
              <a:rPr lang="en-US" sz="2400" b="1" dirty="0">
                <a:solidFill>
                  <a:schemeClr val="tx2">
                    <a:lumMod val="75000"/>
                  </a:schemeClr>
                </a:solidFill>
              </a:rPr>
              <a:t> </a:t>
            </a:r>
            <a:r>
              <a:rPr lang="en-US" sz="2400" b="1" i="1" dirty="0">
                <a:solidFill>
                  <a:schemeClr val="tx2">
                    <a:lumMod val="75000"/>
                  </a:schemeClr>
                </a:solidFill>
              </a:rPr>
              <a:t>(</a:t>
            </a:r>
            <a:r>
              <a:rPr lang="en-US" sz="2400" b="1" i="1" dirty="0" err="1">
                <a:solidFill>
                  <a:schemeClr val="tx2">
                    <a:lumMod val="75000"/>
                  </a:schemeClr>
                </a:solidFill>
              </a:rPr>
              <a:t>hình</a:t>
            </a:r>
            <a:r>
              <a:rPr lang="en-US" sz="2400" b="1" i="1" dirty="0">
                <a:solidFill>
                  <a:schemeClr val="tx2">
                    <a:lumMod val="75000"/>
                  </a:schemeClr>
                </a:solidFill>
              </a:rPr>
              <a:t> </a:t>
            </a:r>
            <a:r>
              <a:rPr lang="en-US" sz="2400" b="1" i="1" dirty="0" err="1">
                <a:solidFill>
                  <a:schemeClr val="tx2">
                    <a:lumMod val="75000"/>
                  </a:schemeClr>
                </a:solidFill>
              </a:rPr>
              <a:t>dáng</a:t>
            </a:r>
            <a:r>
              <a:rPr lang="en-US" sz="2400" b="1" i="1" dirty="0">
                <a:solidFill>
                  <a:schemeClr val="tx2">
                    <a:lumMod val="75000"/>
                  </a:schemeClr>
                </a:solidFill>
              </a:rPr>
              <a:t>, </a:t>
            </a:r>
            <a:r>
              <a:rPr lang="en-US" sz="2400" b="1" i="1" dirty="0" err="1">
                <a:solidFill>
                  <a:schemeClr val="tx2">
                    <a:lumMod val="75000"/>
                  </a:schemeClr>
                </a:solidFill>
              </a:rPr>
              <a:t>cơ</a:t>
            </a:r>
            <a:r>
              <a:rPr lang="en-US" sz="2400" b="1" i="1" dirty="0">
                <a:solidFill>
                  <a:schemeClr val="tx2">
                    <a:lumMod val="75000"/>
                  </a:schemeClr>
                </a:solidFill>
              </a:rPr>
              <a:t> </a:t>
            </a:r>
            <a:r>
              <a:rPr lang="en-US" sz="2400" b="1" i="1" dirty="0" err="1">
                <a:solidFill>
                  <a:schemeClr val="tx2">
                    <a:lumMod val="75000"/>
                  </a:schemeClr>
                </a:solidFill>
              </a:rPr>
              <a:t>thể</a:t>
            </a:r>
            <a:r>
              <a:rPr lang="en-US" sz="2400" b="1" i="1" dirty="0">
                <a:solidFill>
                  <a:schemeClr val="tx2">
                    <a:lumMod val="75000"/>
                  </a:schemeClr>
                </a:solidFill>
              </a:rPr>
              <a:t>…)</a:t>
            </a:r>
            <a:endParaRPr lang="en-US" sz="2400" i="1" dirty="0">
              <a:solidFill>
                <a:schemeClr val="tx2">
                  <a:lumMod val="75000"/>
                </a:schemeClr>
              </a:solidFill>
            </a:endParaRPr>
          </a:p>
        </p:txBody>
      </p:sp>
      <p:sp>
        <p:nvSpPr>
          <p:cNvPr id="13" name="Text Box 35">
            <a:extLst>
              <a:ext uri="{FF2B5EF4-FFF2-40B4-BE49-F238E27FC236}">
                <a16:creationId xmlns:a16="http://schemas.microsoft.com/office/drawing/2014/main" xmlns="" id="{7EF63A09-C616-1944-A904-6383CDA09A48}"/>
              </a:ext>
            </a:extLst>
          </p:cNvPr>
          <p:cNvSpPr txBox="1">
            <a:spLocks noChangeArrowheads="1"/>
          </p:cNvSpPr>
          <p:nvPr/>
        </p:nvSpPr>
        <p:spPr bwMode="auto">
          <a:xfrm>
            <a:off x="9038055" y="3208597"/>
            <a:ext cx="2722880" cy="50860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Tên</a:t>
            </a:r>
            <a:r>
              <a:rPr lang="en-US" altLang="en-US" sz="2400" b="1" dirty="0">
                <a:solidFill>
                  <a:srgbClr val="000066"/>
                </a:solidFill>
                <a:latin typeface="Arial" charset="0"/>
              </a:rPr>
              <a:t> </a:t>
            </a:r>
            <a:r>
              <a:rPr lang="en-US" altLang="en-US" sz="2400" b="1" dirty="0" err="1">
                <a:solidFill>
                  <a:srgbClr val="000066"/>
                </a:solidFill>
                <a:latin typeface="Arial" charset="0"/>
              </a:rPr>
              <a:t>gọi</a:t>
            </a:r>
            <a:r>
              <a:rPr lang="en-US" altLang="en-US" sz="2400" b="1" dirty="0">
                <a:solidFill>
                  <a:srgbClr val="000066"/>
                </a:solidFill>
                <a:latin typeface="Arial" charset="0"/>
              </a:rPr>
              <a:t> ban </a:t>
            </a:r>
            <a:r>
              <a:rPr lang="en-US" altLang="en-US" sz="2400" b="1" dirty="0" err="1">
                <a:solidFill>
                  <a:srgbClr val="000066"/>
                </a:solidFill>
                <a:latin typeface="Arial" charset="0"/>
              </a:rPr>
              <a:t>đầu</a:t>
            </a:r>
            <a:r>
              <a:rPr lang="en-US" altLang="en-US" sz="2400" b="1" dirty="0">
                <a:solidFill>
                  <a:srgbClr val="000066"/>
                </a:solidFill>
                <a:latin typeface="Arial" charset="0"/>
              </a:rPr>
              <a:t>?</a:t>
            </a:r>
            <a:endParaRPr lang="en-US" altLang="en-US" sz="2400" dirty="0">
              <a:solidFill>
                <a:srgbClr val="FF0066"/>
              </a:solidFill>
              <a:latin typeface="Arial" charset="0"/>
            </a:endParaRPr>
          </a:p>
        </p:txBody>
      </p:sp>
      <p:grpSp>
        <p:nvGrpSpPr>
          <p:cNvPr id="14" name="Group 39">
            <a:extLst>
              <a:ext uri="{FF2B5EF4-FFF2-40B4-BE49-F238E27FC236}">
                <a16:creationId xmlns:a16="http://schemas.microsoft.com/office/drawing/2014/main" xmlns="" id="{87BC5ADA-FA1C-5C44-B222-91D2BD3D4EB2}"/>
              </a:ext>
            </a:extLst>
          </p:cNvPr>
          <p:cNvGrpSpPr>
            <a:grpSpLocks/>
          </p:cNvGrpSpPr>
          <p:nvPr/>
        </p:nvGrpSpPr>
        <p:grpSpPr bwMode="auto">
          <a:xfrm rot="406411">
            <a:off x="4365441" y="861091"/>
            <a:ext cx="4741862" cy="3331739"/>
            <a:chOff x="1939" y="1282"/>
            <a:chExt cx="1990" cy="1441"/>
          </a:xfrm>
        </p:grpSpPr>
        <p:sp>
          <p:nvSpPr>
            <p:cNvPr id="15" name="AutoShape 3">
              <a:extLst>
                <a:ext uri="{FF2B5EF4-FFF2-40B4-BE49-F238E27FC236}">
                  <a16:creationId xmlns:a16="http://schemas.microsoft.com/office/drawing/2014/main" xmlns="" id="{3603E4A2-A52E-EA40-9085-5A50499659A2}"/>
                </a:ext>
              </a:extLst>
            </p:cNvPr>
            <p:cNvSpPr>
              <a:spLocks noChangeArrowheads="1"/>
            </p:cNvSpPr>
            <p:nvPr/>
          </p:nvSpPr>
          <p:spPr bwMode="gray">
            <a:xfrm rot="-3626814">
              <a:off x="3020" y="1676"/>
              <a:ext cx="248" cy="178"/>
            </a:xfrm>
            <a:prstGeom prst="rightArrow">
              <a:avLst>
                <a:gd name="adj1" fmla="val 35167"/>
                <a:gd name="adj2" fmla="val 66954"/>
              </a:avLst>
            </a:prstGeom>
            <a:solidFill>
              <a:schemeClr val="accent1">
                <a:lumMod val="75000"/>
              </a:schemeClr>
            </a:solidFill>
            <a:ln w="0" algn="ctr">
              <a:solidFill>
                <a:srgbClr val="00003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en-US" altLang="en-US"/>
            </a:p>
          </p:txBody>
        </p:sp>
        <p:sp>
          <p:nvSpPr>
            <p:cNvPr id="16" name="Oval 9">
              <a:extLst>
                <a:ext uri="{FF2B5EF4-FFF2-40B4-BE49-F238E27FC236}">
                  <a16:creationId xmlns:a16="http://schemas.microsoft.com/office/drawing/2014/main" xmlns="" id="{5F7F6AB1-6FF7-2D41-B451-D2AFF50BD391}"/>
                </a:ext>
              </a:extLst>
            </p:cNvPr>
            <p:cNvSpPr>
              <a:spLocks noChangeArrowheads="1"/>
            </p:cNvSpPr>
            <p:nvPr/>
          </p:nvSpPr>
          <p:spPr bwMode="gray">
            <a:xfrm>
              <a:off x="1952" y="2201"/>
              <a:ext cx="1759" cy="225"/>
            </a:xfrm>
            <a:prstGeom prst="ellipse">
              <a:avLst/>
            </a:prstGeom>
            <a:noFill/>
            <a:ln w="38100" algn="ctr">
              <a:solidFill>
                <a:srgbClr val="DDDDDD"/>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grpSp>
          <p:nvGrpSpPr>
            <p:cNvPr id="17" name="Group 10">
              <a:extLst>
                <a:ext uri="{FF2B5EF4-FFF2-40B4-BE49-F238E27FC236}">
                  <a16:creationId xmlns:a16="http://schemas.microsoft.com/office/drawing/2014/main" xmlns="" id="{CEC9F8F6-E376-3E4A-8D8D-5D6894D8F332}"/>
                </a:ext>
              </a:extLst>
            </p:cNvPr>
            <p:cNvGrpSpPr>
              <a:grpSpLocks/>
            </p:cNvGrpSpPr>
            <p:nvPr/>
          </p:nvGrpSpPr>
          <p:grpSpPr bwMode="auto">
            <a:xfrm>
              <a:off x="2329" y="1922"/>
              <a:ext cx="961" cy="801"/>
              <a:chOff x="2364" y="1906"/>
              <a:chExt cx="1066" cy="928"/>
            </a:xfrm>
          </p:grpSpPr>
          <p:sp>
            <p:nvSpPr>
              <p:cNvPr id="22" name="Oval 11">
                <a:extLst>
                  <a:ext uri="{FF2B5EF4-FFF2-40B4-BE49-F238E27FC236}">
                    <a16:creationId xmlns:a16="http://schemas.microsoft.com/office/drawing/2014/main" xmlns="" id="{3FD6EAF5-50D6-564A-8364-5BF5FD314700}"/>
                  </a:ext>
                </a:extLst>
              </p:cNvPr>
              <p:cNvSpPr>
                <a:spLocks noChangeArrowheads="1"/>
              </p:cNvSpPr>
              <p:nvPr/>
            </p:nvSpPr>
            <p:spPr bwMode="gray">
              <a:xfrm>
                <a:off x="2836" y="2243"/>
                <a:ext cx="121" cy="260"/>
              </a:xfrm>
              <a:prstGeom prst="ellipse">
                <a:avLst/>
              </a:prstGeom>
              <a:gradFill rotWithShape="1">
                <a:gsLst>
                  <a:gs pos="0">
                    <a:srgbClr val="FFFFFF"/>
                  </a:gs>
                  <a:gs pos="50000">
                    <a:srgbClr val="FFCC00"/>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3" name="Oval 12">
                <a:extLst>
                  <a:ext uri="{FF2B5EF4-FFF2-40B4-BE49-F238E27FC236}">
                    <a16:creationId xmlns:a16="http://schemas.microsoft.com/office/drawing/2014/main" xmlns="" id="{F34350B5-735D-984F-958F-A404E8A586CF}"/>
                  </a:ext>
                </a:extLst>
              </p:cNvPr>
              <p:cNvSpPr>
                <a:spLocks noChangeArrowheads="1"/>
              </p:cNvSpPr>
              <p:nvPr/>
            </p:nvSpPr>
            <p:spPr bwMode="gray">
              <a:xfrm>
                <a:off x="2836" y="2243"/>
                <a:ext cx="121" cy="260"/>
              </a:xfrm>
              <a:prstGeom prst="ellipse">
                <a:avLst/>
              </a:prstGeom>
              <a:gradFill rotWithShape="1">
                <a:gsLst>
                  <a:gs pos="0">
                    <a:srgbClr val="FFCC00">
                      <a:alpha val="32001"/>
                    </a:srgbClr>
                  </a:gs>
                  <a:gs pos="100000">
                    <a:srgbClr val="765E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4" name="Oval 13">
                <a:extLst>
                  <a:ext uri="{FF2B5EF4-FFF2-40B4-BE49-F238E27FC236}">
                    <a16:creationId xmlns:a16="http://schemas.microsoft.com/office/drawing/2014/main" xmlns="" id="{14F2E411-ADB9-1F40-BE8D-ACA31F8A9A98}"/>
                  </a:ext>
                </a:extLst>
              </p:cNvPr>
              <p:cNvSpPr>
                <a:spLocks noChangeArrowheads="1"/>
              </p:cNvSpPr>
              <p:nvPr/>
            </p:nvSpPr>
            <p:spPr bwMode="gray">
              <a:xfrm>
                <a:off x="2364" y="2240"/>
                <a:ext cx="1065" cy="260"/>
              </a:xfrm>
              <a:prstGeom prst="ellipse">
                <a:avLst/>
              </a:prstGeom>
              <a:gradFill rotWithShape="1">
                <a:gsLst>
                  <a:gs pos="0">
                    <a:srgbClr val="8A6E00"/>
                  </a:gs>
                  <a:gs pos="50000">
                    <a:srgbClr val="FFCC00"/>
                  </a:gs>
                  <a:gs pos="100000">
                    <a:srgbClr val="8A6E00"/>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5" name="Oval 14">
                <a:extLst>
                  <a:ext uri="{FF2B5EF4-FFF2-40B4-BE49-F238E27FC236}">
                    <a16:creationId xmlns:a16="http://schemas.microsoft.com/office/drawing/2014/main" xmlns="" id="{5B461917-7CAA-6F4C-AB22-DE55CB051D09}"/>
                  </a:ext>
                </a:extLst>
              </p:cNvPr>
              <p:cNvSpPr>
                <a:spLocks noChangeArrowheads="1"/>
              </p:cNvSpPr>
              <p:nvPr/>
            </p:nvSpPr>
            <p:spPr bwMode="gray">
              <a:xfrm>
                <a:off x="2365" y="2253"/>
                <a:ext cx="1065" cy="260"/>
              </a:xfrm>
              <a:prstGeom prst="ellipse">
                <a:avLst/>
              </a:prstGeom>
              <a:gradFill rotWithShape="1">
                <a:gsLst>
                  <a:gs pos="0">
                    <a:srgbClr val="A28200"/>
                  </a:gs>
                  <a:gs pos="100000">
                    <a:srgbClr val="FFCC00">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6" name="Oval 15">
                <a:extLst>
                  <a:ext uri="{FF2B5EF4-FFF2-40B4-BE49-F238E27FC236}">
                    <a16:creationId xmlns:a16="http://schemas.microsoft.com/office/drawing/2014/main" xmlns="" id="{B825F385-9E90-2B40-9760-8BCEF976D3F4}"/>
                  </a:ext>
                </a:extLst>
              </p:cNvPr>
              <p:cNvSpPr>
                <a:spLocks noChangeArrowheads="1"/>
              </p:cNvSpPr>
              <p:nvPr/>
            </p:nvSpPr>
            <p:spPr bwMode="gray">
              <a:xfrm>
                <a:off x="2417" y="2243"/>
                <a:ext cx="959" cy="26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7" name="Oval 16">
                <a:extLst>
                  <a:ext uri="{FF2B5EF4-FFF2-40B4-BE49-F238E27FC236}">
                    <a16:creationId xmlns:a16="http://schemas.microsoft.com/office/drawing/2014/main" xmlns="" id="{4932B5CB-6EC4-EC40-B011-1D202D6112AF}"/>
                  </a:ext>
                </a:extLst>
              </p:cNvPr>
              <p:cNvSpPr>
                <a:spLocks noChangeArrowheads="1"/>
              </p:cNvSpPr>
              <p:nvPr/>
            </p:nvSpPr>
            <p:spPr bwMode="gray">
              <a:xfrm>
                <a:off x="2431" y="1906"/>
                <a:ext cx="927" cy="928"/>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8" name="Oval 17">
                <a:extLst>
                  <a:ext uri="{FF2B5EF4-FFF2-40B4-BE49-F238E27FC236}">
                    <a16:creationId xmlns:a16="http://schemas.microsoft.com/office/drawing/2014/main" xmlns="" id="{7E7BA5D5-45D9-7347-9BCA-7D668F7468AE}"/>
                  </a:ext>
                </a:extLst>
              </p:cNvPr>
              <p:cNvSpPr>
                <a:spLocks noChangeArrowheads="1"/>
              </p:cNvSpPr>
              <p:nvPr/>
            </p:nvSpPr>
            <p:spPr bwMode="gray">
              <a:xfrm>
                <a:off x="2442" y="1912"/>
                <a:ext cx="906" cy="90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9" name="Oval 18">
                <a:extLst>
                  <a:ext uri="{FF2B5EF4-FFF2-40B4-BE49-F238E27FC236}">
                    <a16:creationId xmlns:a16="http://schemas.microsoft.com/office/drawing/2014/main" xmlns="" id="{DF2B44F8-287F-CA48-A6E8-853133D58D16}"/>
                  </a:ext>
                </a:extLst>
              </p:cNvPr>
              <p:cNvSpPr>
                <a:spLocks noChangeArrowheads="1"/>
              </p:cNvSpPr>
              <p:nvPr/>
            </p:nvSpPr>
            <p:spPr bwMode="gray">
              <a:xfrm>
                <a:off x="2452" y="1921"/>
                <a:ext cx="861" cy="845"/>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grpSp>
        <p:sp>
          <p:nvSpPr>
            <p:cNvPr id="18" name="Text Box 20">
              <a:extLst>
                <a:ext uri="{FF2B5EF4-FFF2-40B4-BE49-F238E27FC236}">
                  <a16:creationId xmlns:a16="http://schemas.microsoft.com/office/drawing/2014/main" xmlns="" id="{58CBA50C-A38B-EA46-9820-FC291336FC66}"/>
                </a:ext>
              </a:extLst>
            </p:cNvPr>
            <p:cNvSpPr txBox="1">
              <a:spLocks noChangeArrowheads="1"/>
            </p:cNvSpPr>
            <p:nvPr/>
          </p:nvSpPr>
          <p:spPr bwMode="gray">
            <a:xfrm rot="21193589">
              <a:off x="2328" y="2141"/>
              <a:ext cx="960"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SỰ XUẤT HIỆN </a:t>
              </a:r>
            </a:p>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LOÀI NGƯỜI</a:t>
              </a:r>
            </a:p>
          </p:txBody>
        </p:sp>
        <p:sp>
          <p:nvSpPr>
            <p:cNvPr id="19" name="Oval 27">
              <a:extLst>
                <a:ext uri="{FF2B5EF4-FFF2-40B4-BE49-F238E27FC236}">
                  <a16:creationId xmlns:a16="http://schemas.microsoft.com/office/drawing/2014/main" xmlns="" id="{7DF43E1F-45BA-3F4D-9E81-56746B1EBCD0}"/>
                </a:ext>
              </a:extLst>
            </p:cNvPr>
            <p:cNvSpPr>
              <a:spLocks noChangeArrowheads="1"/>
            </p:cNvSpPr>
            <p:nvPr/>
          </p:nvSpPr>
          <p:spPr bwMode="gray">
            <a:xfrm>
              <a:off x="3120" y="1282"/>
              <a:ext cx="384" cy="384"/>
            </a:xfrm>
            <a:prstGeom prst="ellipse">
              <a:avLst/>
            </a:prstGeom>
            <a:solidFill>
              <a:srgbClr val="0070C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Clr>
                  <a:srgbClr val="6600FF"/>
                </a:buClr>
                <a:buFont typeface="Wingdings" pitchFamily="2" charset="2"/>
                <a:buNone/>
              </a:pPr>
              <a:r>
                <a:rPr lang="en-US" altLang="en-US" sz="3200" b="1">
                  <a:solidFill>
                    <a:schemeClr val="bg1"/>
                  </a:solidFill>
                </a:rPr>
                <a:t>1</a:t>
              </a:r>
            </a:p>
          </p:txBody>
        </p:sp>
        <p:sp>
          <p:nvSpPr>
            <p:cNvPr id="20" name="Oval 34">
              <a:extLst>
                <a:ext uri="{FF2B5EF4-FFF2-40B4-BE49-F238E27FC236}">
                  <a16:creationId xmlns:a16="http://schemas.microsoft.com/office/drawing/2014/main" xmlns="" id="{6C8035FC-10A4-8045-B6D9-B1715E1C1138}"/>
                </a:ext>
              </a:extLst>
            </p:cNvPr>
            <p:cNvSpPr>
              <a:spLocks noChangeArrowheads="1"/>
            </p:cNvSpPr>
            <p:nvPr/>
          </p:nvSpPr>
          <p:spPr bwMode="gray">
            <a:xfrm rot="5400000">
              <a:off x="3524" y="2161"/>
              <a:ext cx="410" cy="400"/>
            </a:xfrm>
            <a:prstGeom prst="ellipse">
              <a:avLst/>
            </a:prstGeom>
            <a:solidFill>
              <a:srgbClr val="C0000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2</a:t>
              </a:r>
            </a:p>
          </p:txBody>
        </p:sp>
        <p:sp>
          <p:nvSpPr>
            <p:cNvPr id="21" name="Oval 37">
              <a:extLst>
                <a:ext uri="{FF2B5EF4-FFF2-40B4-BE49-F238E27FC236}">
                  <a16:creationId xmlns:a16="http://schemas.microsoft.com/office/drawing/2014/main" xmlns="" id="{95ABAFCC-E0FB-5C44-A12D-15194E992E2B}"/>
                </a:ext>
              </a:extLst>
            </p:cNvPr>
            <p:cNvSpPr>
              <a:spLocks noChangeArrowheads="1"/>
            </p:cNvSpPr>
            <p:nvPr/>
          </p:nvSpPr>
          <p:spPr bwMode="gray">
            <a:xfrm rot="5400000">
              <a:off x="1934" y="1427"/>
              <a:ext cx="410" cy="400"/>
            </a:xfrm>
            <a:prstGeom prst="ellipse">
              <a:avLst/>
            </a:prstGeom>
            <a:solidFill>
              <a:srgbClr val="B3FFFF"/>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6</a:t>
              </a:r>
            </a:p>
          </p:txBody>
        </p:sp>
      </p:grpSp>
      <p:sp>
        <p:nvSpPr>
          <p:cNvPr id="30" name="AutoShape 8">
            <a:extLst>
              <a:ext uri="{FF2B5EF4-FFF2-40B4-BE49-F238E27FC236}">
                <a16:creationId xmlns:a16="http://schemas.microsoft.com/office/drawing/2014/main" xmlns="" id="{31A7567B-6B71-1D42-B8D9-B9E4A805D6F6}"/>
              </a:ext>
            </a:extLst>
          </p:cNvPr>
          <p:cNvSpPr>
            <a:spLocks noChangeArrowheads="1"/>
          </p:cNvSpPr>
          <p:nvPr/>
        </p:nvSpPr>
        <p:spPr bwMode="gray">
          <a:xfrm rot="-7997946">
            <a:off x="5099844" y="1835944"/>
            <a:ext cx="628650" cy="442912"/>
          </a:xfrm>
          <a:prstGeom prst="rightArrow">
            <a:avLst>
              <a:gd name="adj1" fmla="val 35167"/>
              <a:gd name="adj2" fmla="val 54120"/>
            </a:avLst>
          </a:prstGeom>
          <a:solidFill>
            <a:srgbClr val="00B0F0"/>
          </a:solidFill>
          <a:ln w="0" algn="ctr">
            <a:solidFill>
              <a:srgbClr val="000032"/>
            </a:solidFill>
            <a:miter lim="800000"/>
            <a:headEnd/>
            <a:tailEnd/>
          </a:ln>
        </p:spPr>
        <p:txBody>
          <a:bodyPr vert="eaVert" wrap="none" anchor="ctr"/>
          <a:lstStyle/>
          <a:p>
            <a:endParaRPr lang="en-US" altLang="en-US"/>
          </a:p>
        </p:txBody>
      </p:sp>
      <p:sp>
        <p:nvSpPr>
          <p:cNvPr id="31" name="Oval 34">
            <a:extLst>
              <a:ext uri="{FF2B5EF4-FFF2-40B4-BE49-F238E27FC236}">
                <a16:creationId xmlns:a16="http://schemas.microsoft.com/office/drawing/2014/main" xmlns="" id="{794B7174-92E1-6C4C-9C27-ABEAD2ECFB80}"/>
              </a:ext>
            </a:extLst>
          </p:cNvPr>
          <p:cNvSpPr>
            <a:spLocks noChangeArrowheads="1"/>
          </p:cNvSpPr>
          <p:nvPr/>
        </p:nvSpPr>
        <p:spPr bwMode="gray">
          <a:xfrm rot="5806411">
            <a:off x="4560095" y="4469607"/>
            <a:ext cx="947737" cy="952500"/>
          </a:xfrm>
          <a:prstGeom prst="ellipse">
            <a:avLst/>
          </a:prstGeom>
          <a:solidFill>
            <a:schemeClr val="accent2">
              <a:lumMod val="40000"/>
              <a:lumOff val="6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4</a:t>
            </a:r>
          </a:p>
        </p:txBody>
      </p:sp>
      <p:sp>
        <p:nvSpPr>
          <p:cNvPr id="32" name="AutoShape 8">
            <a:extLst>
              <a:ext uri="{FF2B5EF4-FFF2-40B4-BE49-F238E27FC236}">
                <a16:creationId xmlns:a16="http://schemas.microsoft.com/office/drawing/2014/main" xmlns="" id="{C753D1A0-BD64-A240-A7A0-6E2ABC7426CA}"/>
              </a:ext>
            </a:extLst>
          </p:cNvPr>
          <p:cNvSpPr>
            <a:spLocks noChangeArrowheads="1"/>
          </p:cNvSpPr>
          <p:nvPr/>
        </p:nvSpPr>
        <p:spPr bwMode="gray">
          <a:xfrm rot="7771939">
            <a:off x="5158582" y="4144169"/>
            <a:ext cx="563562" cy="444500"/>
          </a:xfrm>
          <a:prstGeom prst="rightArrow">
            <a:avLst>
              <a:gd name="adj1" fmla="val 35167"/>
              <a:gd name="adj2" fmla="val 53960"/>
            </a:avLst>
          </a:prstGeom>
          <a:solidFill>
            <a:schemeClr val="accent2"/>
          </a:solidFill>
          <a:ln w="0" algn="ctr">
            <a:solidFill>
              <a:srgbClr val="000032"/>
            </a:solidFill>
            <a:miter lim="800000"/>
            <a:headEnd/>
            <a:tailEnd/>
          </a:ln>
          <a:effectLst/>
        </p:spPr>
        <p:txBody>
          <a:bodyPr rot="10800000" vert="eaVert" wrap="none" anchor="ctr"/>
          <a:lstStyle/>
          <a:p>
            <a:endParaRPr lang="en-US" altLang="en-US"/>
          </a:p>
        </p:txBody>
      </p:sp>
      <p:sp>
        <p:nvSpPr>
          <p:cNvPr id="33" name="Oval 34">
            <a:extLst>
              <a:ext uri="{FF2B5EF4-FFF2-40B4-BE49-F238E27FC236}">
                <a16:creationId xmlns:a16="http://schemas.microsoft.com/office/drawing/2014/main" xmlns="" id="{DFF57771-EE13-7143-99F3-9CCCB6F926FF}"/>
              </a:ext>
            </a:extLst>
          </p:cNvPr>
          <p:cNvSpPr>
            <a:spLocks noChangeArrowheads="1"/>
          </p:cNvSpPr>
          <p:nvPr/>
        </p:nvSpPr>
        <p:spPr bwMode="gray">
          <a:xfrm rot="5806411">
            <a:off x="3798095" y="2869407"/>
            <a:ext cx="947737" cy="952500"/>
          </a:xfrm>
          <a:prstGeom prst="ellipse">
            <a:avLst/>
          </a:prstGeom>
          <a:solidFill>
            <a:schemeClr val="accent1">
              <a:lumMod val="20000"/>
              <a:lumOff val="8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5</a:t>
            </a:r>
          </a:p>
        </p:txBody>
      </p:sp>
      <p:sp>
        <p:nvSpPr>
          <p:cNvPr id="34" name="Oval 34">
            <a:extLst>
              <a:ext uri="{FF2B5EF4-FFF2-40B4-BE49-F238E27FC236}">
                <a16:creationId xmlns:a16="http://schemas.microsoft.com/office/drawing/2014/main" xmlns="" id="{98DF42AB-C82F-3642-9051-667A90069EB9}"/>
              </a:ext>
            </a:extLst>
          </p:cNvPr>
          <p:cNvSpPr>
            <a:spLocks noChangeArrowheads="1"/>
          </p:cNvSpPr>
          <p:nvPr/>
        </p:nvSpPr>
        <p:spPr bwMode="gray">
          <a:xfrm rot="5806411">
            <a:off x="6846095" y="4774407"/>
            <a:ext cx="947737" cy="952500"/>
          </a:xfrm>
          <a:prstGeom prst="ellipse">
            <a:avLst/>
          </a:prstGeom>
          <a:solidFill>
            <a:srgbClr val="92D050"/>
          </a:solidFill>
          <a:ln w="28575" algn="ctr">
            <a:solidFill>
              <a:schemeClr val="tx1"/>
            </a:solidFill>
            <a:round/>
            <a:headEnd/>
            <a:tailEnd/>
          </a:ln>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3</a:t>
            </a:r>
          </a:p>
        </p:txBody>
      </p:sp>
      <p:sp>
        <p:nvSpPr>
          <p:cNvPr id="35" name="AutoShape 8">
            <a:extLst>
              <a:ext uri="{FF2B5EF4-FFF2-40B4-BE49-F238E27FC236}">
                <a16:creationId xmlns:a16="http://schemas.microsoft.com/office/drawing/2014/main" xmlns="" id="{F312E79B-8F74-2B48-846F-8C4176547D45}"/>
              </a:ext>
            </a:extLst>
          </p:cNvPr>
          <p:cNvSpPr>
            <a:spLocks noChangeArrowheads="1"/>
          </p:cNvSpPr>
          <p:nvPr/>
        </p:nvSpPr>
        <p:spPr bwMode="gray">
          <a:xfrm rot="3651991">
            <a:off x="6702426" y="4475163"/>
            <a:ext cx="563562" cy="442913"/>
          </a:xfrm>
          <a:prstGeom prst="rightArrow">
            <a:avLst>
              <a:gd name="adj1" fmla="val 35167"/>
              <a:gd name="adj2" fmla="val 54154"/>
            </a:avLst>
          </a:prstGeom>
          <a:solidFill>
            <a:srgbClr val="948A54"/>
          </a:solidFill>
          <a:ln w="0" algn="ctr">
            <a:solidFill>
              <a:srgbClr val="000032"/>
            </a:solidFill>
            <a:miter lim="800000"/>
            <a:headEnd/>
            <a:tailEnd/>
          </a:ln>
        </p:spPr>
        <p:txBody>
          <a:bodyPr rot="10800000" vert="eaVert" wrap="none" anchor="ctr"/>
          <a:lstStyle/>
          <a:p>
            <a:endParaRPr lang="en-US" altLang="en-US"/>
          </a:p>
        </p:txBody>
      </p:sp>
      <p:pic>
        <p:nvPicPr>
          <p:cNvPr id="36" name="Picture 2">
            <a:extLst>
              <a:ext uri="{FF2B5EF4-FFF2-40B4-BE49-F238E27FC236}">
                <a16:creationId xmlns:a16="http://schemas.microsoft.com/office/drawing/2014/main" xmlns="" id="{1265113B-2D19-9544-A48C-714990DEE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73127">
            <a:off x="7646989" y="3281363"/>
            <a:ext cx="566737"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AutoShape 8">
            <a:extLst>
              <a:ext uri="{FF2B5EF4-FFF2-40B4-BE49-F238E27FC236}">
                <a16:creationId xmlns:a16="http://schemas.microsoft.com/office/drawing/2014/main" xmlns="" id="{76F711A1-B5D3-6E44-B9CD-65D56670B997}"/>
              </a:ext>
            </a:extLst>
          </p:cNvPr>
          <p:cNvSpPr>
            <a:spLocks noChangeArrowheads="1"/>
          </p:cNvSpPr>
          <p:nvPr/>
        </p:nvSpPr>
        <p:spPr bwMode="gray">
          <a:xfrm rot="-10581054">
            <a:off x="4538663" y="3141663"/>
            <a:ext cx="538162" cy="442912"/>
          </a:xfrm>
          <a:prstGeom prst="rightArrow">
            <a:avLst>
              <a:gd name="adj1" fmla="val 35167"/>
              <a:gd name="adj2" fmla="val 54059"/>
            </a:avLst>
          </a:prstGeom>
          <a:solidFill>
            <a:schemeClr val="accent1">
              <a:lumMod val="40000"/>
              <a:lumOff val="60000"/>
            </a:schemeClr>
          </a:solidFill>
          <a:ln w="0" algn="ctr">
            <a:solidFill>
              <a:srgbClr val="000032"/>
            </a:solidFill>
            <a:miter lim="800000"/>
            <a:headEnd/>
            <a:tailEnd/>
          </a:ln>
        </p:spPr>
        <p:txBody>
          <a:bodyPr rot="10800000" wrap="none" anchor="ctr"/>
          <a:lstStyle/>
          <a:p>
            <a:endParaRPr lang="en-US" altLang="en-US"/>
          </a:p>
        </p:txBody>
      </p:sp>
      <p:sp>
        <p:nvSpPr>
          <p:cNvPr id="38" name="Text Box 21">
            <a:extLst>
              <a:ext uri="{FF2B5EF4-FFF2-40B4-BE49-F238E27FC236}">
                <a16:creationId xmlns:a16="http://schemas.microsoft.com/office/drawing/2014/main" xmlns="" id="{63DF6477-1584-944C-B4C7-D2A99D541884}"/>
              </a:ext>
            </a:extLst>
          </p:cNvPr>
          <p:cNvSpPr txBox="1">
            <a:spLocks noChangeArrowheads="1"/>
          </p:cNvSpPr>
          <p:nvPr/>
        </p:nvSpPr>
        <p:spPr bwMode="auto">
          <a:xfrm>
            <a:off x="8361878" y="1297177"/>
            <a:ext cx="3657600" cy="93371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do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Vượn</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cổ</a:t>
            </a:r>
            <a:r>
              <a:rPr lang="en-US" altLang="en-US" sz="2300" b="1" i="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tiến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hóa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thành</a:t>
            </a:r>
            <a:endParaRPr lang="en-US" altLang="en-US" sz="2300" dirty="0">
              <a:latin typeface="Times New Roman" panose="02020603050405020304" pitchFamily="18" charset="0"/>
              <a:cs typeface="Times New Roman" panose="02020603050405020304" pitchFamily="18" charset="0"/>
            </a:endParaRPr>
          </a:p>
        </p:txBody>
      </p:sp>
      <p:sp>
        <p:nvSpPr>
          <p:cNvPr id="39" name="Text Box 35">
            <a:extLst>
              <a:ext uri="{FF2B5EF4-FFF2-40B4-BE49-F238E27FC236}">
                <a16:creationId xmlns:a16="http://schemas.microsoft.com/office/drawing/2014/main" xmlns="" id="{2BF74A5F-B151-F347-92F6-6D9E2FD37851}"/>
              </a:ext>
            </a:extLst>
          </p:cNvPr>
          <p:cNvSpPr txBox="1">
            <a:spLocks noChangeArrowheads="1"/>
          </p:cNvSpPr>
          <p:nvPr/>
        </p:nvSpPr>
        <p:spPr bwMode="auto">
          <a:xfrm>
            <a:off x="8986932" y="2976703"/>
            <a:ext cx="3200400" cy="93371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solidFill>
                  <a:srgbClr val="000066"/>
                </a:solidFill>
                <a:latin typeface="Times New Roman" panose="02020603050405020304" pitchFamily="18" charset="0"/>
                <a:cs typeface="Times New Roman" panose="02020603050405020304" pitchFamily="18" charset="0"/>
              </a:rPr>
              <a:t>Tên</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err="1">
                <a:solidFill>
                  <a:srgbClr val="000066"/>
                </a:solidFill>
                <a:latin typeface="Times New Roman" panose="02020603050405020304" pitchFamily="18" charset="0"/>
                <a:cs typeface="Times New Roman" panose="02020603050405020304" pitchFamily="18" charset="0"/>
              </a:rPr>
              <a:t>gọi</a:t>
            </a:r>
            <a:r>
              <a:rPr lang="en-US" altLang="en-US" sz="2300" b="1" dirty="0">
                <a:solidFill>
                  <a:srgbClr val="000066"/>
                </a:solidFill>
                <a:latin typeface="Times New Roman" panose="02020603050405020304" pitchFamily="18" charset="0"/>
                <a:cs typeface="Times New Roman" panose="02020603050405020304" pitchFamily="18" charset="0"/>
              </a:rPr>
              <a:t> ban </a:t>
            </a:r>
            <a:r>
              <a:rPr lang="en-US" altLang="en-US" sz="2300" b="1" dirty="0" err="1">
                <a:solidFill>
                  <a:srgbClr val="000066"/>
                </a:solidFill>
                <a:latin typeface="Times New Roman" panose="02020603050405020304" pitchFamily="18" charset="0"/>
                <a:cs typeface="Times New Roman" panose="02020603050405020304" pitchFamily="18" charset="0"/>
              </a:rPr>
              <a:t>đầu</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Người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tối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cổ</a:t>
            </a:r>
            <a:endParaRPr lang="en-US" altLang="en-US" sz="2300" i="1" dirty="0">
              <a:solidFill>
                <a:srgbClr val="FF0066"/>
              </a:solidFill>
              <a:latin typeface="Times New Roman" panose="02020603050405020304" pitchFamily="18" charset="0"/>
              <a:cs typeface="Times New Roman" panose="02020603050405020304" pitchFamily="18" charset="0"/>
            </a:endParaRPr>
          </a:p>
        </p:txBody>
      </p:sp>
      <p:sp>
        <p:nvSpPr>
          <p:cNvPr id="40" name="Text Box 21">
            <a:extLst>
              <a:ext uri="{FF2B5EF4-FFF2-40B4-BE49-F238E27FC236}">
                <a16:creationId xmlns:a16="http://schemas.microsoft.com/office/drawing/2014/main" xmlns="" id="{C8D62E4B-4294-DF4A-90A1-9FA4C27BC4D1}"/>
              </a:ext>
            </a:extLst>
          </p:cNvPr>
          <p:cNvSpPr txBox="1">
            <a:spLocks noChangeArrowheads="1"/>
          </p:cNvSpPr>
          <p:nvPr/>
        </p:nvSpPr>
        <p:spPr bwMode="auto">
          <a:xfrm>
            <a:off x="7774923" y="5193192"/>
            <a:ext cx="3505200" cy="9333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Thời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gian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xuất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hiện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từ</a:t>
            </a:r>
            <a:r>
              <a:rPr lang="en-US" altLang="en-US" sz="2300" b="1" dirty="0">
                <a:latin typeface="Times New Roman" panose="02020603050405020304" pitchFamily="18" charset="0"/>
                <a:cs typeface="Times New Roman" panose="02020603050405020304" pitchFamily="18" charset="0"/>
              </a:rPr>
              <a:t> </a:t>
            </a:r>
            <a:r>
              <a:rPr lang="en-US" altLang="en-US" sz="2300" b="1" i="1" dirty="0">
                <a:solidFill>
                  <a:srgbClr val="4030FF"/>
                </a:solidFill>
                <a:latin typeface="Times New Roman" panose="02020603050405020304" pitchFamily="18" charset="0"/>
                <a:cs typeface="Times New Roman" panose="02020603050405020304" pitchFamily="18" charset="0"/>
              </a:rPr>
              <a:t>3 </a:t>
            </a:r>
            <a:r>
              <a:rPr lang="en-US" altLang="en-US" sz="2300" b="1" i="1" dirty="0">
                <a:solidFill>
                  <a:srgbClr val="4030FF"/>
                </a:solidFill>
                <a:latin typeface="Times New Roman" panose="02020603050405020304" pitchFamily="18" charset="0"/>
                <a:cs typeface="Times New Roman" panose="02020603050405020304" pitchFamily="18" charset="0"/>
                <a:sym typeface="Wingdings 3" pitchFamily="18" charset="2"/>
              </a:rPr>
              <a:t></a:t>
            </a:r>
            <a:r>
              <a:rPr lang="en-US" altLang="en-US" sz="2300" b="1" i="1" dirty="0">
                <a:solidFill>
                  <a:srgbClr val="4030FF"/>
                </a:solidFill>
                <a:latin typeface="Times New Roman" panose="02020603050405020304" pitchFamily="18" charset="0"/>
                <a:cs typeface="Times New Roman" panose="02020603050405020304" pitchFamily="18" charset="0"/>
              </a:rPr>
              <a:t> 4 </a:t>
            </a:r>
            <a:r>
              <a:rPr lang="en-US" altLang="en-US" sz="2300" b="1" i="1" dirty="0" err="1">
                <a:solidFill>
                  <a:srgbClr val="4030FF"/>
                </a:solidFill>
                <a:latin typeface="Times New Roman" panose="02020603050405020304" pitchFamily="18" charset="0"/>
                <a:cs typeface="Times New Roman" panose="02020603050405020304" pitchFamily="18" charset="0"/>
              </a:rPr>
              <a:t>triệu</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năm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trước</a:t>
            </a:r>
            <a:endParaRPr lang="en-US" altLang="en-US" sz="2300" dirty="0">
              <a:latin typeface="Times New Roman" panose="02020603050405020304" pitchFamily="18" charset="0"/>
              <a:cs typeface="Times New Roman" panose="02020603050405020304" pitchFamily="18" charset="0"/>
            </a:endParaRPr>
          </a:p>
        </p:txBody>
      </p:sp>
      <p:sp>
        <p:nvSpPr>
          <p:cNvPr id="41" name="Text Box 35">
            <a:extLst>
              <a:ext uri="{FF2B5EF4-FFF2-40B4-BE49-F238E27FC236}">
                <a16:creationId xmlns:a16="http://schemas.microsoft.com/office/drawing/2014/main" xmlns="" id="{45413FE2-9535-9C41-B5FE-FDDE4AE306F5}"/>
              </a:ext>
            </a:extLst>
          </p:cNvPr>
          <p:cNvSpPr txBox="1">
            <a:spLocks noChangeArrowheads="1"/>
          </p:cNvSpPr>
          <p:nvPr/>
        </p:nvSpPr>
        <p:spPr bwMode="auto">
          <a:xfrm>
            <a:off x="266998" y="4907662"/>
            <a:ext cx="4206240" cy="14160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Dấu</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tích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tìm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Đông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châu</a:t>
            </a:r>
            <a:r>
              <a:rPr lang="en-US" altLang="en-US" sz="2300" b="1" i="1" dirty="0">
                <a:solidFill>
                  <a:srgbClr val="4030FF"/>
                </a:solidFill>
                <a:latin typeface="Times New Roman" panose="02020603050405020304" pitchFamily="18" charset="0"/>
                <a:cs typeface="Times New Roman" panose="02020603050405020304" pitchFamily="18" charset="0"/>
              </a:rPr>
              <a:t> Phi, Gia-</a:t>
            </a:r>
            <a:r>
              <a:rPr lang="en-US" altLang="en-US" sz="2300" b="1" i="1" dirty="0" err="1">
                <a:solidFill>
                  <a:srgbClr val="4030FF"/>
                </a:solidFill>
                <a:latin typeface="Times New Roman" panose="02020603050405020304" pitchFamily="18" charset="0"/>
                <a:cs typeface="Times New Roman" panose="02020603050405020304" pitchFamily="18" charset="0"/>
              </a:rPr>
              <a:t>va</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Inđônêxia</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Bắc</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Kinh</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Trung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Quốc</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a:solidFill>
                  <a:srgbClr val="000066"/>
                </a:solidFill>
                <a:latin typeface="Arial" charset="0"/>
              </a:rPr>
              <a:t>…</a:t>
            </a:r>
            <a:endParaRPr lang="en-US" altLang="en-US" sz="2300" dirty="0">
              <a:solidFill>
                <a:srgbClr val="000066"/>
              </a:solidFill>
              <a:latin typeface="Arial" charset="0"/>
            </a:endParaRPr>
          </a:p>
        </p:txBody>
      </p:sp>
      <p:sp>
        <p:nvSpPr>
          <p:cNvPr id="42" name="Text Box 38">
            <a:extLst>
              <a:ext uri="{FF2B5EF4-FFF2-40B4-BE49-F238E27FC236}">
                <a16:creationId xmlns:a16="http://schemas.microsoft.com/office/drawing/2014/main" xmlns="" id="{22D1B7F3-DFDB-3144-89DA-50573C5E7364}"/>
              </a:ext>
            </a:extLst>
          </p:cNvPr>
          <p:cNvSpPr txBox="1">
            <a:spLocks noChangeArrowheads="1"/>
          </p:cNvSpPr>
          <p:nvPr/>
        </p:nvSpPr>
        <p:spPr bwMode="auto">
          <a:xfrm>
            <a:off x="207472" y="3001261"/>
            <a:ext cx="3505200" cy="96468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thô</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còng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hộp</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sọ</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nhỏ</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trán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thấp</a:t>
            </a:r>
            <a:r>
              <a:rPr lang="en-US" altLang="en-US" sz="2300" b="1" dirty="0">
                <a:solidFill>
                  <a:srgbClr val="17375E"/>
                </a:solidFill>
                <a:latin typeface="Arial" charset="0"/>
              </a:rPr>
              <a:t>…</a:t>
            </a:r>
            <a:endParaRPr lang="en-US" altLang="en-US" sz="2300" i="1" dirty="0">
              <a:solidFill>
                <a:srgbClr val="17375E"/>
              </a:solidFill>
              <a:latin typeface="Arial" charset="0"/>
            </a:endParaRPr>
          </a:p>
        </p:txBody>
      </p:sp>
      <p:sp>
        <p:nvSpPr>
          <p:cNvPr id="43" name="Text Box 38">
            <a:extLst>
              <a:ext uri="{FF2B5EF4-FFF2-40B4-BE49-F238E27FC236}">
                <a16:creationId xmlns:a16="http://schemas.microsoft.com/office/drawing/2014/main" xmlns="" id="{E7142B71-171C-D945-A98D-A1924597A588}"/>
              </a:ext>
            </a:extLst>
          </p:cNvPr>
          <p:cNvSpPr txBox="1">
            <a:spLocks noChangeArrowheads="1"/>
          </p:cNvSpPr>
          <p:nvPr/>
        </p:nvSpPr>
        <p:spPr bwMode="auto">
          <a:xfrm>
            <a:off x="44877" y="780568"/>
            <a:ext cx="4343400" cy="142481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Sống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theo</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bầy</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đàn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dựa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vào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lượm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săn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bắt</a:t>
            </a:r>
            <a:r>
              <a:rPr lang="en-US" altLang="en-US" sz="2300" b="1" dirty="0">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gọi</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là</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bầy</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người</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nguyên</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thủy</a:t>
            </a:r>
            <a:endParaRPr lang="en-US" altLang="en-US" sz="2300" i="1" dirty="0">
              <a:solidFill>
                <a:srgbClr val="4030FF"/>
              </a:solidFill>
              <a:latin typeface="Times New Roman" panose="02020603050405020304" pitchFamily="18"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2620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up)">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1" nodeType="clickEffect">
                                  <p:stCondLst>
                                    <p:cond delay="0"/>
                                  </p:stCondLst>
                                  <p:childTnLst>
                                    <p:animEffect transition="out" filter="wipe(down)">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grpId="1" nodeType="clickEffect">
                                  <p:stCondLst>
                                    <p:cond delay="0"/>
                                  </p:stCondLst>
                                  <p:childTnLst>
                                    <p:animEffect transition="out" filter="wipe(down)">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up)">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ipe(right)">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grpId="1" nodeType="clickEffect">
                                  <p:stCondLst>
                                    <p:cond delay="0"/>
                                  </p:stCondLst>
                                  <p:childTnLst>
                                    <p:animEffect transition="out" filter="wipe(down)">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right)">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8" grpId="0" animBg="1"/>
      <p:bldP spid="39"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nh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4364" y="0"/>
            <a:ext cx="4724399" cy="193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7204365" y="1939636"/>
            <a:ext cx="4461162" cy="22464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38" y="152400"/>
            <a:ext cx="4830041" cy="3297381"/>
          </a:xfrm>
          <a:prstGeom prst="rect">
            <a:avLst/>
          </a:prstGeom>
        </p:spPr>
      </p:pic>
      <p:pic>
        <p:nvPicPr>
          <p:cNvPr id="8" name="Picture 7"/>
          <p:cNvPicPr>
            <a:picLocks noChangeAspect="1"/>
          </p:cNvPicPr>
          <p:nvPr/>
        </p:nvPicPr>
        <p:blipFill>
          <a:blip r:embed="rId6"/>
          <a:stretch>
            <a:fillRect/>
          </a:stretch>
        </p:blipFill>
        <p:spPr>
          <a:xfrm>
            <a:off x="0" y="3560618"/>
            <a:ext cx="5126180" cy="316517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4364" y="4186052"/>
            <a:ext cx="4487261" cy="2539743"/>
          </a:xfrm>
          <a:prstGeom prst="rect">
            <a:avLst/>
          </a:prstGeom>
        </p:spPr>
      </p:pic>
      <p:sp>
        <p:nvSpPr>
          <p:cNvPr id="10" name="TextBox 9"/>
          <p:cNvSpPr txBox="1"/>
          <p:nvPr/>
        </p:nvSpPr>
        <p:spPr>
          <a:xfrm>
            <a:off x="5320145" y="1801090"/>
            <a:ext cx="1690255" cy="2554545"/>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CÁCH THỨC LAO ĐỘNG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7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09" y="457200"/>
            <a:ext cx="5090556" cy="5084618"/>
          </a:xfrm>
          <a:prstGeom prst="rect">
            <a:avLst/>
          </a:prstGeom>
        </p:spPr>
      </p:pic>
      <p:sp>
        <p:nvSpPr>
          <p:cNvPr id="2" name="TextBox 1"/>
          <p:cNvSpPr txBox="1"/>
          <p:nvPr/>
        </p:nvSpPr>
        <p:spPr>
          <a:xfrm>
            <a:off x="5758213" y="1648690"/>
            <a:ext cx="1745673" cy="2800767"/>
          </a:xfrm>
          <a:prstGeom prst="rect">
            <a:avLst/>
          </a:prstGeom>
          <a:noFill/>
        </p:spPr>
        <p:txBody>
          <a:bodyPr wrap="square" rtlCol="0">
            <a:spAutoFit/>
          </a:bodyPr>
          <a:lstStyle/>
          <a:p>
            <a:r>
              <a:rPr lang="en-US" sz="4400" dirty="0" smtClean="0">
                <a:latin typeface="Times New Roman" panose="02020603050405020304" pitchFamily="18" charset="0"/>
                <a:cs typeface="Times New Roman" panose="02020603050405020304" pitchFamily="18" charset="0"/>
              </a:rPr>
              <a:t>ĐỊA BÀN CƯ TRÚ</a:t>
            </a:r>
            <a:endParaRPr lang="en-US" sz="4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944" y="0"/>
            <a:ext cx="5043055" cy="6040582"/>
          </a:xfrm>
          <a:prstGeom prst="rect">
            <a:avLst/>
          </a:prstGeom>
        </p:spPr>
      </p:pic>
    </p:spTree>
    <p:extLst>
      <p:ext uri="{BB962C8B-B14F-4D97-AF65-F5344CB8AC3E}">
        <p14:creationId xmlns:p14="http://schemas.microsoft.com/office/powerpoint/2010/main" val="24062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extLst/>
          </p:nvPr>
        </p:nvGraphicFramePr>
        <p:xfrm>
          <a:off x="510988" y="719455"/>
          <a:ext cx="11190157" cy="3739515"/>
        </p:xfrm>
        <a:graphic>
          <a:graphicData uri="http://schemas.openxmlformats.org/drawingml/2006/table">
            <a:tbl>
              <a:tblPr firstRow="1" bandRow="1">
                <a:tableStyleId>{5940675A-B579-460E-94D1-54222C63F5DA}</a:tableStyleId>
              </a:tblPr>
              <a:tblGrid>
                <a:gridCol w="2017845">
                  <a:extLst>
                    <a:ext uri="{9D8B030D-6E8A-4147-A177-3AD203B41FA5}">
                      <a16:colId xmlns:a16="http://schemas.microsoft.com/office/drawing/2014/main" xmlns="" val="20000"/>
                    </a:ext>
                  </a:extLst>
                </a:gridCol>
                <a:gridCol w="4724648">
                  <a:extLst>
                    <a:ext uri="{9D8B030D-6E8A-4147-A177-3AD203B41FA5}">
                      <a16:colId xmlns:a16="http://schemas.microsoft.com/office/drawing/2014/main" xmlns="" val="20001"/>
                    </a:ext>
                  </a:extLst>
                </a:gridCol>
                <a:gridCol w="4447664">
                  <a:extLst>
                    <a:ext uri="{9D8B030D-6E8A-4147-A177-3AD203B41FA5}">
                      <a16:colId xmlns:a16="http://schemas.microsoft.com/office/drawing/2014/main" xmlns="" val="20002"/>
                    </a:ext>
                  </a:extLst>
                </a:gridCol>
              </a:tblGrid>
              <a:tr h="577850">
                <a:tc>
                  <a:txBody>
                    <a:bodyPr/>
                    <a:lstStyle/>
                    <a:p>
                      <a:pPr algn="ctr"/>
                      <a:r>
                        <a:rPr lang="en-US" sz="2800" dirty="0" err="1" smtClean="0">
                          <a:latin typeface="Times New Roman" panose="02020603050405020304" pitchFamily="18" charset="0"/>
                          <a:cs typeface="Times New Roman" panose="02020603050405020304" pitchFamily="18" charset="0"/>
                        </a:rPr>
                        <a:t>Các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mặt</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a:latin typeface="Times New Roman" panose="02020603050405020304" pitchFamily="18" charset="0"/>
                          <a:cs typeface="Times New Roman" panose="02020603050405020304" pitchFamily="18" charset="0"/>
                        </a:rPr>
                        <a:t>Người tối cổ</a:t>
                      </a:r>
                    </a:p>
                  </a:txBody>
                  <a:tcPr/>
                </a:tc>
                <a:tc>
                  <a:txBody>
                    <a:bodyPr/>
                    <a:lstStyle/>
                    <a:p>
                      <a:pPr algn="ct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1054100">
                <a:tc>
                  <a:txBody>
                    <a:bodyPr/>
                    <a:lstStyle/>
                    <a:p>
                      <a:pPr algn="ctr"/>
                      <a:r>
                        <a:rPr lang="en-US" sz="2800" dirty="0" err="1">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ông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Rìu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ghè</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đẽo</a:t>
                      </a:r>
                      <a:r>
                        <a:rPr lang="en-US" sz="2800" baseline="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sơ</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smtClean="0">
                          <a:latin typeface="Times New Roman" panose="02020603050405020304" pitchFamily="18" charset="0"/>
                          <a:cs typeface="Times New Roman" panose="02020603050405020304" pitchFamily="18" charset="0"/>
                        </a:rPr>
                        <a:t>Rìu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đá</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a:t>
                      </a:r>
                      <a:r>
                        <a:rPr lang="en-US" sz="2800" baseline="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mài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mũi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lao</a:t>
                      </a:r>
                      <a:r>
                        <a:rPr lang="en-US" sz="2800" baseline="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gốm</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1053465">
                <a:tc>
                  <a:txBody>
                    <a:bodyPr/>
                    <a:lstStyle/>
                    <a:p>
                      <a:pPr algn="ctr"/>
                      <a:r>
                        <a:rPr lang="en-US" sz="2800">
                          <a:latin typeface="Times New Roman" panose="02020603050405020304" pitchFamily="18" charset="0"/>
                          <a:cs typeface="Times New Roman" panose="02020603050405020304" pitchFamily="18" charset="0"/>
                        </a:rPr>
                        <a:t>Cách thức lao động</a:t>
                      </a:r>
                    </a:p>
                  </a:txBody>
                  <a:tcPr/>
                </a:tc>
                <a:tc>
                  <a:txBody>
                    <a:bodyPr/>
                    <a:lstStyle/>
                    <a:p>
                      <a:pPr algn="ctr"/>
                      <a:r>
                        <a:rPr lang="en-US" sz="2800" dirty="0" err="1">
                          <a:latin typeface="Times New Roman" panose="02020603050405020304" pitchFamily="18" charset="0"/>
                          <a:cs typeface="Times New Roman" panose="02020603050405020304" pitchFamily="18" charset="0"/>
                        </a:rPr>
                        <a:t>S</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lượm</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T</a:t>
                      </a:r>
                      <a:r>
                        <a:rPr lang="en-US" sz="2800" dirty="0" err="1" smtClean="0">
                          <a:latin typeface="Times New Roman" panose="02020603050405020304" pitchFamily="18" charset="0"/>
                          <a:cs typeface="Times New Roman" panose="02020603050405020304" pitchFamily="18" charset="0"/>
                        </a:rPr>
                        <a:t>rồng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1054100">
                <a:tc>
                  <a:txBody>
                    <a:bodyPr/>
                    <a:lstStyle/>
                    <a:p>
                      <a:pPr algn="ctr"/>
                      <a:r>
                        <a:rPr lang="en-US" sz="2800">
                          <a:latin typeface="Times New Roman" panose="02020603050405020304" pitchFamily="18" charset="0"/>
                          <a:cs typeface="Times New Roman" panose="02020603050405020304" pitchFamily="18" charset="0"/>
                        </a:rPr>
                        <a:t>Địa bàn cư trú</a:t>
                      </a:r>
                    </a:p>
                  </a:txBody>
                  <a:tcPr/>
                </a:tc>
                <a:tc>
                  <a:txBody>
                    <a:bodyPr/>
                    <a:lstStyle/>
                    <a:p>
                      <a:pPr algn="ctr"/>
                      <a:r>
                        <a:rPr lang="en-US" sz="2800" dirty="0">
                          <a:latin typeface="Times New Roman" panose="02020603050405020304" pitchFamily="18" charset="0"/>
                          <a:cs typeface="Times New Roman" panose="02020603050405020304" pitchFamily="18" charset="0"/>
                        </a:rPr>
                        <a:t>H</a:t>
                      </a:r>
                      <a:r>
                        <a:rPr lang="en-US" sz="2800" dirty="0" smtClean="0">
                          <a:latin typeface="Times New Roman" panose="02020603050405020304" pitchFamily="18" charset="0"/>
                          <a:cs typeface="Times New Roman" panose="02020603050405020304" pitchFamily="18" charset="0"/>
                        </a:rPr>
                        <a:t>ang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lửa</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D</a:t>
                      </a:r>
                      <a:r>
                        <a:rPr lang="en-US" sz="2800" dirty="0" err="1" smtClean="0">
                          <a:latin typeface="Times New Roman" panose="02020603050405020304" pitchFamily="18" charset="0"/>
                          <a:cs typeface="Times New Roman" panose="02020603050405020304" pitchFamily="18" charset="0"/>
                        </a:rPr>
                        <a:t>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lều</a:t>
                      </a:r>
                      <a:r>
                        <a:rPr lang="en-US" sz="2800" dirty="0">
                          <a:latin typeface="Times New Roman" panose="02020603050405020304" pitchFamily="18" charset="0"/>
                          <a:cs typeface="Times New Roman" panose="02020603050405020304" pitchFamily="18" charset="0"/>
                        </a:rPr>
                        <a:t>, nhà ven sông suối</a:t>
                      </a: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282990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869" y="764922"/>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545914" y="1369108"/>
            <a:ext cx="11485021" cy="1126462"/>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726829" y="2456747"/>
            <a:ext cx="11035037" cy="2308324"/>
          </a:xfrm>
          <a:prstGeom prst="rect">
            <a:avLst/>
          </a:prstGeom>
        </p:spPr>
        <p:txBody>
          <a:bodyPr wrap="squar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chất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hang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phú</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8221" y="2519614"/>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7821" y="4810161"/>
            <a:ext cx="2802370" cy="535531"/>
          </a:xfrm>
          <a:prstGeom prst="rect">
            <a:avLst/>
          </a:prstGeom>
        </p:spPr>
        <p:txBody>
          <a:bodyPr wrap="non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1771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6" y="1566000"/>
            <a:ext cx="4323009" cy="5292000"/>
          </a:xfrm>
          <a:prstGeom prst="rect">
            <a:avLst/>
          </a:prstGeom>
        </p:spPr>
      </p:pic>
      <p:sp>
        <p:nvSpPr>
          <p:cNvPr id="14" name="Rectangle 13"/>
          <p:cNvSpPr/>
          <p:nvPr/>
        </p:nvSpPr>
        <p:spPr>
          <a:xfrm>
            <a:off x="783771" y="711200"/>
            <a:ext cx="1727200" cy="420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p:cNvSpPr txBox="1"/>
          <p:nvPr/>
        </p:nvSpPr>
        <p:spPr>
          <a:xfrm>
            <a:off x="1364342" y="749885"/>
            <a:ext cx="1494971" cy="369332"/>
          </a:xfrm>
          <a:prstGeom prst="rect">
            <a:avLst/>
          </a:prstGeom>
          <a:noFill/>
        </p:spPr>
        <p:txBody>
          <a:bodyPr wrap="square" rtlCol="0">
            <a:spAutoFit/>
          </a:bodyPr>
          <a:lstStyle/>
          <a:p>
            <a:r>
              <a:rPr lang="en-US" dirty="0"/>
              <a:t>2</a:t>
            </a:r>
            <a:endParaRPr lang="vi-VN" dirty="0"/>
          </a:p>
        </p:txBody>
      </p:sp>
      <p:sp>
        <p:nvSpPr>
          <p:cNvPr id="19" name="Rectangle 18"/>
          <p:cNvSpPr/>
          <p:nvPr/>
        </p:nvSpPr>
        <p:spPr>
          <a:xfrm>
            <a:off x="3309257" y="736991"/>
            <a:ext cx="1335314" cy="39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p:cNvSpPr txBox="1"/>
          <p:nvPr/>
        </p:nvSpPr>
        <p:spPr>
          <a:xfrm>
            <a:off x="3759200" y="749886"/>
            <a:ext cx="1335314" cy="369332"/>
          </a:xfrm>
          <a:prstGeom prst="rect">
            <a:avLst/>
          </a:prstGeom>
          <a:noFill/>
        </p:spPr>
        <p:txBody>
          <a:bodyPr wrap="square" rtlCol="0">
            <a:spAutoFit/>
          </a:bodyPr>
          <a:lstStyle/>
          <a:p>
            <a:r>
              <a:rPr lang="en-US" dirty="0" smtClean="0"/>
              <a:t>1</a:t>
            </a:r>
            <a:endParaRPr lang="vi-VN" dirty="0"/>
          </a:p>
        </p:txBody>
      </p:sp>
      <p:sp>
        <p:nvSpPr>
          <p:cNvPr id="23" name="TextBox 22"/>
          <p:cNvSpPr txBox="1"/>
          <p:nvPr/>
        </p:nvSpPr>
        <p:spPr>
          <a:xfrm>
            <a:off x="5405874" y="1566000"/>
            <a:ext cx="5792595" cy="954107"/>
          </a:xfrm>
          <a:prstGeom prst="rect">
            <a:avLst/>
          </a:prstGeom>
          <a:noFill/>
        </p:spPr>
        <p:txBody>
          <a:bodyPr wrap="square" rtlCol="0">
            <a:spAutoFit/>
          </a:bodyPr>
          <a:lstStyle/>
          <a:p>
            <a:r>
              <a:rPr lang="en-US" sz="2800" b="1" i="1" dirty="0" err="1" smtClean="0">
                <a:latin typeface="Times New Roman" panose="02020603050405020304" pitchFamily="18" charset="0"/>
                <a:cs typeface="Times New Roman" panose="02020603050405020304" pitchFamily="18" charset="0"/>
              </a:rPr>
              <a:t>Trong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giúp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chúng</a:t>
            </a:r>
            <a:r>
              <a:rPr lang="en-US" sz="2800" b="1" i="1" dirty="0" smtClean="0">
                <a:latin typeface="Times New Roman" panose="02020603050405020304" pitchFamily="18" charset="0"/>
                <a:cs typeface="Times New Roman" panose="02020603050405020304" pitchFamily="18" charset="0"/>
              </a:rPr>
              <a:t> ta </a:t>
            </a:r>
            <a:r>
              <a:rPr lang="en-US" sz="2800" b="1" i="1" dirty="0" err="1" smtClean="0">
                <a:latin typeface="Times New Roman" panose="02020603050405020304" pitchFamily="18" charset="0"/>
                <a:cs typeface="Times New Roman" panose="02020603050405020304" pitchFamily="18" charset="0"/>
              </a:rPr>
              <a:t>liên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tưởng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đến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những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gì</a:t>
            </a:r>
            <a:r>
              <a:rPr lang="en-US" sz="2800" b="1" i="1" dirty="0" smtClean="0">
                <a:latin typeface="Times New Roman" panose="02020603050405020304" pitchFamily="18" charset="0"/>
                <a:cs typeface="Times New Roman" panose="02020603050405020304" pitchFamily="18" charset="0"/>
              </a:rPr>
              <a:t>?</a:t>
            </a:r>
            <a:endParaRPr lang="vi-VN" sz="2800" b="1" i="1" dirty="0">
              <a:latin typeface="Times New Roman" panose="02020603050405020304" pitchFamily="18" charset="0"/>
              <a:cs typeface="Times New Roman" panose="02020603050405020304" pitchFamily="18" charset="0"/>
            </a:endParaRPr>
          </a:p>
        </p:txBody>
      </p:sp>
      <p:sp>
        <p:nvSpPr>
          <p:cNvPr id="24" name="Right Arrow 23"/>
          <p:cNvSpPr/>
          <p:nvPr/>
        </p:nvSpPr>
        <p:spPr>
          <a:xfrm>
            <a:off x="5187831" y="3239587"/>
            <a:ext cx="376612" cy="348343"/>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vi-VN"/>
          </a:p>
        </p:txBody>
      </p:sp>
      <p:sp>
        <p:nvSpPr>
          <p:cNvPr id="25" name="Rectangle 24"/>
          <p:cNvSpPr/>
          <p:nvPr/>
        </p:nvSpPr>
        <p:spPr>
          <a:xfrm>
            <a:off x="5696856" y="3033333"/>
            <a:ext cx="2115885" cy="711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(1) </a:t>
            </a:r>
            <a:r>
              <a:rPr lang="en-US" sz="24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Khuyên</a:t>
            </a:r>
            <a:r>
              <a:rPr lang="en-US" sz="24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tai</a:t>
            </a:r>
            <a:endParaRPr lang="vi-VN"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cxnSp>
        <p:nvCxnSpPr>
          <p:cNvPr id="27" name="Straight Arrow Connector 26"/>
          <p:cNvCxnSpPr/>
          <p:nvPr/>
        </p:nvCxnSpPr>
        <p:spPr>
          <a:xfrm>
            <a:off x="1553029" y="1119217"/>
            <a:ext cx="58057" cy="7676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a:off x="3904343" y="1119217"/>
            <a:ext cx="14514" cy="11304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0" name="Right Arrow 29"/>
          <p:cNvSpPr/>
          <p:nvPr/>
        </p:nvSpPr>
        <p:spPr>
          <a:xfrm>
            <a:off x="5123543" y="3759200"/>
            <a:ext cx="45719" cy="58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ight Arrow 30"/>
          <p:cNvSpPr/>
          <p:nvPr/>
        </p:nvSpPr>
        <p:spPr>
          <a:xfrm>
            <a:off x="5247305" y="4347028"/>
            <a:ext cx="317138" cy="362857"/>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vi-VN"/>
          </a:p>
        </p:txBody>
      </p:sp>
      <p:sp>
        <p:nvSpPr>
          <p:cNvPr id="32" name="Rectangle 31"/>
          <p:cNvSpPr/>
          <p:nvPr/>
        </p:nvSpPr>
        <p:spPr>
          <a:xfrm>
            <a:off x="5689601" y="4180114"/>
            <a:ext cx="1934882" cy="69668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(2) </a:t>
            </a:r>
            <a:r>
              <a:rPr lang="en-US" sz="24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Vòng</a:t>
            </a:r>
            <a:r>
              <a:rPr lang="en-US" sz="24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tay</a:t>
            </a:r>
            <a:endParaRPr lang="vi-VN"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33" name="Right Arrow 32"/>
          <p:cNvSpPr/>
          <p:nvPr/>
        </p:nvSpPr>
        <p:spPr>
          <a:xfrm rot="5400000">
            <a:off x="6465928" y="5159981"/>
            <a:ext cx="348343" cy="304800"/>
          </a:xfrm>
          <a:prstGeom prst="rightArrow">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solidFill>
                <a:srgbClr val="C00000"/>
              </a:solidFill>
            </a:endParaRPr>
          </a:p>
        </p:txBody>
      </p:sp>
      <p:sp>
        <p:nvSpPr>
          <p:cNvPr id="35" name="TextBox 34"/>
          <p:cNvSpPr txBox="1"/>
          <p:nvPr/>
        </p:nvSpPr>
        <p:spPr>
          <a:xfrm>
            <a:off x="5805714" y="5617029"/>
            <a:ext cx="2007027" cy="461665"/>
          </a:xfrm>
          <a:prstGeom prst="rect">
            <a:avLst/>
          </a:prstGeom>
          <a:noFill/>
        </p:spPr>
        <p:txBody>
          <a:bodyPr wrap="square" rtlCol="0">
            <a:spAutoFit/>
          </a:bodyPr>
          <a:lstStyle/>
          <a:p>
            <a:r>
              <a:rPr lang="en-US" sz="2400" b="1" dirty="0" err="1"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Đồ</a:t>
            </a:r>
            <a:r>
              <a:rPr lang="en-US" sz="2400" b="1" dirty="0"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trang</a:t>
            </a:r>
            <a:r>
              <a:rPr lang="en-US" sz="2400" b="1" dirty="0"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sức</a:t>
            </a:r>
            <a:r>
              <a:rPr lang="en-US" sz="2400" dirty="0"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vi-VN" sz="2400" dirty="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2259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32"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6" y="2592212"/>
            <a:ext cx="5161781" cy="4212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316" y="0"/>
            <a:ext cx="4236320" cy="34606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93" y="3492212"/>
            <a:ext cx="4056054" cy="3312000"/>
          </a:xfrm>
          <a:prstGeom prst="rect">
            <a:avLst/>
          </a:prstGeom>
        </p:spPr>
      </p:pic>
      <p:sp>
        <p:nvSpPr>
          <p:cNvPr id="6" name="Oval Callout 5"/>
          <p:cNvSpPr/>
          <p:nvPr/>
        </p:nvSpPr>
        <p:spPr>
          <a:xfrm>
            <a:off x="1179907" y="295834"/>
            <a:ext cx="5378824" cy="1815353"/>
          </a:xfrm>
          <a:prstGeom prst="wedgeEllipse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Đồ</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trang</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sức</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của</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người</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nguyên</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thủy</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được</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làm</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bằng</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gì</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en-US" sz="2800" b="1"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632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76"/>
            <a:ext cx="5596749" cy="4572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231" y="174811"/>
            <a:ext cx="6030339" cy="4410636"/>
          </a:xfrm>
          <a:prstGeom prst="rect">
            <a:avLst/>
          </a:prstGeom>
        </p:spPr>
      </p:pic>
      <p:sp>
        <p:nvSpPr>
          <p:cNvPr id="9" name="TextBox 8"/>
          <p:cNvSpPr txBox="1"/>
          <p:nvPr/>
        </p:nvSpPr>
        <p:spPr>
          <a:xfrm>
            <a:off x="163100" y="4835302"/>
            <a:ext cx="11695470" cy="1815882"/>
          </a:xfrm>
          <a:prstGeom prst="rect">
            <a:avLst/>
          </a:prstGeom>
          <a:noFill/>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Sự</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xuất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hiện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đồ</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trang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sức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vẽ</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trang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trí</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người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nguyên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thủy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ý </a:t>
            </a:r>
            <a:r>
              <a:rPr lang="en-US" sz="2800" i="1" dirty="0" err="1" smtClean="0">
                <a:latin typeface="Times New Roman" panose="02020603050405020304" pitchFamily="18" charset="0"/>
                <a:cs typeface="Times New Roman" panose="02020603050405020304" pitchFamily="18" charset="0"/>
              </a:rPr>
              <a:t>nghĩa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gì</a:t>
            </a:r>
            <a:r>
              <a:rPr lang="en-US" sz="2800" i="1" dirty="0" smtClean="0">
                <a:latin typeface="Times New Roman" panose="02020603050405020304" pitchFamily="18" charset="0"/>
                <a:cs typeface="Times New Roman" panose="02020603050405020304" pitchFamily="18" charset="0"/>
              </a:rPr>
              <a:t>?</a:t>
            </a:r>
          </a:p>
          <a:p>
            <a:pPr algn="just"/>
            <a:r>
              <a:rPr lang="en-US" sz="2800" b="1" i="1"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2800" b="1" i="1" dirty="0" err="1" smtClean="0">
                <a:solidFill>
                  <a:srgbClr val="C00000"/>
                </a:solidFill>
                <a:latin typeface="Times New Roman" panose="02020603050405020304" pitchFamily="18" charset="0"/>
                <a:cs typeface="Times New Roman" panose="02020603050405020304" pitchFamily="18" charset="0"/>
              </a:rPr>
              <a:t>uộc</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sống</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vật</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chất</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ổn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định</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đời</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sống</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tinh</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thần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khá</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phong</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phú</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biết</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làm</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đẹp</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cho</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bản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thân</a:t>
            </a:r>
            <a:r>
              <a:rPr lang="en-US" sz="2800" b="1" i="1" dirty="0" smtClean="0">
                <a:latin typeface="Times New Roman" panose="02020603050405020304" pitchFamily="18" charset="0"/>
                <a:cs typeface="Times New Roman" panose="02020603050405020304" pitchFamily="18" charset="0"/>
              </a:rPr>
              <a:t>.</a:t>
            </a:r>
            <a:endParaRPr lang="vi-VN"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96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3" name="TextBox 2"/>
          <p:cNvSpPr txBox="1"/>
          <p:nvPr/>
        </p:nvSpPr>
        <p:spPr>
          <a:xfrm>
            <a:off x="545869" y="764922"/>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545914" y="1369108"/>
            <a:ext cx="11485021" cy="1126462"/>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726829" y="2456747"/>
            <a:ext cx="11035037" cy="2308324"/>
          </a:xfrm>
          <a:prstGeom prst="rect">
            <a:avLst/>
          </a:prstGeom>
        </p:spPr>
        <p:txBody>
          <a:bodyPr wrap="squar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chất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hang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phú</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770905" y="4945565"/>
            <a:ext cx="11035037" cy="1865126"/>
          </a:xfrm>
          <a:prstGeom prst="rect">
            <a:avLst/>
          </a:prstGeom>
        </p:spPr>
        <p:txBody>
          <a:bodyPr wrap="squar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đồ</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trang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nhau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vách</a:t>
            </a:r>
            <a:r>
              <a:rPr lang="en-US" sz="2400" dirty="0">
                <a:latin typeface="Times New Roman" panose="02020603050405020304" pitchFamily="18" charset="0"/>
                <a:ea typeface="Calibri" panose="020F0502020204030204" pitchFamily="34" charset="0"/>
                <a:cs typeface="Times New Roman" panose="02020603050405020304" pitchFamily="18" charset="0"/>
              </a:rPr>
              <a:t> hang...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165632"/>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756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29339" y="537882"/>
            <a:ext cx="4650238" cy="298549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smtClean="0">
              <a:solidFill>
                <a:schemeClr val="tx1"/>
              </a:solidFill>
              <a:latin typeface="Times New Roman" panose="02020603050405020304" pitchFamily="18" charset="0"/>
              <a:cs typeface="Times New Roman" panose="02020603050405020304" pitchFamily="18" charset="0"/>
            </a:endParaRPr>
          </a:p>
          <a:p>
            <a:pPr algn="just"/>
            <a:r>
              <a:rPr lang="en-US" sz="2800" i="1" dirty="0" err="1" smtClean="0">
                <a:solidFill>
                  <a:schemeClr val="tx1"/>
                </a:solidFill>
                <a:latin typeface="Times New Roman" panose="02020603050405020304" pitchFamily="18" charset="0"/>
                <a:cs typeface="Times New Roman" panose="02020603050405020304" pitchFamily="18" charset="0"/>
              </a:rPr>
              <a:t>Việc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người</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nguyên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thủy</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a:t>
            </a:r>
            <a:r>
              <a:rPr lang="en-US" sz="2800" i="1" dirty="0" err="1" smtClean="0">
                <a:solidFill>
                  <a:schemeClr val="tx1"/>
                </a:solidFill>
                <a:latin typeface="Times New Roman" panose="02020603050405020304" pitchFamily="18" charset="0"/>
                <a:cs typeface="Times New Roman" panose="02020603050405020304" pitchFamily="18" charset="0"/>
              </a:rPr>
              <a:t>hôn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người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cùng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các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công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cụ</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lao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động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ý </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nghĩa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p>
          <a:p>
            <a:pPr algn="just"/>
            <a:endParaRPr lang="en-US" sz="3600" i="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126" y="6125650"/>
            <a:ext cx="10695709"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dirty="0" err="1" smtClean="0">
                <a:solidFill>
                  <a:srgbClr val="C00000"/>
                </a:solidFill>
                <a:latin typeface="Times New Roman" panose="02020603050405020304" pitchFamily="18" charset="0"/>
                <a:cs typeface="Times New Roman" panose="02020603050405020304" pitchFamily="18" charset="0"/>
              </a:rPr>
              <a:t>Họ</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quan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niệm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người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chết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qua </a:t>
            </a:r>
            <a:r>
              <a:rPr lang="en-US" sz="2800" b="1" dirty="0" err="1">
                <a:solidFill>
                  <a:srgbClr val="C00000"/>
                </a:solidFill>
                <a:latin typeface="Times New Roman" panose="02020603050405020304" pitchFamily="18" charset="0"/>
                <a:cs typeface="Times New Roman" panose="02020603050405020304" pitchFamily="18" charset="0"/>
              </a:rPr>
              <a:t>thế</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giới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kia</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vẫn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phải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lao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động</a:t>
            </a:r>
            <a:r>
              <a:rPr lang="en-US" sz="2800" b="1" dirty="0" smtClean="0">
                <a:solidFill>
                  <a:srgbClr val="C00000"/>
                </a:solidFill>
                <a:latin typeface="Times New Roman" panose="02020603050405020304" pitchFamily="18" charset="0"/>
                <a:cs typeface="Times New Roman" panose="02020603050405020304" pitchFamily="18" charset="0"/>
              </a:rPr>
              <a:t>.</a:t>
            </a:r>
            <a:endParaRPr lang="en-US" sz="3600" dirty="0"/>
          </a:p>
        </p:txBody>
      </p:sp>
      <p:pic>
        <p:nvPicPr>
          <p:cNvPr id="6" name="Picture 11" descr="Copy of anh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258" y="50898"/>
            <a:ext cx="7253262" cy="589994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14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a:extLst>
              <a:ext uri="{FF2B5EF4-FFF2-40B4-BE49-F238E27FC236}">
                <a16:creationId xmlns:a16="http://schemas.microsoft.com/office/drawing/2014/main" xmlns="" id="{08051B0A-33A6-8249-B655-F2004B9E0199}"/>
              </a:ext>
            </a:extLst>
          </p:cNvPr>
          <p:cNvSpPr/>
          <p:nvPr/>
        </p:nvSpPr>
        <p:spPr>
          <a:xfrm>
            <a:off x="6879223" y="623191"/>
            <a:ext cx="4889713" cy="424793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x-none" sz="2400" dirty="0">
                <a:latin typeface="Times New Roman" panose="02020603050405020304" pitchFamily="18" charset="0"/>
                <a:cs typeface="Times New Roman" panose="02020603050405020304" pitchFamily="18" charset="0"/>
              </a:rPr>
              <a:t>Dựa vào hình bên em hãy nêu những nét chính về đời sống vật chất tinh thần của cư dân thuộc các nền văn hoá: Hoà Bình, Bắc sơn, Quỳnh Văn</a:t>
            </a:r>
          </a:p>
        </p:txBody>
      </p:sp>
      <p:pic>
        <p:nvPicPr>
          <p:cNvPr id="13" name="Picture 12">
            <a:extLst>
              <a:ext uri="{FF2B5EF4-FFF2-40B4-BE49-F238E27FC236}">
                <a16:creationId xmlns:a16="http://schemas.microsoft.com/office/drawing/2014/main" xmlns="" id="{4C579706-4873-3C4D-A37B-D68F38CFFA97}"/>
              </a:ext>
            </a:extLst>
          </p:cNvPr>
          <p:cNvPicPr>
            <a:picLocks noChangeAspect="1"/>
          </p:cNvPicPr>
          <p:nvPr/>
        </p:nvPicPr>
        <p:blipFill>
          <a:blip r:embed="rId2"/>
          <a:stretch>
            <a:fillRect/>
          </a:stretch>
        </p:blipFill>
        <p:spPr>
          <a:xfrm>
            <a:off x="462026" y="815872"/>
            <a:ext cx="5839356" cy="5482776"/>
          </a:xfrm>
          <a:prstGeom prst="rect">
            <a:avLst/>
          </a:prstGeom>
        </p:spPr>
        <p:style>
          <a:lnRef idx="2">
            <a:schemeClr val="dk1"/>
          </a:lnRef>
          <a:fillRef idx="1">
            <a:schemeClr val="lt1"/>
          </a:fillRef>
          <a:effectRef idx="0">
            <a:schemeClr val="dk1"/>
          </a:effectRef>
          <a:fontRef idx="minor">
            <a:schemeClr val="dk1"/>
          </a:fontRef>
        </p:style>
      </p:pic>
      <p:pic>
        <p:nvPicPr>
          <p:cNvPr id="14" name="Content Placeholder 4">
            <a:extLst>
              <a:ext uri="{FF2B5EF4-FFF2-40B4-BE49-F238E27FC236}">
                <a16:creationId xmlns:a16="http://schemas.microsoft.com/office/drawing/2014/main" xmlns="" id="{3B4E92B6-6AE3-114D-8CE9-2D3DFC18F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9132" y="5335925"/>
            <a:ext cx="1103284" cy="1091565"/>
          </a:xfrm>
          <a:prstGeom prst="rect">
            <a:avLst/>
          </a:prstGeom>
        </p:spPr>
      </p:pic>
      <p:pic>
        <p:nvPicPr>
          <p:cNvPr id="16" name="Picture 15">
            <a:extLst>
              <a:ext uri="{FF2B5EF4-FFF2-40B4-BE49-F238E27FC236}">
                <a16:creationId xmlns:a16="http://schemas.microsoft.com/office/drawing/2014/main" xmlns="" id="{8D85C654-DCE6-0E4B-B40C-C17B698D2C81}"/>
              </a:ext>
            </a:extLst>
          </p:cNvPr>
          <p:cNvPicPr>
            <a:picLocks noChangeAspect="1"/>
          </p:cNvPicPr>
          <p:nvPr/>
        </p:nvPicPr>
        <p:blipFill>
          <a:blip r:embed="rId4"/>
          <a:stretch>
            <a:fillRect/>
          </a:stretch>
        </p:blipFill>
        <p:spPr>
          <a:xfrm>
            <a:off x="6301383" y="1351250"/>
            <a:ext cx="5633944" cy="2984500"/>
          </a:xfrm>
          <a:prstGeom prst="rect">
            <a:avLst/>
          </a:prstGeom>
        </p:spPr>
      </p:pic>
    </p:spTree>
    <p:extLst>
      <p:ext uri="{BB962C8B-B14F-4D97-AF65-F5344CB8AC3E}">
        <p14:creationId xmlns:p14="http://schemas.microsoft.com/office/powerpoint/2010/main" val="26223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a16="http://schemas.microsoft.com/office/drawing/2014/main" xmlns="" id="{5D4C0509-10E2-904C-B214-03BF1F5D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BA0DAFC7-8C69-014A-81A9-3AE489411795}"/>
              </a:ext>
            </a:extLst>
          </p:cNvPr>
          <p:cNvSpPr/>
          <p:nvPr/>
        </p:nvSpPr>
        <p:spPr>
          <a:xfrm>
            <a:off x="3560826" y="92632"/>
            <a:ext cx="5344668" cy="523220"/>
          </a:xfrm>
          <a:prstGeom prst="rect">
            <a:avLst/>
          </a:prstGeom>
        </p:spPr>
        <p:txBody>
          <a:bodyPr wrap="none">
            <a:spAutoFit/>
          </a:bodyPr>
          <a:lstStyle/>
          <a:p>
            <a:pPr algn="ctr"/>
            <a:r>
              <a:rPr lang="x-none" sz="2800" b="1" dirty="0">
                <a:solidFill>
                  <a:srgbClr val="FF0000"/>
                </a:solidFill>
                <a:latin typeface="Times New Roman" panose="02020603050405020304" pitchFamily="18" charset="0"/>
                <a:cs typeface="Times New Roman" panose="02020603050405020304" pitchFamily="18" charset="0"/>
              </a:rPr>
              <a:t>BÀI 5. XÃ HỘI NGUYÊN THUỶ</a:t>
            </a:r>
          </a:p>
        </p:txBody>
      </p:sp>
      <p:pic>
        <p:nvPicPr>
          <p:cNvPr id="12" name="Picture 11">
            <a:extLst>
              <a:ext uri="{FF2B5EF4-FFF2-40B4-BE49-F238E27FC236}">
                <a16:creationId xmlns:a16="http://schemas.microsoft.com/office/drawing/2014/main" xmlns="" id="{50D1C04D-45BA-1D4C-83D1-F9868EFC8BC3}"/>
              </a:ext>
            </a:extLst>
          </p:cNvPr>
          <p:cNvPicPr>
            <a:picLocks noChangeAspect="1"/>
          </p:cNvPicPr>
          <p:nvPr/>
        </p:nvPicPr>
        <p:blipFill>
          <a:blip r:embed="rId3"/>
          <a:stretch>
            <a:fillRect/>
          </a:stretch>
        </p:blipFill>
        <p:spPr>
          <a:xfrm>
            <a:off x="429202" y="1357247"/>
            <a:ext cx="8355569" cy="4819255"/>
          </a:xfrm>
          <a:prstGeom prst="rect">
            <a:avLst/>
          </a:prstGeom>
        </p:spPr>
      </p:pic>
      <p:pic>
        <p:nvPicPr>
          <p:cNvPr id="13" name="Picture 12">
            <a:extLst>
              <a:ext uri="{FF2B5EF4-FFF2-40B4-BE49-F238E27FC236}">
                <a16:creationId xmlns:a16="http://schemas.microsoft.com/office/drawing/2014/main" xmlns="" id="{0DF55C16-56F2-FB4E-A0C1-9942F79577C3}"/>
              </a:ext>
            </a:extLst>
          </p:cNvPr>
          <p:cNvPicPr>
            <a:picLocks noChangeAspect="1"/>
          </p:cNvPicPr>
          <p:nvPr/>
        </p:nvPicPr>
        <p:blipFill>
          <a:blip r:embed="rId4"/>
          <a:stretch>
            <a:fillRect/>
          </a:stretch>
        </p:blipFill>
        <p:spPr>
          <a:xfrm>
            <a:off x="429202" y="1297085"/>
            <a:ext cx="8355569" cy="4630186"/>
          </a:xfrm>
          <a:prstGeom prst="rect">
            <a:avLst/>
          </a:prstGeom>
        </p:spPr>
      </p:pic>
      <p:pic>
        <p:nvPicPr>
          <p:cNvPr id="14" name="Picture 13">
            <a:extLst>
              <a:ext uri="{FF2B5EF4-FFF2-40B4-BE49-F238E27FC236}">
                <a16:creationId xmlns:a16="http://schemas.microsoft.com/office/drawing/2014/main" xmlns="" id="{AA10304C-1EDD-EA4B-A8BA-A55A9928D80F}"/>
              </a:ext>
            </a:extLst>
          </p:cNvPr>
          <p:cNvPicPr>
            <a:picLocks noChangeAspect="1"/>
          </p:cNvPicPr>
          <p:nvPr/>
        </p:nvPicPr>
        <p:blipFill>
          <a:blip r:embed="rId5"/>
          <a:stretch>
            <a:fillRect/>
          </a:stretch>
        </p:blipFill>
        <p:spPr>
          <a:xfrm>
            <a:off x="450121" y="1297086"/>
            <a:ext cx="8476292" cy="5039530"/>
          </a:xfrm>
          <a:prstGeom prst="rect">
            <a:avLst/>
          </a:prstGeom>
        </p:spPr>
      </p:pic>
      <p:sp>
        <p:nvSpPr>
          <p:cNvPr id="17" name="Cloud Callout 16">
            <a:extLst>
              <a:ext uri="{FF2B5EF4-FFF2-40B4-BE49-F238E27FC236}">
                <a16:creationId xmlns:a16="http://schemas.microsoft.com/office/drawing/2014/main" xmlns="" id="{92D05C5C-260D-0340-B123-DCE6E1BD1F8D}"/>
              </a:ext>
            </a:extLst>
          </p:cNvPr>
          <p:cNvSpPr/>
          <p:nvPr/>
        </p:nvSpPr>
        <p:spPr>
          <a:xfrm>
            <a:off x="8947331" y="1357247"/>
            <a:ext cx="3111319" cy="3406904"/>
          </a:xfrm>
          <a:prstGeom prst="cloudCallou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x-none" sz="2400" b="1" dirty="0">
                <a:latin typeface="Times New Roman" panose="02020603050405020304" pitchFamily="18" charset="0"/>
                <a:cs typeface="Times New Roman" panose="02020603050405020304" pitchFamily="18" charset="0"/>
              </a:rPr>
              <a:t>Quan sát các bức tranh sau em có nhận xét gì về đời sống người nguyên thuỷ?</a:t>
            </a:r>
          </a:p>
          <a:p>
            <a:pPr algn="ctr"/>
            <a:endParaRPr lang="x-none" b="1" dirty="0"/>
          </a:p>
        </p:txBody>
      </p:sp>
      <p:pic>
        <p:nvPicPr>
          <p:cNvPr id="18" name="Content Placeholder 4">
            <a:extLst>
              <a:ext uri="{FF2B5EF4-FFF2-40B4-BE49-F238E27FC236}">
                <a16:creationId xmlns:a16="http://schemas.microsoft.com/office/drawing/2014/main" xmlns="" id="{C9C3EC6C-C8B1-0440-94D1-5B39E1B90C3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376533" y="5245051"/>
            <a:ext cx="1103284" cy="1091565"/>
          </a:xfrm>
          <a:prstGeom prst="rect">
            <a:avLst/>
          </a:prstGeom>
        </p:spPr>
      </p:pic>
      <p:sp>
        <p:nvSpPr>
          <p:cNvPr id="10" name="TextBox 9"/>
          <p:cNvSpPr txBox="1"/>
          <p:nvPr/>
        </p:nvSpPr>
        <p:spPr>
          <a:xfrm>
            <a:off x="1839093" y="619891"/>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3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F497A97-5088-B044-9C28-C3BC7893D5BB}"/>
              </a:ext>
            </a:extLst>
          </p:cNvPr>
          <p:cNvSpPr txBox="1"/>
          <p:nvPr/>
        </p:nvSpPr>
        <p:spPr>
          <a:xfrm>
            <a:off x="1717074" y="385904"/>
            <a:ext cx="8639544" cy="523220"/>
          </a:xfrm>
          <a:prstGeom prst="rect">
            <a:avLst/>
          </a:prstGeom>
          <a:noFill/>
        </p:spPr>
        <p:txBody>
          <a:bodyPr wrap="square" rtlCol="0">
            <a:spAutoFit/>
          </a:bodyPr>
          <a:lstStyle/>
          <a:p>
            <a:pPr algn="ctr"/>
            <a:r>
              <a:rPr lang="x-none" sz="2800" b="1" dirty="0">
                <a:solidFill>
                  <a:srgbClr val="4030FF"/>
                </a:solidFill>
                <a:latin typeface="APPLE CHANCERY" panose="03020702040506060504" pitchFamily="66" charset="-79"/>
                <a:cs typeface="APPLE CHANCERY" panose="03020702040506060504" pitchFamily="66" charset="-79"/>
              </a:rPr>
              <a:t>HOẠT ĐỘNG VẬN DỤNG</a:t>
            </a:r>
          </a:p>
        </p:txBody>
      </p:sp>
      <p:pic>
        <p:nvPicPr>
          <p:cNvPr id="5" name="Picture 4">
            <a:extLst>
              <a:ext uri="{FF2B5EF4-FFF2-40B4-BE49-F238E27FC236}">
                <a16:creationId xmlns:a16="http://schemas.microsoft.com/office/drawing/2014/main" xmlns="" id="{74776D1A-2651-2E47-BF2D-7D984B2527EA}"/>
              </a:ext>
            </a:extLst>
          </p:cNvPr>
          <p:cNvPicPr/>
          <p:nvPr/>
        </p:nvPicPr>
        <p:blipFill>
          <a:blip r:embed="rId2">
            <a:extLst>
              <a:ext uri="{28A0092B-C50C-407E-A947-70E740481C1C}">
                <a14:useLocalDpi xmlns:a14="http://schemas.microsoft.com/office/drawing/2010/main" val="0"/>
              </a:ext>
            </a:extLst>
          </a:blip>
          <a:stretch>
            <a:fillRect/>
          </a:stretch>
        </p:blipFill>
        <p:spPr>
          <a:xfrm>
            <a:off x="475518" y="3429000"/>
            <a:ext cx="6299200" cy="2298032"/>
          </a:xfrm>
          <a:prstGeom prst="rect">
            <a:avLst/>
          </a:prstGeom>
        </p:spPr>
      </p:pic>
      <p:pic>
        <p:nvPicPr>
          <p:cNvPr id="7" name="Picture 6">
            <a:extLst>
              <a:ext uri="{FF2B5EF4-FFF2-40B4-BE49-F238E27FC236}">
                <a16:creationId xmlns:a16="http://schemas.microsoft.com/office/drawing/2014/main" xmlns="" id="{6E6E3B06-8EA6-B640-995A-ECBCC47B6AE6}"/>
              </a:ext>
            </a:extLst>
          </p:cNvPr>
          <p:cNvPicPr/>
          <p:nvPr/>
        </p:nvPicPr>
        <p:blipFill>
          <a:blip r:embed="rId3">
            <a:extLst>
              <a:ext uri="{28A0092B-C50C-407E-A947-70E740481C1C}">
                <a14:useLocalDpi xmlns:a14="http://schemas.microsoft.com/office/drawing/2010/main" val="0"/>
              </a:ext>
            </a:extLst>
          </a:blip>
          <a:stretch>
            <a:fillRect/>
          </a:stretch>
        </p:blipFill>
        <p:spPr>
          <a:xfrm>
            <a:off x="432338" y="951817"/>
            <a:ext cx="6385560" cy="2554772"/>
          </a:xfrm>
          <a:prstGeom prst="rect">
            <a:avLst/>
          </a:prstGeom>
        </p:spPr>
      </p:pic>
      <p:sp>
        <p:nvSpPr>
          <p:cNvPr id="3" name="Wave 2">
            <a:extLst>
              <a:ext uri="{FF2B5EF4-FFF2-40B4-BE49-F238E27FC236}">
                <a16:creationId xmlns:a16="http://schemas.microsoft.com/office/drawing/2014/main" xmlns="" id="{64F529DF-1DA0-0345-B315-5F9A84556C99}"/>
              </a:ext>
            </a:extLst>
          </p:cNvPr>
          <p:cNvSpPr/>
          <p:nvPr/>
        </p:nvSpPr>
        <p:spPr>
          <a:xfrm>
            <a:off x="6861078" y="951817"/>
            <a:ext cx="5342021" cy="3519391"/>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r>
              <a:rPr lang="x-none" sz="2000" dirty="0">
                <a:latin typeface="Times New Roman" panose="02020603050405020304" pitchFamily="18" charset="0"/>
                <a:cs typeface="Times New Roman" panose="02020603050405020304" pitchFamily="18" charset="0"/>
              </a:rPr>
              <a:t>Em hãy sắp xếp các bức vẽ minh hoạ đời sống lao động của người nguyên thuỷ bên dưới theo hai chủ đề: </a:t>
            </a:r>
          </a:p>
          <a:p>
            <a:r>
              <a:rPr lang="x-none" sz="2000" dirty="0">
                <a:latin typeface="Times New Roman" panose="02020603050405020304" pitchFamily="18" charset="0"/>
                <a:cs typeface="Times New Roman" panose="02020603050405020304" pitchFamily="18" charset="0"/>
              </a:rPr>
              <a:t>Chủ đề 1: Cách thức lao động của Người tối cổ. </a:t>
            </a:r>
          </a:p>
          <a:p>
            <a:r>
              <a:rPr lang="x-none" sz="2000" dirty="0">
                <a:latin typeface="Times New Roman" panose="02020603050405020304" pitchFamily="18" charset="0"/>
                <a:cs typeface="Times New Roman" panose="02020603050405020304" pitchFamily="18" charset="0"/>
              </a:rPr>
              <a:t>Chủ đề 2: Cách thức lao động của Người tinh khôn. </a:t>
            </a:r>
          </a:p>
        </p:txBody>
      </p:sp>
      <p:sp>
        <p:nvSpPr>
          <p:cNvPr id="8" name="Wave 7">
            <a:extLst>
              <a:ext uri="{FF2B5EF4-FFF2-40B4-BE49-F238E27FC236}">
                <a16:creationId xmlns:a16="http://schemas.microsoft.com/office/drawing/2014/main" xmlns="" id="{EB627AB4-78FB-8347-8844-813470973E17}"/>
              </a:ext>
            </a:extLst>
          </p:cNvPr>
          <p:cNvSpPr/>
          <p:nvPr/>
        </p:nvSpPr>
        <p:spPr>
          <a:xfrm>
            <a:off x="6947438" y="1381472"/>
            <a:ext cx="5342021" cy="3519391"/>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x-none" sz="2000" dirty="0">
                <a:latin typeface="Times New Roman" panose="02020603050405020304" pitchFamily="18" charset="0"/>
                <a:ea typeface="Times New Roman" panose="02020603050405020304" pitchFamily="18" charset="0"/>
              </a:rPr>
              <a:t>Hãy nêu vai trò của lao động đối với quá trình phát triển của người nguyên thủy. Từ đó, phát biểu cảm nhận của em về vai trò của lao động đối với bản thân, gia đình và xã hội ngày nay?</a:t>
            </a:r>
            <a:endParaRPr lang="x-none"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308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3" presetClass="exit" presetSubtype="10" fill="hold" grpId="1" nodeType="with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0287"/>
            <a:ext cx="10515600" cy="4351338"/>
          </a:xfrm>
        </p:spPr>
        <p:txBody>
          <a:bodyPr/>
          <a:lstStyle/>
          <a:p>
            <a:pPr marL="0" indent="0">
              <a:lnSpc>
                <a:spcPct val="150000"/>
              </a:lnSpc>
              <a:buNone/>
            </a:pPr>
            <a:r>
              <a:rPr lang="en-US" i="1" dirty="0" err="1">
                <a:solidFill>
                  <a:srgbClr val="4030FF"/>
                </a:solidFill>
                <a:latin typeface="Times New Roman" panose="02020603050405020304" pitchFamily="18" charset="0"/>
                <a:cs typeface="Times New Roman" panose="02020603050405020304" pitchFamily="18" charset="0"/>
              </a:rPr>
              <a:t>Hãy</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thảo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luận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theo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cặp</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đôi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cho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biết</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tác</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động</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của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lửa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lao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động</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đối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với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sự</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tiến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hóa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của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người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nguyên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thủy</a:t>
            </a:r>
            <a:r>
              <a:rPr lang="en-US" i="1" dirty="0">
                <a:solidFill>
                  <a:srgbClr val="4030FF"/>
                </a:solidFill>
                <a:latin typeface="Times New Roman" panose="02020603050405020304" pitchFamily="18" charset="0"/>
                <a:cs typeface="Times New Roman" panose="02020603050405020304" pitchFamily="18" charset="0"/>
              </a:rPr>
              <a:t>?</a:t>
            </a:r>
          </a:p>
          <a:p>
            <a:pPr marL="0" indent="0">
              <a:lnSpc>
                <a:spcPct val="150000"/>
              </a:lnSpc>
              <a:buNone/>
            </a:pPr>
            <a:r>
              <a:rPr lang="en-US" i="1" dirty="0" err="1">
                <a:solidFill>
                  <a:srgbClr val="4030FF"/>
                </a:solidFill>
                <a:latin typeface="Times New Roman" panose="02020603050405020304" pitchFamily="18" charset="0"/>
                <a:cs typeface="Times New Roman" panose="02020603050405020304" pitchFamily="18" charset="0"/>
              </a:rPr>
              <a:t>Hãy</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dựa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các</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gợi</a:t>
            </a:r>
            <a:r>
              <a:rPr lang="en-US" i="1" dirty="0">
                <a:solidFill>
                  <a:srgbClr val="4030FF"/>
                </a:solidFill>
                <a:latin typeface="Times New Roman" panose="02020603050405020304" pitchFamily="18" charset="0"/>
                <a:cs typeface="Times New Roman" panose="02020603050405020304" pitchFamily="18" charset="0"/>
              </a:rPr>
              <a:t> ý </a:t>
            </a:r>
            <a:r>
              <a:rPr lang="en-US" i="1" dirty="0" err="1">
                <a:solidFill>
                  <a:srgbClr val="4030FF"/>
                </a:solidFill>
                <a:latin typeface="Times New Roman" panose="02020603050405020304" pitchFamily="18" charset="0"/>
                <a:cs typeface="Times New Roman" panose="02020603050405020304" pitchFamily="18" charset="0"/>
              </a:rPr>
              <a:t>sau</a:t>
            </a:r>
            <a:r>
              <a:rPr lang="en-US" i="1" dirty="0">
                <a:solidFill>
                  <a:srgbClr val="4030FF"/>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762000"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Thức</a:t>
            </a:r>
            <a:r>
              <a:rPr lang="en-US" sz="2400" b="1" dirty="0">
                <a:solidFill>
                  <a:srgbClr val="002060"/>
                </a:solidFill>
              </a:rPr>
              <a:t> </a:t>
            </a:r>
            <a:r>
              <a:rPr lang="en-US" sz="2400" b="1" dirty="0" err="1">
                <a:solidFill>
                  <a:srgbClr val="002060"/>
                </a:solidFill>
              </a:rPr>
              <a:t>ăn</a:t>
            </a:r>
            <a:endParaRPr lang="en-US" sz="2400" b="1" dirty="0">
              <a:solidFill>
                <a:srgbClr val="002060"/>
              </a:solidFill>
            </a:endParaRPr>
          </a:p>
        </p:txBody>
      </p:sp>
      <p:sp>
        <p:nvSpPr>
          <p:cNvPr id="6" name="Rounded Rectangle 5"/>
          <p:cNvSpPr/>
          <p:nvPr/>
        </p:nvSpPr>
        <p:spPr>
          <a:xfrm>
            <a:off x="812801" y="4187371"/>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Bộ</a:t>
            </a:r>
            <a:r>
              <a:rPr lang="en-US" sz="2400" b="1" dirty="0">
                <a:solidFill>
                  <a:srgbClr val="002060"/>
                </a:solidFill>
              </a:rPr>
              <a:t> </a:t>
            </a:r>
            <a:r>
              <a:rPr lang="en-US" sz="2400" b="1" dirty="0" err="1">
                <a:solidFill>
                  <a:srgbClr val="002060"/>
                </a:solidFill>
              </a:rPr>
              <a:t>não</a:t>
            </a:r>
            <a:endParaRPr lang="en-US" sz="2400" b="1" dirty="0">
              <a:solidFill>
                <a:srgbClr val="002060"/>
              </a:solidFill>
            </a:endParaRPr>
          </a:p>
        </p:txBody>
      </p:sp>
      <p:sp>
        <p:nvSpPr>
          <p:cNvPr id="7" name="Rounded Rectangle 6"/>
          <p:cNvSpPr/>
          <p:nvPr/>
        </p:nvSpPr>
        <p:spPr>
          <a:xfrm>
            <a:off x="812801" y="5029567"/>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Dáng</a:t>
            </a:r>
            <a:r>
              <a:rPr lang="en-US" sz="2400" b="1" dirty="0">
                <a:solidFill>
                  <a:srgbClr val="002060"/>
                </a:solidFill>
              </a:rPr>
              <a:t> </a:t>
            </a:r>
            <a:r>
              <a:rPr lang="en-US" sz="2400" b="1" dirty="0" err="1">
                <a:solidFill>
                  <a:srgbClr val="002060"/>
                </a:solidFill>
              </a:rPr>
              <a:t>vóc</a:t>
            </a:r>
            <a:endParaRPr lang="en-US" sz="2400" b="1" dirty="0">
              <a:solidFill>
                <a:srgbClr val="002060"/>
              </a:solidFill>
            </a:endParaRPr>
          </a:p>
        </p:txBody>
      </p:sp>
      <p:sp>
        <p:nvSpPr>
          <p:cNvPr id="9" name="Rounded Rectangle 8"/>
          <p:cNvSpPr/>
          <p:nvPr/>
        </p:nvSpPr>
        <p:spPr>
          <a:xfrm>
            <a:off x="4713323"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Trán</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khuôn</a:t>
            </a:r>
            <a:r>
              <a:rPr lang="en-US" sz="2400" b="1" dirty="0">
                <a:solidFill>
                  <a:srgbClr val="002060"/>
                </a:solidFill>
              </a:rPr>
              <a:t> </a:t>
            </a:r>
            <a:r>
              <a:rPr lang="en-US" sz="2400" b="1" dirty="0" err="1">
                <a:solidFill>
                  <a:srgbClr val="002060"/>
                </a:solidFill>
              </a:rPr>
              <a:t>mặt</a:t>
            </a:r>
            <a:endParaRPr lang="en-US" sz="2400" b="1" dirty="0">
              <a:solidFill>
                <a:srgbClr val="002060"/>
              </a:solidFill>
            </a:endParaRPr>
          </a:p>
        </p:txBody>
      </p:sp>
      <p:sp>
        <p:nvSpPr>
          <p:cNvPr id="10" name="Rounded Rectangle 9"/>
          <p:cNvSpPr/>
          <p:nvPr/>
        </p:nvSpPr>
        <p:spPr>
          <a:xfrm>
            <a:off x="8476151"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Chân</a:t>
            </a:r>
            <a:endParaRPr lang="en-US" sz="2400" b="1" dirty="0">
              <a:solidFill>
                <a:srgbClr val="002060"/>
              </a:solidFill>
            </a:endParaRPr>
          </a:p>
        </p:txBody>
      </p:sp>
      <p:sp>
        <p:nvSpPr>
          <p:cNvPr id="12" name="Rounded Rectangle 11"/>
          <p:cNvSpPr/>
          <p:nvPr/>
        </p:nvSpPr>
        <p:spPr>
          <a:xfrm>
            <a:off x="4713323" y="4259096"/>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Bộ</a:t>
            </a:r>
            <a:r>
              <a:rPr lang="en-US" sz="2400" b="1" dirty="0">
                <a:solidFill>
                  <a:srgbClr val="002060"/>
                </a:solidFill>
              </a:rPr>
              <a:t> </a:t>
            </a:r>
            <a:r>
              <a:rPr lang="en-US" sz="2400" b="1" dirty="0" err="1">
                <a:solidFill>
                  <a:srgbClr val="002060"/>
                </a:solidFill>
              </a:rPr>
              <a:t>lông</a:t>
            </a:r>
            <a:endParaRPr lang="en-US" sz="2400" b="1" dirty="0">
              <a:solidFill>
                <a:srgbClr val="002060"/>
              </a:solidFill>
            </a:endParaRPr>
          </a:p>
        </p:txBody>
      </p:sp>
      <p:sp>
        <p:nvSpPr>
          <p:cNvPr id="14" name="Rounded Rectangle 13"/>
          <p:cNvSpPr/>
          <p:nvPr/>
        </p:nvSpPr>
        <p:spPr>
          <a:xfrm>
            <a:off x="4713323" y="5062110"/>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Răng</a:t>
            </a:r>
            <a:endParaRPr lang="en-US" sz="2400" b="1" dirty="0">
              <a:solidFill>
                <a:srgbClr val="002060"/>
              </a:solidFill>
            </a:endParaRPr>
          </a:p>
        </p:txBody>
      </p:sp>
      <p:sp>
        <p:nvSpPr>
          <p:cNvPr id="15" name="Rounded Rectangle 14"/>
          <p:cNvSpPr/>
          <p:nvPr/>
        </p:nvSpPr>
        <p:spPr>
          <a:xfrm>
            <a:off x="8476151" y="43029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Tay</a:t>
            </a:r>
          </a:p>
        </p:txBody>
      </p:sp>
      <p:sp>
        <p:nvSpPr>
          <p:cNvPr id="16" name="Rounded Rectangle 15"/>
          <p:cNvSpPr/>
          <p:nvPr/>
        </p:nvSpPr>
        <p:spPr>
          <a:xfrm>
            <a:off x="8476151" y="5166086"/>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Nơi</a:t>
            </a:r>
            <a:r>
              <a:rPr lang="en-US" sz="2400" b="1" dirty="0">
                <a:solidFill>
                  <a:srgbClr val="002060"/>
                </a:solidFill>
              </a:rPr>
              <a:t> </a:t>
            </a:r>
            <a:r>
              <a:rPr lang="en-US" sz="2400" b="1" dirty="0" err="1">
                <a:solidFill>
                  <a:srgbClr val="002060"/>
                </a:solidFill>
              </a:rPr>
              <a:t>cư</a:t>
            </a:r>
            <a:r>
              <a:rPr lang="en-US" sz="2400" b="1" dirty="0">
                <a:solidFill>
                  <a:srgbClr val="002060"/>
                </a:solidFill>
              </a:rPr>
              <a:t> </a:t>
            </a:r>
            <a:r>
              <a:rPr lang="en-US" sz="2400" b="1" dirty="0" err="1">
                <a:solidFill>
                  <a:srgbClr val="002060"/>
                </a:solidFill>
              </a:rPr>
              <a:t>trú</a:t>
            </a:r>
            <a:endParaRPr lang="en-US" sz="2400" b="1" dirty="0">
              <a:solidFill>
                <a:srgbClr val="002060"/>
              </a:solidFill>
            </a:endParaRPr>
          </a:p>
        </p:txBody>
      </p:sp>
      <p:sp>
        <p:nvSpPr>
          <p:cNvPr id="13" name="TextBox 12">
            <a:extLst>
              <a:ext uri="{FF2B5EF4-FFF2-40B4-BE49-F238E27FC236}">
                <a16:creationId xmlns:a16="http://schemas.microsoft.com/office/drawing/2014/main" xmlns="" id="{4449A555-5F15-3D43-9521-2B2B78618A10}"/>
              </a:ext>
            </a:extLst>
          </p:cNvPr>
          <p:cNvSpPr txBox="1"/>
          <p:nvPr/>
        </p:nvSpPr>
        <p:spPr>
          <a:xfrm>
            <a:off x="1717074" y="385904"/>
            <a:ext cx="8639544" cy="523220"/>
          </a:xfrm>
          <a:prstGeom prst="rect">
            <a:avLst/>
          </a:prstGeom>
          <a:noFill/>
        </p:spPr>
        <p:txBody>
          <a:bodyPr wrap="square" rtlCol="0">
            <a:spAutoFit/>
          </a:bodyPr>
          <a:lstStyle/>
          <a:p>
            <a:pPr algn="ctr"/>
            <a:r>
              <a:rPr lang="x-none" sz="2800" b="1" dirty="0">
                <a:solidFill>
                  <a:srgbClr val="4030FF"/>
                </a:solidFill>
                <a:latin typeface="APPLE CHANCERY" panose="03020702040506060504" pitchFamily="66" charset="-79"/>
                <a:cs typeface="APPLE CHANCERY" panose="03020702040506060504" pitchFamily="66" charset="-79"/>
              </a:rPr>
              <a:t>HOẠT ĐỘNG VẬN DỤNG</a:t>
            </a:r>
          </a:p>
        </p:txBody>
      </p:sp>
    </p:spTree>
    <p:extLst>
      <p:ext uri="{BB962C8B-B14F-4D97-AF65-F5344CB8AC3E}">
        <p14:creationId xmlns:p14="http://schemas.microsoft.com/office/powerpoint/2010/main" val="26764820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996" y="553078"/>
            <a:ext cx="7686891" cy="904792"/>
          </a:xfrm>
        </p:spPr>
        <p:txBody>
          <a:bodyPr>
            <a:norm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HƯỚNG DẪN HỌC Ở NHÀ</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699" y="1518045"/>
            <a:ext cx="10515361" cy="2646878"/>
          </a:xfrm>
          <a:prstGeom prst="rect">
            <a:avLst/>
          </a:prstGeom>
          <a:noFill/>
        </p:spPr>
        <p:txBody>
          <a:bodyPr wrap="square" rtlCol="0">
            <a:spAutoFit/>
          </a:bodyPr>
          <a:lstStyle/>
          <a:p>
            <a:pPr marL="514350" indent="-514350">
              <a:spcBef>
                <a:spcPts val="600"/>
              </a:spcBef>
              <a:spcAft>
                <a:spcPts val="600"/>
              </a:spcAft>
              <a:buAutoNum type="arabicPeriod"/>
            </a:pPr>
            <a:r>
              <a:rPr lang="en-US" sz="3200" b="1" dirty="0" err="1" smtClean="0">
                <a:solidFill>
                  <a:srgbClr val="3333CC"/>
                </a:solidFill>
                <a:latin typeface="Arial" panose="020B0604020202020204" pitchFamily="34" charset="0"/>
                <a:cs typeface="Arial" panose="020B0604020202020204" pitchFamily="34" charset="0"/>
              </a:rPr>
              <a:t>Học</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bài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cũ</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và</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trả</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lời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các</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câu</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hỏi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phần</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cuối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bài</a:t>
            </a:r>
            <a:r>
              <a:rPr lang="en-US" sz="3200" b="1" dirty="0" smtClean="0">
                <a:solidFill>
                  <a:srgbClr val="3333CC"/>
                </a:solidFill>
                <a:latin typeface="Arial" panose="020B0604020202020204" pitchFamily="34" charset="0"/>
                <a:cs typeface="Arial" panose="020B0604020202020204" pitchFamily="34" charset="0"/>
              </a:rPr>
              <a:t>.</a:t>
            </a:r>
          </a:p>
          <a:p>
            <a:pPr>
              <a:spcBef>
                <a:spcPts val="600"/>
              </a:spcBef>
              <a:spcAft>
                <a:spcPts val="600"/>
              </a:spcAft>
            </a:pPr>
            <a:endParaRPr lang="en-US" b="1" dirty="0" smtClean="0">
              <a:solidFill>
                <a:srgbClr val="3333CC"/>
              </a:solidFill>
              <a:latin typeface="Arial" panose="020B0604020202020204" pitchFamily="34" charset="0"/>
              <a:cs typeface="Arial" panose="020B0604020202020204" pitchFamily="34" charset="0"/>
            </a:endParaRPr>
          </a:p>
          <a:p>
            <a:pPr>
              <a:spcBef>
                <a:spcPts val="600"/>
              </a:spcBef>
              <a:spcAft>
                <a:spcPts val="600"/>
              </a:spcAft>
            </a:pPr>
            <a:r>
              <a:rPr lang="en-US" sz="3200" b="1" dirty="0" smtClean="0">
                <a:solidFill>
                  <a:srgbClr val="3333CC"/>
                </a:solidFill>
                <a:latin typeface="Arial" panose="020B0604020202020204" pitchFamily="34" charset="0"/>
                <a:cs typeface="Arial" panose="020B0604020202020204" pitchFamily="34" charset="0"/>
              </a:rPr>
              <a:t>2. </a:t>
            </a:r>
            <a:r>
              <a:rPr lang="en-US" sz="3200" b="1" dirty="0" err="1" smtClean="0">
                <a:solidFill>
                  <a:srgbClr val="3333CC"/>
                </a:solidFill>
                <a:latin typeface="Arial" panose="020B0604020202020204" pitchFamily="34" charset="0"/>
                <a:cs typeface="Arial" panose="020B0604020202020204" pitchFamily="34" charset="0"/>
              </a:rPr>
              <a:t>Chuẩn</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bị</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bài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mới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Đọc</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và</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trả</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lời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các</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câu</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hỏi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của</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Bài</a:t>
            </a:r>
            <a:r>
              <a:rPr lang="en-US" sz="3200" b="1" dirty="0" smtClean="0">
                <a:solidFill>
                  <a:srgbClr val="3333CC"/>
                </a:solidFill>
                <a:latin typeface="Arial" panose="020B0604020202020204" pitchFamily="34" charset="0"/>
                <a:cs typeface="Arial" panose="020B0604020202020204" pitchFamily="34" charset="0"/>
              </a:rPr>
              <a:t> 6:  “</a:t>
            </a:r>
            <a:r>
              <a:rPr lang="en-US" sz="3200" b="1" dirty="0">
                <a:solidFill>
                  <a:srgbClr val="3333CC"/>
                </a:solidFill>
                <a:latin typeface="Times New Roman" panose="02020603050405020304" pitchFamily="18" charset="0"/>
                <a:ea typeface="Calibri" panose="020F0502020204030204" pitchFamily="34" charset="0"/>
                <a:cs typeface="Times New Roman" panose="02020603050405020304" pitchFamily="18" charset="0"/>
              </a:rPr>
              <a:t>SỰ CHUYỂN BIẾN VÀ PHÂN HÓA CỦA XÃ HỘI NGUYÊN </a:t>
            </a:r>
            <a:r>
              <a:rPr lang="en-US" sz="3200" b="1" dirty="0" smtClean="0">
                <a:solidFill>
                  <a:srgbClr val="33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3200" b="1" dirty="0" smtClean="0">
                <a:solidFill>
                  <a:srgbClr val="3333CC"/>
                </a:solidFill>
                <a:latin typeface="Arial" panose="020B0604020202020204" pitchFamily="34" charset="0"/>
                <a:cs typeface="Arial" panose="020B0604020202020204" pitchFamily="34" charset="0"/>
              </a:rPr>
              <a:t>”</a:t>
            </a:r>
            <a:endParaRPr lang="en-US" sz="3200" b="1" dirty="0">
              <a:solidFill>
                <a:srgbClr val="3333CC"/>
              </a:solidFill>
              <a:latin typeface="Arial" panose="020B0604020202020204" pitchFamily="34" charset="0"/>
              <a:cs typeface="Arial" panose="020B0604020202020204" pitchFamily="34" charset="0"/>
            </a:endParaRPr>
          </a:p>
        </p:txBody>
      </p:sp>
      <p:grpSp>
        <p:nvGrpSpPr>
          <p:cNvPr id="5" name="Group 2"/>
          <p:cNvGrpSpPr>
            <a:grpSpLocks/>
          </p:cNvGrpSpPr>
          <p:nvPr/>
        </p:nvGrpSpPr>
        <p:grpSpPr bwMode="auto">
          <a:xfrm>
            <a:off x="0" y="92596"/>
            <a:ext cx="12192000" cy="6765404"/>
            <a:chOff x="1985" y="1418"/>
            <a:chExt cx="8820" cy="14097"/>
          </a:xfrm>
        </p:grpSpPr>
        <p:grpSp>
          <p:nvGrpSpPr>
            <p:cNvPr id="6" name="Group 3"/>
            <p:cNvGrpSpPr>
              <a:grpSpLocks/>
            </p:cNvGrpSpPr>
            <p:nvPr/>
          </p:nvGrpSpPr>
          <p:grpSpPr bwMode="auto">
            <a:xfrm>
              <a:off x="1985" y="1418"/>
              <a:ext cx="1905" cy="1920"/>
              <a:chOff x="1985" y="1418"/>
              <a:chExt cx="1905" cy="192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rot="5400000">
              <a:off x="8892" y="1418"/>
              <a:ext cx="1905" cy="1920"/>
              <a:chOff x="1985" y="1418"/>
              <a:chExt cx="1905" cy="1920"/>
            </a:xfrm>
          </p:grpSpPr>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
            <p:cNvGrpSpPr>
              <a:grpSpLocks/>
            </p:cNvGrpSpPr>
            <p:nvPr/>
          </p:nvGrpSpPr>
          <p:grpSpPr bwMode="auto">
            <a:xfrm rot="-5400000">
              <a:off x="1992" y="13595"/>
              <a:ext cx="1905" cy="1920"/>
              <a:chOff x="1985" y="1418"/>
              <a:chExt cx="1905" cy="1920"/>
            </a:xfrm>
          </p:grpSpPr>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3"/>
            <p:cNvGrpSpPr>
              <a:grpSpLocks/>
            </p:cNvGrpSpPr>
            <p:nvPr/>
          </p:nvGrpSpPr>
          <p:grpSpPr bwMode="auto">
            <a:xfrm rot="10800000">
              <a:off x="8899" y="13595"/>
              <a:ext cx="1905" cy="1920"/>
              <a:chOff x="1985" y="1418"/>
              <a:chExt cx="1905" cy="1920"/>
            </a:xfrm>
          </p:grpSpPr>
          <p:pic>
            <p:nvPicPr>
              <p:cNvPr id="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xmlns="" id="{A9E2CBEE-35FC-47B8-854F-2DAA9FD96FAF}"/>
              </a:ext>
            </a:extLst>
          </p:cNvPr>
          <p:cNvSpPr txBox="1"/>
          <p:nvPr/>
        </p:nvSpPr>
        <p:spPr>
          <a:xfrm>
            <a:off x="1236415" y="4167526"/>
            <a:ext cx="981655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3200" b="1" i="0" u="none" strike="noStrike" kern="1200" cap="none" spc="0" normalizeH="0" baseline="0" noProof="0" dirty="0"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phát</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hiện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ra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kim</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loại</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và</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lang="en-US" altLang="zh-CN" sz="3200" b="1" dirty="0">
                <a:solidFill>
                  <a:srgbClr val="3333CC"/>
                </a:solidFill>
                <a:latin typeface="Times New Roman" panose="02020603050405020304" pitchFamily="18" charset="0"/>
                <a:ea typeface="字体管家棉花糖" panose="00020600040101010101" charset="-122"/>
                <a:cs typeface="Times New Roman" panose="02020603050405020304" pitchFamily="18" charset="0"/>
              </a:rPr>
              <a:t>b</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ước</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tiến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endParaRPr kumimoji="0" lang="en-US" altLang="zh-CN" sz="3200" b="1" i="0" u="none" strike="noStrike" kern="1200" cap="none" spc="20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23" name="TextBox 22">
            <a:extLst>
              <a:ext uri="{FF2B5EF4-FFF2-40B4-BE49-F238E27FC236}">
                <a16:creationId xmlns:a16="http://schemas.microsoft.com/office/drawing/2014/main" xmlns="" id="{2CEA41F4-711B-4A0C-B59B-FE316292046C}"/>
              </a:ext>
            </a:extLst>
          </p:cNvPr>
          <p:cNvSpPr txBox="1"/>
          <p:nvPr/>
        </p:nvSpPr>
        <p:spPr>
          <a:xfrm>
            <a:off x="1295571" y="5426888"/>
            <a:ext cx="932439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3200" b="1" i="0" u="none" strike="noStrike" kern="1200" cap="none" spc="0" normalizeH="0" baseline="0" noProof="0" dirty="0"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tan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rã</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ở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Việt</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Nam</a:t>
            </a:r>
            <a:endParaRPr kumimoji="0" lang="en-US" altLang="zh-CN" sz="3200" b="1" i="0" u="none" strike="noStrike" kern="1200" cap="none" spc="20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Tree>
    <p:extLst>
      <p:ext uri="{BB962C8B-B14F-4D97-AF65-F5344CB8AC3E}">
        <p14:creationId xmlns:p14="http://schemas.microsoft.com/office/powerpoint/2010/main" val="2102762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85654BD-2F61-C448-9371-144CB4C21DD5}"/>
              </a:ext>
            </a:extLst>
          </p:cNvPr>
          <p:cNvPicPr>
            <a:picLocks noChangeAspect="1"/>
          </p:cNvPicPr>
          <p:nvPr/>
        </p:nvPicPr>
        <p:blipFill>
          <a:blip r:embed="rId2"/>
          <a:stretch>
            <a:fillRect/>
          </a:stretch>
        </p:blipFill>
        <p:spPr>
          <a:xfrm>
            <a:off x="170482" y="680934"/>
            <a:ext cx="8326723" cy="5486400"/>
          </a:xfrm>
          <a:prstGeom prst="rect">
            <a:avLst/>
          </a:prstGeom>
        </p:spPr>
      </p:pic>
      <p:pic>
        <p:nvPicPr>
          <p:cNvPr id="9"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xmlns="" id="{91C2434F-1323-1C40-87BE-EEF3CDF15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9528" y="5210984"/>
            <a:ext cx="1572006" cy="1498616"/>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a:extLst>
              <a:ext uri="{FF2B5EF4-FFF2-40B4-BE49-F238E27FC236}">
                <a16:creationId xmlns:a16="http://schemas.microsoft.com/office/drawing/2014/main" xmlns="" id="{3424E15E-4437-5E45-89DB-5D0D4E119617}"/>
              </a:ext>
            </a:extLst>
          </p:cNvPr>
          <p:cNvSpPr/>
          <p:nvPr/>
        </p:nvSpPr>
        <p:spPr>
          <a:xfrm>
            <a:off x="8364070" y="259692"/>
            <a:ext cx="3827930" cy="4188469"/>
          </a:xfrm>
          <a:prstGeom prst="cloudCallout">
            <a:avLst>
              <a:gd name="adj1" fmla="val 32563"/>
              <a:gd name="adj2" fmla="val 63142"/>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200" b="1" i="1" dirty="0" smtClean="0">
                <a:solidFill>
                  <a:srgbClr val="4030FF"/>
                </a:solidFill>
                <a:latin typeface="+mj-lt"/>
              </a:rPr>
              <a:t>-  </a:t>
            </a:r>
            <a:r>
              <a:rPr lang="vi-VN" sz="2200" b="1" i="1" dirty="0" smtClean="0">
                <a:solidFill>
                  <a:srgbClr val="4030FF"/>
                </a:solidFill>
                <a:latin typeface="+mj-lt"/>
              </a:rPr>
              <a:t>Xã h</a:t>
            </a:r>
            <a:r>
              <a:rPr lang="en-US" sz="2200" b="1" i="1" dirty="0" smtClean="0">
                <a:solidFill>
                  <a:srgbClr val="4030FF"/>
                </a:solidFill>
                <a:latin typeface="+mj-lt"/>
              </a:rPr>
              <a:t>ộ</a:t>
            </a:r>
            <a:r>
              <a:rPr lang="vi-VN" sz="2200" b="1" i="1" dirty="0" smtClean="0">
                <a:solidFill>
                  <a:srgbClr val="4030FF"/>
                </a:solidFill>
                <a:latin typeface="+mj-lt"/>
              </a:rPr>
              <a:t>i nguy</a:t>
            </a:r>
            <a:r>
              <a:rPr lang="en-US" sz="2200" b="1" i="1" dirty="0" err="1" smtClean="0">
                <a:solidFill>
                  <a:srgbClr val="4030FF"/>
                </a:solidFill>
                <a:latin typeface="+mj-lt"/>
              </a:rPr>
              <a:t>ên</a:t>
            </a:r>
            <a:r>
              <a:rPr lang="en-US" sz="2200" b="1" i="1" dirty="0" smtClean="0">
                <a:solidFill>
                  <a:srgbClr val="4030FF"/>
                </a:solidFill>
                <a:latin typeface="+mj-lt"/>
              </a:rPr>
              <a:t> </a:t>
            </a:r>
            <a:r>
              <a:rPr lang="vi-VN" sz="2200" b="1" i="1" dirty="0" smtClean="0">
                <a:solidFill>
                  <a:srgbClr val="4030FF"/>
                </a:solidFill>
                <a:latin typeface="+mj-lt"/>
              </a:rPr>
              <a:t>thuỷ </a:t>
            </a:r>
            <a:r>
              <a:rPr lang="vi-VN" sz="2200" b="1" i="1" dirty="0">
                <a:solidFill>
                  <a:srgbClr val="4030FF"/>
                </a:solidFill>
                <a:latin typeface="+mj-lt"/>
              </a:rPr>
              <a:t>đã trải qua những giai đoạn phát triển nào? </a:t>
            </a:r>
            <a:endParaRPr lang="vi-VN" sz="2200" b="1" dirty="0">
              <a:solidFill>
                <a:srgbClr val="4030FF"/>
              </a:solidFill>
              <a:latin typeface="+mj-lt"/>
            </a:endParaRPr>
          </a:p>
          <a:p>
            <a:pPr algn="ctr"/>
            <a:r>
              <a:rPr lang="vi-VN" sz="2200" b="1" i="1" dirty="0">
                <a:solidFill>
                  <a:srgbClr val="4030FF"/>
                </a:solidFill>
                <a:latin typeface="+mj-lt"/>
              </a:rPr>
              <a:t>– </a:t>
            </a:r>
            <a:r>
              <a:rPr lang="vi-VN" sz="2200" b="1" i="1" dirty="0" smtClean="0">
                <a:solidFill>
                  <a:srgbClr val="4030FF"/>
                </a:solidFill>
                <a:latin typeface="+mj-lt"/>
              </a:rPr>
              <a:t>Đ</a:t>
            </a:r>
            <a:r>
              <a:rPr lang="en-US" sz="2200" b="1" i="1" dirty="0" err="1" smtClean="0">
                <a:solidFill>
                  <a:srgbClr val="4030FF"/>
                </a:solidFill>
                <a:latin typeface="Times New Roman" panose="02020603050405020304" pitchFamily="18" charset="0"/>
                <a:cs typeface="Times New Roman" panose="02020603050405020304" pitchFamily="18" charset="0"/>
              </a:rPr>
              <a:t>ặc</a:t>
            </a:r>
            <a:r>
              <a:rPr lang="en-US" sz="2200" b="1" i="1" dirty="0" smtClean="0">
                <a:solidFill>
                  <a:srgbClr val="4030FF"/>
                </a:solidFill>
                <a:latin typeface="Times New Roman" panose="02020603050405020304" pitchFamily="18" charset="0"/>
                <a:cs typeface="Times New Roman" panose="02020603050405020304" pitchFamily="18" charset="0"/>
              </a:rPr>
              <a:t> </a:t>
            </a:r>
            <a:r>
              <a:rPr lang="en-US" sz="2200" b="1" i="1" dirty="0" err="1" smtClean="0">
                <a:solidFill>
                  <a:srgbClr val="4030FF"/>
                </a:solidFill>
                <a:latin typeface="Times New Roman" panose="02020603050405020304" pitchFamily="18" charset="0"/>
                <a:cs typeface="Times New Roman" panose="02020603050405020304" pitchFamily="18" charset="0"/>
              </a:rPr>
              <a:t>điểm</a:t>
            </a:r>
            <a:r>
              <a:rPr lang="vi-VN" sz="2200" b="1" i="1" dirty="0" smtClean="0">
                <a:solidFill>
                  <a:srgbClr val="4030FF"/>
                </a:solidFill>
                <a:latin typeface="Times New Roman" panose="02020603050405020304" pitchFamily="18" charset="0"/>
                <a:cs typeface="Times New Roman" panose="02020603050405020304" pitchFamily="18" charset="0"/>
              </a:rPr>
              <a:t> </a:t>
            </a:r>
            <a:r>
              <a:rPr lang="vi-VN" sz="2200" b="1" i="1" dirty="0" smtClean="0">
                <a:solidFill>
                  <a:srgbClr val="4030FF"/>
                </a:solidFill>
                <a:latin typeface="+mj-lt"/>
              </a:rPr>
              <a:t>c</a:t>
            </a:r>
            <a:r>
              <a:rPr lang="en-US" sz="2200" b="1" i="1" dirty="0">
                <a:solidFill>
                  <a:srgbClr val="4030FF"/>
                </a:solidFill>
                <a:latin typeface="+mj-lt"/>
              </a:rPr>
              <a:t>ă</a:t>
            </a:r>
            <a:r>
              <a:rPr lang="vi-VN" sz="2200" b="1" i="1" dirty="0" smtClean="0">
                <a:solidFill>
                  <a:srgbClr val="4030FF"/>
                </a:solidFill>
                <a:latin typeface="+mj-lt"/>
              </a:rPr>
              <a:t>n </a:t>
            </a:r>
            <a:r>
              <a:rPr lang="vi-VN" sz="2200" b="1" i="1" dirty="0">
                <a:solidFill>
                  <a:srgbClr val="4030FF"/>
                </a:solidFill>
                <a:latin typeface="+mj-lt"/>
              </a:rPr>
              <a:t>bản trong quan hệ của con người với nhau thời kì </a:t>
            </a:r>
            <a:r>
              <a:rPr lang="vi-VN" sz="2200" b="1" i="1" dirty="0" smtClean="0">
                <a:solidFill>
                  <a:srgbClr val="4030FF"/>
                </a:solidFill>
                <a:latin typeface="+mj-lt"/>
              </a:rPr>
              <a:t>nguy</a:t>
            </a:r>
            <a:r>
              <a:rPr lang="en-US" sz="2200" b="1" i="1" dirty="0">
                <a:solidFill>
                  <a:srgbClr val="4030FF"/>
                </a:solidFill>
                <a:latin typeface="+mj-lt"/>
              </a:rPr>
              <a:t>ê</a:t>
            </a:r>
            <a:r>
              <a:rPr lang="vi-VN" sz="2200" b="1" i="1" dirty="0" smtClean="0">
                <a:solidFill>
                  <a:srgbClr val="4030FF"/>
                </a:solidFill>
                <a:latin typeface="+mj-lt"/>
              </a:rPr>
              <a:t>n </a:t>
            </a:r>
            <a:r>
              <a:rPr lang="vi-VN" sz="2200" b="1" i="1" dirty="0">
                <a:solidFill>
                  <a:srgbClr val="4030FF"/>
                </a:solidFill>
                <a:latin typeface="+mj-lt"/>
              </a:rPr>
              <a:t>thuỷ như thế nào? </a:t>
            </a:r>
            <a:endParaRPr lang="vi-VN" sz="2200" b="1" dirty="0">
              <a:solidFill>
                <a:srgbClr val="4030FF"/>
              </a:solidFill>
              <a:latin typeface="+mj-lt"/>
            </a:endParaRPr>
          </a:p>
        </p:txBody>
      </p:sp>
    </p:spTree>
    <p:extLst>
      <p:ext uri="{BB962C8B-B14F-4D97-AF65-F5344CB8AC3E}">
        <p14:creationId xmlns:p14="http://schemas.microsoft.com/office/powerpoint/2010/main" val="128826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132115" y="1553699"/>
            <a:ext cx="10375820" cy="5079326"/>
            <a:chOff x="1161143" y="1219871"/>
            <a:chExt cx="10375820" cy="5079326"/>
          </a:xfrm>
        </p:grpSpPr>
        <p:sp>
          <p:nvSpPr>
            <p:cNvPr id="5" name="Rounded Rectangle 4"/>
            <p:cNvSpPr/>
            <p:nvPr/>
          </p:nvSpPr>
          <p:spPr>
            <a:xfrm>
              <a:off x="1161143" y="1255484"/>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ndParaRPr>
            </a:p>
          </p:txBody>
        </p:sp>
        <p:sp>
          <p:nvSpPr>
            <p:cNvPr id="6" name="Rounded Rectangle 5"/>
            <p:cNvSpPr/>
            <p:nvPr/>
          </p:nvSpPr>
          <p:spPr>
            <a:xfrm>
              <a:off x="6371771" y="1219871"/>
              <a:ext cx="3728278" cy="7112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ndParaRPr>
            </a:p>
          </p:txBody>
        </p:sp>
        <p:sp>
          <p:nvSpPr>
            <p:cNvPr id="7" name="Rounded Rectangle 6"/>
            <p:cNvSpPr/>
            <p:nvPr/>
          </p:nvSpPr>
          <p:spPr>
            <a:xfrm>
              <a:off x="1161143" y="2598055"/>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sp>
          <p:nvSpPr>
            <p:cNvPr id="8" name="Rounded Rectangle 7"/>
            <p:cNvSpPr/>
            <p:nvPr/>
          </p:nvSpPr>
          <p:spPr>
            <a:xfrm>
              <a:off x="1161144"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0" name="Rounded Rectangle 9"/>
            <p:cNvSpPr/>
            <p:nvPr/>
          </p:nvSpPr>
          <p:spPr>
            <a:xfrm>
              <a:off x="4912140"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1" name="Rounded Rectangle 10"/>
            <p:cNvSpPr/>
            <p:nvPr/>
          </p:nvSpPr>
          <p:spPr>
            <a:xfrm>
              <a:off x="8663136"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2" name="Rounded Rectangle 11"/>
            <p:cNvSpPr/>
            <p:nvPr/>
          </p:nvSpPr>
          <p:spPr>
            <a:xfrm>
              <a:off x="5227824" y="2598389"/>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sp>
          <p:nvSpPr>
            <p:cNvPr id="13" name="Rounded Rectangle 12"/>
            <p:cNvSpPr/>
            <p:nvPr/>
          </p:nvSpPr>
          <p:spPr>
            <a:xfrm>
              <a:off x="8820110" y="2598055"/>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cxnSp>
          <p:nvCxnSpPr>
            <p:cNvPr id="15" name="Straight Arrow Connector 14"/>
            <p:cNvCxnSpPr>
              <a:stCxn id="5" idx="3"/>
            </p:cNvCxnSpPr>
            <p:nvPr/>
          </p:nvCxnSpPr>
          <p:spPr>
            <a:xfrm flipV="1">
              <a:off x="4034970" y="1600871"/>
              <a:ext cx="2314082" cy="102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a:endCxn id="12" idx="1"/>
            </p:cNvCxnSpPr>
            <p:nvPr/>
          </p:nvCxnSpPr>
          <p:spPr>
            <a:xfrm>
              <a:off x="4034970" y="2953655"/>
              <a:ext cx="1192854" cy="3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3" idx="1"/>
            </p:cNvCxnSpPr>
            <p:nvPr/>
          </p:nvCxnSpPr>
          <p:spPr>
            <a:xfrm>
              <a:off x="7470281" y="2935510"/>
              <a:ext cx="1349829" cy="181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6" idx="2"/>
              <a:endCxn id="12" idx="0"/>
            </p:cNvCxnSpPr>
            <p:nvPr/>
          </p:nvCxnSpPr>
          <p:spPr>
            <a:xfrm flipH="1">
              <a:off x="6349053" y="1931071"/>
              <a:ext cx="1886857" cy="6673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6" idx="2"/>
              <a:endCxn id="13" idx="0"/>
            </p:cNvCxnSpPr>
            <p:nvPr/>
          </p:nvCxnSpPr>
          <p:spPr>
            <a:xfrm>
              <a:off x="8235910" y="1931071"/>
              <a:ext cx="1705429" cy="6669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7" idx="0"/>
            </p:cNvCxnSpPr>
            <p:nvPr/>
          </p:nvCxnSpPr>
          <p:spPr>
            <a:xfrm>
              <a:off x="2598057" y="1952337"/>
              <a:ext cx="0" cy="6457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8" idx="0"/>
            </p:cNvCxnSpPr>
            <p:nvPr/>
          </p:nvCxnSpPr>
          <p:spPr>
            <a:xfrm>
              <a:off x="2598056" y="3309255"/>
              <a:ext cx="2" cy="5805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2" idx="2"/>
              <a:endCxn id="10" idx="0"/>
            </p:cNvCxnSpPr>
            <p:nvPr/>
          </p:nvCxnSpPr>
          <p:spPr>
            <a:xfrm>
              <a:off x="6349053" y="3309589"/>
              <a:ext cx="1" cy="5802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100046" y="3309255"/>
              <a:ext cx="1" cy="580237"/>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1203298" y="329849"/>
            <a:ext cx="10233452" cy="83016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rgbClr val="4030FF"/>
                </a:solidFill>
              </a:rPr>
              <a:t>S</a:t>
            </a:r>
            <a:r>
              <a:rPr lang="en-US" sz="2800" b="1" i="1" dirty="0" err="1" smtClean="0">
                <a:solidFill>
                  <a:srgbClr val="4030FF"/>
                </a:solidFill>
              </a:rPr>
              <a:t>ơ</a:t>
            </a:r>
            <a:r>
              <a:rPr lang="en-US" sz="2800" b="1" i="1" dirty="0" smtClean="0">
                <a:solidFill>
                  <a:srgbClr val="4030FF"/>
                </a:solidFill>
              </a:rPr>
              <a:t> </a:t>
            </a:r>
            <a:r>
              <a:rPr lang="en-US" sz="2800" b="1" i="1" dirty="0" err="1">
                <a:solidFill>
                  <a:srgbClr val="4030FF"/>
                </a:solidFill>
              </a:rPr>
              <a:t>đồ</a:t>
            </a:r>
            <a:r>
              <a:rPr lang="en-US" sz="2800" b="1" i="1" dirty="0">
                <a:solidFill>
                  <a:srgbClr val="4030FF"/>
                </a:solidFill>
              </a:rPr>
              <a:t> </a:t>
            </a:r>
            <a:r>
              <a:rPr lang="en-US" sz="2800" b="1" i="1" dirty="0" err="1">
                <a:solidFill>
                  <a:srgbClr val="4030FF"/>
                </a:solidFill>
              </a:rPr>
              <a:t>mô</a:t>
            </a:r>
            <a:r>
              <a:rPr lang="en-US" sz="2800" b="1" i="1" dirty="0">
                <a:solidFill>
                  <a:srgbClr val="4030FF"/>
                </a:solidFill>
              </a:rPr>
              <a:t> </a:t>
            </a:r>
            <a:r>
              <a:rPr lang="en-US" sz="2800" b="1" i="1" dirty="0" err="1">
                <a:solidFill>
                  <a:srgbClr val="4030FF"/>
                </a:solidFill>
              </a:rPr>
              <a:t>phỏng</a:t>
            </a:r>
            <a:r>
              <a:rPr lang="en-US" sz="2800" b="1" i="1" dirty="0">
                <a:solidFill>
                  <a:srgbClr val="4030FF"/>
                </a:solidFill>
              </a:rPr>
              <a:t> </a:t>
            </a:r>
            <a:r>
              <a:rPr lang="en-US" sz="2800" b="1" i="1" dirty="0" err="1">
                <a:solidFill>
                  <a:srgbClr val="4030FF"/>
                </a:solidFill>
              </a:rPr>
              <a:t>tổ</a:t>
            </a:r>
            <a:r>
              <a:rPr lang="en-US" sz="2800" b="1" i="1" dirty="0">
                <a:solidFill>
                  <a:srgbClr val="4030FF"/>
                </a:solidFill>
              </a:rPr>
              <a:t> </a:t>
            </a:r>
            <a:r>
              <a:rPr lang="en-US" sz="2800" b="1" i="1" dirty="0" err="1">
                <a:solidFill>
                  <a:srgbClr val="4030FF"/>
                </a:solidFill>
              </a:rPr>
              <a:t>chức</a:t>
            </a:r>
            <a:r>
              <a:rPr lang="en-US" sz="2800" b="1" i="1" dirty="0">
                <a:solidFill>
                  <a:srgbClr val="4030FF"/>
                </a:solidFill>
              </a:rPr>
              <a:t> </a:t>
            </a:r>
            <a:r>
              <a:rPr lang="en-US" sz="2800" b="1" i="1" dirty="0" err="1">
                <a:solidFill>
                  <a:srgbClr val="4030FF"/>
                </a:solidFill>
              </a:rPr>
              <a:t>xã</a:t>
            </a:r>
            <a:r>
              <a:rPr lang="en-US" sz="2800" b="1" i="1" dirty="0">
                <a:solidFill>
                  <a:srgbClr val="4030FF"/>
                </a:solidFill>
              </a:rPr>
              <a:t> </a:t>
            </a:r>
            <a:r>
              <a:rPr lang="en-US" sz="2800" b="1" i="1" dirty="0" err="1">
                <a:solidFill>
                  <a:srgbClr val="4030FF"/>
                </a:solidFill>
              </a:rPr>
              <a:t>hội</a:t>
            </a:r>
            <a:r>
              <a:rPr lang="en-US" sz="2800" b="1" i="1" dirty="0">
                <a:solidFill>
                  <a:srgbClr val="4030FF"/>
                </a:solidFill>
              </a:rPr>
              <a:t> </a:t>
            </a:r>
            <a:r>
              <a:rPr lang="en-US" sz="2800" b="1" i="1" dirty="0" err="1">
                <a:solidFill>
                  <a:srgbClr val="4030FF"/>
                </a:solidFill>
              </a:rPr>
              <a:t>của</a:t>
            </a:r>
            <a:r>
              <a:rPr lang="en-US" sz="2800" b="1" i="1" dirty="0">
                <a:solidFill>
                  <a:srgbClr val="4030FF"/>
                </a:solidFill>
              </a:rPr>
              <a:t> </a:t>
            </a:r>
            <a:r>
              <a:rPr lang="en-US" sz="2800" b="1" i="1" dirty="0" err="1">
                <a:solidFill>
                  <a:srgbClr val="4030FF"/>
                </a:solidFill>
              </a:rPr>
              <a:t>người</a:t>
            </a:r>
            <a:r>
              <a:rPr lang="en-US" sz="2800" b="1" i="1" dirty="0">
                <a:solidFill>
                  <a:srgbClr val="4030FF"/>
                </a:solidFill>
              </a:rPr>
              <a:t> </a:t>
            </a:r>
            <a:r>
              <a:rPr lang="en-US" sz="2800" b="1" i="1" dirty="0" err="1">
                <a:solidFill>
                  <a:srgbClr val="4030FF"/>
                </a:solidFill>
              </a:rPr>
              <a:t>nguyên</a:t>
            </a:r>
            <a:r>
              <a:rPr lang="en-US" sz="2800" b="1" i="1" dirty="0">
                <a:solidFill>
                  <a:srgbClr val="4030FF"/>
                </a:solidFill>
              </a:rPr>
              <a:t> </a:t>
            </a:r>
            <a:r>
              <a:rPr lang="en-US" sz="2800" b="1" i="1" dirty="0" err="1">
                <a:solidFill>
                  <a:srgbClr val="4030FF"/>
                </a:solidFill>
              </a:rPr>
              <a:t>thuỷ</a:t>
            </a:r>
            <a:endParaRPr lang="en-US" sz="2800" b="1" i="1" dirty="0">
              <a:solidFill>
                <a:srgbClr val="4030FF"/>
              </a:solidFill>
            </a:endParaRPr>
          </a:p>
        </p:txBody>
      </p:sp>
      <p:sp>
        <p:nvSpPr>
          <p:cNvPr id="24" name="Rounded Rectangle 23">
            <a:extLst>
              <a:ext uri="{FF2B5EF4-FFF2-40B4-BE49-F238E27FC236}">
                <a16:creationId xmlns:a16="http://schemas.microsoft.com/office/drawing/2014/main" xmlns="" id="{52518459-FB65-AA43-86F3-9A4B99E6A6A5}"/>
              </a:ext>
            </a:extLst>
          </p:cNvPr>
          <p:cNvSpPr/>
          <p:nvPr/>
        </p:nvSpPr>
        <p:spPr>
          <a:xfrm>
            <a:off x="1132114" y="1579099"/>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tối</a:t>
            </a:r>
            <a:r>
              <a:rPr lang="en-US" sz="2400" b="1" dirty="0">
                <a:solidFill>
                  <a:srgbClr val="C00000"/>
                </a:solidFill>
              </a:rPr>
              <a:t> </a:t>
            </a:r>
            <a:r>
              <a:rPr lang="en-US" sz="2400" b="1" dirty="0" err="1">
                <a:solidFill>
                  <a:srgbClr val="C00000"/>
                </a:solidFill>
              </a:rPr>
              <a:t>cổ</a:t>
            </a:r>
            <a:endParaRPr lang="en-US" sz="2400" b="1" dirty="0">
              <a:solidFill>
                <a:srgbClr val="C00000"/>
              </a:solidFill>
            </a:endParaRPr>
          </a:p>
        </p:txBody>
      </p:sp>
      <p:sp>
        <p:nvSpPr>
          <p:cNvPr id="25" name="Rounded Rectangle 24">
            <a:extLst>
              <a:ext uri="{FF2B5EF4-FFF2-40B4-BE49-F238E27FC236}">
                <a16:creationId xmlns:a16="http://schemas.microsoft.com/office/drawing/2014/main" xmlns="" id="{F64CE7FD-7C71-BA46-B84D-6B84A59E1616}"/>
              </a:ext>
            </a:extLst>
          </p:cNvPr>
          <p:cNvSpPr/>
          <p:nvPr/>
        </p:nvSpPr>
        <p:spPr>
          <a:xfrm>
            <a:off x="6365461" y="1553365"/>
            <a:ext cx="3728278" cy="7112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tinh</a:t>
            </a:r>
            <a:r>
              <a:rPr lang="en-US" sz="2400" b="1" dirty="0">
                <a:solidFill>
                  <a:srgbClr val="C00000"/>
                </a:solidFill>
              </a:rPr>
              <a:t> </a:t>
            </a:r>
            <a:r>
              <a:rPr lang="en-US" sz="2400" b="1" dirty="0" err="1">
                <a:solidFill>
                  <a:srgbClr val="C00000"/>
                </a:solidFill>
              </a:rPr>
              <a:t>khôn</a:t>
            </a:r>
            <a:endParaRPr lang="en-US" sz="2400" b="1" dirty="0">
              <a:solidFill>
                <a:srgbClr val="C00000"/>
              </a:solidFill>
            </a:endParaRPr>
          </a:p>
        </p:txBody>
      </p:sp>
      <p:sp>
        <p:nvSpPr>
          <p:cNvPr id="26" name="Rounded Rectangle 25">
            <a:extLst>
              <a:ext uri="{FF2B5EF4-FFF2-40B4-BE49-F238E27FC236}">
                <a16:creationId xmlns:a16="http://schemas.microsoft.com/office/drawing/2014/main" xmlns="" id="{CBDD7E8C-AD41-2640-9B72-F6A8FDA3EA18}"/>
              </a:ext>
            </a:extLst>
          </p:cNvPr>
          <p:cNvSpPr/>
          <p:nvPr/>
        </p:nvSpPr>
        <p:spPr>
          <a:xfrm>
            <a:off x="1125803" y="2917536"/>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Bầy</a:t>
            </a:r>
            <a:r>
              <a:rPr lang="en-US" sz="2300" b="1" dirty="0">
                <a:solidFill>
                  <a:srgbClr val="002060"/>
                </a:solidFill>
              </a:rPr>
              <a:t> </a:t>
            </a:r>
            <a:r>
              <a:rPr lang="en-US" sz="2300" b="1" dirty="0" err="1">
                <a:solidFill>
                  <a:srgbClr val="002060"/>
                </a:solidFill>
              </a:rPr>
              <a:t>người</a:t>
            </a:r>
            <a:r>
              <a:rPr lang="en-US" sz="2300" b="1" dirty="0">
                <a:solidFill>
                  <a:srgbClr val="002060"/>
                </a:solidFill>
              </a:rPr>
              <a:t> </a:t>
            </a:r>
          </a:p>
          <a:p>
            <a:pPr algn="ctr"/>
            <a:r>
              <a:rPr lang="en-US" sz="2300" b="1" dirty="0" err="1">
                <a:solidFill>
                  <a:srgbClr val="002060"/>
                </a:solidFill>
              </a:rPr>
              <a:t>nguyên</a:t>
            </a:r>
            <a:r>
              <a:rPr lang="en-US" sz="2300" b="1" dirty="0">
                <a:solidFill>
                  <a:srgbClr val="002060"/>
                </a:solidFill>
              </a:rPr>
              <a:t> </a:t>
            </a:r>
            <a:r>
              <a:rPr lang="en-US" sz="2300" b="1" dirty="0" err="1">
                <a:solidFill>
                  <a:srgbClr val="002060"/>
                </a:solidFill>
              </a:rPr>
              <a:t>thủy</a:t>
            </a:r>
            <a:endParaRPr lang="en-US" sz="2300" b="1" dirty="0">
              <a:solidFill>
                <a:srgbClr val="002060"/>
              </a:solidFill>
            </a:endParaRPr>
          </a:p>
        </p:txBody>
      </p:sp>
      <p:sp>
        <p:nvSpPr>
          <p:cNvPr id="28" name="Rounded Rectangle 27">
            <a:extLst>
              <a:ext uri="{FF2B5EF4-FFF2-40B4-BE49-F238E27FC236}">
                <a16:creationId xmlns:a16="http://schemas.microsoft.com/office/drawing/2014/main" xmlns="" id="{38DBF71F-CC55-B347-A1E5-3EAC48299266}"/>
              </a:ext>
            </a:extLst>
          </p:cNvPr>
          <p:cNvSpPr/>
          <p:nvPr/>
        </p:nvSpPr>
        <p:spPr>
          <a:xfrm>
            <a:off x="800100" y="4218505"/>
            <a:ext cx="3217201"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Gồm</a:t>
            </a:r>
            <a:r>
              <a:rPr lang="en-US" sz="2400" dirty="0">
                <a:solidFill>
                  <a:schemeClr val="tx1"/>
                </a:solidFill>
              </a:rPr>
              <a:t> </a:t>
            </a:r>
            <a:r>
              <a:rPr lang="en-US" sz="2400" dirty="0" err="1">
                <a:solidFill>
                  <a:schemeClr val="tx1"/>
                </a:solidFill>
              </a:rPr>
              <a:t>vài</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r>
              <a:rPr lang="en-US" sz="2400" dirty="0">
                <a:solidFill>
                  <a:schemeClr val="tx1"/>
                </a:solidFill>
              </a:rPr>
              <a:t> </a:t>
            </a:r>
            <a:r>
              <a:rPr lang="en-US" sz="2400" dirty="0" err="1">
                <a:solidFill>
                  <a:schemeClr val="tx1"/>
                </a:solidFill>
              </a:rPr>
              <a:t>lớn</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Có</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phân</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dirty="0" err="1">
                <a:solidFill>
                  <a:schemeClr val="tx1"/>
                </a:solidFill>
              </a:rPr>
              <a:t>lao</a:t>
            </a:r>
            <a:r>
              <a:rPr lang="en-US" sz="2400" dirty="0">
                <a:solidFill>
                  <a:schemeClr val="tx1"/>
                </a:solidFill>
              </a:rPr>
              <a:t> </a:t>
            </a:r>
            <a:r>
              <a:rPr lang="en-US" sz="2400" dirty="0" err="1">
                <a:solidFill>
                  <a:schemeClr val="tx1"/>
                </a:solidFill>
              </a:rPr>
              <a:t>động</a:t>
            </a:r>
            <a:r>
              <a:rPr lang="en-US" sz="2400" dirty="0">
                <a:solidFill>
                  <a:schemeClr val="tx1"/>
                </a:solidFill>
              </a:rPr>
              <a:t> </a:t>
            </a:r>
            <a:r>
              <a:rPr lang="en-US" sz="2400" dirty="0" err="1">
                <a:solidFill>
                  <a:schemeClr val="tx1"/>
                </a:solidFill>
              </a:rPr>
              <a:t>giữa</a:t>
            </a:r>
            <a:r>
              <a:rPr lang="en-US" sz="2400" dirty="0">
                <a:solidFill>
                  <a:schemeClr val="tx1"/>
                </a:solidFill>
              </a:rPr>
              <a:t> </a:t>
            </a:r>
            <a:r>
              <a:rPr lang="en-US" sz="2400" dirty="0" err="1">
                <a:solidFill>
                  <a:schemeClr val="tx1"/>
                </a:solidFill>
              </a:rPr>
              <a:t>nam</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nữ</a:t>
            </a:r>
            <a:endParaRPr lang="en-US" sz="2400" dirty="0">
              <a:solidFill>
                <a:schemeClr val="tx1"/>
              </a:solidFill>
            </a:endParaRPr>
          </a:p>
        </p:txBody>
      </p:sp>
      <p:sp>
        <p:nvSpPr>
          <p:cNvPr id="30" name="Rounded Rectangle 29">
            <a:extLst>
              <a:ext uri="{FF2B5EF4-FFF2-40B4-BE49-F238E27FC236}">
                <a16:creationId xmlns:a16="http://schemas.microsoft.com/office/drawing/2014/main" xmlns="" id="{69DD78F0-6E51-F641-93E6-08B867B7370C}"/>
              </a:ext>
            </a:extLst>
          </p:cNvPr>
          <p:cNvSpPr/>
          <p:nvPr/>
        </p:nvSpPr>
        <p:spPr>
          <a:xfrm>
            <a:off x="5198796" y="2858388"/>
            <a:ext cx="2265174" cy="830164"/>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Thị</a:t>
            </a:r>
            <a:r>
              <a:rPr lang="en-US" sz="2300" b="1" dirty="0">
                <a:solidFill>
                  <a:srgbClr val="002060"/>
                </a:solidFill>
              </a:rPr>
              <a:t> </a:t>
            </a:r>
            <a:r>
              <a:rPr lang="en-US" sz="2300" b="1" dirty="0" err="1">
                <a:solidFill>
                  <a:srgbClr val="002060"/>
                </a:solidFill>
              </a:rPr>
              <a:t>tộc</a:t>
            </a:r>
            <a:endParaRPr lang="en-US" sz="2300" b="1" dirty="0">
              <a:solidFill>
                <a:srgbClr val="002060"/>
              </a:solidFill>
            </a:endParaRPr>
          </a:p>
        </p:txBody>
      </p:sp>
      <p:sp>
        <p:nvSpPr>
          <p:cNvPr id="31" name="Rounded Rectangle 30">
            <a:extLst>
              <a:ext uri="{FF2B5EF4-FFF2-40B4-BE49-F238E27FC236}">
                <a16:creationId xmlns:a16="http://schemas.microsoft.com/office/drawing/2014/main" xmlns="" id="{77F2D0B6-5AC4-1242-AF2E-0D358FB69F18}"/>
              </a:ext>
            </a:extLst>
          </p:cNvPr>
          <p:cNvSpPr/>
          <p:nvPr/>
        </p:nvSpPr>
        <p:spPr>
          <a:xfrm>
            <a:off x="8817428" y="2937324"/>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Bộ</a:t>
            </a:r>
            <a:r>
              <a:rPr lang="en-US" sz="2300" b="1" dirty="0">
                <a:solidFill>
                  <a:srgbClr val="002060"/>
                </a:solidFill>
              </a:rPr>
              <a:t> </a:t>
            </a:r>
            <a:r>
              <a:rPr lang="en-US" sz="2300" b="1" dirty="0" err="1">
                <a:solidFill>
                  <a:srgbClr val="002060"/>
                </a:solidFill>
              </a:rPr>
              <a:t>lạc</a:t>
            </a:r>
            <a:endParaRPr lang="en-US" sz="2300" b="1" dirty="0">
              <a:solidFill>
                <a:srgbClr val="002060"/>
              </a:solidFill>
            </a:endParaRPr>
          </a:p>
        </p:txBody>
      </p:sp>
      <p:sp>
        <p:nvSpPr>
          <p:cNvPr id="33" name="Rounded Rectangle 32">
            <a:extLst>
              <a:ext uri="{FF2B5EF4-FFF2-40B4-BE49-F238E27FC236}">
                <a16:creationId xmlns:a16="http://schemas.microsoft.com/office/drawing/2014/main" xmlns="" id="{D9EA3231-0D4F-4D42-8D58-5F2AAA22B0FD}"/>
              </a:ext>
            </a:extLst>
          </p:cNvPr>
          <p:cNvSpPr/>
          <p:nvPr/>
        </p:nvSpPr>
        <p:spPr>
          <a:xfrm>
            <a:off x="4610100" y="4229106"/>
            <a:ext cx="3390900"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Vài</a:t>
            </a:r>
            <a:r>
              <a:rPr lang="en-US" sz="2400" dirty="0">
                <a:solidFill>
                  <a:schemeClr val="tx1"/>
                </a:solidFill>
              </a:rPr>
              <a:t> </a:t>
            </a:r>
            <a:r>
              <a:rPr lang="en-US" sz="2400" dirty="0" err="1">
                <a:solidFill>
                  <a:schemeClr val="tx1"/>
                </a:solidFill>
              </a:rPr>
              <a:t>chục</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huyết</a:t>
            </a:r>
            <a:r>
              <a:rPr lang="en-US" sz="2400" dirty="0">
                <a:solidFill>
                  <a:schemeClr val="tx1"/>
                </a:solidFill>
              </a:rPr>
              <a:t> </a:t>
            </a:r>
            <a:r>
              <a:rPr lang="en-US" sz="2400" dirty="0" err="1">
                <a:solidFill>
                  <a:schemeClr val="tx1"/>
                </a:solidFill>
              </a:rPr>
              <a:t>thống</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Đứng</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Tộc</a:t>
            </a:r>
            <a:r>
              <a:rPr lang="en-US" sz="2400" dirty="0">
                <a:solidFill>
                  <a:schemeClr val="tx1"/>
                </a:solidFill>
              </a:rPr>
              <a:t> </a:t>
            </a:r>
            <a:r>
              <a:rPr lang="en-US" sz="2400" dirty="0" err="1">
                <a:solidFill>
                  <a:schemeClr val="tx1"/>
                </a:solidFill>
              </a:rPr>
              <a:t>trưởng</a:t>
            </a:r>
            <a:endParaRPr lang="en-US" sz="2400" dirty="0">
              <a:solidFill>
                <a:schemeClr val="tx1"/>
              </a:solidFill>
            </a:endParaRPr>
          </a:p>
        </p:txBody>
      </p:sp>
      <p:sp>
        <p:nvSpPr>
          <p:cNvPr id="35" name="Rounded Rectangle 34">
            <a:extLst>
              <a:ext uri="{FF2B5EF4-FFF2-40B4-BE49-F238E27FC236}">
                <a16:creationId xmlns:a16="http://schemas.microsoft.com/office/drawing/2014/main" xmlns="" id="{3816E5BD-17A8-F848-9C7D-D43239E356F5}"/>
              </a:ext>
            </a:extLst>
          </p:cNvPr>
          <p:cNvSpPr/>
          <p:nvPr/>
        </p:nvSpPr>
        <p:spPr>
          <a:xfrm>
            <a:off x="8420100" y="4237850"/>
            <a:ext cx="3295650"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Nhiều</a:t>
            </a:r>
            <a:r>
              <a:rPr lang="en-US" sz="2400" dirty="0">
                <a:solidFill>
                  <a:schemeClr val="tx1"/>
                </a:solidFill>
              </a:rPr>
              <a:t> </a:t>
            </a:r>
            <a:r>
              <a:rPr lang="en-US" sz="2400" dirty="0" err="1">
                <a:solidFill>
                  <a:schemeClr val="tx1"/>
                </a:solidFill>
              </a:rPr>
              <a:t>thị</a:t>
            </a:r>
            <a:r>
              <a:rPr lang="en-US" sz="2400" dirty="0">
                <a:solidFill>
                  <a:schemeClr val="tx1"/>
                </a:solidFill>
              </a:rPr>
              <a:t> </a:t>
            </a:r>
            <a:r>
              <a:rPr lang="en-US" sz="2400" dirty="0" err="1">
                <a:solidFill>
                  <a:schemeClr val="tx1"/>
                </a:solidFill>
              </a:rPr>
              <a:t>tộc</a:t>
            </a:r>
            <a:r>
              <a:rPr lang="en-US" sz="2400" dirty="0">
                <a:solidFill>
                  <a:schemeClr val="tx1"/>
                </a:solidFill>
              </a:rPr>
              <a:t> </a:t>
            </a:r>
            <a:r>
              <a:rPr lang="en-US" sz="2400" dirty="0" err="1">
                <a:solidFill>
                  <a:schemeClr val="tx1"/>
                </a:solidFill>
              </a:rPr>
              <a:t>cư</a:t>
            </a:r>
            <a:r>
              <a:rPr lang="en-US" sz="2400" dirty="0">
                <a:solidFill>
                  <a:schemeClr val="tx1"/>
                </a:solidFill>
              </a:rPr>
              <a:t> </a:t>
            </a:r>
            <a:r>
              <a:rPr lang="en-US" sz="2400" dirty="0" err="1">
                <a:solidFill>
                  <a:schemeClr val="tx1"/>
                </a:solidFill>
              </a:rPr>
              <a:t>trú</a:t>
            </a:r>
            <a:r>
              <a:rPr lang="en-US" sz="2400" dirty="0">
                <a:solidFill>
                  <a:schemeClr val="tx1"/>
                </a:solidFill>
              </a:rPr>
              <a:t> </a:t>
            </a:r>
            <a:r>
              <a:rPr lang="en-US" sz="2400" dirty="0" err="1">
                <a:solidFill>
                  <a:schemeClr val="tx1"/>
                </a:solidFill>
              </a:rPr>
              <a:t>trên</a:t>
            </a:r>
            <a:r>
              <a:rPr lang="en-US" sz="2400" dirty="0">
                <a:solidFill>
                  <a:schemeClr val="tx1"/>
                </a:solidFill>
              </a:rPr>
              <a:t> </a:t>
            </a:r>
            <a:r>
              <a:rPr lang="en-US" sz="2400" dirty="0" err="1">
                <a:solidFill>
                  <a:schemeClr val="tx1"/>
                </a:solidFill>
              </a:rPr>
              <a:t>cùng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địa</a:t>
            </a:r>
            <a:r>
              <a:rPr lang="en-US" sz="2400" dirty="0">
                <a:solidFill>
                  <a:schemeClr val="tx1"/>
                </a:solidFill>
              </a:rPr>
              <a:t> </a:t>
            </a:r>
            <a:r>
              <a:rPr lang="en-US" sz="2400" dirty="0" err="1">
                <a:solidFill>
                  <a:schemeClr val="tx1"/>
                </a:solidFill>
              </a:rPr>
              <a:t>bàn</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Đứng</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tù</a:t>
            </a:r>
            <a:r>
              <a:rPr lang="en-US" sz="2400" dirty="0">
                <a:solidFill>
                  <a:schemeClr val="tx1"/>
                </a:solidFill>
              </a:rPr>
              <a:t> </a:t>
            </a:r>
            <a:r>
              <a:rPr lang="en-US" sz="2400" dirty="0" err="1">
                <a:solidFill>
                  <a:schemeClr val="tx1"/>
                </a:solidFill>
              </a:rPr>
              <a:t>trưởng</a:t>
            </a:r>
            <a:endParaRPr lang="en-US" sz="2400" dirty="0">
              <a:solidFill>
                <a:schemeClr val="tx1"/>
              </a:solidFill>
            </a:endParaRPr>
          </a:p>
        </p:txBody>
      </p:sp>
    </p:spTree>
    <p:extLst>
      <p:ext uri="{BB962C8B-B14F-4D97-AF65-F5344CB8AC3E}">
        <p14:creationId xmlns:p14="http://schemas.microsoft.com/office/powerpoint/2010/main" val="97651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heckerboard(across)">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linds(horizont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31" grpId="0" animBg="1"/>
      <p:bldP spid="33"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đơn giản đẹp">
            <a:extLst>
              <a:ext uri="{FF2B5EF4-FFF2-40B4-BE49-F238E27FC236}">
                <a16:creationId xmlns:a16="http://schemas.microsoft.com/office/drawing/2014/main" xmlns="" id="{2201BBCC-EB35-C64E-928C-8ACC14AD6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80"/>
            <a:ext cx="12191999" cy="7521892"/>
          </a:xfrm>
          <a:prstGeom prst="rect">
            <a:avLst/>
          </a:prstGeom>
          <a:noFill/>
          <a:extLst>
            <a:ext uri="{909E8E84-426E-40DD-AFC4-6F175D3DCCD1}">
              <a14:hiddenFill xmlns:a14="http://schemas.microsoft.com/office/drawing/2010/main">
                <a:solidFill>
                  <a:srgbClr val="FFFFFF"/>
                </a:solidFill>
              </a14:hiddenFill>
            </a:ext>
          </a:extLst>
        </p:spPr>
      </p:pic>
      <p:sp>
        <p:nvSpPr>
          <p:cNvPr id="16" name="Cloud Callout 15">
            <a:extLst>
              <a:ext uri="{FF2B5EF4-FFF2-40B4-BE49-F238E27FC236}">
                <a16:creationId xmlns:a16="http://schemas.microsoft.com/office/drawing/2014/main" xmlns="" id="{073323AF-1DB4-544A-8DF5-66F51236CF99}"/>
              </a:ext>
            </a:extLst>
          </p:cNvPr>
          <p:cNvSpPr/>
          <p:nvPr/>
        </p:nvSpPr>
        <p:spPr>
          <a:xfrm>
            <a:off x="7081086" y="818463"/>
            <a:ext cx="4982629" cy="3458911"/>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AU" sz="2200" dirty="0" err="1">
                <a:latin typeface="Times New Roman" panose="02020603050405020304" pitchFamily="18" charset="0"/>
                <a:ea typeface="Calibri" panose="020F0502020204030204" pitchFamily="34" charset="0"/>
                <a:cs typeface="Times New Roman" panose="02020603050405020304" pitchFamily="18" charset="0"/>
              </a:rPr>
              <a:t>Dựa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vào</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sơ</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đồ</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vừa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vẽ</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kết</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hợp</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với</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hình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minh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họa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hãy</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đưa</a:t>
            </a:r>
            <a:r>
              <a:rPr lang="en-AU" sz="2200" dirty="0">
                <a:latin typeface="Times New Roman" panose="02020603050405020304" pitchFamily="18" charset="0"/>
                <a:ea typeface="Calibri" panose="020F0502020204030204" pitchFamily="34" charset="0"/>
                <a:cs typeface="Times New Roman" panose="02020603050405020304" pitchFamily="18" charset="0"/>
              </a:rPr>
              <a:t> ra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định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nghĩa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em</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về</a:t>
            </a:r>
            <a:r>
              <a:rPr lang="en-AU" sz="22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Bầy</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nguyên</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thủy</a:t>
            </a:r>
            <a:endParaRPr lang="en-AU"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Thị</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smtClean="0">
                <a:latin typeface="Times New Roman" panose="02020603050405020304" pitchFamily="18" charset="0"/>
                <a:ea typeface="Calibri" panose="020F0502020204030204" pitchFamily="34" charset="0"/>
                <a:cs typeface="Times New Roman" panose="02020603050405020304" pitchFamily="18" charset="0"/>
              </a:rPr>
              <a:t>tộc</a:t>
            </a:r>
            <a:endParaRPr lang="en-AU"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Bộ</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lạc</a:t>
            </a:r>
            <a:endParaRPr lang="x-none" sz="2200" dirty="0">
              <a:latin typeface="Times New Roman" panose="02020603050405020304" pitchFamily="18" charset="0"/>
              <a:cs typeface="Times New Roman" panose="02020603050405020304" pitchFamily="18" charset="0"/>
            </a:endParaRPr>
          </a:p>
        </p:txBody>
      </p:sp>
      <p:sp>
        <p:nvSpPr>
          <p:cNvPr id="19" name="Cloud Callout 18">
            <a:extLst>
              <a:ext uri="{FF2B5EF4-FFF2-40B4-BE49-F238E27FC236}">
                <a16:creationId xmlns:a16="http://schemas.microsoft.com/office/drawing/2014/main" xmlns="" id="{FF7BE46C-A246-4848-881B-143A6D655E6A}"/>
              </a:ext>
            </a:extLst>
          </p:cNvPr>
          <p:cNvSpPr/>
          <p:nvPr/>
        </p:nvSpPr>
        <p:spPr>
          <a:xfrm>
            <a:off x="7073343" y="818462"/>
            <a:ext cx="5239198" cy="3458911"/>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lnSpc>
                <a:spcPct val="114000"/>
              </a:lnSpc>
            </a:pPr>
            <a:r>
              <a:rPr lang="en-AU" sz="2200" dirty="0" err="1">
                <a:solidFill>
                  <a:srgbClr val="002060"/>
                </a:solidFill>
                <a:latin typeface="Times New Roman" panose="02020603050405020304" pitchFamily="18" charset="0"/>
                <a:cs typeface="Times New Roman" panose="02020603050405020304" pitchFamily="18" charset="0"/>
              </a:rPr>
              <a:t>Vì</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sao</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trong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bầy</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người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nguyên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thủy</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thị</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tộc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bộ</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lạc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đều</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phải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có</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người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đứng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đầu</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phân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công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công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việc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mọi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thành</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viên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bắt</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buộc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phải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hợp</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tác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với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nhau</a:t>
            </a:r>
            <a:r>
              <a:rPr lang="en-AU" sz="2200" dirty="0">
                <a:solidFill>
                  <a:srgbClr val="002060"/>
                </a:solidFill>
                <a:latin typeface="Times New Roman" panose="02020603050405020304" pitchFamily="18" charset="0"/>
                <a:cs typeface="Times New Roman" panose="02020603050405020304" pitchFamily="18" charset="0"/>
              </a:rPr>
              <a:t>? </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2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7BA840DA-3F17-F24C-8458-E3E4F800B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317880"/>
            <a:ext cx="181356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76E4792B-8C70-D24C-831B-1B0B96BC2DC7}"/>
              </a:ext>
            </a:extLst>
          </p:cNvPr>
          <p:cNvPicPr>
            <a:picLocks noChangeAspect="1"/>
          </p:cNvPicPr>
          <p:nvPr/>
        </p:nvPicPr>
        <p:blipFill>
          <a:blip r:embed="rId4"/>
          <a:stretch>
            <a:fillRect/>
          </a:stretch>
        </p:blipFill>
        <p:spPr>
          <a:xfrm>
            <a:off x="7744" y="844169"/>
            <a:ext cx="7073342" cy="5232400"/>
          </a:xfrm>
          <a:prstGeom prst="rect">
            <a:avLst/>
          </a:prstGeom>
        </p:spPr>
      </p:pic>
    </p:spTree>
    <p:extLst>
      <p:ext uri="{BB962C8B-B14F-4D97-AF65-F5344CB8AC3E}">
        <p14:creationId xmlns:p14="http://schemas.microsoft.com/office/powerpoint/2010/main" val="30127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110" y="970690"/>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2" name="Rectangle 1"/>
          <p:cNvSpPr/>
          <p:nvPr/>
        </p:nvSpPr>
        <p:spPr>
          <a:xfrm>
            <a:off x="650521" y="1605091"/>
            <a:ext cx="11416146" cy="50404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qua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921" y="1457511"/>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621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a16="http://schemas.microsoft.com/office/drawing/2014/main" xmlns="" id="{5D4C0509-10E2-904C-B214-03BF1F5D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pic>
        <p:nvPicPr>
          <p:cNvPr id="8" name="irc_mi">
            <a:hlinkClick r:id="rId3"/>
            <a:extLst>
              <a:ext uri="{FF2B5EF4-FFF2-40B4-BE49-F238E27FC236}">
                <a16:creationId xmlns:a16="http://schemas.microsoft.com/office/drawing/2014/main" xmlns="" id="{5E950B69-7948-F04D-B974-75EB814F6250}"/>
              </a:ext>
            </a:extLst>
          </p:cNvPr>
          <p:cNvPicPr/>
          <p:nvPr/>
        </p:nvPicPr>
        <p:blipFill rotWithShape="1">
          <a:blip r:embed="rId4" cstate="print">
            <a:extLst>
              <a:ext uri="{28A0092B-C50C-407E-A947-70E740481C1C}">
                <a14:useLocalDpi xmlns:a14="http://schemas.microsoft.com/office/drawing/2010/main" val="0"/>
              </a:ext>
            </a:extLst>
          </a:blip>
          <a:srcRect l="3875" r="4376"/>
          <a:stretch/>
        </p:blipFill>
        <p:spPr bwMode="auto">
          <a:xfrm>
            <a:off x="575215" y="2043578"/>
            <a:ext cx="1955988" cy="1915696"/>
          </a:xfrm>
          <a:prstGeom prst="rect">
            <a:avLst/>
          </a:prstGeom>
          <a:noFill/>
          <a:ln>
            <a:noFill/>
          </a:ln>
        </p:spPr>
      </p:pic>
      <p:pic>
        <p:nvPicPr>
          <p:cNvPr id="9" name="Picture 8">
            <a:hlinkClick r:id="rId5"/>
            <a:extLst>
              <a:ext uri="{FF2B5EF4-FFF2-40B4-BE49-F238E27FC236}">
                <a16:creationId xmlns:a16="http://schemas.microsoft.com/office/drawing/2014/main" xmlns="" id="{74C62A5D-0B05-0448-AD99-AEFDDC2F8CD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043117" y="2087250"/>
            <a:ext cx="2247086" cy="1915696"/>
          </a:xfrm>
          <a:prstGeom prst="rect">
            <a:avLst/>
          </a:prstGeom>
          <a:noFill/>
          <a:ln>
            <a:noFill/>
          </a:ln>
        </p:spPr>
      </p:pic>
      <p:pic>
        <p:nvPicPr>
          <p:cNvPr id="10" name="Picture 9" descr="Mammoth hunter hut">
            <a:extLst>
              <a:ext uri="{FF2B5EF4-FFF2-40B4-BE49-F238E27FC236}">
                <a16:creationId xmlns:a16="http://schemas.microsoft.com/office/drawing/2014/main" xmlns="" id="{F9E0EF6D-EB8C-6C46-A85F-C5B883DEB151}"/>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07793" y="2131087"/>
            <a:ext cx="3272293" cy="1763530"/>
          </a:xfrm>
          <a:prstGeom prst="rect">
            <a:avLst/>
          </a:prstGeom>
          <a:noFill/>
          <a:ln>
            <a:noFill/>
          </a:ln>
        </p:spPr>
      </p:pic>
      <p:pic>
        <p:nvPicPr>
          <p:cNvPr id="11" name="irc_mi">
            <a:hlinkClick r:id="rId8"/>
            <a:extLst>
              <a:ext uri="{FF2B5EF4-FFF2-40B4-BE49-F238E27FC236}">
                <a16:creationId xmlns:a16="http://schemas.microsoft.com/office/drawing/2014/main" xmlns="" id="{B0C9416F-D494-1B4E-9721-FC633F86E49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1386" y="2113681"/>
            <a:ext cx="2575224" cy="1828300"/>
          </a:xfrm>
          <a:prstGeom prst="rect">
            <a:avLst/>
          </a:prstGeom>
          <a:noFill/>
          <a:ln>
            <a:noFill/>
          </a:ln>
        </p:spPr>
      </p:pic>
      <p:sp>
        <p:nvSpPr>
          <p:cNvPr id="2" name="Rounded Rectangle 1">
            <a:extLst>
              <a:ext uri="{FF2B5EF4-FFF2-40B4-BE49-F238E27FC236}">
                <a16:creationId xmlns:a16="http://schemas.microsoft.com/office/drawing/2014/main" xmlns="" id="{082517D0-110E-D244-92EE-D4EAB5DE9D27}"/>
              </a:ext>
            </a:extLst>
          </p:cNvPr>
          <p:cNvSpPr/>
          <p:nvPr/>
        </p:nvSpPr>
        <p:spPr>
          <a:xfrm>
            <a:off x="501197" y="4577072"/>
            <a:ext cx="2670705"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Mũi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giáo</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mũi</a:t>
            </a:r>
            <a:r>
              <a:rPr lang="en-GB" dirty="0">
                <a:solidFill>
                  <a:srgbClr val="FF0000"/>
                </a:solidFill>
                <a:latin typeface="Times New Roman" panose="02020603050405020304" pitchFamily="18" charset="0"/>
                <a:cs typeface="Times New Roman" panose="02020603050405020304" pitchFamily="18" charset="0"/>
              </a:rPr>
              <a:t> lao </a:t>
            </a:r>
            <a:r>
              <a:rPr lang="en-GB" dirty="0" err="1">
                <a:solidFill>
                  <a:srgbClr val="FF0000"/>
                </a:solidFill>
                <a:latin typeface="Times New Roman" panose="02020603050405020304" pitchFamily="18" charset="0"/>
                <a:cs typeface="Times New Roman" panose="02020603050405020304" pitchFamily="18" charset="0"/>
              </a:rPr>
              <a:t>có</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móc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xương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sừng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con </a:t>
            </a:r>
            <a:r>
              <a:rPr lang="en-GB" dirty="0" err="1">
                <a:solidFill>
                  <a:srgbClr val="FF0000"/>
                </a:solidFill>
                <a:latin typeface="Times New Roman" panose="02020603050405020304" pitchFamily="18" charset="0"/>
                <a:cs typeface="Times New Roman" panose="02020603050405020304" pitchFamily="18" charset="0"/>
              </a:rPr>
              <a:t>nai</a:t>
            </a:r>
            <a:r>
              <a:rPr lang="en-GB" dirty="0">
                <a:solidFill>
                  <a:srgbClr val="FF0000"/>
                </a:solidFill>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a:t>
            </a:r>
          </a:p>
          <a:p>
            <a:pPr algn="just"/>
            <a:r>
              <a:rPr lang="en-GB" dirty="0">
                <a:latin typeface="Times New Roman" panose="02020603050405020304" pitchFamily="18" charset="0"/>
                <a:cs typeface="Times New Roman" panose="02020603050405020304" pitchFamily="18" charset="0"/>
              </a:rPr>
              <a:t>- Theo </a:t>
            </a:r>
            <a:r>
              <a:rPr lang="en-GB" dirty="0" err="1">
                <a:latin typeface="Times New Roman" panose="02020603050405020304" pitchFamily="18" charset="0"/>
                <a:cs typeface="Times New Roman" panose="02020603050405020304" pitchFamily="18" charset="0"/>
              </a:rPr>
              <a:t>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mũi</a:t>
            </a:r>
            <a:r>
              <a:rPr lang="en-GB" dirty="0">
                <a:latin typeface="Times New Roman" panose="02020603050405020304" pitchFamily="18" charset="0"/>
                <a:cs typeface="Times New Roman" panose="02020603050405020304" pitchFamily="18" charset="0"/>
              </a:rPr>
              <a:t> lao </a:t>
            </a:r>
            <a:r>
              <a:rPr lang="en-GB" dirty="0" err="1">
                <a:latin typeface="Times New Roman" panose="02020603050405020304" pitchFamily="18" charset="0"/>
                <a:cs typeface="Times New Roman" panose="02020603050405020304" pitchFamily="18" charset="0"/>
              </a:rPr>
              <a:t>này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được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dùng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để</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làm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sao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biết</a:t>
            </a:r>
            <a:r>
              <a:rPr lang="en-GB" dirty="0">
                <a:latin typeface="Times New Roman" panose="02020603050405020304" pitchFamily="18" charset="0"/>
                <a:cs typeface="Times New Roman" panose="02020603050405020304" pitchFamily="18" charset="0"/>
              </a:rPr>
              <a:t>?</a:t>
            </a:r>
            <a:endParaRPr lang="x-none" dirty="0">
              <a:latin typeface="Times New Roman" panose="02020603050405020304" pitchFamily="18"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xmlns="" id="{E1617797-1472-F747-9D2C-1DD2B2028715}"/>
              </a:ext>
            </a:extLst>
          </p:cNvPr>
          <p:cNvSpPr/>
          <p:nvPr/>
        </p:nvSpPr>
        <p:spPr>
          <a:xfrm>
            <a:off x="3560826" y="4505397"/>
            <a:ext cx="2425308" cy="20298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Hòn đá được ghè đẽo</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a:latin typeface="Times New Roman" panose="02020603050405020304" pitchFamily="18" charset="0"/>
                <a:cs typeface="Times New Roman" panose="02020603050405020304" pitchFamily="18" charset="0"/>
              </a:rPr>
              <a:t>Theo em hòn đã được tạo ra  như thế nào?</a:t>
            </a:r>
          </a:p>
          <a:p>
            <a:pPr marL="285750" indent="-285750" algn="just">
              <a:buFontTx/>
              <a:buChar char="-"/>
            </a:pPr>
            <a:r>
              <a:rPr lang="vi-VN" dirty="0">
                <a:latin typeface="Times New Roman" panose="02020603050405020304" pitchFamily="18" charset="0"/>
                <a:cs typeface="Times New Roman" panose="02020603050405020304" pitchFamily="18" charset="0"/>
              </a:rPr>
              <a:t>Họ dùng hòn đá để làm gì?</a:t>
            </a:r>
            <a:endParaRPr lang="x-none" dirty="0">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xmlns="" id="{777BEB50-159D-F04A-A32F-E2C3B078C8B5}"/>
              </a:ext>
            </a:extLst>
          </p:cNvPr>
          <p:cNvSpPr/>
          <p:nvPr/>
        </p:nvSpPr>
        <p:spPr>
          <a:xfrm>
            <a:off x="6330270" y="4505397"/>
            <a:ext cx="2575224" cy="1828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Một  túp lều</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a:latin typeface="Times New Roman" panose="02020603050405020304" pitchFamily="18" charset="0"/>
                <a:cs typeface="Times New Roman" panose="02020603050405020304" pitchFamily="18" charset="0"/>
              </a:rPr>
              <a:t>Theo em túp lều này được làm từ nguyên liệu gì?</a:t>
            </a:r>
          </a:p>
          <a:p>
            <a:pPr marL="285750" indent="-285750" algn="just">
              <a:buFontTx/>
              <a:buChar char="-"/>
            </a:pPr>
            <a:r>
              <a:rPr lang="vi-VN" dirty="0">
                <a:latin typeface="Times New Roman" panose="02020603050405020304" pitchFamily="18" charset="0"/>
                <a:cs typeface="Times New Roman" panose="02020603050405020304" pitchFamily="18" charset="0"/>
              </a:rPr>
              <a:t>Họ dùng để làm gì?</a:t>
            </a:r>
            <a:endParaRPr lang="x-none" dirty="0">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xmlns="" id="{421E6973-F85E-0D46-A14F-FDCB264DE362}"/>
              </a:ext>
            </a:extLst>
          </p:cNvPr>
          <p:cNvSpPr/>
          <p:nvPr/>
        </p:nvSpPr>
        <p:spPr>
          <a:xfrm>
            <a:off x="9249630" y="4577072"/>
            <a:ext cx="2914944" cy="18389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Một  chiếc búa</a:t>
            </a:r>
            <a:endParaRPr lang="vi-VN" dirty="0">
              <a:latin typeface="Times New Roman" panose="02020603050405020304" pitchFamily="18" charset="0"/>
              <a:cs typeface="Times New Roman" panose="02020603050405020304" pitchFamily="18" charset="0"/>
            </a:endParaRPr>
          </a:p>
          <a:p>
            <a:pPr marL="285750" indent="-285750" algn="just">
              <a:buFontTx/>
              <a:buChar char="-"/>
            </a:pPr>
            <a:r>
              <a:rPr lang="vi-VN" dirty="0">
                <a:latin typeface="Times New Roman" panose="02020603050405020304" pitchFamily="18" charset="0"/>
                <a:cs typeface="Times New Roman" panose="02020603050405020304" pitchFamily="18" charset="0"/>
              </a:rPr>
              <a:t>Theo em chiếc búa này được làm từ nguyên liệu gì?</a:t>
            </a:r>
          </a:p>
          <a:p>
            <a:pPr marL="285750" indent="-285750" algn="just">
              <a:buFontTx/>
              <a:buChar char="-"/>
            </a:pPr>
            <a:r>
              <a:rPr lang="vi-VN" dirty="0">
                <a:latin typeface="Times New Roman" panose="02020603050405020304" pitchFamily="18" charset="0"/>
                <a:cs typeface="Times New Roman" panose="02020603050405020304" pitchFamily="18" charset="0"/>
              </a:rPr>
              <a:t>Họ dùng búa để làm gì?</a:t>
            </a:r>
            <a:endParaRPr lang="x-none"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937477A-2E82-0A46-8360-548B7DAA4E4A}"/>
              </a:ext>
            </a:extLst>
          </p:cNvPr>
          <p:cNvSpPr txBox="1"/>
          <p:nvPr/>
        </p:nvSpPr>
        <p:spPr>
          <a:xfrm>
            <a:off x="415708" y="1272258"/>
            <a:ext cx="11463495" cy="461665"/>
          </a:xfrm>
          <a:prstGeom prst="rect">
            <a:avLst/>
          </a:prstGeom>
          <a:noFill/>
        </p:spPr>
        <p:txBody>
          <a:bodyPr wrap="square" rtlCol="0">
            <a:spAutoFit/>
          </a:bodyPr>
          <a:lstStyle/>
          <a:p>
            <a:r>
              <a:rPr lang="x-none" sz="2400" dirty="0">
                <a:latin typeface="Times New Roman" panose="02020603050405020304" pitchFamily="18" charset="0"/>
                <a:cs typeface="Times New Roman" panose="02020603050405020304" pitchFamily="18" charset="0"/>
              </a:rPr>
              <a:t>Em hãy nối các bức tranh sau vào bảng thông tin và trả lời các câu hỏi trong bảng thông tin?</a:t>
            </a:r>
          </a:p>
        </p:txBody>
      </p:sp>
      <p:pic>
        <p:nvPicPr>
          <p:cNvPr id="19"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xmlns="" id="{5650FBD9-9919-FA40-A149-B3147A8AF7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3640" y="1"/>
            <a:ext cx="1561811" cy="110179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xmlns="" id="{9E66DB07-5EE2-6249-887E-217A51BD93AF}"/>
              </a:ext>
            </a:extLst>
          </p:cNvPr>
          <p:cNvCxnSpPr>
            <a:endCxn id="13" idx="0"/>
          </p:cNvCxnSpPr>
          <p:nvPr/>
        </p:nvCxnSpPr>
        <p:spPr>
          <a:xfrm>
            <a:off x="1611824" y="3959274"/>
            <a:ext cx="3161656" cy="5461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xmlns="" id="{399D235A-54E9-6F40-9C2F-0EB6BFE62A18}"/>
              </a:ext>
            </a:extLst>
          </p:cNvPr>
          <p:cNvCxnSpPr>
            <a:cxnSpLocks/>
            <a:endCxn id="18" idx="0"/>
          </p:cNvCxnSpPr>
          <p:nvPr/>
        </p:nvCxnSpPr>
        <p:spPr>
          <a:xfrm>
            <a:off x="4221289" y="4006638"/>
            <a:ext cx="6485813" cy="5704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xmlns="" id="{BDC81861-28C2-184D-BA57-957A5EAE55DB}"/>
              </a:ext>
            </a:extLst>
          </p:cNvPr>
          <p:cNvCxnSpPr>
            <a:cxnSpLocks/>
            <a:endCxn id="2" idx="0"/>
          </p:cNvCxnSpPr>
          <p:nvPr/>
        </p:nvCxnSpPr>
        <p:spPr>
          <a:xfrm flipH="1">
            <a:off x="1836550" y="3941981"/>
            <a:ext cx="5012448" cy="6350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xmlns="" id="{6F0D1491-6B29-C841-85CF-8CA0B50A124A}"/>
              </a:ext>
            </a:extLst>
          </p:cNvPr>
          <p:cNvCxnSpPr>
            <a:cxnSpLocks/>
          </p:cNvCxnSpPr>
          <p:nvPr/>
        </p:nvCxnSpPr>
        <p:spPr>
          <a:xfrm flipH="1">
            <a:off x="7360912" y="3894617"/>
            <a:ext cx="2712728" cy="6019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Oval 11">
            <a:extLst>
              <a:ext uri="{FF2B5EF4-FFF2-40B4-BE49-F238E27FC236}">
                <a16:creationId xmlns:a16="http://schemas.microsoft.com/office/drawing/2014/main" xmlns="" id="{AD458FB9-3181-7F48-800C-66E9BF0EB4CA}"/>
              </a:ext>
            </a:extLst>
          </p:cNvPr>
          <p:cNvSpPr/>
          <p:nvPr/>
        </p:nvSpPr>
        <p:spPr>
          <a:xfrm>
            <a:off x="1480303" y="3816541"/>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1</a:t>
            </a:r>
          </a:p>
        </p:txBody>
      </p:sp>
      <p:sp>
        <p:nvSpPr>
          <p:cNvPr id="23" name="Oval 22">
            <a:extLst>
              <a:ext uri="{FF2B5EF4-FFF2-40B4-BE49-F238E27FC236}">
                <a16:creationId xmlns:a16="http://schemas.microsoft.com/office/drawing/2014/main" xmlns="" id="{A44FF99F-F5E3-FF4A-88B3-ABA96CECB8A0}"/>
              </a:ext>
            </a:extLst>
          </p:cNvPr>
          <p:cNvSpPr/>
          <p:nvPr/>
        </p:nvSpPr>
        <p:spPr>
          <a:xfrm>
            <a:off x="4314828" y="374617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2</a:t>
            </a:r>
          </a:p>
        </p:txBody>
      </p:sp>
      <p:sp>
        <p:nvSpPr>
          <p:cNvPr id="25" name="Oval 24">
            <a:extLst>
              <a:ext uri="{FF2B5EF4-FFF2-40B4-BE49-F238E27FC236}">
                <a16:creationId xmlns:a16="http://schemas.microsoft.com/office/drawing/2014/main" xmlns="" id="{8E98CB6B-FD9E-5048-8373-A6C3A96F8909}"/>
              </a:ext>
            </a:extLst>
          </p:cNvPr>
          <p:cNvSpPr/>
          <p:nvPr/>
        </p:nvSpPr>
        <p:spPr>
          <a:xfrm>
            <a:off x="4448613" y="43070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b</a:t>
            </a:r>
          </a:p>
        </p:txBody>
      </p:sp>
      <p:sp>
        <p:nvSpPr>
          <p:cNvPr id="26" name="Oval 25">
            <a:extLst>
              <a:ext uri="{FF2B5EF4-FFF2-40B4-BE49-F238E27FC236}">
                <a16:creationId xmlns:a16="http://schemas.microsoft.com/office/drawing/2014/main" xmlns="" id="{38576851-1FCD-7742-B3D6-E9C2353261B9}"/>
              </a:ext>
            </a:extLst>
          </p:cNvPr>
          <p:cNvSpPr/>
          <p:nvPr/>
        </p:nvSpPr>
        <p:spPr>
          <a:xfrm>
            <a:off x="10378926" y="4332083"/>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d</a:t>
            </a:r>
          </a:p>
        </p:txBody>
      </p:sp>
      <p:sp>
        <p:nvSpPr>
          <p:cNvPr id="28" name="Oval 27">
            <a:extLst>
              <a:ext uri="{FF2B5EF4-FFF2-40B4-BE49-F238E27FC236}">
                <a16:creationId xmlns:a16="http://schemas.microsoft.com/office/drawing/2014/main" xmlns="" id="{77605FDF-1567-4B49-BCF9-384959E61255}"/>
              </a:ext>
            </a:extLst>
          </p:cNvPr>
          <p:cNvSpPr/>
          <p:nvPr/>
        </p:nvSpPr>
        <p:spPr>
          <a:xfrm>
            <a:off x="6614099" y="375909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3</a:t>
            </a:r>
          </a:p>
        </p:txBody>
      </p:sp>
      <p:sp>
        <p:nvSpPr>
          <p:cNvPr id="29" name="Oval 28">
            <a:extLst>
              <a:ext uri="{FF2B5EF4-FFF2-40B4-BE49-F238E27FC236}">
                <a16:creationId xmlns:a16="http://schemas.microsoft.com/office/drawing/2014/main" xmlns="" id="{5F2F8FAD-91C8-B047-90AE-24188CE81919}"/>
              </a:ext>
            </a:extLst>
          </p:cNvPr>
          <p:cNvSpPr/>
          <p:nvPr/>
        </p:nvSpPr>
        <p:spPr>
          <a:xfrm>
            <a:off x="1626988" y="430407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a</a:t>
            </a:r>
          </a:p>
        </p:txBody>
      </p:sp>
      <p:sp>
        <p:nvSpPr>
          <p:cNvPr id="30" name="Oval 29">
            <a:extLst>
              <a:ext uri="{FF2B5EF4-FFF2-40B4-BE49-F238E27FC236}">
                <a16:creationId xmlns:a16="http://schemas.microsoft.com/office/drawing/2014/main" xmlns="" id="{390FFD93-4E89-6A40-8F09-FA8888155433}"/>
              </a:ext>
            </a:extLst>
          </p:cNvPr>
          <p:cNvSpPr/>
          <p:nvPr/>
        </p:nvSpPr>
        <p:spPr>
          <a:xfrm>
            <a:off x="9838225" y="365572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4</a:t>
            </a:r>
          </a:p>
        </p:txBody>
      </p:sp>
      <p:sp>
        <p:nvSpPr>
          <p:cNvPr id="31" name="Oval 30">
            <a:extLst>
              <a:ext uri="{FF2B5EF4-FFF2-40B4-BE49-F238E27FC236}">
                <a16:creationId xmlns:a16="http://schemas.microsoft.com/office/drawing/2014/main" xmlns="" id="{CB7CEB5A-84A6-2843-8B54-E6C18C3075A6}"/>
              </a:ext>
            </a:extLst>
          </p:cNvPr>
          <p:cNvSpPr/>
          <p:nvPr/>
        </p:nvSpPr>
        <p:spPr>
          <a:xfrm>
            <a:off x="7264163" y="4238881"/>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c</a:t>
            </a:r>
          </a:p>
        </p:txBody>
      </p:sp>
    </p:spTree>
    <p:extLst>
      <p:ext uri="{BB962C8B-B14F-4D97-AF65-F5344CB8AC3E}">
        <p14:creationId xmlns:p14="http://schemas.microsoft.com/office/powerpoint/2010/main" val="30970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4538CB-E652-BD47-86F1-284E89017755}"/>
              </a:ext>
            </a:extLst>
          </p:cNvPr>
          <p:cNvSpPr>
            <a:spLocks noGrp="1"/>
          </p:cNvSpPr>
          <p:nvPr>
            <p:ph type="title"/>
          </p:nvPr>
        </p:nvSpPr>
        <p:spPr/>
        <p:txBody>
          <a:bodyPr/>
          <a:lstStyle/>
          <a:p>
            <a:endParaRPr lang="x-none"/>
          </a:p>
        </p:txBody>
      </p:sp>
      <p:pic>
        <p:nvPicPr>
          <p:cNvPr id="4" name="Picture 2" descr="Hình nền Powerpoint đơn giản đẹp">
            <a:extLst>
              <a:ext uri="{FF2B5EF4-FFF2-40B4-BE49-F238E27FC236}">
                <a16:creationId xmlns:a16="http://schemas.microsoft.com/office/drawing/2014/main" xmlns="" id="{BC8DEB1B-39F7-4D45-8881-29CE6AEDD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a:extLst>
              <a:ext uri="{FF2B5EF4-FFF2-40B4-BE49-F238E27FC236}">
                <a16:creationId xmlns:a16="http://schemas.microsoft.com/office/drawing/2014/main" xmlns="" id="{A4A00827-3D0C-AC4D-AD2E-EF46B0965BB4}"/>
              </a:ext>
            </a:extLst>
          </p:cNvPr>
          <p:cNvSpPr/>
          <p:nvPr/>
        </p:nvSpPr>
        <p:spPr>
          <a:xfrm>
            <a:off x="7001523" y="688241"/>
            <a:ext cx="4889713" cy="348309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Arial" panose="020B0604020202020204" pitchFamily="34" charset="0"/>
              <a:buChar char="•"/>
            </a:pPr>
            <a:r>
              <a:rPr lang="x-none" sz="2400" dirty="0">
                <a:latin typeface="Times New Roman" panose="02020603050405020304" pitchFamily="18" charset="0"/>
                <a:cs typeface="Times New Roman" panose="02020603050405020304" pitchFamily="18" charset="0"/>
              </a:rPr>
              <a:t>Quan sát tranh cho biết đời sống vật chất của người nguyên thuỷ thể hiện trên những phương diện nào?</a:t>
            </a:r>
          </a:p>
        </p:txBody>
      </p:sp>
      <p:sp>
        <p:nvSpPr>
          <p:cNvPr id="7" name="Cloud Callout 6">
            <a:extLst>
              <a:ext uri="{FF2B5EF4-FFF2-40B4-BE49-F238E27FC236}">
                <a16:creationId xmlns:a16="http://schemas.microsoft.com/office/drawing/2014/main" xmlns="" id="{A1A8A13A-1940-8A41-9F2A-A87A49412DDC}"/>
              </a:ext>
            </a:extLst>
          </p:cNvPr>
          <p:cNvSpPr/>
          <p:nvPr/>
        </p:nvSpPr>
        <p:spPr>
          <a:xfrm>
            <a:off x="7001522" y="641189"/>
            <a:ext cx="4889713" cy="348309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Arial" panose="020B0604020202020204" pitchFamily="34" charset="0"/>
              <a:buChar char="•"/>
            </a:pPr>
            <a:r>
              <a:rPr lang="x-none" sz="2400" dirty="0">
                <a:latin typeface="Times New Roman" panose="02020603050405020304" pitchFamily="18" charset="0"/>
                <a:cs typeface="Times New Roman" panose="02020603050405020304" pitchFamily="18" charset="0"/>
              </a:rPr>
              <a:t>Công cụ lao động,  cách thức lao động và địa bàn cư trú của người tinh khôn có gì khác so với người tối cổ</a:t>
            </a:r>
          </a:p>
        </p:txBody>
      </p:sp>
      <p:pic>
        <p:nvPicPr>
          <p:cNvPr id="8" name="Picture 7">
            <a:extLst>
              <a:ext uri="{FF2B5EF4-FFF2-40B4-BE49-F238E27FC236}">
                <a16:creationId xmlns:a16="http://schemas.microsoft.com/office/drawing/2014/main" xmlns="" id="{51721F0B-6721-EB40-BA5A-04E64C419A1B}"/>
              </a:ext>
            </a:extLst>
          </p:cNvPr>
          <p:cNvPicPr>
            <a:picLocks noChangeAspect="1"/>
          </p:cNvPicPr>
          <p:nvPr/>
        </p:nvPicPr>
        <p:blipFill>
          <a:blip r:embed="rId3"/>
          <a:stretch>
            <a:fillRect/>
          </a:stretch>
        </p:blipFill>
        <p:spPr>
          <a:xfrm>
            <a:off x="-82360" y="641189"/>
            <a:ext cx="6960236" cy="6216811"/>
          </a:xfrm>
          <a:prstGeom prst="rect">
            <a:avLst/>
          </a:prstGeom>
        </p:spPr>
      </p:pic>
      <p:pic>
        <p:nvPicPr>
          <p:cNvPr id="9" name="Content Placeholder 4">
            <a:extLst>
              <a:ext uri="{FF2B5EF4-FFF2-40B4-BE49-F238E27FC236}">
                <a16:creationId xmlns:a16="http://schemas.microsoft.com/office/drawing/2014/main" xmlns="" id="{28D56EFA-4175-C140-9AD8-675C9DA2E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539" y="5052843"/>
            <a:ext cx="1637856" cy="1492138"/>
          </a:xfrm>
          <a:prstGeom prst="rect">
            <a:avLst/>
          </a:prstGeom>
        </p:spPr>
      </p:pic>
      <p:pic>
        <p:nvPicPr>
          <p:cNvPr id="14" name="Picture 13">
            <a:extLst>
              <a:ext uri="{FF2B5EF4-FFF2-40B4-BE49-F238E27FC236}">
                <a16:creationId xmlns:a16="http://schemas.microsoft.com/office/drawing/2014/main" xmlns="" id="{97DEA121-21C3-F440-BD2E-EAEEE5C4D57C}"/>
              </a:ext>
            </a:extLst>
          </p:cNvPr>
          <p:cNvPicPr>
            <a:picLocks noChangeAspect="1"/>
          </p:cNvPicPr>
          <p:nvPr/>
        </p:nvPicPr>
        <p:blipFill>
          <a:blip r:embed="rId5"/>
          <a:stretch>
            <a:fillRect/>
          </a:stretch>
        </p:blipFill>
        <p:spPr>
          <a:xfrm>
            <a:off x="7013517" y="1300379"/>
            <a:ext cx="5042842" cy="4218390"/>
          </a:xfrm>
          <a:prstGeom prst="rect">
            <a:avLst/>
          </a:prstGeom>
        </p:spPr>
      </p:pic>
      <p:pic>
        <p:nvPicPr>
          <p:cNvPr id="17" name="Picture 16">
            <a:extLst>
              <a:ext uri="{FF2B5EF4-FFF2-40B4-BE49-F238E27FC236}">
                <a16:creationId xmlns:a16="http://schemas.microsoft.com/office/drawing/2014/main" xmlns="" id="{E1ACFA0C-B9A2-A943-938A-E16F511E32B7}"/>
              </a:ext>
            </a:extLst>
          </p:cNvPr>
          <p:cNvPicPr>
            <a:picLocks noChangeAspect="1"/>
          </p:cNvPicPr>
          <p:nvPr/>
        </p:nvPicPr>
        <p:blipFill>
          <a:blip r:embed="rId6"/>
          <a:stretch>
            <a:fillRect/>
          </a:stretch>
        </p:blipFill>
        <p:spPr>
          <a:xfrm>
            <a:off x="6954440" y="1406646"/>
            <a:ext cx="4889713" cy="3696799"/>
          </a:xfrm>
          <a:prstGeom prst="rect">
            <a:avLst/>
          </a:prstGeom>
        </p:spPr>
      </p:pic>
    </p:spTree>
    <p:extLst>
      <p:ext uri="{BB962C8B-B14F-4D97-AF65-F5344CB8AC3E}">
        <p14:creationId xmlns:p14="http://schemas.microsoft.com/office/powerpoint/2010/main" val="31822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252525"/>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252525"/>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TotalTime>
  <Words>2238</Words>
  <Application>Microsoft Office PowerPoint</Application>
  <PresentationFormat>Custom</PresentationFormat>
  <Paragraphs>213</Paragraphs>
  <Slides>32</Slides>
  <Notes>2</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cp:lastModifiedBy>
  <cp:revision>69</cp:revision>
  <dcterms:created xsi:type="dcterms:W3CDTF">2021-07-11T08:49:18Z</dcterms:created>
  <dcterms:modified xsi:type="dcterms:W3CDTF">2022-10-18T16:35:18Z</dcterms:modified>
</cp:coreProperties>
</file>