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6" r:id="rId4"/>
    <p:sldId id="287" r:id="rId5"/>
    <p:sldId id="257" r:id="rId6"/>
    <p:sldId id="258" r:id="rId7"/>
    <p:sldId id="264" r:id="rId8"/>
    <p:sldId id="270" r:id="rId9"/>
    <p:sldId id="259" r:id="rId10"/>
    <p:sldId id="295" r:id="rId11"/>
    <p:sldId id="292" r:id="rId12"/>
    <p:sldId id="296" r:id="rId13"/>
    <p:sldId id="297" r:id="rId14"/>
    <p:sldId id="267" r:id="rId15"/>
    <p:sldId id="272" r:id="rId16"/>
    <p:sldId id="280" r:id="rId17"/>
    <p:sldId id="285" r:id="rId18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FFAD5-970C-416A-AA4B-DDBD15AA8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74B51-573C-41CB-9EB7-07C7BCB5F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840DC-3457-4696-AE91-7B14EA30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073F1-B096-4DB9-BBBB-F5B5CEB2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7352-19B5-4CE2-A755-93DC277C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2222-146C-4A27-A341-3BD47CB6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05FDA-EB87-4C11-8C6A-C2D7D019A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9C3B2-305C-44C9-9F4D-FD2A90E7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A633A-8FCD-414E-864C-7DAD4859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96B1D-24B3-41ED-9453-C88B563D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683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29198-18E9-49A8-92B3-68C5F1ACE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B4DBD-C6E0-4326-922B-60AB15BBB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350E3-8229-41A4-8858-A37E7CFC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4215-BDF7-4326-9B50-18EA8BCB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8A7C0-F09E-4F84-9D77-1235EC71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44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F88D0-42A8-7946-B7C1-328659C1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61F0E-CC22-B24F-8ED3-B23DEB0DB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0735A-21F8-474F-B5D0-A310EEDA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C3CEE-A7B2-3745-98B7-50572700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A9FCD-B18E-844E-8085-87171A29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41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B524-9E9E-2344-A2E5-9CA17189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4CDE-8EF5-034F-B36E-5E459CA19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18CA5-5E88-D243-8D84-BC99A2C9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8E76-734B-4F49-8799-B9D4DF274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B987D-48B7-5E4E-8239-D926D9B6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88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80423-9ECF-4542-A322-0B095687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FA4E8-71BF-F04E-A9C5-603256926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A404C-7D21-1C43-83E9-961117FD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096FB-510E-D640-83A4-592C08F0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A6900-4152-D549-8BF4-90625B36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00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A1913-B402-6542-B85F-CAE570C2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1E737-C0C7-6644-A674-E59A2F920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5544C-04AA-0849-8E8D-32306AAEF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AADEB-4D46-8C4A-BAA8-3F6876646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4B707-93CA-0F41-AE79-45283C8D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F7C67-B682-0C4E-8F8B-AECC742B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E0EAB-589D-A94C-92AD-465B3544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C54C5-C10E-B84D-BE40-9AC8C0071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5DB50-6C1B-4A44-91BD-4D372C058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D7D882-DED0-5D42-99F3-DC5B84478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997BA9-5CE2-6543-A224-B3F96347F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0C346B-3B4A-7E45-9EF8-C5E488FE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5BEE2-B790-D042-B5DC-03A6A13C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DDBDFB-E7F9-9849-9A25-4BC3C778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20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0BAE-4D77-9B48-B288-D6E5FF224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DFDD8-A162-2B41-9E40-7EBE05AF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932F7-1FD8-D44E-A72B-D9F05789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84B3D-F33C-494F-A57D-B52B93CC0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45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5723E-FEF2-A144-BFF9-30D94952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F4E5E-0322-904A-A3D1-0F7DE727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B37D4-A456-5E4E-9687-8811BD53E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69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D7CC-2344-AD42-A295-FF604DD5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D367A-FE17-1E44-832B-16DA3E4A0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888DA-3774-D84E-9A9E-E3B9F3148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8DC48-92C7-FA4C-96F7-1780851C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7F6A7-C0D2-374F-8482-653CEE71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2F4DD-1E15-B44B-A4BC-F7FD6A17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9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518E-40C9-4DA0-974C-3091B007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A08D5-8A00-46FE-9F4A-9B42C07C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402AB-3A6D-4EDD-BC5C-EADD64ED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3C2CF-B15A-4849-A3F6-3C9F3C88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B814D-BB37-4D29-A72A-3200A6BD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2453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D52C-BA99-9B48-B12D-7E370AE3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3652BD-90F2-D747-8004-D22D5E2AA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564C5-AA9B-DC48-B93F-0B2CE8B6F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02386-BF00-794E-9C24-81A3BFEE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B3B47-20E7-3F49-8590-433BB2C69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C5246-ED11-C84D-AD7F-979AA886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65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9BBD-0D6F-E343-A8AA-A5EA9000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F635B-243E-6146-B1DC-FE96C81D4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FFE3D-4A18-ED49-B767-640A743A2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69452-B88E-8C43-ADC4-10D5C6C8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F7A92-121F-2F44-8128-5BCE33EF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48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D6A74-8997-3D43-B07B-4E5DABA98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A4F3D-9D51-9344-A18A-B84629319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E1347-560D-534A-806F-4A0DA6EA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6E04C-2C4D-C64F-AC44-797E3396D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AAE35-0B2E-054A-A5DD-65BBA2B7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0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EFDD-52BF-446E-9AD5-A37B1608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077B3-B985-4EE0-AEC2-3ECFD1FA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FE7C0-05BC-4A1D-90A4-A5AC1CBE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9DC81-3554-42E5-ACDA-7A3F4053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F08A0-4166-4675-9DEA-812D0619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209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BB471-D695-46F7-ABB5-18CE2C3F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D029F-F856-4DE5-8772-F04CBE472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22215-70F4-4778-90BB-5EEAD524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918EC-0858-46EB-AD26-C1DCA570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E03D6-E156-457C-B2E6-C30D1C94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85E3F-515A-4374-976B-ECBAE5E2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072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ADB0-E447-48E6-AA02-D743D58B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89CE4-5557-4532-A8A0-63582007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F508A-1534-44DA-A3C7-4FA6C0C0B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86B99-FF88-4600-A42D-8254E559D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81EF0-77A6-49C0-B154-37FA5F2B4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9BF86A-428A-459D-9CCE-D2B5B8A8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579867-0FD4-435C-9632-426EDDD6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0B3297-2BBA-47BB-B072-D84976DE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74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ABED-6BC2-4047-ADC0-488C5ABF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70504-BBE9-491A-9DE5-298BE6B0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C1D49-A3B3-4D4A-8809-51448F6B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27908-0B26-4E16-90FA-9375A6FA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58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D1598-66AA-487E-ADBC-21EE7B10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0FB54-E7FB-47B8-97CB-2D04ACDA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C5FBF-4265-4102-8BCD-8061B07F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06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DBF3-59E4-4D7A-AC99-74A5BC63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C6433-94D1-431B-A4F7-8339E955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CDE82-754A-46E7-8BFB-E8984B7A3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9D228-3DB8-4D38-A610-75A0834A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E5219-68C4-44A7-B91B-3BBE2D40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5B62A-D93D-42A4-A9AB-0D58CE36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53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A522-42E5-4670-AB3D-0EC4EC6F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78641-D499-4EC9-BBFD-F87DE8311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8603A-3872-4404-98DB-9040BCFF5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1BDC4-309F-4240-B464-DBEEA799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46963-37EA-4564-899D-FD321516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BD3C6-33A4-4FA0-9072-5630521F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8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32523A-2785-4EB9-AB5A-41CEBB75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958E5-FB7A-495D-A551-538411D93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C42A0-81F4-4E55-8D04-41188884D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8F40-FE36-4A85-B61D-4FE3EDEC4AFF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92EB-150D-4D41-AF35-37185A316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AD0DB-381E-40D9-AD75-C37985648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267B-4687-4B0C-B13D-72587F0188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603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AF5BE-3AF1-7147-9831-0815745E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FC2EB-F6AD-F044-A49B-EE33CDCBD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F9B1D-9ED6-3E42-B977-5EC68B6FE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802A6-26FF-F743-9B8D-87357A940F4B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8/7/2022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7F8AA-D345-9F43-8F61-ED2566162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6F588-D3CD-BF43-AF90-FE5CFEC27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1633-1F0A-4647-B12A-D29C92A3B0D5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9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B835CD-8565-46A3-84FD-49AD6B037596}"/>
              </a:ext>
            </a:extLst>
          </p:cNvPr>
          <p:cNvSpPr/>
          <p:nvPr/>
        </p:nvSpPr>
        <p:spPr>
          <a:xfrm>
            <a:off x="43941" y="6927"/>
            <a:ext cx="4215357" cy="9628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194BB-5A8B-46C0-BB7F-6968E25ADDA3}"/>
              </a:ext>
            </a:extLst>
          </p:cNvPr>
          <p:cNvSpPr txBox="1"/>
          <p:nvPr/>
        </p:nvSpPr>
        <p:spPr>
          <a:xfrm>
            <a:off x="689964" y="151344"/>
            <a:ext cx="35693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Nguon goc loai nguoi">
            <a:hlinkClick r:id="" action="ppaction://media"/>
            <a:extLst>
              <a:ext uri="{FF2B5EF4-FFF2-40B4-BE49-F238E27FC236}">
                <a16:creationId xmlns:a16="http://schemas.microsoft.com/office/drawing/2014/main" id="{9C6569F4-9284-4D67-B59B-8BF2D416E5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935" y="1460703"/>
            <a:ext cx="11031792" cy="48985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FC0914-C862-4B77-BA10-E471BDDBE2EB}"/>
              </a:ext>
            </a:extLst>
          </p:cNvPr>
          <p:cNvSpPr txBox="1"/>
          <p:nvPr/>
        </p:nvSpPr>
        <p:spPr>
          <a:xfrm>
            <a:off x="4965264" y="171641"/>
            <a:ext cx="692451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người có nguồn gốc từ đâu? </a:t>
            </a:r>
          </a:p>
          <a:p>
            <a:pPr algn="just">
              <a:lnSpc>
                <a:spcPct val="115000"/>
              </a:lnSpc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 tiến hóa diễn ra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7806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C503BC-5330-48A0-9187-7ACE33D33591}"/>
              </a:ext>
            </a:extLst>
          </p:cNvPr>
          <p:cNvSpPr/>
          <p:nvPr/>
        </p:nvSpPr>
        <p:spPr>
          <a:xfrm>
            <a:off x="1724890" y="319904"/>
            <a:ext cx="8742218" cy="8035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Những dấu tích của quá trình chuyển biến từ vượn thành người  ở 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Á và Việt Nam </a:t>
            </a:r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84F75-DE75-4A44-9EAA-5BDE60C4C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24" y="1123468"/>
            <a:ext cx="4027010" cy="5506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7A7781-BCCF-704B-A511-F25DC8B46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248" y="1123468"/>
            <a:ext cx="5215944" cy="5506130"/>
          </a:xfrm>
          <a:prstGeom prst="rect">
            <a:avLst/>
          </a:prstGeom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A897B479-B7B3-F74E-8116-4B913F390A67}"/>
              </a:ext>
            </a:extLst>
          </p:cNvPr>
          <p:cNvSpPr/>
          <p:nvPr/>
        </p:nvSpPr>
        <p:spPr>
          <a:xfrm>
            <a:off x="3136319" y="1741077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A4134DBE-4C43-4E49-8551-3BE1B1624864}"/>
              </a:ext>
            </a:extLst>
          </p:cNvPr>
          <p:cNvSpPr/>
          <p:nvPr/>
        </p:nvSpPr>
        <p:spPr>
          <a:xfrm>
            <a:off x="2697278" y="2392869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206F07BB-3322-684E-9CFF-7AD64713868E}"/>
              </a:ext>
            </a:extLst>
          </p:cNvPr>
          <p:cNvSpPr/>
          <p:nvPr/>
        </p:nvSpPr>
        <p:spPr>
          <a:xfrm>
            <a:off x="2793000" y="4744734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89E080D8-CF36-0D43-B6F0-5A12428BB5F4}"/>
              </a:ext>
            </a:extLst>
          </p:cNvPr>
          <p:cNvSpPr/>
          <p:nvPr/>
        </p:nvSpPr>
        <p:spPr>
          <a:xfrm>
            <a:off x="3282775" y="3921803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ơn giản đẹp">
            <a:extLst>
              <a:ext uri="{FF2B5EF4-FFF2-40B4-BE49-F238E27FC236}">
                <a16:creationId xmlns:a16="http://schemas.microsoft.com/office/drawing/2014/main" id="{D6771EA4-224A-0D4F-9A7A-C4D2E63A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6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2D8533-86B2-7341-92CA-B9FD38EBB691}"/>
              </a:ext>
            </a:extLst>
          </p:cNvPr>
          <p:cNvSpPr/>
          <p:nvPr/>
        </p:nvSpPr>
        <p:spPr>
          <a:xfrm>
            <a:off x="2868720" y="157817"/>
            <a:ext cx="585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NGUỒN GỐC LOÀI 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6472B2-D485-424A-BA9B-DDC5CB32F883}"/>
              </a:ext>
            </a:extLst>
          </p:cNvPr>
          <p:cNvSpPr/>
          <p:nvPr/>
        </p:nvSpPr>
        <p:spPr>
          <a:xfrm>
            <a:off x="1619249" y="838854"/>
            <a:ext cx="989647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NHỮNG</a:t>
            </a: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DẤU TÍCH CỦA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QUÁ TRÌNH CHUYỂN BIẾN TỪ VƯỢN THÀNH</a:t>
            </a: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NGƯỜI  Ở </a:t>
            </a:r>
            <a:r>
              <a:rPr lang="en-V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en-VN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̂</a:t>
            </a:r>
            <a:r>
              <a:rPr lang="en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NAM Á VÀ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VIỆT NAM </a:t>
            </a:r>
            <a:endParaRPr lang="en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BE0E66-B529-8F43-8A97-3394B9B16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313" y="1623671"/>
            <a:ext cx="4216400" cy="2627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184F75-DE75-4A44-9EAA-5BDE60C4C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04" y="1700582"/>
            <a:ext cx="4027010" cy="5506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7A7781-BCCF-704B-A511-F25DC8B46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688" y="1548803"/>
            <a:ext cx="3719572" cy="5506130"/>
          </a:xfrm>
          <a:prstGeom prst="rect">
            <a:avLst/>
          </a:prstGeom>
        </p:spPr>
      </p:pic>
      <p:sp>
        <p:nvSpPr>
          <p:cNvPr id="12" name="Vertical Scroll 11">
            <a:extLst>
              <a:ext uri="{FF2B5EF4-FFF2-40B4-BE49-F238E27FC236}">
                <a16:creationId xmlns:a16="http://schemas.microsoft.com/office/drawing/2014/main" id="{C035FAC7-807B-B946-939B-73BAC4AAE28E}"/>
              </a:ext>
            </a:extLst>
          </p:cNvPr>
          <p:cNvSpPr/>
          <p:nvPr/>
        </p:nvSpPr>
        <p:spPr>
          <a:xfrm>
            <a:off x="7806957" y="1617633"/>
            <a:ext cx="4514060" cy="5240367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(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400.000 – 300.000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ghè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An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Khê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 800.000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Lộc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Nai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40.000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it-IT" sz="2200" dirty="0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rgbClr val="3139F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endParaRPr lang="en-US" sz="2200" dirty="0">
              <a:solidFill>
                <a:srgbClr val="3139F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A897B479-B7B3-F74E-8116-4B913F390A67}"/>
              </a:ext>
            </a:extLst>
          </p:cNvPr>
          <p:cNvSpPr/>
          <p:nvPr/>
        </p:nvSpPr>
        <p:spPr>
          <a:xfrm>
            <a:off x="2371241" y="2262753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A4134DBE-4C43-4E49-8551-3BE1B1624864}"/>
              </a:ext>
            </a:extLst>
          </p:cNvPr>
          <p:cNvSpPr/>
          <p:nvPr/>
        </p:nvSpPr>
        <p:spPr>
          <a:xfrm>
            <a:off x="2168356" y="2821198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206F07BB-3322-684E-9CFF-7AD64713868E}"/>
              </a:ext>
            </a:extLst>
          </p:cNvPr>
          <p:cNvSpPr/>
          <p:nvPr/>
        </p:nvSpPr>
        <p:spPr>
          <a:xfrm>
            <a:off x="2651744" y="5362920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89E080D8-CF36-0D43-B6F0-5A12428BB5F4}"/>
              </a:ext>
            </a:extLst>
          </p:cNvPr>
          <p:cNvSpPr/>
          <p:nvPr/>
        </p:nvSpPr>
        <p:spPr>
          <a:xfrm>
            <a:off x="3022350" y="4603503"/>
            <a:ext cx="216976" cy="23247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541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8DE00F-7037-5244-A8A0-D1E7471DC862}"/>
              </a:ext>
            </a:extLst>
          </p:cNvPr>
          <p:cNvSpPr/>
          <p:nvPr/>
        </p:nvSpPr>
        <p:spPr>
          <a:xfrm>
            <a:off x="2868720" y="260762"/>
            <a:ext cx="585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NGUỒN GỐC LOÀI 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52621-703D-B949-B35E-1F68089FE372}"/>
              </a:ext>
            </a:extLst>
          </p:cNvPr>
          <p:cNvSpPr txBox="1"/>
          <p:nvPr/>
        </p:nvSpPr>
        <p:spPr>
          <a:xfrm>
            <a:off x="740505" y="800111"/>
            <a:ext cx="826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505" y="1774772"/>
            <a:ext cx="1101606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505" y="1277905"/>
            <a:ext cx="5616474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EB248F-8CDF-4866-8FB5-5DC49FC20D67}"/>
              </a:ext>
            </a:extLst>
          </p:cNvPr>
          <p:cNvSpPr txBox="1"/>
          <p:nvPr/>
        </p:nvSpPr>
        <p:spPr>
          <a:xfrm>
            <a:off x="537234" y="6033690"/>
            <a:ext cx="11156225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</a:pPr>
            <a:r>
              <a:rPr lang="vi-VN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một trong những </a:t>
            </a:r>
            <a:r>
              <a:rPr lang="vi-VN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iếc</a:t>
            </a:r>
            <a:r>
              <a:rPr lang="vi-VN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 của loài </a:t>
            </a:r>
            <a:r>
              <a:rPr lang="vi-VN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281E31-59A6-4AEF-8994-921DC495D1EE}"/>
              </a:ext>
            </a:extLst>
          </p:cNvPr>
          <p:cNvSpPr/>
          <p:nvPr/>
        </p:nvSpPr>
        <p:spPr>
          <a:xfrm>
            <a:off x="753638" y="2933112"/>
            <a:ext cx="10723418" cy="803564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 dấu tích của quá trình chuyển biến từ vượn thành người  ở 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Á và Việt Nam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3638" y="3760750"/>
            <a:ext cx="112824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Việt Nam:</a:t>
            </a:r>
          </a:p>
          <a:p>
            <a:pPr algn="just">
              <a:lnSpc>
                <a:spcPct val="150000"/>
              </a:lnSpc>
            </a:pP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Hang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 Khuyên, Thẩm Hai (Lạng Sơn): răng hóa thạch của Người tối cổ </a:t>
            </a:r>
            <a:endParaRPr lang="it-IT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Công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 ghè đẽo thô s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 </a:t>
            </a: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 (Thanh Hóa);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it-IT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Khê (Gia Lai), Xuân Lộc (Đồng Nai)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E1064E-FBA4-455D-A7B8-AD6F36C20DC3}"/>
              </a:ext>
            </a:extLst>
          </p:cNvPr>
          <p:cNvSpPr/>
          <p:nvPr/>
        </p:nvSpPr>
        <p:spPr>
          <a:xfrm>
            <a:off x="6375245" y="1372317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6C0D096-4895-4766-9202-580AD33C3CAA}"/>
              </a:ext>
            </a:extLst>
          </p:cNvPr>
          <p:cNvSpPr/>
          <p:nvPr/>
        </p:nvSpPr>
        <p:spPr>
          <a:xfrm>
            <a:off x="6916854" y="2941563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1AB48DA-065B-4037-BEE9-DDC0815A08F0}"/>
              </a:ext>
            </a:extLst>
          </p:cNvPr>
          <p:cNvSpPr/>
          <p:nvPr/>
        </p:nvSpPr>
        <p:spPr>
          <a:xfrm>
            <a:off x="239348" y="1885579"/>
            <a:ext cx="2578616" cy="2578743"/>
          </a:xfrm>
          <a:custGeom>
            <a:avLst/>
            <a:gdLst>
              <a:gd name="connsiteX0" fmla="*/ 0 w 2578616"/>
              <a:gd name="connsiteY0" fmla="*/ 1289372 h 2578743"/>
              <a:gd name="connsiteX1" fmla="*/ 1289308 w 2578616"/>
              <a:gd name="connsiteY1" fmla="*/ 0 h 2578743"/>
              <a:gd name="connsiteX2" fmla="*/ 2578616 w 2578616"/>
              <a:gd name="connsiteY2" fmla="*/ 1289372 h 2578743"/>
              <a:gd name="connsiteX3" fmla="*/ 1289308 w 2578616"/>
              <a:gd name="connsiteY3" fmla="*/ 2578744 h 2578743"/>
              <a:gd name="connsiteX4" fmla="*/ 0 w 2578616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425890" tIns="425908" rIns="425890" bIns="425908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3800" b="1" kern="1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800" kern="120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F56121FC-9CD1-4AE7-88C8-653859BB08B3}"/>
              </a:ext>
            </a:extLst>
          </p:cNvPr>
          <p:cNvSpPr/>
          <p:nvPr/>
        </p:nvSpPr>
        <p:spPr>
          <a:xfrm>
            <a:off x="-1187389" y="831908"/>
            <a:ext cx="5198064" cy="5418667"/>
          </a:xfrm>
          <a:prstGeom prst="blockArc">
            <a:avLst>
              <a:gd name="adj1" fmla="val 17527788"/>
              <a:gd name="adj2" fmla="val 4455149"/>
              <a:gd name="adj3" fmla="val 4747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F5980B-8CFB-4397-BD0D-D9A8785921CC}"/>
              </a:ext>
            </a:extLst>
          </p:cNvPr>
          <p:cNvSpPr/>
          <p:nvPr/>
        </p:nvSpPr>
        <p:spPr>
          <a:xfrm>
            <a:off x="2471617" y="763452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C30AD1-0B24-4D69-A896-9CDF652AE976}"/>
              </a:ext>
            </a:extLst>
          </p:cNvPr>
          <p:cNvSpPr/>
          <p:nvPr/>
        </p:nvSpPr>
        <p:spPr>
          <a:xfrm>
            <a:off x="3220336" y="2758399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77C876-D58C-4444-B417-4EBD73EF8D94}"/>
              </a:ext>
            </a:extLst>
          </p:cNvPr>
          <p:cNvSpPr/>
          <p:nvPr/>
        </p:nvSpPr>
        <p:spPr>
          <a:xfrm>
            <a:off x="2153198" y="4620200"/>
            <a:ext cx="1381373" cy="1381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F9199B6-A5D5-46CB-B8D6-1906A1BE36BA}"/>
              </a:ext>
            </a:extLst>
          </p:cNvPr>
          <p:cNvSpPr/>
          <p:nvPr/>
        </p:nvSpPr>
        <p:spPr>
          <a:xfrm>
            <a:off x="6375245" y="4544404"/>
            <a:ext cx="1849022" cy="1337327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marL="0" lvl="0" indent="0" algn="l" defTabSz="16891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vi-VN" sz="3800" kern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D9D3BD-B99D-4CB0-851B-A89128307102}"/>
              </a:ext>
            </a:extLst>
          </p:cNvPr>
          <p:cNvSpPr txBox="1"/>
          <p:nvPr/>
        </p:nvSpPr>
        <p:spPr>
          <a:xfrm>
            <a:off x="3881726" y="552939"/>
            <a:ext cx="7754340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 chứng nào chứng tỏ Đông Nam Á là nơi có con người xuất hiện rất sớm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63116A-C545-45DB-9AAC-D735BDDF84AA}"/>
              </a:ext>
            </a:extLst>
          </p:cNvPr>
          <p:cNvSpPr txBox="1"/>
          <p:nvPr/>
        </p:nvSpPr>
        <p:spPr>
          <a:xfrm>
            <a:off x="2493204" y="1099282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1</a:t>
            </a:r>
            <a:endParaRPr lang="vi-VN" sz="26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E98F78-E6E4-4F3B-AEED-F27FB5F0BA6F}"/>
              </a:ext>
            </a:extLst>
          </p:cNvPr>
          <p:cNvSpPr txBox="1"/>
          <p:nvPr/>
        </p:nvSpPr>
        <p:spPr>
          <a:xfrm>
            <a:off x="3188256" y="3164934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2</a:t>
            </a:r>
            <a:endParaRPr lang="vi-VN" sz="2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9F1D0B-F8B5-4A08-B2FD-7A7BD9CD5527}"/>
              </a:ext>
            </a:extLst>
          </p:cNvPr>
          <p:cNvSpPr txBox="1"/>
          <p:nvPr/>
        </p:nvSpPr>
        <p:spPr>
          <a:xfrm>
            <a:off x="2198478" y="5016103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3</a:t>
            </a:r>
            <a:endParaRPr lang="vi-VN" sz="26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69F45F-0ED9-43EB-89BE-70327200655B}"/>
              </a:ext>
            </a:extLst>
          </p:cNvPr>
          <p:cNvSpPr txBox="1"/>
          <p:nvPr/>
        </p:nvSpPr>
        <p:spPr>
          <a:xfrm>
            <a:off x="4674423" y="2415682"/>
            <a:ext cx="6801316" cy="143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 Bảng thống kê các di tích của người Tối cổ ở Đông Nam Á theo nội dung (tên quốc gia, địa điểm tìm thấy dấu tích của người tối cổ)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1E1B94-F4A0-4F11-873D-2026EB7D207F}"/>
              </a:ext>
            </a:extLst>
          </p:cNvPr>
          <p:cNvSpPr txBox="1"/>
          <p:nvPr/>
        </p:nvSpPr>
        <p:spPr>
          <a:xfrm>
            <a:off x="3797533" y="4544403"/>
            <a:ext cx="7754341" cy="14358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nội dung của bài học em hãy vẽ sơ đồ theo mẫu vào vở và hoàn thành sơ đồ tiến hóa từ vượn thành người.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6ABC6B-5DC0-4E6F-9059-00F1F5FB233A}"/>
              </a:ext>
            </a:extLst>
          </p:cNvPr>
          <p:cNvCxnSpPr/>
          <p:nvPr/>
        </p:nvCxnSpPr>
        <p:spPr>
          <a:xfrm>
            <a:off x="3882517" y="1517188"/>
            <a:ext cx="7602237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E71139-FA7C-40A1-AB80-A2FA8329711A}"/>
              </a:ext>
            </a:extLst>
          </p:cNvPr>
          <p:cNvCxnSpPr/>
          <p:nvPr/>
        </p:nvCxnSpPr>
        <p:spPr>
          <a:xfrm>
            <a:off x="4479133" y="3851524"/>
            <a:ext cx="700562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C61A7B-8EA8-4B5D-B40B-F47D587CFE05}"/>
              </a:ext>
            </a:extLst>
          </p:cNvPr>
          <p:cNvCxnSpPr/>
          <p:nvPr/>
        </p:nvCxnSpPr>
        <p:spPr>
          <a:xfrm>
            <a:off x="3489355" y="5922851"/>
            <a:ext cx="812009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23" grpId="0"/>
      <p:bldP spid="24" grpId="0"/>
      <p:bldP spid="25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CFF646-A974-4ABC-8A7E-A21A418AF797}"/>
              </a:ext>
            </a:extLst>
          </p:cNvPr>
          <p:cNvSpPr txBox="1"/>
          <p:nvPr/>
        </p:nvSpPr>
        <p:spPr>
          <a:xfrm>
            <a:off x="717948" y="842962"/>
            <a:ext cx="1018341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600" b="0" i="0" u="none" strike="noStrike" cap="none" normalizeH="0" baseline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Sơ đồ theo mẫu vào vở và hoàn thành sơ đồ tiến hóa từ vượn thành người.</a:t>
            </a:r>
            <a:endParaRPr kumimoji="0" lang="en-US" altLang="vi-VN" sz="26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96.png">
            <a:extLst>
              <a:ext uri="{FF2B5EF4-FFF2-40B4-BE49-F238E27FC236}">
                <a16:creationId xmlns:a16="http://schemas.microsoft.com/office/drawing/2014/main" id="{EE003403-F1FB-4EF5-89B3-D4933EA20B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0050" y="2085022"/>
            <a:ext cx="10501312" cy="393001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210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ơn giản đẹp">
            <a:extLst>
              <a:ext uri="{FF2B5EF4-FFF2-40B4-BE49-F238E27FC236}">
                <a16:creationId xmlns:a16="http://schemas.microsoft.com/office/drawing/2014/main" id="{562D88B7-C6BE-AE4B-BC1B-D396AFCFD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6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899C2A-1564-7D4A-9D6B-458A188D0E11}"/>
              </a:ext>
            </a:extLst>
          </p:cNvPr>
          <p:cNvSpPr/>
          <p:nvPr/>
        </p:nvSpPr>
        <p:spPr>
          <a:xfrm>
            <a:off x="4640042" y="157817"/>
            <a:ext cx="2311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3CD74-AEE6-AC41-9A39-73659189DDC9}"/>
              </a:ext>
            </a:extLst>
          </p:cNvPr>
          <p:cNvSpPr txBox="1"/>
          <p:nvPr/>
        </p:nvSpPr>
        <p:spPr>
          <a:xfrm>
            <a:off x="1611824" y="681037"/>
            <a:ext cx="93295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it-IT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  <a:r>
              <a:rPr lang="it-IT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F82E2-DC8E-4748-BE1B-8323E2327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823" y="1664729"/>
            <a:ext cx="4415489" cy="51932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6099EB-B8F1-014C-AA2E-E8381B96A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848" y="1664729"/>
            <a:ext cx="4584700" cy="51686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08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46975" y="734096"/>
            <a:ext cx="10599312" cy="571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49596-540F-4D45-A56F-92573033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09" y="2499942"/>
            <a:ext cx="10381491" cy="929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Tiết</a:t>
            </a:r>
            <a: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5</a:t>
            </a:r>
            <a:b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vi-VN" sz="4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BÀI </a:t>
            </a:r>
            <a:r>
              <a:rPr lang="vi-VN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4: NGUỒN GỐC LOÀI NGƯỜI</a:t>
            </a:r>
            <a:endParaRPr lang="vi-VN" sz="4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9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C4C437C-E381-4D4C-95C4-F2CFFC6A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4: NGUỒN GỐC LOÀI NGƯỜI</a:t>
            </a:r>
            <a:endParaRPr lang="vi-VN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BC147B-0ECF-444F-ADBC-8ECEC7D2FC57}"/>
              </a:ext>
            </a:extLst>
          </p:cNvPr>
          <p:cNvSpPr txBox="1">
            <a:spLocks/>
          </p:cNvSpPr>
          <p:nvPr/>
        </p:nvSpPr>
        <p:spPr>
          <a:xfrm>
            <a:off x="992746" y="1630510"/>
            <a:ext cx="5805947" cy="757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500" b="1" u="sng" dirty="0" smtClean="0">
                <a:solidFill>
                  <a:srgbClr val="C00000"/>
                </a:solidFill>
              </a:rPr>
              <a:t>Mục tiêu bài học</a:t>
            </a:r>
            <a:endParaRPr lang="vi-VN" sz="3500" b="1" u="sng" dirty="0">
              <a:solidFill>
                <a:srgbClr val="C0000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A469DE-BD28-4A9C-A770-0CF7D3A59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46" y="2898128"/>
            <a:ext cx="10515600" cy="256270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- Mô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tả được quá trình tiến hoá từ Vượn người thành người trên Trái Đất. </a:t>
            </a:r>
            <a:endParaRPr lang="en-US" sz="2800" dirty="0" smtClean="0">
              <a:solidFill>
                <a:srgbClr val="002060"/>
              </a:solidFill>
              <a:latin typeface="+mj-lt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Xác định được dấu tích Sự </a:t>
            </a: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hi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của Người tối cổ ở Đông Nam Á và Việt Nam.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00A81F-502B-4DD8-8C55-4E3B68F982B3}"/>
              </a:ext>
            </a:extLst>
          </p:cNvPr>
          <p:cNvCxnSpPr/>
          <p:nvPr/>
        </p:nvCxnSpPr>
        <p:spPr>
          <a:xfrm>
            <a:off x="3117273" y="1939636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F2B07-50F4-40F5-A416-92A944DD70D7}"/>
              </a:ext>
            </a:extLst>
          </p:cNvPr>
          <p:cNvCxnSpPr>
            <a:cxnSpLocks/>
          </p:cNvCxnSpPr>
          <p:nvPr/>
        </p:nvCxnSpPr>
        <p:spPr>
          <a:xfrm>
            <a:off x="3217719" y="2544750"/>
            <a:ext cx="80356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8EF278-C22B-4790-83DD-D62F7D663C31}"/>
              </a:ext>
            </a:extLst>
          </p:cNvPr>
          <p:cNvSpPr txBox="1"/>
          <p:nvPr/>
        </p:nvSpPr>
        <p:spPr>
          <a:xfrm>
            <a:off x="3099956" y="1395491"/>
            <a:ext cx="8271162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QUÁ TRÌNH TIẾN HOÁ TỪ VƯỢN NGƯỜI THÀNH NGƯỜI   </a:t>
            </a:r>
            <a:endParaRPr lang="vi-V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4A28E5-48B8-40C9-A5B3-F6A558C0CA45}"/>
              </a:ext>
            </a:extLst>
          </p:cNvPr>
          <p:cNvCxnSpPr>
            <a:cxnSpLocks/>
          </p:cNvCxnSpPr>
          <p:nvPr/>
        </p:nvCxnSpPr>
        <p:spPr>
          <a:xfrm>
            <a:off x="2639292" y="5017067"/>
            <a:ext cx="873182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3DBFACA-2C11-48C2-BE08-F42E57EE0B08}"/>
              </a:ext>
            </a:extLst>
          </p:cNvPr>
          <p:cNvSpPr txBox="1"/>
          <p:nvPr/>
        </p:nvSpPr>
        <p:spPr>
          <a:xfrm>
            <a:off x="3217719" y="3620753"/>
            <a:ext cx="84374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 DẤU TÍCH CỦA QUÁ TRÌNH CHUYỂN BIẾN TỪ VƯỢN THÀNH NGƯỜI  Ở 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vi-VN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vi-V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 Á VÀ VIỆT NAM </a:t>
            </a:r>
            <a:endParaRPr lang="vi-VN" sz="2800" dirty="0">
              <a:solidFill>
                <a:srgbClr val="7030A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8F2279-466A-4C9F-A33B-4CD1E7085D45}"/>
              </a:ext>
            </a:extLst>
          </p:cNvPr>
          <p:cNvGrpSpPr/>
          <p:nvPr/>
        </p:nvGrpSpPr>
        <p:grpSpPr>
          <a:xfrm>
            <a:off x="84857" y="2034084"/>
            <a:ext cx="3286993" cy="2971664"/>
            <a:chOff x="84857" y="2034084"/>
            <a:chExt cx="3434249" cy="29094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10A14C-EEE0-4C6E-A98A-B0480E5B1F89}"/>
                </a:ext>
              </a:extLst>
            </p:cNvPr>
            <p:cNvGrpSpPr/>
            <p:nvPr/>
          </p:nvGrpSpPr>
          <p:grpSpPr>
            <a:xfrm>
              <a:off x="84857" y="2034084"/>
              <a:ext cx="3283527" cy="2909453"/>
              <a:chOff x="526473" y="2050473"/>
              <a:chExt cx="2867891" cy="235527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5662352D-56E1-4035-A5CB-2851FB12A0CD}"/>
                  </a:ext>
                </a:extLst>
              </p:cNvPr>
              <p:cNvSpPr/>
              <p:nvPr/>
            </p:nvSpPr>
            <p:spPr>
              <a:xfrm>
                <a:off x="789710" y="2050473"/>
                <a:ext cx="2604654" cy="235527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676C421-12E3-48B7-9132-0990E7AAD4C4}"/>
                  </a:ext>
                </a:extLst>
              </p:cNvPr>
              <p:cNvSpPr/>
              <p:nvPr/>
            </p:nvSpPr>
            <p:spPr>
              <a:xfrm>
                <a:off x="526473" y="2050473"/>
                <a:ext cx="2604654" cy="23552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824E00-8874-4EDC-BC99-9FBA2E76123D}"/>
                </a:ext>
              </a:extLst>
            </p:cNvPr>
            <p:cNvSpPr txBox="1"/>
            <p:nvPr/>
          </p:nvSpPr>
          <p:spPr>
            <a:xfrm>
              <a:off x="435526" y="3037840"/>
              <a:ext cx="308358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NGUỒN GỐC LOÀI NGƯỜI</a:t>
              </a:r>
              <a:endParaRPr lang="vi-VN" sz="280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5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DBB9E3-5031-4A5D-8318-F2267F28CA96}"/>
              </a:ext>
            </a:extLst>
          </p:cNvPr>
          <p:cNvSpPr/>
          <p:nvPr/>
        </p:nvSpPr>
        <p:spPr>
          <a:xfrm>
            <a:off x="265531" y="144736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̛ợn người thành người   </a:t>
            </a:r>
            <a:endParaRPr lang="vi-VN" sz="3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C869E-A134-4444-BAD3-18D5D5713FC9}"/>
              </a:ext>
            </a:extLst>
          </p:cNvPr>
          <p:cNvSpPr txBox="1"/>
          <p:nvPr/>
        </p:nvSpPr>
        <p:spPr>
          <a:xfrm>
            <a:off x="1755399" y="1097282"/>
            <a:ext cx="3249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lang="vi-VN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CC54C-3D1F-4996-BB30-516690CBB21B}"/>
              </a:ext>
            </a:extLst>
          </p:cNvPr>
          <p:cNvSpPr txBox="1"/>
          <p:nvPr/>
        </p:nvSpPr>
        <p:spPr>
          <a:xfrm>
            <a:off x="96982" y="2054323"/>
            <a:ext cx="7232072" cy="43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biết niên đại tương ứng của các giai đoạn đó?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5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(H3.2;H3.3)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vi-V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Hoàn thành phiếu học tập (theo mẫu)</a:t>
            </a:r>
          </a:p>
        </p:txBody>
      </p:sp>
      <p:pic>
        <p:nvPicPr>
          <p:cNvPr id="12" name="image98.png">
            <a:extLst>
              <a:ext uri="{FF2B5EF4-FFF2-40B4-BE49-F238E27FC236}">
                <a16:creationId xmlns:a16="http://schemas.microsoft.com/office/drawing/2014/main" id="{8B9ED191-EECB-4F0A-9E75-BA1F57EAE7C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29054" y="561538"/>
            <a:ext cx="4804064" cy="2985569"/>
          </a:xfrm>
          <a:prstGeom prst="rect">
            <a:avLst/>
          </a:prstGeom>
          <a:ln/>
        </p:spPr>
      </p:pic>
      <p:pic>
        <p:nvPicPr>
          <p:cNvPr id="15" name="image94.png">
            <a:extLst>
              <a:ext uri="{FF2B5EF4-FFF2-40B4-BE49-F238E27FC236}">
                <a16:creationId xmlns:a16="http://schemas.microsoft.com/office/drawing/2014/main" id="{C5A9DC4F-4E74-4F54-B95B-D4958551AEA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87936" y="3872431"/>
            <a:ext cx="4804064" cy="2985569"/>
          </a:xfrm>
          <a:prstGeom prst="rect">
            <a:avLst/>
          </a:prstGeom>
          <a:ln/>
        </p:spPr>
      </p:pic>
      <p:sp>
        <p:nvSpPr>
          <p:cNvPr id="2" name="Rectangle 1"/>
          <p:cNvSpPr/>
          <p:nvPr/>
        </p:nvSpPr>
        <p:spPr>
          <a:xfrm>
            <a:off x="7291956" y="3477314"/>
            <a:ext cx="487825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uá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E96F46-8267-4321-A535-4C968E776B47}"/>
              </a:ext>
            </a:extLst>
          </p:cNvPr>
          <p:cNvSpPr/>
          <p:nvPr/>
        </p:nvSpPr>
        <p:spPr>
          <a:xfrm>
            <a:off x="611895" y="73343"/>
            <a:ext cx="8629087" cy="5744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̛ợn người thành người   </a:t>
            </a:r>
            <a:endParaRPr lang="vi-VN" sz="3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27D2C4-64D7-488C-A907-41DCD8A35B52}"/>
              </a:ext>
            </a:extLst>
          </p:cNvPr>
          <p:cNvSpPr txBox="1"/>
          <p:nvPr/>
        </p:nvSpPr>
        <p:spPr>
          <a:xfrm>
            <a:off x="4059382" y="1212944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56BC0C-CD41-4540-B69B-865B008690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1212944"/>
            <a:ext cx="10374759" cy="5501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47F9C6-025A-43A0-BE93-F1FA923F5520}"/>
              </a:ext>
            </a:extLst>
          </p:cNvPr>
          <p:cNvSpPr txBox="1"/>
          <p:nvPr/>
        </p:nvSpPr>
        <p:spPr>
          <a:xfrm>
            <a:off x="2733285" y="664845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  <a:endParaRPr lang="vi-VN" sz="280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05B5BC-05FE-442A-9923-44D16B38E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" y="161226"/>
            <a:ext cx="3336348" cy="2789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A73B2-20F5-4601-9C13-088A59817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" y="3490258"/>
            <a:ext cx="3336348" cy="2794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375306-60EB-4660-9D05-5A168F4EF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46" y="1822144"/>
            <a:ext cx="3566455" cy="35997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FAC149-AAD2-4EA9-B4CE-4F55990A8CD8}"/>
              </a:ext>
            </a:extLst>
          </p:cNvPr>
          <p:cNvSpPr txBox="1"/>
          <p:nvPr/>
        </p:nvSpPr>
        <p:spPr>
          <a:xfrm>
            <a:off x="347691" y="2951082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Vượn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DC3ED8-D0DB-4F13-B1B8-4DD5E0C8330F}"/>
              </a:ext>
            </a:extLst>
          </p:cNvPr>
          <p:cNvSpPr txBox="1"/>
          <p:nvPr/>
        </p:nvSpPr>
        <p:spPr>
          <a:xfrm>
            <a:off x="493625" y="6396335"/>
            <a:ext cx="198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tối cổ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40842-4DC1-4414-A888-4DB1D0AD99DD}"/>
              </a:ext>
            </a:extLst>
          </p:cNvPr>
          <p:cNvSpPr txBox="1"/>
          <p:nvPr/>
        </p:nvSpPr>
        <p:spPr>
          <a:xfrm>
            <a:off x="3877533" y="5429461"/>
            <a:ext cx="306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tinh khôn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2169" y="-27480"/>
            <a:ext cx="5241702" cy="7007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54" y="-27480"/>
            <a:ext cx="1880315" cy="140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2628AE-875A-4D82-9DFB-F82D0C754E9D}"/>
              </a:ext>
            </a:extLst>
          </p:cNvPr>
          <p:cNvSpPr/>
          <p:nvPr/>
        </p:nvSpPr>
        <p:spPr>
          <a:xfrm>
            <a:off x="223968" y="0"/>
            <a:ext cx="8629087" cy="5126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Quá trình tiến hoá từ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3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̛ợn người thành người   </a:t>
            </a: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848F7E85-3644-4707-99FB-60AA5CA30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61428"/>
              </p:ext>
            </p:extLst>
          </p:nvPr>
        </p:nvGraphicFramePr>
        <p:xfrm>
          <a:off x="96982" y="719137"/>
          <a:ext cx="11914908" cy="583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054">
                  <a:extLst>
                    <a:ext uri="{9D8B030D-6E8A-4147-A177-3AD203B41FA5}">
                      <a16:colId xmlns:a16="http://schemas.microsoft.com/office/drawing/2014/main" val="899302571"/>
                    </a:ext>
                  </a:extLst>
                </a:gridCol>
                <a:gridCol w="3408219">
                  <a:extLst>
                    <a:ext uri="{9D8B030D-6E8A-4147-A177-3AD203B41FA5}">
                      <a16:colId xmlns:a16="http://schemas.microsoft.com/office/drawing/2014/main" val="1030384228"/>
                    </a:ext>
                  </a:extLst>
                </a:gridCol>
                <a:gridCol w="3532908">
                  <a:extLst>
                    <a:ext uri="{9D8B030D-6E8A-4147-A177-3AD203B41FA5}">
                      <a16:colId xmlns:a16="http://schemas.microsoft.com/office/drawing/2014/main" val="2245682628"/>
                    </a:ext>
                  </a:extLst>
                </a:gridCol>
                <a:gridCol w="2978727">
                  <a:extLst>
                    <a:ext uri="{9D8B030D-6E8A-4147-A177-3AD203B41FA5}">
                      <a16:colId xmlns:a16="http://schemas.microsoft.com/office/drawing/2014/main" val="4125953047"/>
                    </a:ext>
                  </a:extLst>
                </a:gridCol>
              </a:tblGrid>
              <a:tr h="40308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+mj-lt"/>
                        </a:rPr>
                        <a:t>Tiêu chí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308529"/>
                  </a:ext>
                </a:extLst>
              </a:tr>
              <a:tr h="732819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Dáng đứng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Dáng thấp, đứng bằng hai chi sau,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endParaRPr lang="vi-VN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Đứng thẳng hoàn toàn</a:t>
                      </a:r>
                      <a:r>
                        <a:rPr lang="it-IT" sz="2400">
                          <a:latin typeface="+mj-lt"/>
                        </a:rPr>
                        <a:t> </a:t>
                      </a:r>
                      <a:r>
                        <a:rPr lang="it-IT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 hai chi sau, 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hơi cúi về phía trước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Dáng </a:t>
                      </a:r>
                      <a:r>
                        <a:rPr lang="vi-VN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thẳng, nhanh nhẹn</a:t>
                      </a:r>
                      <a:endParaRPr lang="vi-VN" sz="2400" b="0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862670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và chân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chi trước dài, 2 chi sau </a:t>
                      </a:r>
                      <a:r>
                        <a:rPr lang="vi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ngắn, đ</a:t>
                      </a:r>
                      <a:r>
                        <a:rPr lang="it-IT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lại bằng 4 chi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 bằng 2 chi sau, 2 chi trước được giải phóng để cầm nắm công cụ lao động.</a:t>
                      </a:r>
                      <a:endParaRPr lang="vi-VN" sz="2400" b="0" i="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 chân nhanh nhẹn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linh hoạt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674559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Bộ lông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dày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Bao phủ bởi một lớp lông </a:t>
                      </a:r>
                      <a:r>
                        <a:rPr lang="vi-VN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mỏng</a:t>
                      </a:r>
                      <a:endParaRPr lang="vi-VN" sz="320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Lớp lông mỏng không còn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685882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Thể tích 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&lt; 850 cm3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850-1100cm3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Từ 1450-1500 cm3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725353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Thời gian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Xuất hiện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nl-NL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ách đây khoảng từ 5-6 triệu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năm.</a:t>
                      </a:r>
                      <a:endParaRPr lang="vi-VN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4 triệu năm trước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uất hiện 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15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vạn</a:t>
                      </a:r>
                      <a:r>
                        <a:rPr lang="nl-NL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năm trước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04827"/>
                  </a:ext>
                </a:extLst>
              </a:tr>
              <a:tr h="677004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+mj-lt"/>
                        </a:rPr>
                        <a:t>Đặt tên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Vượn người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latin typeface="+mj-lt"/>
                        </a:rPr>
                        <a:t>Người tối cổ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Người tinh khôn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39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5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8DE00F-7037-5244-A8A0-D1E7471DC862}"/>
              </a:ext>
            </a:extLst>
          </p:cNvPr>
          <p:cNvSpPr/>
          <p:nvPr/>
        </p:nvSpPr>
        <p:spPr>
          <a:xfrm>
            <a:off x="2868720" y="260762"/>
            <a:ext cx="585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NGUỒN GỐC LOÀI 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52621-703D-B949-B35E-1F68089FE372}"/>
              </a:ext>
            </a:extLst>
          </p:cNvPr>
          <p:cNvSpPr txBox="1"/>
          <p:nvPr/>
        </p:nvSpPr>
        <p:spPr>
          <a:xfrm>
            <a:off x="735601" y="984387"/>
            <a:ext cx="826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505" y="2222724"/>
            <a:ext cx="1101606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506" y="1570358"/>
            <a:ext cx="5616474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6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4: NGUỒN GỐC LOÀI NGƯỜI&amp;quot;&quot;/&gt;&lt;property id=&quot;20307&quot; value=&quot;256&quot;/&gt;&lt;/object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8&quot;/&gt;&lt;property id=&quot;20307&quot; value=&quot;259&quot;/&gt;&lt;/object&gt;&lt;object type=&quot;3&quot; unique_id=&quot;10008&quot;&gt;&lt;property id=&quot;20148&quot; value=&quot;5&quot;/&gt;&lt;property id=&quot;20300&quot; value=&quot;Slide 9&quot;/&gt;&lt;property id=&quot;20307&quot; value=&quot;260&quot;/&gt;&lt;/object&gt;&lt;object type=&quot;3&quot; unique_id=&quot;10009&quot;&gt;&lt;property id=&quot;20148&quot; value=&quot;5&quot;/&gt;&lt;property id=&quot;20300&quot; value=&quot;Slide 10&quot;/&gt;&lt;property id=&quot;20307&quot; value=&quot;261&quot;/&gt;&lt;/object&gt;&lt;object type=&quot;3&quot; unique_id=&quot;10082&quot;&gt;&lt;property id=&quot;20148&quot; value=&quot;5&quot;/&gt;&lt;property id=&quot;20300&quot; value=&quot;Slide 2 - &amp;quot;Mục tiêu bài học&amp;quot;&quot;/&gt;&lt;property id=&quot;20307&quot; value=&quot;263&quot;/&gt;&lt;/object&gt;&lt;object type=&quot;3&quot; unique_id=&quot;10083&quot;&gt;&lt;property id=&quot;20148&quot; value=&quot;5&quot;/&gt;&lt;property id=&quot;20300&quot; value=&quot;Slide 3&quot;/&gt;&lt;property id=&quot;20307&quot; value=&quot;262&quot;/&gt;&lt;/object&gt;&lt;object type=&quot;3&quot; unique_id=&quot;10084&quot;&gt;&lt;property id=&quot;20148&quot; value=&quot;5&quot;/&gt;&lt;property id=&quot;20300&quot; value=&quot;Slide 5&quot;/&gt;&lt;property id=&quot;20307&quot; value=&quot;264&quot;/&gt;&lt;/object&gt;&lt;object type=&quot;3&quot; unique_id=&quot;10140&quot;&gt;&lt;property id=&quot;20148&quot; value=&quot;5&quot;/&gt;&lt;property id=&quot;20300&quot; value=&quot;Slide 11&quot;/&gt;&lt;property id=&quot;20307&quot; value=&quot;265&quot;/&gt;&lt;/object&gt;&lt;object type=&quot;3&quot; unique_id=&quot;10141&quot;&gt;&lt;property id=&quot;20148&quot; value=&quot;5&quot;/&gt;&lt;property id=&quot;20300&quot; value=&quot;Slide 12&quot;/&gt;&lt;property id=&quot;20307&quot; value=&quot;266&quot;/&gt;&lt;/object&gt;&lt;object type=&quot;3&quot; unique_id=&quot;10142&quot;&gt;&lt;property id=&quot;20148&quot; value=&quot;5&quot;/&gt;&lt;property id=&quot;20300&quot; value=&quot;Slide 13&quot;/&gt;&lt;property id=&quot;20307&quot; value=&quot;267&quot;/&gt;&lt;/object&gt;&lt;object type=&quot;3&quot; unique_id=&quot;10143&quot;&gt;&lt;property id=&quot;20148&quot; value=&quot;5&quot;/&gt;&lt;property id=&quot;20300&quot; value=&quot;Slide 16&quot;/&gt;&lt;property id=&quot;20307&quot; value=&quot;268&quot;/&gt;&lt;/object&gt;&lt;object type=&quot;3&quot; unique_id=&quot;10144&quot;&gt;&lt;property id=&quot;20148&quot; value=&quot;5&quot;/&gt;&lt;property id=&quot;20300&quot; value=&quot;Slide 17&quot;/&gt;&lt;property id=&quot;20307&quot; value=&quot;269&quot;/&gt;&lt;/object&gt;&lt;object type=&quot;3&quot; unique_id=&quot;10385&quot;&gt;&lt;property id=&quot;20148&quot; value=&quot;5&quot;/&gt;&lt;property id=&quot;20300&quot; value=&quot;Slide 7&quot;/&gt;&lt;property id=&quot;20307&quot; value=&quot;270&quot;/&gt;&lt;/object&gt;&lt;object type=&quot;3&quot; unique_id=&quot;10539&quot;&gt;&lt;property id=&quot;20148&quot; value=&quot;5&quot;/&gt;&lt;property id=&quot;20300&quot; value=&quot;Slide 14&quot;/&gt;&lt;property id=&quot;20307&quot; value=&quot;271&quot;/&gt;&lt;/object&gt;&lt;object type=&quot;3&quot; unique_id=&quot;10540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964</Words>
  <Application>Microsoft Office PowerPoint</Application>
  <PresentationFormat>Widescreen</PresentationFormat>
  <Paragraphs>81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Tiết 5  BÀI 4: NGUỒN GỐC LOÀI NGƯỜI</vt:lpstr>
      <vt:lpstr>BÀI 4: NGUỒN GỐC LOÀI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NGUỒN GỐC LOÀI NGƯỜI</dc:title>
  <dc:creator>TIEN</dc:creator>
  <cp:lastModifiedBy>admin</cp:lastModifiedBy>
  <cp:revision>96</cp:revision>
  <dcterms:created xsi:type="dcterms:W3CDTF">2021-07-25T09:08:06Z</dcterms:created>
  <dcterms:modified xsi:type="dcterms:W3CDTF">2022-08-07T10:20:27Z</dcterms:modified>
</cp:coreProperties>
</file>