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26" r:id="rId2"/>
    <p:sldId id="260" r:id="rId3"/>
    <p:sldId id="329" r:id="rId4"/>
    <p:sldId id="328" r:id="rId5"/>
    <p:sldId id="340" r:id="rId6"/>
    <p:sldId id="262" r:id="rId7"/>
    <p:sldId id="327" r:id="rId8"/>
    <p:sldId id="331" r:id="rId9"/>
    <p:sldId id="341" r:id="rId10"/>
    <p:sldId id="344" r:id="rId11"/>
    <p:sldId id="325" r:id="rId12"/>
    <p:sldId id="345" r:id="rId13"/>
    <p:sldId id="332" r:id="rId14"/>
    <p:sldId id="343" r:id="rId15"/>
    <p:sldId id="333" r:id="rId16"/>
    <p:sldId id="337" r:id="rId17"/>
    <p:sldId id="338" r:id="rId18"/>
    <p:sldId id="339" r:id="rId19"/>
    <p:sldId id="334" r:id="rId20"/>
    <p:sldId id="335" r:id="rId21"/>
    <p:sldId id="259" r:id="rId2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AF7"/>
    <a:srgbClr val="FF66FF"/>
    <a:srgbClr val="73F582"/>
    <a:srgbClr val="FF0000"/>
    <a:srgbClr val="000099"/>
    <a:srgbClr val="71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/>
    <p:restoredTop sz="94857"/>
  </p:normalViewPr>
  <p:slideViewPr>
    <p:cSldViewPr snapToGrid="0" snapToObjects="1">
      <p:cViewPr varScale="1">
        <p:scale>
          <a:sx n="68" d="100"/>
          <a:sy n="6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9E867-92BD-5E42-8CAC-6A022AF22C1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A9080-EFE4-F543-9944-AB05CF8D07E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709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4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8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7A9E-5701-284D-91D8-4F588D153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79076-464A-5D43-9EC2-0E805397C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01718-72D8-8049-9B1F-4226BED4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376-2132-EE4B-95CC-113C1BE8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C22F9-6B5C-1744-869C-66B097A0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349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5DCA-1DDC-134E-8016-0CD3ADDE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BD179-5E55-E741-8941-6F9ED756F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1879-5DFB-BB4D-9B77-58530C18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6EDC-FBFF-8543-833D-2C2D0986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6D91-68E0-2548-908A-46DBAC3B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078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43E19-87BF-1E4B-B509-39BE76448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AA5-6DAC-8E4D-85EA-6DF4AAEC2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75EA2-6B3C-D74C-9892-A49AAAA8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12F0-857B-4E41-A0FC-8285477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C54BE-DFF3-6F47-AE62-489E9228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942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78C4-C43A-8A48-8438-623772F6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534F8-9E4A-E048-BE0D-E84C8625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C0266-1DAA-544E-AD56-753CD3E6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44FFC-10D9-3745-855B-B7BDDC9C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8D939-0051-C84B-8A7C-82D5DEC0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62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AF05-8D38-4A42-A448-A6ECF419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466D-9673-F342-A270-4281AA7C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2C6EB-6E41-894F-A030-DB5C37A6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86A1-F90E-F34F-AF28-2C9DF67B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36DDC-70D3-054A-9625-3FC49813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08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38A8-FBEE-074B-8EBB-3EBDC3EE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29E6-349F-B84F-B8DC-941B8AF44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8EFC7-61A1-1740-9D64-3F47421F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540E-28E4-8D4E-B704-C13FED2D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5AE29-1C74-6C44-AC7F-116B41EA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8A645-3569-5745-AA98-E665FB9A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9580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8B14-0310-6C40-9F38-D954A539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47E3D-1192-614C-8604-1382ADFB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D823C-8AC3-2C48-93A6-942FC535F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809A8-F9D5-BF4A-8925-CABC86B54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09F43-145A-EE47-98AF-EDD8EF99F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3D2FA-3CBF-C44A-9723-2A03EE1C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F07CF-4E70-254C-9BD3-6A2300CA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32437-18BF-A44E-A7EE-05990118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705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C4E0-49CD-5A47-82CE-493642DF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FFEB4-A116-0248-BE26-E5224690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B9065-41F6-4F4A-AF7E-ECA42141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63286-6B7E-A842-9522-179B9ABA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441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C1B82-B289-B348-845B-D374423A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4326E-CCAD-A54C-9ACB-293CC91F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16326-ABD1-AD44-96A1-3C645118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683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9959-8DC7-DF49-B61D-488B2B0F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11F8-B4C1-9041-963B-D642C081D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DA13A-D951-D14C-839D-59BB00739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C2B1-70B0-9D4D-80FE-18ACCB91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9F1E-019F-5340-BEA8-58B9A70E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10314-11C4-FB48-BC8B-6488B1EC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9969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65CA-5AE4-C242-827B-72B84074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3BDD8-ECF5-CC45-A7F1-510D92B4D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355AB-230F-EA40-AEE9-500C7AB8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7734C-AAC8-354A-A208-BFCA64AB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0FADC-38F9-A844-ACB5-A522D07E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B09B2-E709-374F-98AD-2C6C66C2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8744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8BF9C-1A41-0C4E-A2D9-753B8B96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A97E0-756E-8F46-BD14-E67C7D59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A2A8-E502-AF46-8F08-A4A8A2D1E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D9015-BBEC-E744-951A-45B0C4080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A9701-967D-9844-A7A3-BA03DF359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65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E500-5E3D-C84C-9166-2F09DE9D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101.png">
            <a:extLst>
              <a:ext uri="{FF2B5EF4-FFF2-40B4-BE49-F238E27FC236}">
                <a16:creationId xmlns:a16="http://schemas.microsoft.com/office/drawing/2014/main" id="{3A5E4DF0-6869-7C47-BBBC-767BB5B97C0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11247" y="787401"/>
            <a:ext cx="3254188" cy="3403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92.png">
            <a:extLst>
              <a:ext uri="{FF2B5EF4-FFF2-40B4-BE49-F238E27FC236}">
                <a16:creationId xmlns:a16="http://schemas.microsoft.com/office/drawing/2014/main" id="{1605A7E2-DCAB-D344-8AB4-CFB0C03A91B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287021" y="787401"/>
            <a:ext cx="3471727" cy="3383288"/>
          </a:xfrm>
          <a:prstGeom prst="rect">
            <a:avLst/>
          </a:prstGeom>
          <a:ln/>
        </p:spPr>
      </p:pic>
      <p:pic>
        <p:nvPicPr>
          <p:cNvPr id="20" name="image89.png">
            <a:extLst>
              <a:ext uri="{FF2B5EF4-FFF2-40B4-BE49-F238E27FC236}">
                <a16:creationId xmlns:a16="http://schemas.microsoft.com/office/drawing/2014/main" id="{2F71E312-8382-7B4B-9276-13660D95163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61678" y="752798"/>
            <a:ext cx="3151462" cy="3438065"/>
          </a:xfrm>
          <a:prstGeom prst="rect">
            <a:avLst/>
          </a:prstGeom>
          <a:ln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544796-2C8C-CF4D-944E-590E487F2785}"/>
              </a:ext>
            </a:extLst>
          </p:cNvPr>
          <p:cNvSpPr/>
          <p:nvPr/>
        </p:nvSpPr>
        <p:spPr>
          <a:xfrm>
            <a:off x="838200" y="4259270"/>
            <a:ext cx="11196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Trần Quốc Tảng (1253-1318)                </a:t>
            </a:r>
            <a:r>
              <a:rPr lang="en-US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VN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 </a:t>
            </a:r>
            <a:r>
              <a:rPr lang="en-VN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 Tổ (974-1028)                     </a:t>
            </a:r>
            <a:r>
              <a:rPr lang="en-VN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b="1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oàng</a:t>
            </a:r>
            <a:r>
              <a:rPr lang="en-US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VN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VN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 Trung(1753-1792)</a:t>
            </a:r>
            <a:r>
              <a:rPr lang="en-VN" b="1" dirty="0">
                <a:solidFill>
                  <a:srgbClr val="1F2AF7"/>
                </a:solidFill>
                <a:effectLst/>
              </a:rPr>
              <a:t> </a:t>
            </a:r>
            <a:endParaRPr lang="en-VN" b="1" dirty="0">
              <a:solidFill>
                <a:srgbClr val="1F2AF7"/>
              </a:solidFill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78139305-9C5B-BE43-8BDA-48F28616CBAB}"/>
              </a:ext>
            </a:extLst>
          </p:cNvPr>
          <p:cNvSpPr/>
          <p:nvPr/>
        </p:nvSpPr>
        <p:spPr>
          <a:xfrm>
            <a:off x="3004807" y="4925719"/>
            <a:ext cx="9004663" cy="204847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Kể tên các nhân vật trong các bức tranh?</a:t>
            </a:r>
          </a:p>
          <a:p>
            <a:pPr lvl="0"/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Sắp xếp các bức tranh theo thứ tự trước sau?</a:t>
            </a:r>
          </a:p>
          <a:p>
            <a:pPr lvl="0"/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898A5183-7AFD-884E-9DFB-3424FF0DE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40" y="5340691"/>
            <a:ext cx="1652326" cy="1596753"/>
          </a:xfrm>
          <a:prstGeom prst="rect">
            <a:avLst/>
          </a:prstGeom>
        </p:spPr>
      </p:pic>
      <p:sp>
        <p:nvSpPr>
          <p:cNvPr id="25" name="Cloud Callout 24">
            <a:extLst>
              <a:ext uri="{FF2B5EF4-FFF2-40B4-BE49-F238E27FC236}">
                <a16:creationId xmlns:a16="http://schemas.microsoft.com/office/drawing/2014/main" id="{718EF4C0-3F2C-8449-8F92-AA7EF686CA19}"/>
              </a:ext>
            </a:extLst>
          </p:cNvPr>
          <p:cNvSpPr/>
          <p:nvPr/>
        </p:nvSpPr>
        <p:spPr>
          <a:xfrm>
            <a:off x="3241456" y="4697009"/>
            <a:ext cx="9004663" cy="216099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5C272E19-EAAB-5A46-907E-788FFE3BB5DD}"/>
              </a:ext>
            </a:extLst>
          </p:cNvPr>
          <p:cNvSpPr/>
          <p:nvPr/>
        </p:nvSpPr>
        <p:spPr>
          <a:xfrm>
            <a:off x="3423985" y="5340691"/>
            <a:ext cx="9004663" cy="168913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11">
            <a:extLst>
              <a:ext uri="{FF2B5EF4-FFF2-40B4-BE49-F238E27FC236}">
                <a16:creationId xmlns:a16="http://schemas.microsoft.com/office/drawing/2014/main" id="{19892000-8C0C-9E41-9389-1A477272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1" descr="Image result for water clock">
            <a:extLst>
              <a:ext uri="{FF2B5EF4-FFF2-40B4-BE49-F238E27FC236}">
                <a16:creationId xmlns:a16="http://schemas.microsoft.com/office/drawing/2014/main" id="{4FBB6F93-5F6C-2C47-907F-379F9D51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32" descr="Image result for đồng hồ cát">
            <a:extLst>
              <a:ext uri="{FF2B5EF4-FFF2-40B4-BE49-F238E27FC236}">
                <a16:creationId xmlns:a16="http://schemas.microsoft.com/office/drawing/2014/main" id="{D2859FED-8EE7-134C-B304-60565014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C5D7B96-23D4-5742-9FC3-575A4ED7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mage result for water clock">
            <a:extLst>
              <a:ext uri="{FF2B5EF4-FFF2-40B4-BE49-F238E27FC236}">
                <a16:creationId xmlns:a16="http://schemas.microsoft.com/office/drawing/2014/main" id="{B17B1DFF-9FD9-7C48-9259-B259008D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đồng hồ cát">
            <a:extLst>
              <a:ext uri="{FF2B5EF4-FFF2-40B4-BE49-F238E27FC236}">
                <a16:creationId xmlns:a16="http://schemas.microsoft.com/office/drawing/2014/main" id="{1CF7D462-3921-9241-8153-626C3C86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222AF19B-ABE2-9640-9EEB-62F92730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water clock">
            <a:extLst>
              <a:ext uri="{FF2B5EF4-FFF2-40B4-BE49-F238E27FC236}">
                <a16:creationId xmlns:a16="http://schemas.microsoft.com/office/drawing/2014/main" id="{10682427-6708-B441-AE25-A0287340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đồng hồ cát">
            <a:extLst>
              <a:ext uri="{FF2B5EF4-FFF2-40B4-BE49-F238E27FC236}">
                <a16:creationId xmlns:a16="http://schemas.microsoft.com/office/drawing/2014/main" id="{B0A3368B-C8B4-4A42-B888-430F8DA4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5" grpId="0" animBg="1"/>
      <p:bldP spid="25" grpId="1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A6E616-2B28-A347-9668-0F742566AE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2" y="1402509"/>
            <a:ext cx="7872412" cy="1810699"/>
          </a:xfrm>
          <a:prstGeom prst="rect">
            <a:avLst/>
          </a:prstGeom>
        </p:spPr>
      </p:pic>
      <p:sp>
        <p:nvSpPr>
          <p:cNvPr id="9" name="Vertical Scroll 8">
            <a:extLst>
              <a:ext uri="{FF2B5EF4-FFF2-40B4-BE49-F238E27FC236}">
                <a16:creationId xmlns:a16="http://schemas.microsoft.com/office/drawing/2014/main" id="{0A8DC9C2-C3C0-B641-AA14-332650000F6D}"/>
              </a:ext>
            </a:extLst>
          </p:cNvPr>
          <p:cNvSpPr/>
          <p:nvPr/>
        </p:nvSpPr>
        <p:spPr>
          <a:xfrm>
            <a:off x="8005717" y="916138"/>
            <a:ext cx="3850049" cy="385184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thập kỉ, thế kỉ, thiên niên kỉ có bao nhiêu năm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sơ đồ hình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muốn biết năm 2000 TCN cách ngày nay bao nhiêu năm thì tính như thế nào?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363D7-7C2A-C743-8287-E443862D5A65}"/>
              </a:ext>
            </a:extLst>
          </p:cNvPr>
          <p:cNvSpPr txBox="1"/>
          <p:nvPr/>
        </p:nvSpPr>
        <p:spPr>
          <a:xfrm>
            <a:off x="8951285" y="96366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VN" sz="2400" b="1" dirty="0">
              <a:solidFill>
                <a:srgbClr val="1F2A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4F7EE3A-F19F-714F-8B57-45475DD5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CC8E6C-647F-CC4C-B3A4-88B5302D46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53" y="968432"/>
            <a:ext cx="10773294" cy="4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1901826"/>
            <a:ext cx="2057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 rot="5580000" flipH="1">
            <a:off x="7699444" y="1002169"/>
            <a:ext cx="304837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601200" y="3048001"/>
            <a:ext cx="838200" cy="4638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altLang="vi-VN" sz="2400" b="1" dirty="0" smtClean="0">
                <a:solidFill>
                  <a:srgbClr val="C00000"/>
                </a:solidFill>
              </a:rPr>
              <a:t>2023</a:t>
            </a:r>
            <a:endParaRPr lang="vi-VN" altLang="vi-VN" sz="2400" b="1" dirty="0">
              <a:solidFill>
                <a:srgbClr val="C0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36763" y="1931989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Trước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698625" y="3201265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vi-VN" altLang="vi-VN" sz="2400" b="1" dirty="0" smtClean="0">
                <a:solidFill>
                  <a:srgbClr val="FF0000"/>
                </a:solidFill>
              </a:rPr>
              <a:t>0</a:t>
            </a:r>
            <a:endParaRPr lang="vi-VN" altLang="vi-VN" sz="2400" b="1" dirty="0">
              <a:solidFill>
                <a:srgbClr val="FF00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altLang="vi-VN" sz="2400" b="1" dirty="0" smtClean="0">
                <a:solidFill>
                  <a:srgbClr val="3333CC">
                    <a:lumMod val="75000"/>
                  </a:srgbClr>
                </a:solidFill>
              </a:rPr>
              <a:t>2000</a:t>
            </a:r>
            <a:endParaRPr lang="vi-VN" altLang="vi-VN" sz="2400" b="1" dirty="0">
              <a:solidFill>
                <a:srgbClr val="3333CC">
                  <a:lumMod val="75000"/>
                </a:srgbClr>
              </a:solidFill>
            </a:endParaRP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24012" y="3887788"/>
            <a:ext cx="522695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2000 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TCN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2023:</a:t>
            </a:r>
            <a:endParaRPr lang="en-US" altLang="vi-VN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5580000" flipH="1">
            <a:off x="4388123" y="1690580"/>
            <a:ext cx="246463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650038" y="3887788"/>
            <a:ext cx="9763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2000 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813675" y="3845087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214897" y="3887788"/>
            <a:ext cx="93227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2023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9392822" y="3892489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0020300" y="3892489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4023 </a:t>
            </a:r>
            <a:r>
              <a:rPr lang="en-US" altLang="vi-VN" sz="2800" dirty="0" err="1">
                <a:solidFill>
                  <a:srgbClr val="0000FF"/>
                </a:solidFill>
              </a:rPr>
              <a:t>năm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43040" name="Rectangle 1"/>
          <p:cNvSpPr>
            <a:spLocks noChangeArrowheads="1"/>
          </p:cNvSpPr>
          <p:nvPr/>
        </p:nvSpPr>
        <p:spPr bwMode="auto">
          <a:xfrm>
            <a:off x="5591176" y="1901826"/>
            <a:ext cx="542925" cy="4603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cs typeface="Segoe UI" panose="020B0502040204020203" pitchFamily="34" charset="0"/>
              </a:rPr>
              <a:t>CN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4189956" y="3278187"/>
            <a:ext cx="9763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2000 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7527583" y="3208478"/>
            <a:ext cx="93227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2023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1511AC-FD56-A940-8023-91A9D717E8A3}"/>
              </a:ext>
            </a:extLst>
          </p:cNvPr>
          <p:cNvSpPr txBox="1"/>
          <p:nvPr/>
        </p:nvSpPr>
        <p:spPr>
          <a:xfrm>
            <a:off x="2600488" y="3429000"/>
            <a:ext cx="80812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1932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1407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1592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AD1B2-6923-434E-9E34-BC0CFF4C47E0}"/>
              </a:ext>
            </a:extLst>
          </p:cNvPr>
          <p:cNvSpPr/>
          <p:nvPr/>
        </p:nvSpPr>
        <p:spPr>
          <a:xfrm>
            <a:off x="2047164" y="1462155"/>
            <a:ext cx="6548196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7C4EB79-58AF-9746-AA2A-8506DC061387}"/>
              </a:ext>
            </a:extLst>
          </p:cNvPr>
          <p:cNvSpPr/>
          <p:nvPr/>
        </p:nvSpPr>
        <p:spPr>
          <a:xfrm>
            <a:off x="1953819" y="3242668"/>
            <a:ext cx="8380040" cy="216024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FF2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9D428F-D9BB-284F-972A-B1E9135143C4}"/>
              </a:ext>
            </a:extLst>
          </p:cNvPr>
          <p:cNvCxnSpPr/>
          <p:nvPr/>
        </p:nvCxnSpPr>
        <p:spPr>
          <a:xfrm flipH="1">
            <a:off x="2063553" y="2948597"/>
            <a:ext cx="386426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0F5072-19D8-0D4C-B293-EC52CAE5E270}"/>
              </a:ext>
            </a:extLst>
          </p:cNvPr>
          <p:cNvCxnSpPr/>
          <p:nvPr/>
        </p:nvCxnSpPr>
        <p:spPr>
          <a:xfrm>
            <a:off x="6143840" y="3727037"/>
            <a:ext cx="39846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E51D5-C4B8-6148-97C9-0CB7F8160DFA}"/>
              </a:ext>
            </a:extLst>
          </p:cNvPr>
          <p:cNvSpPr/>
          <p:nvPr/>
        </p:nvSpPr>
        <p:spPr>
          <a:xfrm>
            <a:off x="7276070" y="3719314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2C7ADF-ADE9-7E4C-825F-CB6B62C90423}"/>
              </a:ext>
            </a:extLst>
          </p:cNvPr>
          <p:cNvSpPr/>
          <p:nvPr/>
        </p:nvSpPr>
        <p:spPr>
          <a:xfrm>
            <a:off x="5735960" y="3072839"/>
            <a:ext cx="528224" cy="556378"/>
          </a:xfrm>
          <a:prstGeom prst="ellipse">
            <a:avLst/>
          </a:prstGeom>
          <a:solidFill>
            <a:srgbClr val="FF272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F731C3-5F51-4541-A534-1879E6E6FC55}"/>
              </a:ext>
            </a:extLst>
          </p:cNvPr>
          <p:cNvSpPr/>
          <p:nvPr/>
        </p:nvSpPr>
        <p:spPr>
          <a:xfrm>
            <a:off x="2600488" y="2427482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016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1" y="364030"/>
            <a:ext cx="790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THỜI GIAN TRONG LỊCH SỬ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214" y="3350749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3830286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214" y="4439684"/>
            <a:ext cx="54264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2214" y="5061152"/>
            <a:ext cx="10087693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7809" y="5658268"/>
            <a:ext cx="1026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en-US" sz="2400" b="1" dirty="0"/>
          </a:p>
        </p:txBody>
      </p:sp>
      <p:pic>
        <p:nvPicPr>
          <p:cNvPr id="13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4" y="556783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2884-D1AE-9244-BAAC-F5BD168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C1364-B636-064A-AB52-2F5575B9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C7359DCC-96CD-454D-9582-5F019A0B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27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062792-8624-2243-A51A-4D7511F9586E}"/>
              </a:ext>
            </a:extLst>
          </p:cNvPr>
          <p:cNvSpPr/>
          <p:nvPr/>
        </p:nvSpPr>
        <p:spPr>
          <a:xfrm>
            <a:off x="3664084" y="496371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LUYỆN TẬP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A00D1-BF1A-354A-A34A-24BD1AD166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3948"/>
            <a:ext cx="10515599" cy="3048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65A2AE-8024-BF49-85EF-035D263A7D8D}"/>
              </a:ext>
            </a:extLst>
          </p:cNvPr>
          <p:cNvSpPr/>
          <p:nvPr/>
        </p:nvSpPr>
        <p:spPr>
          <a:xfrm>
            <a:off x="1782587" y="4419751"/>
            <a:ext cx="9742515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hỏi 1. Các sự kiện dưới đây cách ngày nay bao nhiêu năm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 thiên niên kỉ thứ III TCN, người Ai cập biết làm ra lịch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khởi nghĩa Hai Bà Trưng Nổ ra năm 40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hỏi 2. Các năm ghi màu đỏ  trên  đây thuộc thế kỉ nào?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20E3F-E3DD-434A-94CB-16AD9C8CA2AD}"/>
              </a:ext>
            </a:extLst>
          </p:cNvPr>
          <p:cNvSpPr/>
          <p:nvPr/>
        </p:nvSpPr>
        <p:spPr>
          <a:xfrm>
            <a:off x="1800151" y="3829779"/>
            <a:ext cx="1005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-"/>
            </a:pPr>
            <a:r>
              <a:rPr lang="en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đây hơn 5000 năm người Ai cập đã nghĩ ra lịch (3000+ 2021 = 5021)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2021-40 = 1981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1792 TCN thuộc thế kỉ XVIII TCN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Sự kiện năm 179 cách ngày nay: 179+ 2021=. 2200 (năm) (sự kiện diễn ra TCN)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Sự kiện năm 179 nằm ở thế kỉ II TCN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1" y="396920"/>
            <a:ext cx="40213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081963" y="228600"/>
            <a:ext cx="25193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FFFF00"/>
                </a:solidFill>
              </a:rPr>
              <a:t>Em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hãy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quan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sát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tờ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trên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xác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định</a:t>
            </a:r>
            <a:r>
              <a:rPr lang="en-US" altLang="en-US" sz="2000" b="1" dirty="0">
                <a:solidFill>
                  <a:srgbClr val="FFFF00"/>
                </a:solidFill>
              </a:rPr>
              <a:t>:</a:t>
            </a:r>
          </a:p>
          <a:p>
            <a:r>
              <a:rPr lang="en-US" altLang="en-US" sz="2000" b="1" dirty="0">
                <a:solidFill>
                  <a:srgbClr val="FFFF00"/>
                </a:solidFill>
              </a:rPr>
              <a:t>+ </a:t>
            </a:r>
            <a:r>
              <a:rPr lang="en-US" altLang="en-US" sz="2000" b="1" dirty="0" err="1">
                <a:solidFill>
                  <a:srgbClr val="FFFF00"/>
                </a:solidFill>
              </a:rPr>
              <a:t>Dương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</a:rPr>
              <a:t>Thứ</a:t>
            </a:r>
            <a:r>
              <a:rPr lang="en-US" altLang="en-US" sz="2000" b="1" dirty="0">
                <a:solidFill>
                  <a:srgbClr val="FFFF00"/>
                </a:solidFill>
              </a:rPr>
              <a:t>/ </a:t>
            </a:r>
            <a:r>
              <a:rPr lang="en-US" altLang="en-US" sz="2000" b="1" dirty="0" err="1">
                <a:solidFill>
                  <a:srgbClr val="FFFF00"/>
                </a:solidFill>
              </a:rPr>
              <a:t>Ngày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tháng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năm</a:t>
            </a:r>
            <a:endParaRPr lang="en-US" altLang="en-US" sz="2000" b="1" dirty="0">
              <a:solidFill>
                <a:srgbClr val="FFFF00"/>
              </a:solidFill>
            </a:endParaRPr>
          </a:p>
          <a:p>
            <a:r>
              <a:rPr lang="en-US" altLang="en-US" sz="2000" b="1" dirty="0">
                <a:solidFill>
                  <a:srgbClr val="FFFF00"/>
                </a:solidFill>
              </a:rPr>
              <a:t>+</a:t>
            </a:r>
            <a:r>
              <a:rPr lang="en-US" altLang="en-US" sz="2000" b="1" dirty="0" err="1">
                <a:solidFill>
                  <a:srgbClr val="FFFF00"/>
                </a:solidFill>
              </a:rPr>
              <a:t>Âm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</a:rPr>
              <a:t>Ngày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tháng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năm</a:t>
            </a:r>
            <a:r>
              <a:rPr lang="en-US" altLang="en-US" sz="2000" b="1" dirty="0">
                <a:solidFill>
                  <a:srgbClr val="FFFF00"/>
                </a:solidFill>
              </a:rPr>
              <a:t>/ </a:t>
            </a:r>
            <a:r>
              <a:rPr lang="en-US" altLang="en-US" sz="2000" b="1" dirty="0" err="1">
                <a:solidFill>
                  <a:srgbClr val="FFFF00"/>
                </a:solidFill>
              </a:rPr>
              <a:t>Sự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quan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trọng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736726" y="557213"/>
            <a:ext cx="1946275" cy="5175250"/>
            <a:chOff x="14025" y="638011"/>
            <a:chExt cx="1946375" cy="5176655"/>
          </a:xfrm>
        </p:grpSpPr>
        <p:cxnSp>
          <p:nvCxnSpPr>
            <p:cNvPr id="15" name="Elbow Connector 14"/>
            <p:cNvCxnSpPr/>
            <p:nvPr/>
          </p:nvCxnSpPr>
          <p:spPr bwMode="auto">
            <a:xfrm rot="10800000" flipV="1">
              <a:off x="248987" y="966712"/>
              <a:ext cx="39690" cy="4543071"/>
            </a:xfrm>
            <a:prstGeom prst="bentConnector3">
              <a:avLst>
                <a:gd name="adj1" fmla="val 578348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6" name="Group 40"/>
            <p:cNvGrpSpPr>
              <a:grpSpLocks/>
            </p:cNvGrpSpPr>
            <p:nvPr/>
          </p:nvGrpSpPr>
          <p:grpSpPr bwMode="auto">
            <a:xfrm>
              <a:off x="14025" y="638011"/>
              <a:ext cx="1946375" cy="5176655"/>
              <a:chOff x="14025" y="638011"/>
              <a:chExt cx="1946375" cy="517665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304553" y="638011"/>
                <a:ext cx="1655847" cy="71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dirty="0">
                    <a:cs typeface="Segoe UI" panose="020B0502040204020203" pitchFamily="34" charset="0"/>
                  </a:rPr>
                  <a:t>ÂM LỊCH</a:t>
                </a:r>
              </a:p>
            </p:txBody>
          </p:sp>
          <p:sp>
            <p:nvSpPr>
              <p:cNvPr id="40978" name="Rectangle 6"/>
              <p:cNvSpPr>
                <a:spLocks noChangeArrowheads="1"/>
              </p:cNvSpPr>
              <p:nvPr/>
            </p:nvSpPr>
            <p:spPr bwMode="auto">
              <a:xfrm>
                <a:off x="272716" y="1650994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>
                    <a:cs typeface="Segoe UI" panose="020B0502040204020203" pitchFamily="34" charset="0"/>
                  </a:rPr>
                  <a:t>Ngày…………</a:t>
                </a:r>
              </a:p>
            </p:txBody>
          </p:sp>
          <p:sp>
            <p:nvSpPr>
              <p:cNvPr id="40979" name="Rectangle 7"/>
              <p:cNvSpPr>
                <a:spLocks noChangeArrowheads="1"/>
              </p:cNvSpPr>
              <p:nvPr/>
            </p:nvSpPr>
            <p:spPr bwMode="auto">
              <a:xfrm>
                <a:off x="233518" y="2822848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Tháng…………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0980" name="Rectangle 8"/>
              <p:cNvSpPr>
                <a:spLocks noChangeArrowheads="1"/>
              </p:cNvSpPr>
              <p:nvPr/>
            </p:nvSpPr>
            <p:spPr bwMode="auto">
              <a:xfrm>
                <a:off x="233518" y="3942925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Năm…………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0981" name="Rectangle 9"/>
              <p:cNvSpPr>
                <a:spLocks noChangeArrowheads="1"/>
              </p:cNvSpPr>
              <p:nvPr/>
            </p:nvSpPr>
            <p:spPr bwMode="auto">
              <a:xfrm>
                <a:off x="233518" y="5094586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Sự kiện quan trọng 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4025" y="2108435"/>
                <a:ext cx="273064" cy="1587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55302" y="3086601"/>
                <a:ext cx="2333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5302" y="4302956"/>
                <a:ext cx="2333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129589" y="560388"/>
            <a:ext cx="1881187" cy="5168900"/>
            <a:chOff x="6075945" y="513308"/>
            <a:chExt cx="1880431" cy="5167876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6075945" y="4961104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Năm…………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0967" name="Rectangle 10"/>
            <p:cNvSpPr>
              <a:spLocks noChangeArrowheads="1"/>
            </p:cNvSpPr>
            <p:nvPr/>
          </p:nvSpPr>
          <p:spPr bwMode="auto">
            <a:xfrm>
              <a:off x="6084168" y="38314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Tháng………..</a:t>
              </a:r>
            </a:p>
          </p:txBody>
        </p:sp>
        <p:sp>
          <p:nvSpPr>
            <p:cNvPr id="40968" name="Rectangle 11"/>
            <p:cNvSpPr>
              <a:spLocks noChangeArrowheads="1"/>
            </p:cNvSpPr>
            <p:nvPr/>
          </p:nvSpPr>
          <p:spPr bwMode="auto">
            <a:xfrm>
              <a:off x="6084168" y="26417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Ngày …………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0969" name="Rectangle 12"/>
            <p:cNvSpPr>
              <a:spLocks noChangeArrowheads="1"/>
            </p:cNvSpPr>
            <p:nvPr/>
          </p:nvSpPr>
          <p:spPr bwMode="auto">
            <a:xfrm>
              <a:off x="6084168" y="1517711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Thứ 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75945" y="513308"/>
              <a:ext cx="1656684" cy="7205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cs typeface="Segoe UI" panose="020B0502040204020203" pitchFamily="34" charset="0"/>
                </a:rPr>
                <a:t>DƯƠNG LỊCH</a:t>
              </a:r>
            </a:p>
          </p:txBody>
        </p:sp>
        <p:cxnSp>
          <p:nvCxnSpPr>
            <p:cNvPr id="69" name="Elbow Connector 68"/>
            <p:cNvCxnSpPr>
              <a:stCxn id="14" idx="3"/>
              <a:endCxn id="40966" idx="3"/>
            </p:cNvCxnSpPr>
            <p:nvPr/>
          </p:nvCxnSpPr>
          <p:spPr bwMode="auto">
            <a:xfrm>
              <a:off x="7732629" y="873599"/>
              <a:ext cx="12695" cy="4447294"/>
            </a:xfrm>
            <a:prstGeom prst="bentConnector3">
              <a:avLst>
                <a:gd name="adj1" fmla="val 1800000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0969" idx="3"/>
            </p:cNvCxnSpPr>
            <p:nvPr/>
          </p:nvCxnSpPr>
          <p:spPr bwMode="auto">
            <a:xfrm>
              <a:off x="7740563" y="1878288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0968" idx="3"/>
            </p:cNvCxnSpPr>
            <p:nvPr/>
          </p:nvCxnSpPr>
          <p:spPr bwMode="auto">
            <a:xfrm>
              <a:off x="7740563" y="3002015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7688197" y="4190816"/>
              <a:ext cx="26024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00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9"/>
    </mc:Choice>
    <mc:Fallback xmlns="">
      <p:transition spd="slow" advTm="30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38" y="508023"/>
            <a:ext cx="40213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919289" y="681039"/>
            <a:ext cx="1946275" cy="5176837"/>
            <a:chOff x="14025" y="638011"/>
            <a:chExt cx="1946375" cy="5176655"/>
          </a:xfrm>
        </p:grpSpPr>
        <p:cxnSp>
          <p:nvCxnSpPr>
            <p:cNvPr id="15" name="Elbow Connector 14"/>
            <p:cNvCxnSpPr/>
            <p:nvPr/>
          </p:nvCxnSpPr>
          <p:spPr bwMode="auto">
            <a:xfrm rot="10800000" flipV="1">
              <a:off x="248987" y="966611"/>
              <a:ext cx="39689" cy="4543265"/>
            </a:xfrm>
            <a:prstGeom prst="bentConnector3">
              <a:avLst>
                <a:gd name="adj1" fmla="val 578348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9" name="Group 40"/>
            <p:cNvGrpSpPr>
              <a:grpSpLocks/>
            </p:cNvGrpSpPr>
            <p:nvPr/>
          </p:nvGrpSpPr>
          <p:grpSpPr bwMode="auto">
            <a:xfrm>
              <a:off x="14025" y="638011"/>
              <a:ext cx="1946375" cy="5176655"/>
              <a:chOff x="14025" y="638011"/>
              <a:chExt cx="1946375" cy="517665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304552" y="638011"/>
                <a:ext cx="1655848" cy="7207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dirty="0">
                    <a:cs typeface="Segoe UI" panose="020B0502040204020203" pitchFamily="34" charset="0"/>
                  </a:rPr>
                  <a:t>ÂM LỊCH</a:t>
                </a:r>
              </a:p>
            </p:txBody>
          </p:sp>
          <p:sp>
            <p:nvSpPr>
              <p:cNvPr id="42001" name="Rectangle 6"/>
              <p:cNvSpPr>
                <a:spLocks noChangeArrowheads="1"/>
              </p:cNvSpPr>
              <p:nvPr/>
            </p:nvSpPr>
            <p:spPr bwMode="auto">
              <a:xfrm>
                <a:off x="272716" y="1650994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>
                    <a:cs typeface="Segoe UI" panose="020B0502040204020203" pitchFamily="34" charset="0"/>
                  </a:rPr>
                  <a:t>Ngày 10</a:t>
                </a:r>
              </a:p>
            </p:txBody>
          </p:sp>
          <p:sp>
            <p:nvSpPr>
              <p:cNvPr id="42002" name="Rectangle 7"/>
              <p:cNvSpPr>
                <a:spLocks noChangeArrowheads="1"/>
              </p:cNvSpPr>
              <p:nvPr/>
            </p:nvSpPr>
            <p:spPr bwMode="auto">
              <a:xfrm>
                <a:off x="233518" y="2822848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Tháng 3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2003" name="Rectangle 8"/>
              <p:cNvSpPr>
                <a:spLocks noChangeArrowheads="1"/>
              </p:cNvSpPr>
              <p:nvPr/>
            </p:nvSpPr>
            <p:spPr bwMode="auto">
              <a:xfrm>
                <a:off x="233518" y="3942925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Mậu Tuất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2004" name="Rectangle 9"/>
              <p:cNvSpPr>
                <a:spLocks noChangeArrowheads="1"/>
              </p:cNvSpPr>
              <p:nvPr/>
            </p:nvSpPr>
            <p:spPr bwMode="auto">
              <a:xfrm>
                <a:off x="233518" y="5094586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Giỗ tổ Hùng Vương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4025" y="2107984"/>
                <a:ext cx="273064" cy="1587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55302" y="3085850"/>
                <a:ext cx="23337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5302" y="4303419"/>
                <a:ext cx="23337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396289" y="641351"/>
            <a:ext cx="1881187" cy="5167313"/>
            <a:chOff x="6075945" y="513308"/>
            <a:chExt cx="1880431" cy="5167876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6075945" y="4961104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Năm 2018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0" name="Rectangle 10"/>
            <p:cNvSpPr>
              <a:spLocks noChangeArrowheads="1"/>
            </p:cNvSpPr>
            <p:nvPr/>
          </p:nvSpPr>
          <p:spPr bwMode="auto">
            <a:xfrm>
              <a:off x="6084168" y="38314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Tháng 4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1" name="Rectangle 11"/>
            <p:cNvSpPr>
              <a:spLocks noChangeArrowheads="1"/>
            </p:cNvSpPr>
            <p:nvPr/>
          </p:nvSpPr>
          <p:spPr bwMode="auto">
            <a:xfrm>
              <a:off x="6084168" y="26417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Ngày 25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2" name="Rectangle 12"/>
            <p:cNvSpPr>
              <a:spLocks noChangeArrowheads="1"/>
            </p:cNvSpPr>
            <p:nvPr/>
          </p:nvSpPr>
          <p:spPr bwMode="auto">
            <a:xfrm>
              <a:off x="6084168" y="1517711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cs typeface="Segoe UI" panose="020B0502040204020203" pitchFamily="34" charset="0"/>
                </a:rPr>
                <a:t>Thứ 4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75945" y="513308"/>
              <a:ext cx="1656684" cy="7208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cs typeface="Segoe UI" panose="020B0502040204020203" pitchFamily="34" charset="0"/>
                </a:rPr>
                <a:t>DƯƠNG LỊCH</a:t>
              </a:r>
            </a:p>
          </p:txBody>
        </p:sp>
        <p:cxnSp>
          <p:nvCxnSpPr>
            <p:cNvPr id="69" name="Elbow Connector 68"/>
            <p:cNvCxnSpPr>
              <a:stCxn id="14" idx="3"/>
              <a:endCxn id="41989" idx="3"/>
            </p:cNvCxnSpPr>
            <p:nvPr/>
          </p:nvCxnSpPr>
          <p:spPr bwMode="auto">
            <a:xfrm>
              <a:off x="7732629" y="873710"/>
              <a:ext cx="12695" cy="4447071"/>
            </a:xfrm>
            <a:prstGeom prst="bentConnector3">
              <a:avLst>
                <a:gd name="adj1" fmla="val 1800000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1992" idx="3"/>
            </p:cNvCxnSpPr>
            <p:nvPr/>
          </p:nvCxnSpPr>
          <p:spPr bwMode="auto">
            <a:xfrm>
              <a:off x="7740563" y="1877120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1991" idx="3"/>
            </p:cNvCxnSpPr>
            <p:nvPr/>
          </p:nvCxnSpPr>
          <p:spPr bwMode="auto">
            <a:xfrm>
              <a:off x="7740563" y="3001192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7688197" y="4191947"/>
              <a:ext cx="26024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44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8"/>
    </mc:Choice>
    <mc:Fallback xmlns="">
      <p:transition spd="slow" advTm="45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141664" y="225425"/>
            <a:ext cx="5864225" cy="76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TÍNH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GIAN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1901826"/>
            <a:ext cx="2057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 rot="5580000" flipH="1">
            <a:off x="7569995" y="1040607"/>
            <a:ext cx="5508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 rot="16500000" flipH="1" flipV="1">
            <a:off x="7942263" y="998538"/>
            <a:ext cx="457200" cy="327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931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 rot="16620000" flipH="1">
            <a:off x="6089651" y="2428876"/>
            <a:ext cx="22225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601200" y="3048001"/>
            <a:ext cx="6858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vi-VN" altLang="vi-VN" sz="2400" b="1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15370" name="Freeform 10"/>
          <p:cNvSpPr>
            <a:spLocks noChangeArrowheads="1"/>
          </p:cNvSpPr>
          <p:nvPr/>
        </p:nvSpPr>
        <p:spPr bwMode="auto">
          <a:xfrm>
            <a:off x="6553200" y="259080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6 w 5"/>
              <a:gd name="T3" fmla="*/ 2147483646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36763" y="1931989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Trước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324600" y="3048001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vi-VN" altLang="vi-VN" sz="24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vi-VN" altLang="vi-VN" sz="2400" b="1">
                <a:solidFill>
                  <a:srgbClr val="3333CC">
                    <a:lumMod val="75000"/>
                  </a:srgbClr>
                </a:solidFill>
              </a:rPr>
              <a:t>179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 rot="5580000" flipH="1">
            <a:off x="4654550" y="1497013"/>
            <a:ext cx="43815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24013" y="3887788"/>
            <a:ext cx="4946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- Năm 179 TCN cách năm 40: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5580000" flipH="1">
            <a:off x="4301332" y="1758157"/>
            <a:ext cx="438150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172200" y="3887788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179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972300" y="38877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470775" y="3905250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8001000" y="39258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8534400" y="393065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219 năm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562100" y="4581525"/>
            <a:ext cx="419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Năm 542 cách năm 40: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295900" y="4592638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542  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6057900" y="45608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515100" y="46196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7070725" y="46196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7588250" y="462915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502 năm</a:t>
            </a:r>
          </a:p>
        </p:txBody>
      </p:sp>
      <p:sp>
        <p:nvSpPr>
          <p:cNvPr id="43040" name="Rectangle 1"/>
          <p:cNvSpPr>
            <a:spLocks noChangeArrowheads="1"/>
          </p:cNvSpPr>
          <p:nvPr/>
        </p:nvSpPr>
        <p:spPr bwMode="auto">
          <a:xfrm>
            <a:off x="5591176" y="1901826"/>
            <a:ext cx="542925" cy="4603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cs typeface="Segoe UI" panose="020B0502040204020203" pitchFamily="34" charset="0"/>
              </a:rPr>
              <a:t>CN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6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1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6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897A6A-6639-644B-86C3-678DDD9F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9E532-DAB8-0746-8140-0A55B751363B}"/>
              </a:ext>
            </a:extLst>
          </p:cNvPr>
          <p:cNvSpPr/>
          <p:nvPr/>
        </p:nvSpPr>
        <p:spPr>
          <a:xfrm>
            <a:off x="1064029" y="1742321"/>
            <a:ext cx="11006051" cy="388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chọn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10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đã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cuộc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đời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ghi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rõ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năm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Ví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dụ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năm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2010,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được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sinh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Biểu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diễn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trục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mẫu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chọn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một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trọng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nhất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viết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khoảng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7 – 10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dòng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về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này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khi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nào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ở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đâu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liên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đến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những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ai?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lại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lại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trọng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38C718-A314-EA46-A431-FC67AB5DF77B}"/>
              </a:ext>
            </a:extLst>
          </p:cNvPr>
          <p:cNvSpPr/>
          <p:nvPr/>
        </p:nvSpPr>
        <p:spPr>
          <a:xfrm>
            <a:off x="3043080" y="966646"/>
            <a:ext cx="5798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50800"/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5751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779792" y="273466"/>
            <a:ext cx="844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TRONG LỊCH SỬ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9A1D62DC-FBC9-7E4B-A72B-CD8BF6106D77}"/>
              </a:ext>
            </a:extLst>
          </p:cNvPr>
          <p:cNvSpPr/>
          <p:nvPr/>
        </p:nvSpPr>
        <p:spPr>
          <a:xfrm>
            <a:off x="832908" y="2750584"/>
            <a:ext cx="4955828" cy="182440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Tại sao phải xác định thời gian trong lịch sử? </a:t>
            </a:r>
            <a:endParaRPr lang="en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B3072F65-76E8-C94F-8D49-FC93B8476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4837945"/>
            <a:ext cx="2221774" cy="1824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2214" y="1051944"/>
            <a:ext cx="83130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6" y="189350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7" grpId="2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D7A429-A3F9-194B-82B8-579FE1AD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357435-F432-BD4A-86FD-0848B2B66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38" b="2750"/>
          <a:stretch/>
        </p:blipFill>
        <p:spPr>
          <a:xfrm>
            <a:off x="121920" y="2443942"/>
            <a:ext cx="11948160" cy="4428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FEB4AB-268F-1948-A171-FE9D6C4332AB}"/>
              </a:ext>
            </a:extLst>
          </p:cNvPr>
          <p:cNvSpPr txBox="1"/>
          <p:nvPr/>
        </p:nvSpPr>
        <p:spPr>
          <a:xfrm>
            <a:off x="1908488" y="127380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__________________________                               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E526A-22A7-7F4F-9FB1-233F224E8EF5}"/>
              </a:ext>
            </a:extLst>
          </p:cNvPr>
          <p:cNvSpPr/>
          <p:nvPr/>
        </p:nvSpPr>
        <p:spPr>
          <a:xfrm>
            <a:off x="2763024" y="1910070"/>
            <a:ext cx="6300192" cy="5338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CÁC SỰ KIỆN QUAN TRỌNG TRONG CUỘC ĐỜI TÔI</a:t>
            </a:r>
          </a:p>
        </p:txBody>
      </p:sp>
    </p:spTree>
    <p:extLst>
      <p:ext uri="{BB962C8B-B14F-4D97-AF65-F5344CB8AC3E}">
        <p14:creationId xmlns:p14="http://schemas.microsoft.com/office/powerpoint/2010/main" val="2447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1FE36FA1-154D-8146-87A0-DD4BE03C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83" y="1825625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3E65EE-15BA-C04B-8DC8-D4AF71EC8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1825625"/>
            <a:ext cx="1103284" cy="1091565"/>
          </a:xfrm>
          <a:prstGeom prst="rect">
            <a:avLst/>
          </a:prstGeom>
        </p:spPr>
      </p:pic>
      <p:pic>
        <p:nvPicPr>
          <p:cNvPr id="6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5DF6842B-54F7-0443-B4DC-706DFFED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9" y="3217228"/>
            <a:ext cx="156181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267AA5-5743-2E46-B1E2-8EC0D2A07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3" y="2917189"/>
            <a:ext cx="1245870" cy="1028701"/>
          </a:xfrm>
          <a:prstGeom prst="rect">
            <a:avLst/>
          </a:prstGeom>
        </p:spPr>
      </p:pic>
      <p:pic>
        <p:nvPicPr>
          <p:cNvPr id="8" name="Picture 2" descr="Tải Nhanh 32 Khung Slide Powerpoint Đẹp - Link Drive">
            <a:extLst>
              <a:ext uri="{FF2B5EF4-FFF2-40B4-BE49-F238E27FC236}">
                <a16:creationId xmlns:a16="http://schemas.microsoft.com/office/drawing/2014/main" id="{AFB813E1-6AED-784E-AF20-90279EC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-177482"/>
            <a:ext cx="12039598" cy="74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FE70F-40D3-5C44-8E84-87DB43FDF694}"/>
              </a:ext>
            </a:extLst>
          </p:cNvPr>
          <p:cNvSpPr/>
          <p:nvPr/>
        </p:nvSpPr>
        <p:spPr>
          <a:xfrm>
            <a:off x="2614613" y="1479641"/>
            <a:ext cx="74112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huẩn 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bị bài 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Nguồn 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gốc loài 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VN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0360" algn="just">
              <a:lnSpc>
                <a:spcPct val="115000"/>
              </a:lnSpc>
            </a:pP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Sự xuất hiện của con người trên Trái Đất: thời gian, địa điểm, động lực.</a:t>
            </a:r>
          </a:p>
          <a:p>
            <a:pPr indent="340360" algn="just">
              <a:lnSpc>
                <a:spcPct val="115000"/>
              </a:lnSpc>
            </a:pP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Sự khác nhau giữa Người tối cổ và Người tinh khôn.</a:t>
            </a:r>
            <a:endParaRPr lang="en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>
            <a:extLst>
              <a:ext uri="{FF2B5EF4-FFF2-40B4-BE49-F238E27FC236}">
                <a16:creationId xmlns:a16="http://schemas.microsoft.com/office/drawing/2014/main" id="{9A1D62DC-FBC9-7E4B-A72B-CD8BF6106D77}"/>
              </a:ext>
            </a:extLst>
          </p:cNvPr>
          <p:cNvSpPr/>
          <p:nvPr/>
        </p:nvSpPr>
        <p:spPr>
          <a:xfrm>
            <a:off x="843373" y="3557330"/>
            <a:ext cx="3876636" cy="182440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400" dirty="0">
                <a:solidFill>
                  <a:srgbClr val="0070C0"/>
                </a:solidFill>
                <a:latin typeface="+mj-lt"/>
              </a:rPr>
              <a:t>- Con người thời xưa đã xác định thời gian bằng những cách nào?</a:t>
            </a:r>
            <a:r>
              <a:rPr lang="en-VN" sz="2400" dirty="0">
                <a:solidFill>
                  <a:srgbClr val="0070C0"/>
                </a:solidFill>
                <a:effectLst/>
                <a:latin typeface="+mj-lt"/>
              </a:rPr>
              <a:t> </a:t>
            </a:r>
            <a:endParaRPr lang="en-VN" sz="24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B3072F65-76E8-C94F-8D49-FC93B8476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0" y="5387926"/>
            <a:ext cx="1592556" cy="1307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" y="1390145"/>
            <a:ext cx="11080266" cy="43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859"/>
            <a:ext cx="12191999" cy="68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85D894E-86E2-0F4B-913E-2E90DB1B6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00396"/>
              </p:ext>
            </p:extLst>
          </p:nvPr>
        </p:nvGraphicFramePr>
        <p:xfrm>
          <a:off x="630250" y="264855"/>
          <a:ext cx="11151442" cy="634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492">
                  <a:extLst>
                    <a:ext uri="{9D8B030D-6E8A-4147-A177-3AD203B41FA5}">
                      <a16:colId xmlns:a16="http://schemas.microsoft.com/office/drawing/2014/main" val="1738596614"/>
                    </a:ext>
                  </a:extLst>
                </a:gridCol>
                <a:gridCol w="7487159">
                  <a:extLst>
                    <a:ext uri="{9D8B030D-6E8A-4147-A177-3AD203B41FA5}">
                      <a16:colId xmlns:a16="http://schemas.microsoft.com/office/drawing/2014/main" val="752157951"/>
                    </a:ext>
                  </a:extLst>
                </a:gridCol>
                <a:gridCol w="1540791">
                  <a:extLst>
                    <a:ext uri="{9D8B030D-6E8A-4147-A177-3AD203B41FA5}">
                      <a16:colId xmlns:a16="http://schemas.microsoft.com/office/drawing/2014/main" val="3679416993"/>
                    </a:ext>
                  </a:extLst>
                </a:gridCol>
              </a:tblGrid>
              <a:tr h="710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07444"/>
                  </a:ext>
                </a:extLst>
              </a:tr>
              <a:tr h="1677993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2458"/>
                  </a:ext>
                </a:extLst>
              </a:tr>
              <a:tr h="2134108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14025"/>
                  </a:ext>
                </a:extLst>
              </a:tr>
              <a:tr h="1823601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740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F0A86BD8-4C69-0540-B1D9-A2ACF399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" y="5078684"/>
            <a:ext cx="1887430" cy="1363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5AB8F9-5767-7A4B-88C8-83EA83E7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08" y="2872724"/>
            <a:ext cx="1721304" cy="1620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DF1B5D-107A-C94D-8CDD-21B3CE672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32" y="1145573"/>
            <a:ext cx="1413440" cy="1344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BFD60B-52FA-8E4D-B63E-604C42F82990}"/>
              </a:ext>
            </a:extLst>
          </p:cNvPr>
          <p:cNvSpPr txBox="1"/>
          <p:nvPr/>
        </p:nvSpPr>
        <p:spPr>
          <a:xfrm>
            <a:off x="2914370" y="1126854"/>
            <a:ext cx="7315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cát: có hai bình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nhau,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 có chia nhiều vạch. Đổ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vào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ình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 chảy từ từ xuống bình thứ hai và xác định giờ dựa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chảy đến từng vạch</a:t>
            </a:r>
            <a:r>
              <a:rPr lang="en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EBB01F-8A39-D944-9104-C362BA517A33}"/>
              </a:ext>
            </a:extLst>
          </p:cNvPr>
          <p:cNvSpPr txBox="1"/>
          <p:nvPr/>
        </p:nvSpPr>
        <p:spPr>
          <a:xfrm>
            <a:off x="2899787" y="2764169"/>
            <a:ext cx="7112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Đồng hồ nước cũng có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tắc hoạt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tự như đổng hồ cát: có hai bình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nhau,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 có chia nhiều vạch. Đổ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vào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bình, cho chảy từ từ xuống bình thứ hai và xác định giờ dựa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chảy đến từng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vạch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004C7-6312-2B42-A917-C88AC6220C5D}"/>
              </a:ext>
            </a:extLst>
          </p:cNvPr>
          <p:cNvSpPr txBox="1"/>
          <p:nvPr/>
        </p:nvSpPr>
        <p:spPr>
          <a:xfrm>
            <a:off x="2899786" y="4959813"/>
            <a:ext cx="711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Đồng hồ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trời: có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cái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tròn,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 vẽ nhiều vòng tròn đồng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Dùng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gỗ cắm ở giữa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rồi để ra ngoài ánh nắng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trời. Bóng của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đến vòng tròn nào thì xác định được lúc đó là mấy giờ.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B892A-9786-D745-A756-4251F18E57D9}"/>
              </a:ext>
            </a:extLst>
          </p:cNvPr>
          <p:cNvSpPr txBox="1"/>
          <p:nvPr/>
        </p:nvSpPr>
        <p:spPr>
          <a:xfrm>
            <a:off x="10494619" y="2872724"/>
            <a:ext cx="1341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Đóng băng vào mùa đông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3A314F-CC23-F448-804E-60F77E19E188}"/>
              </a:ext>
            </a:extLst>
          </p:cNvPr>
          <p:cNvSpPr txBox="1"/>
          <p:nvPr/>
        </p:nvSpPr>
        <p:spPr>
          <a:xfrm>
            <a:off x="10330478" y="4975595"/>
            <a:ext cx="149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 thuộc vào hướng mặt trời các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0" y="364030"/>
            <a:ext cx="863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TRONG LỊCH SỬ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4645" y="1959780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4645" y="3553816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4181746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4" y="338800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E500-5E3D-C84C-9166-2F09DE9D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27911"/>
            <a:ext cx="12191999" cy="6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6E616-2B28-A347-9668-0F742566AE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4818"/>
            <a:ext cx="7872412" cy="1810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4FA2E-202D-C742-9539-3DC5841B41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" y="-29536"/>
            <a:ext cx="3371850" cy="4544858"/>
          </a:xfrm>
          <a:prstGeom prst="rect">
            <a:avLst/>
          </a:prstGeom>
        </p:spPr>
      </p:pic>
      <p:sp>
        <p:nvSpPr>
          <p:cNvPr id="8" name="Vertical Scroll 7">
            <a:extLst>
              <a:ext uri="{FF2B5EF4-FFF2-40B4-BE49-F238E27FC236}">
                <a16:creationId xmlns:a16="http://schemas.microsoft.com/office/drawing/2014/main" id="{5E2BF5B0-5C29-2643-A970-F4D99C61971E}"/>
              </a:ext>
            </a:extLst>
          </p:cNvPr>
          <p:cNvSpPr/>
          <p:nvPr/>
        </p:nvSpPr>
        <p:spPr>
          <a:xfrm>
            <a:off x="3448286" y="365125"/>
            <a:ext cx="4227183" cy="3672035"/>
          </a:xfrm>
          <a:prstGeom prst="verticalScroll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xem trên tờ lịch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những đơn vị thời gian nào và những loại lịch nào?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xưa đã dựa vào cơ sở để làm ra lịch?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cách tính thời gian thống nhất </a:t>
            </a:r>
            <a:r>
              <a:rPr lang="en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toàn thế giới có cần thiết </a:t>
            </a:r>
            <a:r>
              <a:rPr lang="en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Vì sao</a:t>
            </a:r>
            <a:r>
              <a:rPr lang="en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>
            <a:extLst>
              <a:ext uri="{FF2B5EF4-FFF2-40B4-BE49-F238E27FC236}">
                <a16:creationId xmlns:a16="http://schemas.microsoft.com/office/drawing/2014/main" id="{0A8DC9C2-C3C0-B641-AA14-332650000F6D}"/>
              </a:ext>
            </a:extLst>
          </p:cNvPr>
          <p:cNvSpPr/>
          <p:nvPr/>
        </p:nvSpPr>
        <p:spPr>
          <a:xfrm>
            <a:off x="8438137" y="2948896"/>
            <a:ext cx="3850049" cy="385184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thập kỉ, thế kỉ, thiên niên kỉ có bao nhiêu năm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sơ đồ hình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muốn biết năm 2000 TCN cách ngày nay bao nhiêu năm thì tính như thế nào?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7641E0B5-A657-AD44-AB13-B1064454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09" y="2305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410339-7783-9E49-B279-135F7B6CCAAA}"/>
              </a:ext>
            </a:extLst>
          </p:cNvPr>
          <p:cNvSpPr txBox="1"/>
          <p:nvPr/>
        </p:nvSpPr>
        <p:spPr>
          <a:xfrm>
            <a:off x="4629910" y="39473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VN" sz="2400" b="1" dirty="0">
              <a:solidFill>
                <a:srgbClr val="1F2A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363D7-7C2A-C743-8287-E443862D5A65}"/>
              </a:ext>
            </a:extLst>
          </p:cNvPr>
          <p:cNvSpPr txBox="1"/>
          <p:nvPr/>
        </p:nvSpPr>
        <p:spPr>
          <a:xfrm>
            <a:off x="9302977" y="297498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VN" sz="2400" b="1" dirty="0">
              <a:solidFill>
                <a:srgbClr val="1F2A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2685" y="99805"/>
            <a:ext cx="120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THẢO LUẬN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NHãM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166DA-317A-074D-874F-EDF9F367E6D4}"/>
              </a:ext>
            </a:extLst>
          </p:cNvPr>
          <p:cNvSpPr/>
          <p:nvPr/>
        </p:nvSpPr>
        <p:spPr>
          <a:xfrm>
            <a:off x="4479471" y="1727629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lịch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BCFF0-E11F-674C-8027-A64A2113640F}"/>
              </a:ext>
            </a:extLst>
          </p:cNvPr>
          <p:cNvSpPr/>
          <p:nvPr/>
        </p:nvSpPr>
        <p:spPr>
          <a:xfrm>
            <a:off x="7106948" y="1727628"/>
            <a:ext cx="2571624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lịch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DCC98-717F-3642-9B96-42E5C741F34C}"/>
              </a:ext>
            </a:extLst>
          </p:cNvPr>
          <p:cNvSpPr/>
          <p:nvPr/>
        </p:nvSpPr>
        <p:spPr>
          <a:xfrm>
            <a:off x="4479470" y="2483248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 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682F4-6642-EF49-B1DD-8B61C6176780}"/>
              </a:ext>
            </a:extLst>
          </p:cNvPr>
          <p:cNvSpPr/>
          <p:nvPr/>
        </p:nvSpPr>
        <p:spPr>
          <a:xfrm>
            <a:off x="4479470" y="3231379"/>
            <a:ext cx="2355272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8C757E-F07B-EC4B-8B53-0D07C883A04C}"/>
              </a:ext>
            </a:extLst>
          </p:cNvPr>
          <p:cNvSpPr/>
          <p:nvPr/>
        </p:nvSpPr>
        <p:spPr>
          <a:xfrm>
            <a:off x="4479470" y="3924619"/>
            <a:ext cx="2355273" cy="531284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00A26C-549D-004E-87B4-583F4727A50F}"/>
              </a:ext>
            </a:extLst>
          </p:cNvPr>
          <p:cNvSpPr/>
          <p:nvPr/>
        </p:nvSpPr>
        <p:spPr>
          <a:xfrm>
            <a:off x="7106947" y="3273750"/>
            <a:ext cx="2571625" cy="512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BA6F3-1BA6-6446-B471-D5B375EB95D4}"/>
              </a:ext>
            </a:extLst>
          </p:cNvPr>
          <p:cNvSpPr/>
          <p:nvPr/>
        </p:nvSpPr>
        <p:spPr>
          <a:xfrm>
            <a:off x="7096554" y="3908144"/>
            <a:ext cx="2582018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D09610-22B0-D442-9D09-0AF7A7E14B51}"/>
              </a:ext>
            </a:extLst>
          </p:cNvPr>
          <p:cNvSpPr/>
          <p:nvPr/>
        </p:nvSpPr>
        <p:spPr>
          <a:xfrm>
            <a:off x="7106947" y="2454146"/>
            <a:ext cx="2571625" cy="622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 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F71594-7B98-3647-9FEF-4DF88985D519}"/>
              </a:ext>
            </a:extLst>
          </p:cNvPr>
          <p:cNvSpPr/>
          <p:nvPr/>
        </p:nvSpPr>
        <p:spPr>
          <a:xfrm>
            <a:off x="4503243" y="4667058"/>
            <a:ext cx="2355273" cy="662389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F8BA79-6FBE-4A40-97E1-80047FD1947B}"/>
              </a:ext>
            </a:extLst>
          </p:cNvPr>
          <p:cNvSpPr/>
          <p:nvPr/>
        </p:nvSpPr>
        <p:spPr>
          <a:xfrm>
            <a:off x="7050966" y="4689013"/>
            <a:ext cx="2627606" cy="645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Mậu Tuất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EACD69-5591-EC48-A5B3-BEC967599B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0" y="1223889"/>
            <a:ext cx="3973225" cy="4951828"/>
          </a:xfrm>
          <a:prstGeom prst="rect">
            <a:avLst/>
          </a:prstGeom>
        </p:spPr>
      </p:pic>
      <p:pic>
        <p:nvPicPr>
          <p:cNvPr id="18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0D9049F2-C1A3-7045-8DFF-3A7BAC99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36" y="9421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023288" y="81477"/>
            <a:ext cx="120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THẢO LUẬN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NHãM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C4EA-5A78-6E44-90B7-03AD739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8110-605E-5844-8563-2DA84E75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6570C407-6F42-1644-831A-356057F3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BFA804F-6DCC-EC4B-A1A8-6CE3CFB41BCC}"/>
              </a:ext>
            </a:extLst>
          </p:cNvPr>
          <p:cNvSpPr/>
          <p:nvPr/>
        </p:nvSpPr>
        <p:spPr>
          <a:xfrm>
            <a:off x="23450" y="816893"/>
            <a:ext cx="2905125" cy="3571875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Người 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 tạo ra lịch dựa trên cơ sở quan sát và tính toán quy 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chuyển của 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 nhìn từ Trái Đất </a:t>
            </a:r>
          </a:p>
        </p:txBody>
      </p:sp>
      <p:sp>
        <p:nvSpPr>
          <p:cNvPr id="6" name="Vertical Scroll 5">
            <a:extLst>
              <a:ext uri="{FF2B5EF4-FFF2-40B4-BE49-F238E27FC236}">
                <a16:creationId xmlns:a16="http://schemas.microsoft.com/office/drawing/2014/main" id="{AA1A53FB-F4F6-C443-A129-2BCFD8AE1ACF}"/>
              </a:ext>
            </a:extLst>
          </p:cNvPr>
          <p:cNvSpPr/>
          <p:nvPr/>
        </p:nvSpPr>
        <p:spPr>
          <a:xfrm>
            <a:off x="2630745" y="789950"/>
            <a:ext cx="3362325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dirty="0"/>
              <a:t>-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cách tính thời gian theo chu kì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xung quanh Trái Đất. Thời gian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 quanh Trái Đất là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tháng. </a:t>
            </a:r>
          </a:p>
        </p:txBody>
      </p:sp>
      <p:sp>
        <p:nvSpPr>
          <p:cNvPr id="7" name="Vertical Scroll 6">
            <a:extLst>
              <a:ext uri="{FF2B5EF4-FFF2-40B4-BE49-F238E27FC236}">
                <a16:creationId xmlns:a16="http://schemas.microsoft.com/office/drawing/2014/main" id="{5EF1C6E7-C49E-B74A-97E9-FFB77BAC70AE}"/>
              </a:ext>
            </a:extLst>
          </p:cNvPr>
          <p:cNvSpPr/>
          <p:nvPr/>
        </p:nvSpPr>
        <p:spPr>
          <a:xfrm>
            <a:off x="5770310" y="816893"/>
            <a:ext cx="3362325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dirty="0"/>
              <a:t>- </a:t>
            </a:r>
            <a:endParaRPr lang="en-US" dirty="0" smtClean="0"/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cách tính thời gian theo chu kì Trái Đất quay xung quanh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Trời. Thời gian Trái Đất chuyển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 quanh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954A90B1-306A-1248-8062-31F439FB8C54}"/>
              </a:ext>
            </a:extLst>
          </p:cNvPr>
          <p:cNvSpPr/>
          <p:nvPr/>
        </p:nvSpPr>
        <p:spPr>
          <a:xfrm>
            <a:off x="8810659" y="839524"/>
            <a:ext cx="3343308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cần có lịch chung: đó là 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lịch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lấy năm Chúa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Giê-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đời làm năm đầu tiên của Công nguyên. Trước năm đó là trước Công nguyên (TCN)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B5FD49-D6D8-3442-B5F7-506A17076A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1" y="4578091"/>
            <a:ext cx="2121289" cy="2160334"/>
          </a:xfrm>
          <a:prstGeom prst="rect">
            <a:avLst/>
          </a:prstGeom>
        </p:spPr>
      </p:pic>
      <p:sp>
        <p:nvSpPr>
          <p:cNvPr id="19" name="Horizontal Scroll 18">
            <a:extLst>
              <a:ext uri="{FF2B5EF4-FFF2-40B4-BE49-F238E27FC236}">
                <a16:creationId xmlns:a16="http://schemas.microsoft.com/office/drawing/2014/main" id="{C5D69347-0244-4841-9244-5E3237D4E612}"/>
              </a:ext>
            </a:extLst>
          </p:cNvPr>
          <p:cNvSpPr/>
          <p:nvPr/>
        </p:nvSpPr>
        <p:spPr>
          <a:xfrm>
            <a:off x="1075930" y="278062"/>
            <a:ext cx="10677954" cy="411840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365 </a:t>
            </a:r>
            <a:r>
              <a:rPr lang="vi-VN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thành 12 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đủ (31 ngày) và tháng thiếu (30 ngày). 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háng 2 chỉ có 28 ngày.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366 ngày. Tháng 2 của năm nhuận có 29 ngày, ngày thứ 29 ấy gọi là “ngày nhuận”.</a:t>
            </a:r>
            <a:endParaRPr lang="en-US" sz="2400" dirty="0">
              <a:solidFill>
                <a:srgbClr val="1F2AF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354 </a:t>
            </a:r>
            <a:r>
              <a:rPr lang="en-US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400" dirty="0">
              <a:solidFill>
                <a:srgbClr val="1F2AF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1" y="364030"/>
            <a:ext cx="849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TRONG LỊCH SỬ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214" y="3350749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3939067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214" y="4647864"/>
            <a:ext cx="54264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8403" y="5343401"/>
            <a:ext cx="10087693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" y="4516256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1737</Words>
  <Application>Microsoft Office PowerPoint</Application>
  <PresentationFormat>Widescreen</PresentationFormat>
  <Paragraphs>176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Microsoft YaHei</vt:lpstr>
      <vt:lpstr>.VnMysticalH</vt:lpstr>
      <vt:lpstr>APPLE CHANCERY</vt:lpstr>
      <vt:lpstr>APPLE CHANCERY</vt:lpstr>
      <vt:lpstr>Arial</vt:lpstr>
      <vt:lpstr>Calibri</vt:lpstr>
      <vt:lpstr>Calibri Light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42</cp:revision>
  <dcterms:created xsi:type="dcterms:W3CDTF">2021-07-10T08:21:22Z</dcterms:created>
  <dcterms:modified xsi:type="dcterms:W3CDTF">2022-08-07T04:32:50Z</dcterms:modified>
</cp:coreProperties>
</file>