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0" r:id="rId2"/>
    <p:sldId id="259" r:id="rId3"/>
    <p:sldId id="293" r:id="rId4"/>
    <p:sldId id="339" r:id="rId5"/>
    <p:sldId id="332" r:id="rId6"/>
    <p:sldId id="334" r:id="rId7"/>
    <p:sldId id="335" r:id="rId8"/>
    <p:sldId id="336" r:id="rId9"/>
    <p:sldId id="337" r:id="rId10"/>
    <p:sldId id="338" r:id="rId11"/>
    <p:sldId id="297" r:id="rId12"/>
    <p:sldId id="298" r:id="rId13"/>
    <p:sldId id="299" r:id="rId14"/>
    <p:sldId id="340" r:id="rId15"/>
    <p:sldId id="301" r:id="rId16"/>
    <p:sldId id="292" r:id="rId17"/>
    <p:sldId id="341" r:id="rId18"/>
    <p:sldId id="305" r:id="rId19"/>
    <p:sldId id="306" r:id="rId20"/>
    <p:sldId id="302" r:id="rId21"/>
    <p:sldId id="343" r:id="rId22"/>
    <p:sldId id="329" r:id="rId23"/>
    <p:sldId id="295" r:id="rId24"/>
    <p:sldId id="342" r:id="rId25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FF33"/>
    <a:srgbClr val="1615C0"/>
    <a:srgbClr val="DB77D6"/>
    <a:srgbClr val="149C1A"/>
    <a:srgbClr val="F51B59"/>
    <a:srgbClr val="F54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/>
    <p:restoredTop sz="94364" autoAdjust="0"/>
  </p:normalViewPr>
  <p:slideViewPr>
    <p:cSldViewPr snapToGrid="0" snapToObjects="1">
      <p:cViewPr varScale="1">
        <p:scale>
          <a:sx n="68" d="100"/>
          <a:sy n="68" d="100"/>
        </p:scale>
        <p:origin x="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E2FA-6FCB-D444-8042-1E360340399C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CBD1A-4AE7-9A46-91D0-084D85F070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534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5FFB9F-E6DB-430C-894D-13EA00326300}" type="slidenum">
              <a:rPr lang="vi-VN" altLang="vi-VN">
                <a:latin typeface="Arial" panose="020B0604020202020204" pitchFamily="34" charset="0"/>
              </a:rPr>
              <a:pPr/>
              <a:t>9</a:t>
            </a:fld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0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2 bức tranh trên, hai bức tranh này giúp em liên tưởng đến truyền thuyết nào?</a:t>
            </a:r>
            <a:endParaRPr lang="en-V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 2 câu chuyện các em hãy chỉ ra các yếu tố mang tình chất lịch sử thông qua mỗi câu chuyện truyền thuyết đó?</a:t>
            </a:r>
            <a:endParaRPr lang="en-V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BD1A-4AE7-9A46-91D0-084D85F0700F}" type="slidenum">
              <a:rPr lang="en-VN" smtClean="0"/>
              <a:t>11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489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BD1A-4AE7-9A46-91D0-084D85F0700F}" type="slidenum">
              <a:rPr lang="en-VN" smtClean="0"/>
              <a:t>20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8172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1432-2175-4A40-8BBB-EBE059743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4736E-F601-DF48-9BC7-06040AA43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5EC8A-97FE-0E4C-94F7-9A190083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1AA38-07B1-D143-89F8-1AAAB9ED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2B8C9-9712-9940-B5D5-3420F44D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7706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2D97B-C6E8-5F46-95A9-630B1146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2DC91-6F4F-DE4F-B34A-4D1D3BCFB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9262-A068-5848-A4EB-3747C204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FE970-C4D6-1740-95BA-A6D9EFAF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90092-1EFA-AF44-8E55-1203960A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6716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893FF0-024F-5D4B-B0E6-B6524BC74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B11AD-CAA0-6640-9B8C-200E42147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21E20-DB3C-9D43-A2FF-96414D87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B209F-0C8C-E44D-B481-3D07532A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6BEA7-BC47-5843-9296-5E4EA40F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60139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0A7E-960E-4DCE-8C7D-B35DFE092B00}" type="datetimeFigureOut">
              <a:rPr lang="LID4096"/>
              <a:pPr>
                <a:defRPr/>
              </a:pPr>
              <a:t>08/07/2022</a:t>
            </a:fld>
            <a:endParaRPr lang="en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1AFE5-5CE2-4502-AEAE-034FCFA141C6}" type="slidenum">
              <a:rPr lang="LID4096" altLang="en-US"/>
              <a:pPr/>
              <a:t>‹#›</a:t>
            </a:fld>
            <a:endParaRPr lang="LID4096" altLang="en-US"/>
          </a:p>
        </p:txBody>
      </p:sp>
    </p:spTree>
    <p:extLst>
      <p:ext uri="{BB962C8B-B14F-4D97-AF65-F5344CB8AC3E}">
        <p14:creationId xmlns:p14="http://schemas.microsoft.com/office/powerpoint/2010/main" val="277305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AE383-A583-ED41-8D0E-30E7B533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4DB9E-6790-D848-8C82-16CE01AB3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95133-995F-EB47-B376-D83F4839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3C067-DD31-B64C-9006-F06294F2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19BD2-A3DD-FE47-BF68-C3EB611B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1732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177C-6E7B-DB4A-9C51-912D15F5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BD302-8ACB-FA40-AB64-E0940B45A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B21F0-8C54-F640-A3F6-BDCE649D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777C0-9C8F-784E-BE8C-3327B785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2F793-CC02-D747-BBAB-5B9FFD78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8565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A25C-F2AF-4143-BE09-C4070F66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50B84-4595-1144-8095-0C52541B1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19B5D-F2E6-FE47-858D-62AAB520B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0E497-E7C3-294B-BE3B-FA6FF2E7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9E6F5-D2D8-8243-97B1-550F176E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6969A-DFE1-3844-9707-C0BB0FE0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1169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5BBA-EF41-6D49-8703-3749377C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09772-3FF7-8B4E-99C5-3DAF61B5E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D9B79-58F8-6F41-9375-04288F95E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C1E09-E1E6-2749-B7D7-3A0466580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0BD4FC-BE30-4F44-B047-164D466F3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D75FC-0362-3B40-9A54-18E24009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7B0AB7-EA22-B545-A2F5-48090D87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C03E1-D3F9-E34E-96F8-5F6BC062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375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50A0-9088-FB4C-BFC2-7E5E244F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745AE-2BB6-614A-8B3D-0B3F7313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5C63-F604-7B42-B8EC-E0BA348B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FB972-6FBF-8847-9963-0DFD5107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9470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DA459-8247-264A-8C0E-9B26E035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A35C5-E226-374A-B5AA-9B2D74F1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96F4E-B396-4745-AE62-5FB4F90E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460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FB30-DF2F-7448-AF07-F1334D55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A0585-B448-8543-8961-6ACF76B3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66AF7-B004-E840-9B95-7C6B980D9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CAFCB-7E44-874A-B8A6-102BF1D0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64540-469A-0741-935C-0248230B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9F4C6-C89D-D04D-AC4F-F9513ED6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5723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69DB-798C-4445-9071-D2F7072E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FF23F-4645-3F45-841B-8D5B3F991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F732E-A022-A441-8920-82E5F78E3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F7BD3-1AF5-0443-8392-575839AA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447B9-AA3F-4043-BA43-CBE6329F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9E4AB-2613-6E42-99C1-DB20476A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6825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911DA-761F-DE4D-869C-551E8B85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D4181-7805-AD4E-939C-5201B7CA2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E4FB2-0EBF-2248-9373-B86D808A0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752FE-17E2-184B-A4B8-C0F178B28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44EC1-50A2-D441-8D93-8DE2B6846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1362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9.svg"/><Relationship Id="rId3" Type="http://schemas.openxmlformats.org/officeDocument/2006/relationships/image" Target="../media/image24.png"/><Relationship Id="rId7" Type="http://schemas.openxmlformats.org/officeDocument/2006/relationships/image" Target="../media/image33.svg"/><Relationship Id="rId12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7.sv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35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74" y="2272265"/>
            <a:ext cx="7001852" cy="3458058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39.png">
            <a:extLst>
              <a:ext uri="{FF2B5EF4-FFF2-40B4-BE49-F238E27FC236}">
                <a16:creationId xmlns:a16="http://schemas.microsoft.com/office/drawing/2014/main" id="{950D4D31-11A1-CB49-90A5-1D12E096EB2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92156" y="1482555"/>
            <a:ext cx="5247901" cy="3892889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66483-47E8-7042-996B-1D75342DD0F4}"/>
              </a:ext>
            </a:extLst>
          </p:cNvPr>
          <p:cNvSpPr txBox="1"/>
          <p:nvPr/>
        </p:nvSpPr>
        <p:spPr>
          <a:xfrm>
            <a:off x="2037216" y="838327"/>
            <a:ext cx="920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1615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trống đồng Ngọc Lũ hiện vật tiêu biểu của nền văn minh Việt cổ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3" y="1499445"/>
            <a:ext cx="6488271" cy="3859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76381" y="5504886"/>
            <a:ext cx="9139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380" y="6032739"/>
            <a:ext cx="8776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 sát hình ảnh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1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>
          <a:xfrm>
            <a:off x="0" y="23813"/>
            <a:ext cx="12192000" cy="132556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vi-VN" alt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Tư liệu chữ viết là:</a:t>
            </a:r>
          </a:p>
        </p:txBody>
      </p:sp>
      <p:sp>
        <p:nvSpPr>
          <p:cNvPr id="13315" name="Title 1"/>
          <p:cNvSpPr txBox="1">
            <a:spLocks noChangeArrowheads="1"/>
          </p:cNvSpPr>
          <p:nvPr/>
        </p:nvSpPr>
        <p:spPr bwMode="auto">
          <a:xfrm>
            <a:off x="26988" y="1377950"/>
            <a:ext cx="12192000" cy="5456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A. Những hình khắc trên bia đá 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B. Những bản ghi: sách được in, khắc bằng chữ viết, vở chép tay, ... từ quá khứ còn được lưu lại đến ngày nay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C. Những hình vẽ trên vách hang đá của người nguyên thủy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D. Những câu chuyện cổ tích</a:t>
            </a: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 bwMode="auto">
          <a:xfrm>
            <a:off x="-17463" y="2867025"/>
            <a:ext cx="654051" cy="7413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32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3200" b="1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6036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241B3D-B7FC-B642-B723-F14E558C4E81}"/>
              </a:ext>
            </a:extLst>
          </p:cNvPr>
          <p:cNvSpPr/>
          <p:nvPr/>
        </p:nvSpPr>
        <p:spPr>
          <a:xfrm>
            <a:off x="685800" y="1680323"/>
            <a:ext cx="377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895043-EEC3-6446-ADBE-2E54DD19923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2" t="943" r="-1"/>
          <a:stretch/>
        </p:blipFill>
        <p:spPr>
          <a:xfrm>
            <a:off x="413925" y="2455761"/>
            <a:ext cx="7401007" cy="43620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685800" y="115336"/>
            <a:ext cx="11015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2455761"/>
            <a:ext cx="3921536" cy="41163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902690" y="2574964"/>
            <a:ext cx="40970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rgbClr val="1615C0"/>
                </a:solidFill>
              </a:rPr>
              <a:t>THẢO LUẬN NHÓM </a:t>
            </a:r>
            <a:endParaRPr lang="en-US" sz="2000" dirty="0" smtClean="0">
              <a:solidFill>
                <a:srgbClr val="1615C0"/>
              </a:solidFill>
            </a:endParaRPr>
          </a:p>
          <a:p>
            <a:pPr algn="ctr"/>
            <a:r>
              <a:rPr lang="vi-VN" sz="2000" dirty="0" smtClean="0">
                <a:solidFill>
                  <a:srgbClr val="1615C0"/>
                </a:solidFill>
              </a:rPr>
              <a:t>TÓM </a:t>
            </a:r>
            <a:r>
              <a:rPr lang="vi-VN" sz="2000" dirty="0">
                <a:solidFill>
                  <a:srgbClr val="1615C0"/>
                </a:solidFill>
              </a:rPr>
              <a:t>TẮT </a:t>
            </a:r>
            <a:r>
              <a:rPr lang="vi-VN" sz="2000" dirty="0" smtClean="0">
                <a:solidFill>
                  <a:srgbClr val="1615C0"/>
                </a:solidFill>
              </a:rPr>
              <a:t>TRUYỆN</a:t>
            </a:r>
            <a:endParaRPr lang="en-US" sz="2000" dirty="0" smtClean="0">
              <a:solidFill>
                <a:srgbClr val="1615C0"/>
              </a:solidFill>
            </a:endParaRPr>
          </a:p>
          <a:p>
            <a:pPr algn="ctr"/>
            <a:endParaRPr lang="en-US" sz="2000" dirty="0" smtClean="0">
              <a:solidFill>
                <a:srgbClr val="1615C0"/>
              </a:solidFill>
            </a:endParaRPr>
          </a:p>
          <a:p>
            <a:pPr algn="just"/>
            <a:r>
              <a:rPr lang="en-US" sz="2000" dirty="0" smtClean="0"/>
              <a:t>- </a:t>
            </a:r>
            <a:r>
              <a:rPr lang="vi-VN" sz="2000" dirty="0" smtClean="0"/>
              <a:t>Nhóm 1,2</a:t>
            </a:r>
            <a:r>
              <a:rPr lang="en-US" sz="2000" dirty="0" smtClean="0"/>
              <a:t>:</a:t>
            </a:r>
            <a:r>
              <a:rPr lang="vi-VN" sz="2000" dirty="0" smtClean="0"/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2000" dirty="0"/>
              <a:t>uyện Con </a:t>
            </a:r>
            <a:r>
              <a:rPr lang="en-US" sz="2000" dirty="0"/>
              <a:t>R</a:t>
            </a:r>
            <a:r>
              <a:rPr lang="vi-VN" sz="2000" dirty="0"/>
              <a:t>ồng cháu </a:t>
            </a:r>
            <a:r>
              <a:rPr lang="en-US" sz="2000" dirty="0"/>
              <a:t>T</a:t>
            </a:r>
            <a:r>
              <a:rPr lang="vi-VN" sz="2000" dirty="0"/>
              <a:t>iên)</a:t>
            </a:r>
            <a:r>
              <a:rPr lang="en-VN" sz="2000" dirty="0"/>
              <a:t> </a:t>
            </a:r>
            <a:endParaRPr lang="en-VN" sz="2000" dirty="0">
              <a:solidFill>
                <a:srgbClr val="1615C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vi-VN" sz="2000" dirty="0" smtClean="0"/>
              <a:t> </a:t>
            </a:r>
            <a:endParaRPr lang="en-US" sz="2000" dirty="0" smtClean="0"/>
          </a:p>
          <a:p>
            <a:pPr algn="just"/>
            <a:r>
              <a:rPr lang="en-US" sz="2000" dirty="0" smtClean="0"/>
              <a:t>- N</a:t>
            </a:r>
            <a:r>
              <a:rPr lang="vi-VN" sz="2000" dirty="0" smtClean="0"/>
              <a:t>hóm 3,4</a:t>
            </a:r>
            <a:r>
              <a:rPr lang="en-US" sz="2000" dirty="0" smtClean="0"/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2000" dirty="0"/>
              <a:t>uyện Thánh Gióng</a:t>
            </a:r>
            <a:endParaRPr lang="en-US" sz="2000" dirty="0"/>
          </a:p>
          <a:p>
            <a:pPr algn="just"/>
            <a:endParaRPr lang="en-VN" sz="2000" dirty="0">
              <a:solidFill>
                <a:srgbClr val="1615C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1" y="617491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1" y="1184052"/>
            <a:ext cx="2956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76412" y="2564076"/>
            <a:ext cx="10010775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14587" y="302769"/>
            <a:ext cx="951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1183" y="3703041"/>
            <a:ext cx="998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241B3D-B7FC-B642-B723-F14E558C4E81}"/>
              </a:ext>
            </a:extLst>
          </p:cNvPr>
          <p:cNvSpPr/>
          <p:nvPr/>
        </p:nvSpPr>
        <p:spPr>
          <a:xfrm>
            <a:off x="1600199" y="1891338"/>
            <a:ext cx="377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828506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1395067"/>
            <a:ext cx="2956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2" y="2434356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64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26" y="-21563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0AFD18-0A13-4145-BBB2-B4D8367BD51A}"/>
              </a:ext>
            </a:extLst>
          </p:cNvPr>
          <p:cNvSpPr/>
          <p:nvPr/>
        </p:nvSpPr>
        <p:spPr>
          <a:xfrm>
            <a:off x="4485687" y="5362187"/>
            <a:ext cx="3571369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Truyền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miệng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23D64E-391A-8441-A616-98FEECEADD53}"/>
              </a:ext>
            </a:extLst>
          </p:cNvPr>
          <p:cNvSpPr/>
          <p:nvPr/>
        </p:nvSpPr>
        <p:spPr>
          <a:xfrm>
            <a:off x="4554560" y="3795216"/>
            <a:ext cx="340570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r>
              <a:rPr lang="en-US" sz="32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vật</a:t>
            </a:r>
            <a:endParaRPr lang="en-US" sz="32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E7730-EF23-CD44-8651-D931FCE36EFB}"/>
              </a:ext>
            </a:extLst>
          </p:cNvPr>
          <p:cNvSpPr/>
          <p:nvPr/>
        </p:nvSpPr>
        <p:spPr>
          <a:xfrm>
            <a:off x="4485687" y="2343926"/>
            <a:ext cx="3491758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Tư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liệu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viết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7D84602C-9897-484C-9917-EB4601F6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696" r="3318" b="15196"/>
          <a:stretch/>
        </p:blipFill>
        <p:spPr bwMode="auto">
          <a:xfrm>
            <a:off x="984501" y="1668699"/>
            <a:ext cx="1399254" cy="135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1B9C8F83-3FA4-B74A-8812-5EC2E76B5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48" y="5327411"/>
            <a:ext cx="1354103" cy="136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47F5F2C2-A6CD-014B-B71E-50CC8EC8C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48" y="3407437"/>
            <a:ext cx="1271990" cy="16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658FF177-C50F-7042-91BA-F230B800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407437"/>
            <a:ext cx="1470719" cy="14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586F8C15-11CD-3746-9146-F9D3926E4B38}"/>
              </a:ext>
            </a:extLst>
          </p:cNvPr>
          <p:cNvSpPr txBox="1">
            <a:spLocks/>
          </p:cNvSpPr>
          <p:nvPr/>
        </p:nvSpPr>
        <p:spPr>
          <a:xfrm>
            <a:off x="2405710" y="334010"/>
            <a:ext cx="7879849" cy="110903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GB" sz="26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GB" sz="26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endParaRPr lang="en-GB" sz="2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6A348F-7FB2-2D44-9AFD-2E87FB4BBC0E}"/>
              </a:ext>
            </a:extLst>
          </p:cNvPr>
          <p:cNvCxnSpPr/>
          <p:nvPr/>
        </p:nvCxnSpPr>
        <p:spPr>
          <a:xfrm>
            <a:off x="2383755" y="2636313"/>
            <a:ext cx="2027095" cy="266808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C15CED-941E-7844-BA89-D481EB30064C}"/>
              </a:ext>
            </a:extLst>
          </p:cNvPr>
          <p:cNvCxnSpPr/>
          <p:nvPr/>
        </p:nvCxnSpPr>
        <p:spPr>
          <a:xfrm flipH="1">
            <a:off x="8103974" y="3045949"/>
            <a:ext cx="2181585" cy="10742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66B655-1ECA-5849-B3BC-C59F97D3E7DF}"/>
              </a:ext>
            </a:extLst>
          </p:cNvPr>
          <p:cNvCxnSpPr/>
          <p:nvPr/>
        </p:nvCxnSpPr>
        <p:spPr>
          <a:xfrm flipH="1" flipV="1">
            <a:off x="8057056" y="3019154"/>
            <a:ext cx="2301348" cy="16040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352A66-3875-9C40-A23B-452E21D218FF}"/>
              </a:ext>
            </a:extLst>
          </p:cNvPr>
          <p:cNvCxnSpPr/>
          <p:nvPr/>
        </p:nvCxnSpPr>
        <p:spPr>
          <a:xfrm flipH="1" flipV="1">
            <a:off x="8103974" y="4469087"/>
            <a:ext cx="2301348" cy="16040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46A980-BAF8-DF4E-80FA-B62F2245CB0A}"/>
              </a:ext>
            </a:extLst>
          </p:cNvPr>
          <p:cNvCxnSpPr/>
          <p:nvPr/>
        </p:nvCxnSpPr>
        <p:spPr>
          <a:xfrm flipV="1">
            <a:off x="2405710" y="3027575"/>
            <a:ext cx="2131711" cy="2626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1623C1-A395-7C4D-8DA6-DAD014AF6DB5}"/>
              </a:ext>
            </a:extLst>
          </p:cNvPr>
          <p:cNvCxnSpPr/>
          <p:nvPr/>
        </p:nvCxnSpPr>
        <p:spPr>
          <a:xfrm>
            <a:off x="2287377" y="4394368"/>
            <a:ext cx="1982178" cy="129831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25.png">
            <a:extLst>
              <a:ext uri="{FF2B5EF4-FFF2-40B4-BE49-F238E27FC236}">
                <a16:creationId xmlns:a16="http://schemas.microsoft.com/office/drawing/2014/main" id="{5CA30E13-F453-2649-B2E1-9EBA10C222DE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0395017" y="1703896"/>
            <a:ext cx="1370762" cy="1360150"/>
          </a:xfrm>
          <a:prstGeom prst="rect">
            <a:avLst/>
          </a:prstGeom>
          <a:ln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58B4DDE-325B-5E4B-AC9D-DE78B94DEF11}"/>
              </a:ext>
            </a:extLst>
          </p:cNvPr>
          <p:cNvGrpSpPr/>
          <p:nvPr/>
        </p:nvGrpSpPr>
        <p:grpSpPr>
          <a:xfrm>
            <a:off x="650404" y="5034881"/>
            <a:ext cx="1771364" cy="1530366"/>
            <a:chOff x="451202" y="5197541"/>
            <a:chExt cx="1032146" cy="1438754"/>
          </a:xfrm>
        </p:grpSpPr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112217F6-4A8F-7343-8F77-5031034DB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03" y="5197541"/>
              <a:ext cx="1032145" cy="1060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5958A3-E193-8C4A-8B64-03081425747C}"/>
                </a:ext>
              </a:extLst>
            </p:cNvPr>
            <p:cNvSpPr txBox="1"/>
            <p:nvPr/>
          </p:nvSpPr>
          <p:spPr>
            <a:xfrm>
              <a:off x="451202" y="6266963"/>
              <a:ext cx="91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Tw Cen MT" pitchFamily="34" charset="0"/>
                </a:rPr>
                <a:t>Sách</a:t>
              </a:r>
              <a:endParaRPr lang="en-GB" dirty="0">
                <a:solidFill>
                  <a:srgbClr val="002060"/>
                </a:solidFill>
                <a:latin typeface="Tw Cen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01183" y="2409689"/>
            <a:ext cx="10010775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14587" y="302769"/>
            <a:ext cx="951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5954" y="3410883"/>
            <a:ext cx="998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241B3D-B7FC-B642-B723-F14E558C4E81}"/>
              </a:ext>
            </a:extLst>
          </p:cNvPr>
          <p:cNvSpPr/>
          <p:nvPr/>
        </p:nvSpPr>
        <p:spPr>
          <a:xfrm>
            <a:off x="1600199" y="1891338"/>
            <a:ext cx="377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828506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1395067"/>
            <a:ext cx="2956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4B44CC-D75C-974D-AB78-D93AE0247AD8}"/>
              </a:ext>
            </a:extLst>
          </p:cNvPr>
          <p:cNvSpPr/>
          <p:nvPr/>
        </p:nvSpPr>
        <p:spPr>
          <a:xfrm>
            <a:off x="1600200" y="4246585"/>
            <a:ext cx="224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07" y="2369673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0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4B44CC-D75C-974D-AB78-D93AE0247AD8}"/>
              </a:ext>
            </a:extLst>
          </p:cNvPr>
          <p:cNvSpPr/>
          <p:nvPr/>
        </p:nvSpPr>
        <p:spPr>
          <a:xfrm>
            <a:off x="1073112" y="252164"/>
            <a:ext cx="224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0365899-A379-0F44-BDA4-C5082A481AB5}"/>
              </a:ext>
            </a:extLst>
          </p:cNvPr>
          <p:cNvSpPr/>
          <p:nvPr/>
        </p:nvSpPr>
        <p:spPr>
          <a:xfrm>
            <a:off x="572633" y="4771712"/>
            <a:ext cx="6443170" cy="1168780"/>
          </a:xfrm>
          <a:prstGeom prst="wedgeRoundRectCallout">
            <a:avLst>
              <a:gd name="adj1" fmla="val 71262"/>
              <a:gd name="adj2" fmla="val -208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GB" sz="2400" b="1" u="sng" dirty="0" err="1">
                <a:solidFill>
                  <a:srgbClr val="002060"/>
                </a:solidFill>
              </a:rPr>
              <a:t>Tài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</a:rPr>
              <a:t>liệu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</a:rPr>
              <a:t>lịch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</a:rPr>
              <a:t>sử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hay </a:t>
            </a:r>
            <a:r>
              <a:rPr lang="en-GB" sz="2400" dirty="0" err="1">
                <a:solidFill>
                  <a:srgbClr val="002060"/>
                </a:solidFill>
              </a:rPr>
              <a:t>còn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gọi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là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tư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liệu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thứ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cấp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được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tạo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ra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sau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khi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sự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kiện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đã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xảy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ra.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6C9200A-9684-6345-B68D-473E9D86D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57" y="2570798"/>
            <a:ext cx="1131861" cy="151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4CC00AB-04B7-2646-9E05-C55265C04422}"/>
              </a:ext>
            </a:extLst>
          </p:cNvPr>
          <p:cNvSpPr/>
          <p:nvPr/>
        </p:nvSpPr>
        <p:spPr>
          <a:xfrm>
            <a:off x="5107313" y="2496876"/>
            <a:ext cx="6929941" cy="1232776"/>
          </a:xfrm>
          <a:prstGeom prst="wedgeRoundRectCallout">
            <a:avLst>
              <a:gd name="adj1" fmla="val -66371"/>
              <a:gd name="adj2" fmla="val 6613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GB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B76D77-401C-1C4F-874C-2C0BFD071A64}"/>
              </a:ext>
            </a:extLst>
          </p:cNvPr>
          <p:cNvSpPr/>
          <p:nvPr/>
        </p:nvSpPr>
        <p:spPr>
          <a:xfrm>
            <a:off x="1073112" y="785865"/>
            <a:ext cx="105459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dirty="0" err="1">
                <a:solidFill>
                  <a:srgbClr val="002060"/>
                </a:solidFill>
              </a:rPr>
              <a:t>Các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bằng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chứng</a:t>
            </a:r>
            <a:r>
              <a:rPr lang="en-GB" sz="2600" dirty="0">
                <a:solidFill>
                  <a:srgbClr val="002060"/>
                </a:solidFill>
              </a:rPr>
              <a:t>/</a:t>
            </a:r>
            <a:r>
              <a:rPr lang="en-GB" sz="2600" dirty="0" err="1">
                <a:solidFill>
                  <a:srgbClr val="002060"/>
                </a:solidFill>
              </a:rPr>
              <a:t>tư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liệu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mà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chúng</a:t>
            </a:r>
            <a:r>
              <a:rPr lang="en-GB" sz="2600" dirty="0">
                <a:solidFill>
                  <a:srgbClr val="002060"/>
                </a:solidFill>
              </a:rPr>
              <a:t> ta </a:t>
            </a:r>
            <a:r>
              <a:rPr lang="en-GB" sz="2600" dirty="0" err="1">
                <a:solidFill>
                  <a:srgbClr val="002060"/>
                </a:solidFill>
              </a:rPr>
              <a:t>sử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dụng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trong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học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tập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và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nghiên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cứu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lịch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sử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cũng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được</a:t>
            </a:r>
            <a:r>
              <a:rPr lang="en-GB" sz="2600" dirty="0">
                <a:solidFill>
                  <a:srgbClr val="002060"/>
                </a:solidFill>
              </a:rPr>
              <a:t> chia </a:t>
            </a:r>
            <a:r>
              <a:rPr lang="en-GB" sz="2600" dirty="0" err="1">
                <a:solidFill>
                  <a:srgbClr val="002060"/>
                </a:solidFill>
              </a:rPr>
              <a:t>thành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hai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loại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tư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liệu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dưới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đây</a:t>
            </a:r>
            <a:r>
              <a:rPr lang="en-GB" sz="2600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84FCF1-5F56-444F-8D5B-28BDEF404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679" y="4360985"/>
            <a:ext cx="1675103" cy="18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" y="0"/>
            <a:ext cx="12162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Đề cương tuyên truyền 50 năm thực hiện Di chúc của Chủ tịch Hồ Chí Minh |  Nhà Văn hóa Thanh niên">
            <a:extLst>
              <a:ext uri="{FF2B5EF4-FFF2-40B4-BE49-F238E27FC236}">
                <a16:creationId xmlns:a16="http://schemas.microsoft.com/office/drawing/2014/main" id="{0A661EB7-0B88-E540-A343-03FB1620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" y="1494612"/>
            <a:ext cx="7029450" cy="49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 chúc của Bác Hồ được lưu giữ, bảo quản như thế nào?">
            <a:extLst>
              <a:ext uri="{FF2B5EF4-FFF2-40B4-BE49-F238E27FC236}">
                <a16:creationId xmlns:a16="http://schemas.microsoft.com/office/drawing/2014/main" id="{93C533AB-B45D-2646-BCA5-067F1E2D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41" y="1503898"/>
            <a:ext cx="8461534" cy="49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01183" y="2409689"/>
            <a:ext cx="10010775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14587" y="302769"/>
            <a:ext cx="951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5954" y="3410883"/>
            <a:ext cx="998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241B3D-B7FC-B642-B723-F14E558C4E81}"/>
              </a:ext>
            </a:extLst>
          </p:cNvPr>
          <p:cNvSpPr/>
          <p:nvPr/>
        </p:nvSpPr>
        <p:spPr>
          <a:xfrm>
            <a:off x="1600199" y="1891338"/>
            <a:ext cx="377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6910" y="743155"/>
            <a:ext cx="33955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199" y="1295873"/>
            <a:ext cx="4091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4B44CC-D75C-974D-AB78-D93AE0247AD8}"/>
              </a:ext>
            </a:extLst>
          </p:cNvPr>
          <p:cNvSpPr/>
          <p:nvPr/>
        </p:nvSpPr>
        <p:spPr>
          <a:xfrm>
            <a:off x="1600200" y="4246585"/>
            <a:ext cx="224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5954" y="4808720"/>
            <a:ext cx="998600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67" y="4753508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694730-F479-C24B-AF71-FA8CE106D836}"/>
              </a:ext>
            </a:extLst>
          </p:cNvPr>
          <p:cNvSpPr/>
          <p:nvPr/>
        </p:nvSpPr>
        <p:spPr>
          <a:xfrm>
            <a:off x="838200" y="1982934"/>
            <a:ext cx="1109120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en-GB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GB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_ _______</a:t>
            </a:r>
          </a:p>
          <a:p>
            <a:pPr lvl="0">
              <a:lnSpc>
                <a:spcPct val="150000"/>
              </a:lnSpc>
            </a:pPr>
            <a:r>
              <a:rPr lang="en-GB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- </a:t>
            </a:r>
            <a:r>
              <a:rPr lang="en-GB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GB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_ _ _ _ _ _ _ _ _.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103DE0-D416-EE47-9C1B-0E385540A607}"/>
              </a:ext>
            </a:extLst>
          </p:cNvPr>
          <p:cNvSpPr/>
          <p:nvPr/>
        </p:nvSpPr>
        <p:spPr>
          <a:xfrm>
            <a:off x="1711109" y="813755"/>
            <a:ext cx="71963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i="1" u="sng" dirty="0" err="1">
                <a:solidFill>
                  <a:srgbClr val="FF0000"/>
                </a:solidFill>
              </a:rPr>
              <a:t>Hãy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điền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vào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chỗ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trống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dưới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đây</a:t>
            </a:r>
            <a:r>
              <a:rPr lang="en-GB" sz="2800" b="1" i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8B73C-1816-B448-8C4E-5037138F6119}"/>
              </a:ext>
            </a:extLst>
          </p:cNvPr>
          <p:cNvSpPr txBox="1"/>
          <p:nvPr/>
        </p:nvSpPr>
        <p:spPr>
          <a:xfrm>
            <a:off x="8175969" y="3905133"/>
            <a:ext cx="222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err="1">
                <a:solidFill>
                  <a:srgbClr val="FF0000"/>
                </a:solidFill>
              </a:rPr>
              <a:t>Tài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liệu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lịch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999F5-5660-9C42-BEAF-FB0D2F3249FE}"/>
              </a:ext>
            </a:extLst>
          </p:cNvPr>
          <p:cNvSpPr txBox="1"/>
          <p:nvPr/>
        </p:nvSpPr>
        <p:spPr>
          <a:xfrm>
            <a:off x="9854122" y="3321102"/>
            <a:ext cx="175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7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4E8F96-71F6-3547-B09E-0B783BB1EBAC}"/>
              </a:ext>
            </a:extLst>
          </p:cNvPr>
          <p:cNvSpPr txBox="1"/>
          <p:nvPr/>
        </p:nvSpPr>
        <p:spPr>
          <a:xfrm>
            <a:off x="1207789" y="1286376"/>
            <a:ext cx="3578130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endParaRPr lang="en-GB" sz="2600" b="1" i="1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27A40-CD77-6C43-9343-1041F4AE2CE8}"/>
              </a:ext>
            </a:extLst>
          </p:cNvPr>
          <p:cNvSpPr txBox="1"/>
          <p:nvPr/>
        </p:nvSpPr>
        <p:spPr>
          <a:xfrm>
            <a:off x="7313259" y="1252538"/>
            <a:ext cx="3691537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4C240-C532-7F49-994F-7F3615D101B4}"/>
              </a:ext>
            </a:extLst>
          </p:cNvPr>
          <p:cNvSpPr txBox="1"/>
          <p:nvPr/>
        </p:nvSpPr>
        <p:spPr>
          <a:xfrm>
            <a:off x="5388395" y="1630834"/>
            <a:ext cx="15758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599CC19-C256-2B4A-A598-4A6E62DF1F2A}"/>
              </a:ext>
            </a:extLst>
          </p:cNvPr>
          <p:cNvSpPr/>
          <p:nvPr/>
        </p:nvSpPr>
        <p:spPr>
          <a:xfrm>
            <a:off x="5541675" y="3813599"/>
            <a:ext cx="1168759" cy="115212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1282337" y="650215"/>
            <a:ext cx="9627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2,3 - </a:t>
            </a:r>
            <a:r>
              <a:rPr lang="en-GB" sz="4000" b="1" dirty="0" err="1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 VÀO ĐÂU </a:t>
            </a:r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</a:p>
          <a:p>
            <a:pPr algn="ctr"/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GB" sz="4000" b="1" dirty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PHỤC DỰNG LẠI LỊCH </a:t>
            </a:r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SỬ?</a:t>
            </a:r>
            <a:endParaRPr lang="en-VN" sz="4000" dirty="0">
              <a:solidFill>
                <a:srgbClr val="F51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8FABB30-9A3E-CE41-9910-E3063DCDB169}"/>
              </a:ext>
            </a:extLst>
          </p:cNvPr>
          <p:cNvSpPr txBox="1">
            <a:spLocks/>
          </p:cNvSpPr>
          <p:nvPr/>
        </p:nvSpPr>
        <p:spPr>
          <a:xfrm>
            <a:off x="966359" y="3156015"/>
            <a:ext cx="10528954" cy="25643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</a:pPr>
            <a:r>
              <a:rPr lang="en-GB" b="1" u="sng" dirty="0" err="1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b="1" u="sng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GB" b="1" i="1" u="sng" dirty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vi-VN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 được các nguồn sử liệu cơ </a:t>
            </a:r>
            <a:r>
              <a:rPr lang="vi-VN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tư </a:t>
            </a:r>
            <a:r>
              <a:rPr lang="vi-VN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 </a:t>
            </a:r>
            <a:r>
              <a:rPr lang="vi-VN" b="1" dirty="0">
                <a:solidFill>
                  <a:srgbClr val="1615C0"/>
                </a:solidFill>
                <a:cs typeface="Arial" panose="020B0604020202020204" pitchFamily="34" charset="0"/>
              </a:rPr>
              <a:t>hiện vật, chữ </a:t>
            </a:r>
            <a:r>
              <a:rPr lang="vi-VN" b="1" dirty="0" smtClean="0">
                <a:solidFill>
                  <a:srgbClr val="1615C0"/>
                </a:solidFill>
                <a:cs typeface="Arial" panose="020B0604020202020204" pitchFamily="34" charset="0"/>
              </a:rPr>
              <a:t>viết</a:t>
            </a:r>
            <a:r>
              <a:rPr lang="vi-VN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 miệng</a:t>
            </a:r>
            <a:r>
              <a:rPr lang="vi-VN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smtClean="0">
                <a:solidFill>
                  <a:srgbClr val="1615C0"/>
                </a:solidFill>
                <a:cs typeface="Arial" panose="020B0604020202020204" pitchFamily="34" charset="0"/>
              </a:rPr>
              <a:t>gốc</a:t>
            </a:r>
            <a:r>
              <a:rPr lang="en-US" b="1" dirty="0" smtClean="0">
                <a:solidFill>
                  <a:srgbClr val="1615C0"/>
                </a:solidFill>
                <a:cs typeface="Arial" panose="020B0604020202020204" pitchFamily="34" charset="0"/>
              </a:rPr>
              <a:t>,..</a:t>
            </a:r>
            <a:r>
              <a:rPr lang="vi-VN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 smtClean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AF0737C-9A64-3244-AFBF-42E7B4C266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62571" y="1823498"/>
          <a:ext cx="3666858" cy="5012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6858">
                  <a:extLst>
                    <a:ext uri="{9D8B030D-6E8A-4147-A177-3AD203B41FA5}">
                      <a16:colId xmlns:a16="http://schemas.microsoft.com/office/drawing/2014/main" val="2420828982"/>
                    </a:ext>
                  </a:extLst>
                </a:gridCol>
              </a:tblGrid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a, Những di tích, đồ vật của người xưa còn được giữ lại trong lòng đất hay trên mặt đất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27633915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803208682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b, Những bản ghi, sách vở chép tay hay được in, khắc trên giấy, gỗ, đá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337869506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885959668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c, Những câu chuyện, những lời mô tả được truyền từ đời này sang đời khác bằng nhiều hinhf thức khác nhau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56774958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1864528415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d. Không cho biết chính xác về địa điểm và thời gian, nhưng phần nào phản ánh hiện thực lịch sử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1810156692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4040497139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e, Là những tư liệu “câm” nhưng cho biết khá cụ thể và trung thực về đời sống vật chất và phần nào về đời sống tinh thần của người xưa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964980615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4264653293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 dirty="0">
                          <a:effectLst/>
                        </a:rPr>
                        <a:t>g. Cho biết tương đối đầy đủ về các mặt của cuộc sống, nhưng thường mang ý thức chủ quan của tác giả tư liệu</a:t>
                      </a:r>
                      <a:endParaRPr lang="en-VN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663212261"/>
                  </a:ext>
                </a:extLst>
              </a:tr>
            </a:tbl>
          </a:graphicData>
        </a:graphic>
      </p:graphicFrame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4338486" y="0"/>
            <a:ext cx="3515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D69D0-4B84-F74E-B628-CE92C278435C}"/>
              </a:ext>
            </a:extLst>
          </p:cNvPr>
          <p:cNvSpPr/>
          <p:nvPr/>
        </p:nvSpPr>
        <p:spPr>
          <a:xfrm>
            <a:off x="4352232" y="1260081"/>
            <a:ext cx="7417759" cy="830997"/>
          </a:xfrm>
          <a:prstGeom prst="rect">
            <a:avLst/>
          </a:prstGeom>
          <a:solidFill>
            <a:srgbClr val="DB77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a, Những di tích, đồ vật của người xưa còn được giữ lại trong lòng đất hay trên mặt đất</a:t>
            </a:r>
            <a:r>
              <a:rPr lang="en-VN" sz="2400" b="1" dirty="0">
                <a:effectLst/>
                <a:latin typeface="+mj-lt"/>
              </a:rPr>
              <a:t> </a:t>
            </a:r>
            <a:endParaRPr lang="en-VN" sz="2400" b="1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DE564-8EFB-D441-98B1-252F5589AD15}"/>
              </a:ext>
            </a:extLst>
          </p:cNvPr>
          <p:cNvSpPr/>
          <p:nvPr/>
        </p:nvSpPr>
        <p:spPr>
          <a:xfrm>
            <a:off x="4348297" y="2128067"/>
            <a:ext cx="7421694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b, Những bản ghi, sách vở chép tay hay được in, khắc trên giấy, gỗ, đá</a:t>
            </a:r>
            <a:r>
              <a:rPr lang="en-VN" sz="2400" b="1" dirty="0">
                <a:effectLst/>
                <a:latin typeface="+mj-lt"/>
              </a:rPr>
              <a:t> </a:t>
            </a:r>
            <a:endParaRPr lang="en-VN" sz="2400" b="1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D332BA-42C3-204D-BC13-0EA56EF9D7CD}"/>
              </a:ext>
            </a:extLst>
          </p:cNvPr>
          <p:cNvSpPr/>
          <p:nvPr/>
        </p:nvSpPr>
        <p:spPr>
          <a:xfrm>
            <a:off x="4352232" y="3012220"/>
            <a:ext cx="742169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c, Những câu chuyện, những lời mô tả được truyền từ đời này sang đời khác bằng nhiều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+mj-lt"/>
                <a:ea typeface="Times New Roman" panose="02020603050405020304" pitchFamily="18" charset="0"/>
              </a:rPr>
              <a:t>thức khác nhau</a:t>
            </a:r>
            <a:r>
              <a:rPr lang="en-VN" sz="2400" b="1" dirty="0">
                <a:effectLst/>
                <a:latin typeface="+mj-lt"/>
              </a:rPr>
              <a:t> </a:t>
            </a:r>
            <a:endParaRPr lang="en-VN" sz="2400" b="1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FB582-61D1-6A4C-962B-005AB1B7088B}"/>
              </a:ext>
            </a:extLst>
          </p:cNvPr>
          <p:cNvSpPr/>
          <p:nvPr/>
        </p:nvSpPr>
        <p:spPr>
          <a:xfrm>
            <a:off x="4348297" y="3895479"/>
            <a:ext cx="7421694" cy="830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d. Không cho biết chính xác về địa điểm và thời gian, nhưng phần nào phản ánh hiện thực lịch sử</a:t>
            </a:r>
            <a:r>
              <a:rPr lang="en-VN" sz="2400" b="1" dirty="0">
                <a:effectLst/>
                <a:latin typeface="+mj-lt"/>
              </a:rPr>
              <a:t> </a:t>
            </a:r>
            <a:endParaRPr lang="en-VN" sz="2400" b="1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5DAE78-495D-374A-BF8C-AE6901FB45BE}"/>
              </a:ext>
            </a:extLst>
          </p:cNvPr>
          <p:cNvSpPr/>
          <p:nvPr/>
        </p:nvSpPr>
        <p:spPr>
          <a:xfrm>
            <a:off x="4338486" y="4778871"/>
            <a:ext cx="7431505" cy="1200329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h, Là những tư liệu “câm” nhưng cho biết khá cụ thể và trung thực về đời sống vật chất và phần nào về đời sống tinh thần của người xưa</a:t>
            </a:r>
            <a:r>
              <a:rPr lang="en-VN" sz="2400" b="1" dirty="0">
                <a:effectLst/>
                <a:latin typeface="+mj-lt"/>
              </a:rPr>
              <a:t> </a:t>
            </a:r>
            <a:endParaRPr lang="en-VN" sz="2400" b="1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F13A5D-62C1-BC4B-93C6-676B1E986F1E}"/>
              </a:ext>
            </a:extLst>
          </p:cNvPr>
          <p:cNvSpPr/>
          <p:nvPr/>
        </p:nvSpPr>
        <p:spPr>
          <a:xfrm>
            <a:off x="4348297" y="6029499"/>
            <a:ext cx="7431505" cy="830997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  <a:ea typeface="Times New Roman" panose="02020603050405020304" pitchFamily="18" charset="0"/>
              </a:rPr>
              <a:t>g</a:t>
            </a:r>
            <a:r>
              <a:rPr lang="en-US" sz="2400" b="1" dirty="0" smtClean="0">
                <a:latin typeface="+mj-lt"/>
                <a:ea typeface="Times New Roman" panose="02020603050405020304" pitchFamily="18" charset="0"/>
              </a:rPr>
              <a:t>,</a:t>
            </a:r>
            <a:r>
              <a:rPr lang="vi-VN" sz="24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400" b="1" dirty="0">
                <a:latin typeface="+mj-lt"/>
                <a:ea typeface="Times New Roman" panose="02020603050405020304" pitchFamily="18" charset="0"/>
              </a:rPr>
              <a:t>Cho biết tương đối đầy đủ về các mặt của cuộc sống, nhưng thường mang ý thức chủ quan của tác giả tư liệu</a:t>
            </a:r>
            <a:r>
              <a:rPr lang="en-VN" sz="2400" b="1" dirty="0">
                <a:effectLst/>
                <a:latin typeface="+mj-lt"/>
              </a:rPr>
              <a:t> </a:t>
            </a:r>
            <a:endParaRPr lang="en-VN" sz="2400" b="1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C4634C-8B01-9349-9F49-0AEB32550AF5}"/>
              </a:ext>
            </a:extLst>
          </p:cNvPr>
          <p:cNvSpPr/>
          <p:nvPr/>
        </p:nvSpPr>
        <p:spPr>
          <a:xfrm>
            <a:off x="2421643" y="572476"/>
            <a:ext cx="498053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79">
            <a:extLst>
              <a:ext uri="{FF2B5EF4-FFF2-40B4-BE49-F238E27FC236}">
                <a16:creationId xmlns:a16="http://schemas.microsoft.com/office/drawing/2014/main" id="{D9C1F540-D5CC-694D-B6EB-256D28B68A88}"/>
              </a:ext>
            </a:extLst>
          </p:cNvPr>
          <p:cNvSpPr txBox="1"/>
          <p:nvPr/>
        </p:nvSpPr>
        <p:spPr>
          <a:xfrm>
            <a:off x="132347" y="2154382"/>
            <a:ext cx="2243740" cy="966126"/>
          </a:xfrm>
          <a:prstGeom prst="rect">
            <a:avLst/>
          </a:prstGeom>
          <a:solidFill>
            <a:srgbClr val="66FF33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Tư liệu truyền miệng</a:t>
            </a:r>
            <a:endParaRPr lang="en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172">
            <a:extLst>
              <a:ext uri="{FF2B5EF4-FFF2-40B4-BE49-F238E27FC236}">
                <a16:creationId xmlns:a16="http://schemas.microsoft.com/office/drawing/2014/main" id="{FF06F88D-41EC-5E42-B221-6118246D617A}"/>
              </a:ext>
            </a:extLst>
          </p:cNvPr>
          <p:cNvSpPr txBox="1"/>
          <p:nvPr/>
        </p:nvSpPr>
        <p:spPr>
          <a:xfrm>
            <a:off x="132348" y="3444014"/>
            <a:ext cx="2289296" cy="1003873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Tư liệu hiện vật</a:t>
            </a:r>
            <a:endParaRPr lang="en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181">
            <a:extLst>
              <a:ext uri="{FF2B5EF4-FFF2-40B4-BE49-F238E27FC236}">
                <a16:creationId xmlns:a16="http://schemas.microsoft.com/office/drawing/2014/main" id="{4E991A6D-A142-FA4F-8E1C-7CB7E3F966A6}"/>
              </a:ext>
            </a:extLst>
          </p:cNvPr>
          <p:cNvSpPr txBox="1"/>
          <p:nvPr/>
        </p:nvSpPr>
        <p:spPr>
          <a:xfrm>
            <a:off x="155126" y="4728523"/>
            <a:ext cx="2243739" cy="1010540"/>
          </a:xfrm>
          <a:prstGeom prst="rect">
            <a:avLst/>
          </a:prstGeom>
          <a:solidFill>
            <a:srgbClr val="FF66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 liệu chữ viết</a:t>
            </a:r>
            <a:endParaRPr lang="en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53A9EA-09C6-724F-BCB7-DC3DCBCE7197}"/>
              </a:ext>
            </a:extLst>
          </p:cNvPr>
          <p:cNvCxnSpPr/>
          <p:nvPr/>
        </p:nvCxnSpPr>
        <p:spPr>
          <a:xfrm>
            <a:off x="2395558" y="2603109"/>
            <a:ext cx="1939419" cy="7985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43B240-FC25-9E4D-A4F2-4350608C145E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398865" y="2667305"/>
            <a:ext cx="1906763" cy="2566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185CF8-6E3C-F94E-B9BC-90A5AC5E8D68}"/>
              </a:ext>
            </a:extLst>
          </p:cNvPr>
          <p:cNvCxnSpPr>
            <a:cxnSpLocks/>
          </p:cNvCxnSpPr>
          <p:nvPr/>
        </p:nvCxnSpPr>
        <p:spPr>
          <a:xfrm>
            <a:off x="2434653" y="3931656"/>
            <a:ext cx="1842904" cy="1756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D9A166-1CBC-2345-B70F-5962BF56CBAD}"/>
              </a:ext>
            </a:extLst>
          </p:cNvPr>
          <p:cNvCxnSpPr>
            <a:cxnSpLocks/>
          </p:cNvCxnSpPr>
          <p:nvPr/>
        </p:nvCxnSpPr>
        <p:spPr>
          <a:xfrm>
            <a:off x="2431723" y="5287808"/>
            <a:ext cx="1887221" cy="1413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880982D-9A0B-804E-BA4A-6069543AE58F}"/>
              </a:ext>
            </a:extLst>
          </p:cNvPr>
          <p:cNvCxnSpPr>
            <a:cxnSpLocks/>
          </p:cNvCxnSpPr>
          <p:nvPr/>
        </p:nvCxnSpPr>
        <p:spPr>
          <a:xfrm>
            <a:off x="2364856" y="2603109"/>
            <a:ext cx="1873165" cy="18447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15327C-C472-F044-935B-2E5C85AA7EF1}"/>
              </a:ext>
            </a:extLst>
          </p:cNvPr>
          <p:cNvCxnSpPr>
            <a:cxnSpLocks/>
            <a:stCxn id="21" idx="3"/>
            <a:endCxn id="12" idx="1"/>
          </p:cNvCxnSpPr>
          <p:nvPr/>
        </p:nvCxnSpPr>
        <p:spPr>
          <a:xfrm flipV="1">
            <a:off x="2421644" y="1675580"/>
            <a:ext cx="1930588" cy="2270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55397" y="1634728"/>
            <a:ext cx="44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07831" y="831008"/>
            <a:ext cx="44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09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AF0737C-9A64-3244-AFBF-42E7B4C266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62571" y="1823498"/>
          <a:ext cx="3666858" cy="5012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6858">
                  <a:extLst>
                    <a:ext uri="{9D8B030D-6E8A-4147-A177-3AD203B41FA5}">
                      <a16:colId xmlns:a16="http://schemas.microsoft.com/office/drawing/2014/main" val="2420828982"/>
                    </a:ext>
                  </a:extLst>
                </a:gridCol>
              </a:tblGrid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a, Những di tích, đồ vật của người xưa còn được giữ lại trong lòng đất hay trên mặt đất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27633915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803208682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b, Những bản ghi, sách vở chép tay hay được in, khắc trên giấy, gỗ, đá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337869506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885959668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c, Những câu chuyện, những lời mô tả được truyền từ đời này sang đời khác bằng nhiều hinhf thức khác nhau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56774958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1864528415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d. Không cho biết chính xác về địa điểm và thời gian, nhưng phần nào phản ánh hiện thực lịch sử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1810156692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4040497139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e, Là những tư liệu “câm” nhưng cho biết khá cụ thể và trung thực về đời sống vật chất và phần nào về đời sống tinh thần của người xưa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964980615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4264653293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 dirty="0">
                          <a:effectLst/>
                        </a:rPr>
                        <a:t>g. Cho biết tương đối đầy đủ về các mặt của cuộc sống, nhưng thường mang ý thức chủ quan của tác giả tư liệu</a:t>
                      </a:r>
                      <a:endParaRPr lang="en-VN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663212261"/>
                  </a:ext>
                </a:extLst>
              </a:tr>
            </a:tbl>
          </a:graphicData>
        </a:graphic>
      </p:graphicFrame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" y="16749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4338486" y="96122"/>
            <a:ext cx="3515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D69D0-4B84-F74E-B628-CE92C278435C}"/>
              </a:ext>
            </a:extLst>
          </p:cNvPr>
          <p:cNvSpPr/>
          <p:nvPr/>
        </p:nvSpPr>
        <p:spPr>
          <a:xfrm>
            <a:off x="4881429" y="1272113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a, Những di tích, đồ vật của người xưa còn được giữ lại trong lòng đất hay trên mặt đất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DE564-8EFB-D441-98B1-252F5589AD15}"/>
              </a:ext>
            </a:extLst>
          </p:cNvPr>
          <p:cNvSpPr/>
          <p:nvPr/>
        </p:nvSpPr>
        <p:spPr>
          <a:xfrm>
            <a:off x="4881429" y="2176195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b, Những bản ghi, sách vở chép tay hay được in, khắc trên giấy, gỗ, đá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D332BA-42C3-204D-BC13-0EA56EF9D7CD}"/>
              </a:ext>
            </a:extLst>
          </p:cNvPr>
          <p:cNvSpPr/>
          <p:nvPr/>
        </p:nvSpPr>
        <p:spPr>
          <a:xfrm>
            <a:off x="4881429" y="2975368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c, Những câu chuyện, những lời mô tả được truyền từ đời này sang đời khác bằng nhiều hinhf thức khác nhau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FB582-61D1-6A4C-962B-005AB1B7088B}"/>
              </a:ext>
            </a:extLst>
          </p:cNvPr>
          <p:cNvSpPr/>
          <p:nvPr/>
        </p:nvSpPr>
        <p:spPr>
          <a:xfrm>
            <a:off x="4881429" y="3774541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Không cho biết chính xác về địa điểm và thời gian, nhưng phần nào phản ánh hiện thực lịch sử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5DAE78-495D-374A-BF8C-AE6901FB45BE}"/>
              </a:ext>
            </a:extLst>
          </p:cNvPr>
          <p:cNvSpPr/>
          <p:nvPr/>
        </p:nvSpPr>
        <p:spPr>
          <a:xfrm>
            <a:off x="4907077" y="4603444"/>
            <a:ext cx="609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h, Là những tư liệu “câm” nhưng cho biết khá cụ thể và trung thực về đời sống vật chất và phần nào về đời sống tinh thần của người xưa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F13A5D-62C1-BC4B-93C6-676B1E986F1E}"/>
              </a:ext>
            </a:extLst>
          </p:cNvPr>
          <p:cNvSpPr/>
          <p:nvPr/>
        </p:nvSpPr>
        <p:spPr>
          <a:xfrm>
            <a:off x="4907077" y="5709346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g. Cho biết tương đối đầy đủ về các mặt của cuộc sống, nhưng thường mang ý thức chủ quan của tác giả tư liệu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C4634C-8B01-9349-9F49-0AEB32550AF5}"/>
              </a:ext>
            </a:extLst>
          </p:cNvPr>
          <p:cNvSpPr/>
          <p:nvPr/>
        </p:nvSpPr>
        <p:spPr>
          <a:xfrm>
            <a:off x="3541863" y="752566"/>
            <a:ext cx="498053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79">
            <a:extLst>
              <a:ext uri="{FF2B5EF4-FFF2-40B4-BE49-F238E27FC236}">
                <a16:creationId xmlns:a16="http://schemas.microsoft.com/office/drawing/2014/main" id="{D9C1F540-D5CC-694D-B6EB-256D28B68A88}"/>
              </a:ext>
            </a:extLst>
          </p:cNvPr>
          <p:cNvSpPr txBox="1"/>
          <p:nvPr/>
        </p:nvSpPr>
        <p:spPr>
          <a:xfrm>
            <a:off x="502920" y="2154382"/>
            <a:ext cx="3163938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Tư liệu truyền miệng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172">
            <a:extLst>
              <a:ext uri="{FF2B5EF4-FFF2-40B4-BE49-F238E27FC236}">
                <a16:creationId xmlns:a16="http://schemas.microsoft.com/office/drawing/2014/main" id="{FF06F88D-41EC-5E42-B221-6118246D617A}"/>
              </a:ext>
            </a:extLst>
          </p:cNvPr>
          <p:cNvSpPr txBox="1"/>
          <p:nvPr/>
        </p:nvSpPr>
        <p:spPr>
          <a:xfrm>
            <a:off x="502920" y="3335736"/>
            <a:ext cx="3153326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Tư liệu hiện vật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181">
            <a:extLst>
              <a:ext uri="{FF2B5EF4-FFF2-40B4-BE49-F238E27FC236}">
                <a16:creationId xmlns:a16="http://schemas.microsoft.com/office/drawing/2014/main" id="{4E991A6D-A142-FA4F-8E1C-7CB7E3F966A6}"/>
              </a:ext>
            </a:extLst>
          </p:cNvPr>
          <p:cNvSpPr txBox="1"/>
          <p:nvPr/>
        </p:nvSpPr>
        <p:spPr>
          <a:xfrm>
            <a:off x="544934" y="4621285"/>
            <a:ext cx="2990746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 Tư liệu chữ viết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53A9EA-09C6-724F-BCB7-DC3DCBCE7197}"/>
              </a:ext>
            </a:extLst>
          </p:cNvPr>
          <p:cNvCxnSpPr/>
          <p:nvPr/>
        </p:nvCxnSpPr>
        <p:spPr>
          <a:xfrm>
            <a:off x="3697338" y="2379490"/>
            <a:ext cx="1214571" cy="919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43B240-FC25-9E4D-A4F2-4350608C145E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535680" y="2421827"/>
            <a:ext cx="1345749" cy="24245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185CF8-6E3C-F94E-B9BC-90A5AC5E8D68}"/>
              </a:ext>
            </a:extLst>
          </p:cNvPr>
          <p:cNvCxnSpPr>
            <a:cxnSpLocks/>
          </p:cNvCxnSpPr>
          <p:nvPr/>
        </p:nvCxnSpPr>
        <p:spPr>
          <a:xfrm>
            <a:off x="3655285" y="3536897"/>
            <a:ext cx="1195664" cy="15346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D9A166-1CBC-2345-B70F-5962BF56CBAD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543401" y="4820490"/>
            <a:ext cx="1363676" cy="1212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880982D-9A0B-804E-BA4A-6069543AE58F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666858" y="2379490"/>
            <a:ext cx="1184091" cy="1680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15327C-C472-F044-935B-2E5C85AA7EF1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656246" y="1520804"/>
            <a:ext cx="1194703" cy="204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4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FA72DE-C444-D34B-8958-D1A4E664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96" y="2485069"/>
            <a:ext cx="2047112" cy="1283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A9803-2E39-7242-B7ED-733C4A5E8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96" y="931714"/>
            <a:ext cx="2047112" cy="1406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F35C59-CB0E-7248-BBF7-38481A44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18" y="5405089"/>
            <a:ext cx="2101890" cy="1339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69B6C9-6593-3A40-9B23-62CDA7CBC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80" y="3904735"/>
            <a:ext cx="2016166" cy="1269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40E0128-152C-3D48-9688-E7CF817CBAC4}"/>
              </a:ext>
            </a:extLst>
          </p:cNvPr>
          <p:cNvSpPr/>
          <p:nvPr/>
        </p:nvSpPr>
        <p:spPr>
          <a:xfrm>
            <a:off x="3809478" y="1057120"/>
            <a:ext cx="2175166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 liệu truyền miệng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1D29B0-F743-7F4B-AAEE-BC574182A538}"/>
              </a:ext>
            </a:extLst>
          </p:cNvPr>
          <p:cNvSpPr/>
          <p:nvPr/>
        </p:nvSpPr>
        <p:spPr>
          <a:xfrm>
            <a:off x="3792638" y="2579970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VN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 liệu hiện vật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44D506-B670-3E45-BA53-9530ABD80212}"/>
              </a:ext>
            </a:extLst>
          </p:cNvPr>
          <p:cNvSpPr/>
          <p:nvPr/>
        </p:nvSpPr>
        <p:spPr>
          <a:xfrm>
            <a:off x="3809477" y="3979492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VN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 liệu chữ viết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9958785-7568-C247-A8C6-25A8CB1331C0}"/>
              </a:ext>
            </a:extLst>
          </p:cNvPr>
          <p:cNvSpPr/>
          <p:nvPr/>
        </p:nvSpPr>
        <p:spPr>
          <a:xfrm>
            <a:off x="3792638" y="5411717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 liệu gốc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82CF03-0E6D-DE4F-A72C-EF308EE8F363}"/>
              </a:ext>
            </a:extLst>
          </p:cNvPr>
          <p:cNvSpPr/>
          <p:nvPr/>
        </p:nvSpPr>
        <p:spPr>
          <a:xfrm>
            <a:off x="7068907" y="1046056"/>
            <a:ext cx="4892434" cy="91440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…………………………………………..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959795-743D-E442-9526-FBDA9C31E50F}"/>
              </a:ext>
            </a:extLst>
          </p:cNvPr>
          <p:cNvSpPr/>
          <p:nvPr/>
        </p:nvSpPr>
        <p:spPr>
          <a:xfrm>
            <a:off x="7151083" y="2513356"/>
            <a:ext cx="4810258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……………………………………..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5CA826-6E05-EB43-93EB-28950523F6C4}"/>
              </a:ext>
            </a:extLst>
          </p:cNvPr>
          <p:cNvSpPr/>
          <p:nvPr/>
        </p:nvSpPr>
        <p:spPr>
          <a:xfrm>
            <a:off x="7109995" y="5570806"/>
            <a:ext cx="4892434" cy="75531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609660-C23A-9B41-AD5C-271566D29069}"/>
              </a:ext>
            </a:extLst>
          </p:cNvPr>
          <p:cNvSpPr/>
          <p:nvPr/>
        </p:nvSpPr>
        <p:spPr>
          <a:xfrm>
            <a:off x="7068907" y="3850561"/>
            <a:ext cx="4892434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E02227-EF2C-A34D-B836-7B6A2FF3171D}"/>
              </a:ext>
            </a:extLst>
          </p:cNvPr>
          <p:cNvSpPr txBox="1"/>
          <p:nvPr/>
        </p:nvSpPr>
        <p:spPr>
          <a:xfrm>
            <a:off x="587454" y="448680"/>
            <a:ext cx="19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tư liệu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CC0011-CE58-A840-A886-E0D9D60EB7AD}"/>
              </a:ext>
            </a:extLst>
          </p:cNvPr>
          <p:cNvSpPr txBox="1"/>
          <p:nvPr/>
        </p:nvSpPr>
        <p:spPr>
          <a:xfrm>
            <a:off x="3962266" y="455862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tư liệu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6E90AA-AD5B-EF40-9D9A-E9DDAE11B4D3}"/>
              </a:ext>
            </a:extLst>
          </p:cNvPr>
          <p:cNvSpPr txBox="1"/>
          <p:nvPr/>
        </p:nvSpPr>
        <p:spPr>
          <a:xfrm>
            <a:off x="7207652" y="448680"/>
            <a:ext cx="408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Graphic 25" descr="Arrow Slight curve">
            <a:extLst>
              <a:ext uri="{FF2B5EF4-FFF2-40B4-BE49-F238E27FC236}">
                <a16:creationId xmlns:a16="http://schemas.microsoft.com/office/drawing/2014/main" id="{580F4C99-621A-9F44-A1F4-E157E7334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5998" y="1019319"/>
            <a:ext cx="914400" cy="914400"/>
          </a:xfrm>
          <a:prstGeom prst="rect">
            <a:avLst/>
          </a:prstGeom>
        </p:spPr>
      </p:pic>
      <p:pic>
        <p:nvPicPr>
          <p:cNvPr id="27" name="Graphic 26" descr="Arrow Slight curve">
            <a:extLst>
              <a:ext uri="{FF2B5EF4-FFF2-40B4-BE49-F238E27FC236}">
                <a16:creationId xmlns:a16="http://schemas.microsoft.com/office/drawing/2014/main" id="{03D94B87-1676-7046-A15E-5F94D7722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59293" y="2535483"/>
            <a:ext cx="914400" cy="914400"/>
          </a:xfrm>
          <a:prstGeom prst="rect">
            <a:avLst/>
          </a:prstGeom>
        </p:spPr>
      </p:pic>
      <p:pic>
        <p:nvPicPr>
          <p:cNvPr id="28" name="Graphic 27" descr="Arrow Slight curve">
            <a:extLst>
              <a:ext uri="{FF2B5EF4-FFF2-40B4-BE49-F238E27FC236}">
                <a16:creationId xmlns:a16="http://schemas.microsoft.com/office/drawing/2014/main" id="{F4758AEC-59A4-4C46-AD12-83C2D20C5B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5998" y="3959802"/>
            <a:ext cx="914400" cy="914400"/>
          </a:xfrm>
          <a:prstGeom prst="rect">
            <a:avLst/>
          </a:prstGeom>
        </p:spPr>
      </p:pic>
      <p:pic>
        <p:nvPicPr>
          <p:cNvPr id="29" name="Graphic 28" descr="Arrow Slight curve">
            <a:extLst>
              <a:ext uri="{FF2B5EF4-FFF2-40B4-BE49-F238E27FC236}">
                <a16:creationId xmlns:a16="http://schemas.microsoft.com/office/drawing/2014/main" id="{C416C61C-C532-9A4E-9C17-770139F51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84644" y="5402286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29041D-C58B-DE47-9C27-AAFB325FCB59}"/>
              </a:ext>
            </a:extLst>
          </p:cNvPr>
          <p:cNvSpPr txBox="1"/>
          <p:nvPr/>
        </p:nvSpPr>
        <p:spPr>
          <a:xfrm>
            <a:off x="571500" y="31493"/>
            <a:ext cx="1125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nối hình ảnh tư liệu vào loại tư liệu và nhận xét ưu- nhược của từng loại tư liệu</a:t>
            </a:r>
          </a:p>
        </p:txBody>
      </p:sp>
      <p:cxnSp>
        <p:nvCxnSpPr>
          <p:cNvPr id="4" name="Straight Arrow Connector 3"/>
          <p:cNvCxnSpPr>
            <a:endCxn id="13" idx="1"/>
          </p:cNvCxnSpPr>
          <p:nvPr/>
        </p:nvCxnSpPr>
        <p:spPr>
          <a:xfrm>
            <a:off x="2569087" y="1544595"/>
            <a:ext cx="1223551" cy="1492576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2" idx="1"/>
          </p:cNvCxnSpPr>
          <p:nvPr/>
        </p:nvCxnSpPr>
        <p:spPr>
          <a:xfrm flipV="1">
            <a:off x="2499355" y="1514321"/>
            <a:ext cx="1310123" cy="1612618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3"/>
            <a:endCxn id="14" idx="1"/>
          </p:cNvCxnSpPr>
          <p:nvPr/>
        </p:nvCxnSpPr>
        <p:spPr>
          <a:xfrm flipV="1">
            <a:off x="2483708" y="4436693"/>
            <a:ext cx="1325769" cy="1638054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5" idx="1"/>
          </p:cNvCxnSpPr>
          <p:nvPr/>
        </p:nvCxnSpPr>
        <p:spPr>
          <a:xfrm>
            <a:off x="2491411" y="4433069"/>
            <a:ext cx="1301227" cy="1435849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92969" y="1058832"/>
            <a:ext cx="4892435" cy="1015663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hường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10014" y="5567930"/>
            <a:ext cx="4909273" cy="798745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F13A5D-62C1-BC4B-93C6-676B1E986F1E}"/>
              </a:ext>
            </a:extLst>
          </p:cNvPr>
          <p:cNvSpPr/>
          <p:nvPr/>
        </p:nvSpPr>
        <p:spPr>
          <a:xfrm>
            <a:off x="7068906" y="3863955"/>
            <a:ext cx="4885210" cy="1015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b="1" dirty="0" smtClean="0">
                <a:latin typeface="+mj-lt"/>
                <a:ea typeface="Times New Roman" panose="02020603050405020304" pitchFamily="18" charset="0"/>
              </a:rPr>
              <a:t>Cho </a:t>
            </a:r>
            <a:r>
              <a:rPr lang="vi-VN" sz="2000" b="1" dirty="0">
                <a:latin typeface="+mj-lt"/>
                <a:ea typeface="Times New Roman" panose="02020603050405020304" pitchFamily="18" charset="0"/>
              </a:rPr>
              <a:t>biết tương đối đầy đủ về các mặt của cuộc sống, nhưng thường mang ý thức chủ quan của tác giả tư liệu</a:t>
            </a:r>
            <a:r>
              <a:rPr lang="en-VN" sz="2000" b="1" dirty="0">
                <a:effectLst/>
                <a:latin typeface="+mj-lt"/>
              </a:rPr>
              <a:t> </a:t>
            </a:r>
            <a:endParaRPr lang="en-VN" sz="2000" b="1" dirty="0"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05DAE78-495D-374A-BF8C-AE6901FB45BE}"/>
              </a:ext>
            </a:extLst>
          </p:cNvPr>
          <p:cNvSpPr/>
          <p:nvPr/>
        </p:nvSpPr>
        <p:spPr>
          <a:xfrm>
            <a:off x="7175186" y="2530242"/>
            <a:ext cx="4778930" cy="1015663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khá cụ thể và trung thực về đời sống vật chất và phần nào về đời sống tinh thần của người xưa</a:t>
            </a:r>
            <a:r>
              <a:rPr lang="en-VN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85.png">
            <a:extLst>
              <a:ext uri="{FF2B5EF4-FFF2-40B4-BE49-F238E27FC236}">
                <a16:creationId xmlns:a16="http://schemas.microsoft.com/office/drawing/2014/main" id="{F050CDE7-2064-0646-ACB6-3D0F82F41DE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6721" y="1380250"/>
            <a:ext cx="5501640" cy="5181600"/>
          </a:xfrm>
          <a:prstGeom prst="rect">
            <a:avLst/>
          </a:prstGeom>
          <a:ln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941AA73-3247-F34C-9BAB-ACF1CC2350A6}"/>
              </a:ext>
            </a:extLst>
          </p:cNvPr>
          <p:cNvSpPr txBox="1">
            <a:spLocks/>
          </p:cNvSpPr>
          <p:nvPr/>
        </p:nvSpPr>
        <p:spPr>
          <a:xfrm>
            <a:off x="4765589" y="12357"/>
            <a:ext cx="5638800" cy="1760220"/>
          </a:xfrm>
          <a:prstGeom prst="cloudCallout">
            <a:avLst/>
          </a:prstGeom>
          <a:solidFill>
            <a:srgbClr val="FF66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 dirty="0">
              <a:latin typeface="+mj-lt"/>
            </a:endParaRPr>
          </a:p>
          <a:p>
            <a:pPr marL="0" indent="0" algn="ctr">
              <a:buNone/>
            </a:pP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3 thông tin mà em tìm hiểu được khi quan sát hiện vật này?</a:t>
            </a:r>
          </a:p>
        </p:txBody>
      </p:sp>
      <p:sp>
        <p:nvSpPr>
          <p:cNvPr id="10" name="Horizontal Scroll 9">
            <a:extLst>
              <a:ext uri="{FF2B5EF4-FFF2-40B4-BE49-F238E27FC236}">
                <a16:creationId xmlns:a16="http://schemas.microsoft.com/office/drawing/2014/main" id="{0CEB18E3-62B1-1842-8ACF-9229F6649ADF}"/>
              </a:ext>
            </a:extLst>
          </p:cNvPr>
          <p:cNvSpPr/>
          <p:nvPr/>
        </p:nvSpPr>
        <p:spPr>
          <a:xfrm>
            <a:off x="5928361" y="1562100"/>
            <a:ext cx="6263639" cy="513588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Bia chủ quyền nằm trong khuôn viên chùa Nam Huyên, còn ở đảo Song Tử Tây, di tích này nằm ngay trên trục đường chính dẫn từ cầu cảng vào khu trung tâm hành chính của xã đảo.</a:t>
            </a:r>
          </a:p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Đây là tấm bia chủ quyền trên quần đảo Trường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trong những dấu tích cổ xưa, được công nhận là di tích lịch sử cấp quốc gia.</a:t>
            </a:r>
          </a:p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Đây là bằng chứng có giá trị quan trọng trong việc khẳng định chủ quyền của Việt Nam tại quần đảo Trường Sa. </a:t>
            </a:r>
          </a:p>
        </p:txBody>
      </p:sp>
    </p:spTree>
    <p:extLst>
      <p:ext uri="{BB962C8B-B14F-4D97-AF65-F5344CB8AC3E}">
        <p14:creationId xmlns:p14="http://schemas.microsoft.com/office/powerpoint/2010/main" val="26164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996" y="553078"/>
            <a:ext cx="7686891" cy="90479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700" y="1518045"/>
            <a:ext cx="10373048" cy="435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rgbClr val="149C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800" b="1" dirty="0" smtClean="0">
              <a:solidFill>
                <a:srgbClr val="149C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“</a:t>
            </a:r>
            <a:r>
              <a:rPr lang="en-VN" sz="2800" b="1" dirty="0">
                <a:solidFill>
                  <a:srgbClr val="149C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TRONG LỊCH </a:t>
            </a:r>
            <a:r>
              <a:rPr lang="en-VN" sz="2800" b="1" dirty="0" smtClean="0">
                <a:solidFill>
                  <a:srgbClr val="149C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VN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Sưu </a:t>
            </a:r>
            <a:r>
              <a:rPr lang="en-VN" sz="2800" b="1" dirty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 tờ lịch và nghiên cứu các thông tin trên t</a:t>
            </a:r>
            <a:r>
              <a:rPr lang="vi-VN" sz="2800" b="1" dirty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 </a:t>
            </a:r>
            <a:r>
              <a:rPr lang="en-VN" sz="2800" b="1" dirty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 </a:t>
            </a:r>
            <a:r>
              <a:rPr lang="en-VN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VN" sz="2800" b="1" dirty="0">
              <a:solidFill>
                <a:srgbClr val="149C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92596"/>
            <a:ext cx="12192000" cy="6765404"/>
            <a:chOff x="1985" y="1418"/>
            <a:chExt cx="8820" cy="14097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985" y="1418"/>
              <a:ext cx="1905" cy="1920"/>
              <a:chOff x="1985" y="1418"/>
              <a:chExt cx="1905" cy="1920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78" y="1425"/>
                <a:ext cx="1920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373" y="1872"/>
                <a:ext cx="870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" y="1544"/>
              <a:ext cx="48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5400000">
              <a:off x="8892" y="1418"/>
              <a:ext cx="1905" cy="1920"/>
              <a:chOff x="1985" y="1418"/>
              <a:chExt cx="1905" cy="1920"/>
            </a:xfrm>
          </p:grpSpPr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78" y="1425"/>
                <a:ext cx="1920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373" y="1872"/>
                <a:ext cx="870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 rot="-5400000">
              <a:off x="1992" y="13595"/>
              <a:ext cx="1905" cy="1920"/>
              <a:chOff x="1985" y="1418"/>
              <a:chExt cx="1905" cy="1920"/>
            </a:xfrm>
          </p:grpSpPr>
          <p:pic>
            <p:nvPicPr>
              <p:cNvPr id="16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78" y="1425"/>
                <a:ext cx="1920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373" y="1872"/>
                <a:ext cx="870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 rot="10800000">
              <a:off x="8899" y="13595"/>
              <a:ext cx="1905" cy="1920"/>
              <a:chOff x="1985" y="1418"/>
              <a:chExt cx="1905" cy="1920"/>
            </a:xfrm>
          </p:grpSpPr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78" y="1425"/>
                <a:ext cx="1920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373" y="1872"/>
                <a:ext cx="870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" y="3323"/>
              <a:ext cx="140" cy="10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3323"/>
              <a:ext cx="140" cy="103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" y="15149"/>
              <a:ext cx="48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04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77" y="-230188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F0B99382-70D4-3443-A024-4F27F466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0" y="5123497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33712" y="182225"/>
            <a:ext cx="956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9109" y="649089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6071" y="4552984"/>
            <a:ext cx="8410021" cy="2308324"/>
          </a:xfrm>
          <a:prstGeom prst="rect">
            <a:avLst/>
          </a:prstGeom>
          <a:solidFill>
            <a:srgbClr val="1615C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09965" y="5210109"/>
            <a:ext cx="127003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47" y="1258486"/>
            <a:ext cx="8736270" cy="32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7638" y="925642"/>
            <a:ext cx="1055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(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7638" y="2135165"/>
            <a:ext cx="1055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sầm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7638" y="3593044"/>
            <a:ext cx="10442918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Ngói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liềm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7638" y="5708358"/>
            <a:ext cx="10442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221" y="278688"/>
            <a:ext cx="7423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221" y="1572596"/>
            <a:ext cx="10442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0221" y="3063419"/>
            <a:ext cx="7292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221" y="5009066"/>
            <a:ext cx="6242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33712" y="182225"/>
            <a:ext cx="956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3795" y="953788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3402" y="1785150"/>
            <a:ext cx="10174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400" b="1" dirty="0">
              <a:solidFill>
                <a:srgbClr val="1615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0485" y="2853479"/>
            <a:ext cx="1015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3795" y="3757407"/>
            <a:ext cx="5363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8" y="1734990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9" y="274319"/>
            <a:ext cx="11358018" cy="531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5841" y="5891679"/>
            <a:ext cx="941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vdoc.vn/data/image/2021/05/31/lich-su-6-bai-2-ket-noi-tri-thuc-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1" y="211016"/>
            <a:ext cx="10213145" cy="6328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26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33712" y="182225"/>
            <a:ext cx="956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3795" y="953788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3402" y="1660919"/>
            <a:ext cx="10174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400" b="1" dirty="0">
              <a:solidFill>
                <a:srgbClr val="1615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3402" y="3522706"/>
            <a:ext cx="5363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7759" y="4140106"/>
            <a:ext cx="1004315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solidFill>
                <a:srgbClr val="1615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0485" y="5222009"/>
            <a:ext cx="10157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chép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b="1" dirty="0">
              <a:solidFill>
                <a:srgbClr val="1615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3402" y="2640122"/>
            <a:ext cx="1015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</a:endParaRPr>
          </a:p>
        </p:txBody>
      </p:sp>
      <p:pic>
        <p:nvPicPr>
          <p:cNvPr id="12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9" y="4045926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18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09"/>
            <a:ext cx="11957538" cy="652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308698" y="1923323"/>
            <a:ext cx="758103" cy="6635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3200" b="1" dirty="0">
                <a:latin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210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2267</Words>
  <Application>Microsoft Office PowerPoint</Application>
  <PresentationFormat>Widescreen</PresentationFormat>
  <Paragraphs>192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Tư liệu chữ viết là: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Ở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58</cp:revision>
  <dcterms:created xsi:type="dcterms:W3CDTF">2021-07-10T01:00:13Z</dcterms:created>
  <dcterms:modified xsi:type="dcterms:W3CDTF">2022-08-07T03:09:30Z</dcterms:modified>
</cp:coreProperties>
</file>