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3"/>
  </p:notesMasterIdLst>
  <p:sldIdLst>
    <p:sldId id="638" r:id="rId2"/>
    <p:sldId id="592" r:id="rId3"/>
    <p:sldId id="575" r:id="rId4"/>
    <p:sldId id="616" r:id="rId5"/>
    <p:sldId id="615" r:id="rId6"/>
    <p:sldId id="617" r:id="rId7"/>
    <p:sldId id="633" r:id="rId8"/>
    <p:sldId id="635" r:id="rId9"/>
    <p:sldId id="596" r:id="rId10"/>
    <p:sldId id="636" r:id="rId11"/>
    <p:sldId id="598" r:id="rId12"/>
    <p:sldId id="599" r:id="rId13"/>
    <p:sldId id="601" r:id="rId14"/>
    <p:sldId id="600" r:id="rId15"/>
    <p:sldId id="612" r:id="rId16"/>
    <p:sldId id="613" r:id="rId17"/>
    <p:sldId id="614" r:id="rId18"/>
    <p:sldId id="619" r:id="rId19"/>
    <p:sldId id="381" r:id="rId20"/>
    <p:sldId id="382" r:id="rId21"/>
    <p:sldId id="637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00CC"/>
    <a:srgbClr val="E6E6E6"/>
    <a:srgbClr val="003300"/>
    <a:srgbClr val="FF93FF"/>
    <a:srgbClr val="FFECAF"/>
    <a:srgbClr val="FF4FFF"/>
    <a:srgbClr val="7F7F7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8.wmf"/><Relationship Id="rId18" Type="http://schemas.openxmlformats.org/officeDocument/2006/relationships/image" Target="../media/image53.wmf"/><Relationship Id="rId3" Type="http://schemas.openxmlformats.org/officeDocument/2006/relationships/image" Target="../media/image38.wmf"/><Relationship Id="rId21" Type="http://schemas.openxmlformats.org/officeDocument/2006/relationships/image" Target="../media/image56.wmf"/><Relationship Id="rId7" Type="http://schemas.openxmlformats.org/officeDocument/2006/relationships/image" Target="../media/image42.wmf"/><Relationship Id="rId12" Type="http://schemas.openxmlformats.org/officeDocument/2006/relationships/image" Target="../media/image47.wmf"/><Relationship Id="rId17" Type="http://schemas.openxmlformats.org/officeDocument/2006/relationships/image" Target="../media/image52.wmf"/><Relationship Id="rId2" Type="http://schemas.openxmlformats.org/officeDocument/2006/relationships/image" Target="../media/image37.wmf"/><Relationship Id="rId16" Type="http://schemas.openxmlformats.org/officeDocument/2006/relationships/image" Target="../media/image51.wmf"/><Relationship Id="rId20" Type="http://schemas.openxmlformats.org/officeDocument/2006/relationships/image" Target="../media/image55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11" Type="http://schemas.openxmlformats.org/officeDocument/2006/relationships/image" Target="../media/image46.wmf"/><Relationship Id="rId5" Type="http://schemas.openxmlformats.org/officeDocument/2006/relationships/image" Target="../media/image40.wmf"/><Relationship Id="rId15" Type="http://schemas.openxmlformats.org/officeDocument/2006/relationships/image" Target="../media/image50.wmf"/><Relationship Id="rId10" Type="http://schemas.openxmlformats.org/officeDocument/2006/relationships/image" Target="../media/image45.wmf"/><Relationship Id="rId19" Type="http://schemas.openxmlformats.org/officeDocument/2006/relationships/image" Target="../media/image54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Relationship Id="rId14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11" Type="http://schemas.openxmlformats.org/officeDocument/2006/relationships/image" Target="../media/image75.wmf"/><Relationship Id="rId5" Type="http://schemas.openxmlformats.org/officeDocument/2006/relationships/image" Target="../media/image69.wmf"/><Relationship Id="rId10" Type="http://schemas.openxmlformats.org/officeDocument/2006/relationships/image" Target="../media/image74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10" Type="http://schemas.openxmlformats.org/officeDocument/2006/relationships/image" Target="../media/image88.wmf"/><Relationship Id="rId4" Type="http://schemas.openxmlformats.org/officeDocument/2006/relationships/image" Target="../media/image82.wmf"/><Relationship Id="rId9" Type="http://schemas.openxmlformats.org/officeDocument/2006/relationships/image" Target="../media/image87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image" Target="../media/image101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12" Type="http://schemas.openxmlformats.org/officeDocument/2006/relationships/image" Target="../media/image100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11" Type="http://schemas.openxmlformats.org/officeDocument/2006/relationships/image" Target="../media/image99.wmf"/><Relationship Id="rId5" Type="http://schemas.openxmlformats.org/officeDocument/2006/relationships/image" Target="../media/image93.wmf"/><Relationship Id="rId10" Type="http://schemas.openxmlformats.org/officeDocument/2006/relationships/image" Target="../media/image98.wmf"/><Relationship Id="rId4" Type="http://schemas.openxmlformats.org/officeDocument/2006/relationships/image" Target="../media/image92.wmf"/><Relationship Id="rId9" Type="http://schemas.openxmlformats.org/officeDocument/2006/relationships/image" Target="../media/image9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image" Target="../media/image115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12" Type="http://schemas.openxmlformats.org/officeDocument/2006/relationships/image" Target="../media/image114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11" Type="http://schemas.openxmlformats.org/officeDocument/2006/relationships/image" Target="../media/image113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22.wmf"/><Relationship Id="rId7" Type="http://schemas.openxmlformats.org/officeDocument/2006/relationships/image" Target="../media/image126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11" Type="http://schemas.openxmlformats.org/officeDocument/2006/relationships/image" Target="../media/image130.wmf"/><Relationship Id="rId5" Type="http://schemas.openxmlformats.org/officeDocument/2006/relationships/image" Target="../media/image124.emf"/><Relationship Id="rId10" Type="http://schemas.openxmlformats.org/officeDocument/2006/relationships/image" Target="../media/image129.emf"/><Relationship Id="rId4" Type="http://schemas.openxmlformats.org/officeDocument/2006/relationships/image" Target="../media/image123.wmf"/><Relationship Id="rId9" Type="http://schemas.openxmlformats.org/officeDocument/2006/relationships/image" Target="../media/image1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24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3.wmf"/><Relationship Id="rId3" Type="http://schemas.openxmlformats.org/officeDocument/2006/relationships/image" Target="../media/image34.png"/><Relationship Id="rId7" Type="http://schemas.openxmlformats.org/officeDocument/2006/relationships/image" Target="../media/image28.wmf"/><Relationship Id="rId12" Type="http://schemas.openxmlformats.org/officeDocument/2006/relationships/image" Target="../media/image35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wmf"/><Relationship Id="rId1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43.wmf"/><Relationship Id="rId26" Type="http://schemas.openxmlformats.org/officeDocument/2006/relationships/image" Target="../media/image47.wmf"/><Relationship Id="rId39" Type="http://schemas.openxmlformats.org/officeDocument/2006/relationships/oleObject" Target="../embeddings/oleObject26.bin"/><Relationship Id="rId3" Type="http://schemas.openxmlformats.org/officeDocument/2006/relationships/oleObject" Target="../embeddings/oleObject8.bin"/><Relationship Id="rId21" Type="http://schemas.openxmlformats.org/officeDocument/2006/relationships/oleObject" Target="../embeddings/oleObject17.bin"/><Relationship Id="rId34" Type="http://schemas.openxmlformats.org/officeDocument/2006/relationships/image" Target="../media/image51.wmf"/><Relationship Id="rId42" Type="http://schemas.openxmlformats.org/officeDocument/2006/relationships/image" Target="../media/image55.wm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9.bin"/><Relationship Id="rId33" Type="http://schemas.openxmlformats.org/officeDocument/2006/relationships/oleObject" Target="../embeddings/oleObject23.bin"/><Relationship Id="rId38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29" Type="http://schemas.openxmlformats.org/officeDocument/2006/relationships/oleObject" Target="../embeddings/oleObject21.bin"/><Relationship Id="rId41" Type="http://schemas.openxmlformats.org/officeDocument/2006/relationships/oleObject" Target="../embeddings/oleObject2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6.wmf"/><Relationship Id="rId32" Type="http://schemas.openxmlformats.org/officeDocument/2006/relationships/image" Target="../media/image50.wmf"/><Relationship Id="rId37" Type="http://schemas.openxmlformats.org/officeDocument/2006/relationships/oleObject" Target="../embeddings/oleObject25.bin"/><Relationship Id="rId40" Type="http://schemas.openxmlformats.org/officeDocument/2006/relationships/image" Target="../media/image54.wmf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8.bin"/><Relationship Id="rId28" Type="http://schemas.openxmlformats.org/officeDocument/2006/relationships/image" Target="../media/image48.wmf"/><Relationship Id="rId36" Type="http://schemas.openxmlformats.org/officeDocument/2006/relationships/image" Target="../media/image52.w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16.bin"/><Relationship Id="rId31" Type="http://schemas.openxmlformats.org/officeDocument/2006/relationships/oleObject" Target="../embeddings/oleObject22.bin"/><Relationship Id="rId44" Type="http://schemas.openxmlformats.org/officeDocument/2006/relationships/image" Target="../media/image56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20.bin"/><Relationship Id="rId30" Type="http://schemas.openxmlformats.org/officeDocument/2006/relationships/image" Target="../media/image49.wmf"/><Relationship Id="rId35" Type="http://schemas.openxmlformats.org/officeDocument/2006/relationships/oleObject" Target="../embeddings/oleObject24.bin"/><Relationship Id="rId43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66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61.wmf"/><Relationship Id="rId1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6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36.bin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1.wmf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40.bin"/><Relationship Id="rId24" Type="http://schemas.openxmlformats.org/officeDocument/2006/relationships/image" Target="../media/image75.wmf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10" Type="http://schemas.openxmlformats.org/officeDocument/2006/relationships/image" Target="../media/image68.w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65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0.wmf"/><Relationship Id="rId22" Type="http://schemas.openxmlformats.org/officeDocument/2006/relationships/image" Target="../media/image7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7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86.wmf"/><Relationship Id="rId3" Type="http://schemas.openxmlformats.org/officeDocument/2006/relationships/oleObject" Target="../embeddings/oleObject50.bin"/><Relationship Id="rId21" Type="http://schemas.openxmlformats.org/officeDocument/2006/relationships/oleObject" Target="../embeddings/oleObject59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83.wmf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5.wmf"/><Relationship Id="rId20" Type="http://schemas.openxmlformats.org/officeDocument/2006/relationships/image" Target="../media/image8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82.wmf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79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84.wmf"/><Relationship Id="rId22" Type="http://schemas.openxmlformats.org/officeDocument/2006/relationships/image" Target="../media/image8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93.wmf"/><Relationship Id="rId18" Type="http://schemas.openxmlformats.org/officeDocument/2006/relationships/oleObject" Target="../embeddings/oleObject67.bin"/><Relationship Id="rId26" Type="http://schemas.openxmlformats.org/officeDocument/2006/relationships/oleObject" Target="../embeddings/oleObject71.bin"/><Relationship Id="rId3" Type="http://schemas.openxmlformats.org/officeDocument/2006/relationships/image" Target="../media/image102.png"/><Relationship Id="rId21" Type="http://schemas.openxmlformats.org/officeDocument/2006/relationships/image" Target="../media/image97.wmf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64.bin"/><Relationship Id="rId17" Type="http://schemas.openxmlformats.org/officeDocument/2006/relationships/image" Target="../media/image95.wmf"/><Relationship Id="rId25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6.bin"/><Relationship Id="rId20" Type="http://schemas.openxmlformats.org/officeDocument/2006/relationships/oleObject" Target="../embeddings/oleObject68.bin"/><Relationship Id="rId29" Type="http://schemas.openxmlformats.org/officeDocument/2006/relationships/image" Target="../media/image101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92.wmf"/><Relationship Id="rId24" Type="http://schemas.openxmlformats.org/officeDocument/2006/relationships/oleObject" Target="../embeddings/oleObject70.bin"/><Relationship Id="rId5" Type="http://schemas.openxmlformats.org/officeDocument/2006/relationships/image" Target="../media/image89.wmf"/><Relationship Id="rId15" Type="http://schemas.openxmlformats.org/officeDocument/2006/relationships/image" Target="../media/image94.wmf"/><Relationship Id="rId23" Type="http://schemas.openxmlformats.org/officeDocument/2006/relationships/image" Target="../media/image98.wmf"/><Relationship Id="rId28" Type="http://schemas.openxmlformats.org/officeDocument/2006/relationships/oleObject" Target="../embeddings/oleObject72.bin"/><Relationship Id="rId10" Type="http://schemas.openxmlformats.org/officeDocument/2006/relationships/oleObject" Target="../embeddings/oleObject63.bin"/><Relationship Id="rId19" Type="http://schemas.openxmlformats.org/officeDocument/2006/relationships/image" Target="../media/image96.w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65.bin"/><Relationship Id="rId22" Type="http://schemas.openxmlformats.org/officeDocument/2006/relationships/oleObject" Target="../embeddings/oleObject69.bin"/><Relationship Id="rId27" Type="http://schemas.openxmlformats.org/officeDocument/2006/relationships/image" Target="../media/image10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78.bin"/><Relationship Id="rId18" Type="http://schemas.openxmlformats.org/officeDocument/2006/relationships/image" Target="../media/image110.wmf"/><Relationship Id="rId26" Type="http://schemas.openxmlformats.org/officeDocument/2006/relationships/image" Target="../media/image114.wmf"/><Relationship Id="rId3" Type="http://schemas.openxmlformats.org/officeDocument/2006/relationships/oleObject" Target="../embeddings/oleObject73.bin"/><Relationship Id="rId21" Type="http://schemas.openxmlformats.org/officeDocument/2006/relationships/oleObject" Target="../embeddings/oleObject82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80.bin"/><Relationship Id="rId25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29" Type="http://schemas.openxmlformats.org/officeDocument/2006/relationships/oleObject" Target="../embeddings/oleObject86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77.bin"/><Relationship Id="rId24" Type="http://schemas.openxmlformats.org/officeDocument/2006/relationships/image" Target="../media/image113.wmf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23" Type="http://schemas.openxmlformats.org/officeDocument/2006/relationships/oleObject" Target="../embeddings/oleObject83.bin"/><Relationship Id="rId28" Type="http://schemas.openxmlformats.org/officeDocument/2006/relationships/image" Target="../media/image115.wmf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81.bin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108.wmf"/><Relationship Id="rId22" Type="http://schemas.openxmlformats.org/officeDocument/2006/relationships/image" Target="../media/image112.wmf"/><Relationship Id="rId27" Type="http://schemas.openxmlformats.org/officeDocument/2006/relationships/oleObject" Target="../embeddings/oleObject85.bin"/><Relationship Id="rId30" Type="http://schemas.openxmlformats.org/officeDocument/2006/relationships/oleObject" Target="../embeddings/oleObject8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93.bin"/><Relationship Id="rId18" Type="http://schemas.openxmlformats.org/officeDocument/2006/relationships/image" Target="../media/image127.wmf"/><Relationship Id="rId3" Type="http://schemas.openxmlformats.org/officeDocument/2006/relationships/oleObject" Target="../embeddings/oleObject88.bin"/><Relationship Id="rId21" Type="http://schemas.openxmlformats.org/officeDocument/2006/relationships/oleObject" Target="../embeddings/oleObject97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24.emf"/><Relationship Id="rId17" Type="http://schemas.openxmlformats.org/officeDocument/2006/relationships/oleObject" Target="../embeddings/oleObject9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wmf"/><Relationship Id="rId20" Type="http://schemas.openxmlformats.org/officeDocument/2006/relationships/image" Target="../media/image12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92.bin"/><Relationship Id="rId24" Type="http://schemas.openxmlformats.org/officeDocument/2006/relationships/image" Target="../media/image130.wmf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23" Type="http://schemas.openxmlformats.org/officeDocument/2006/relationships/oleObject" Target="../embeddings/oleObject98.bin"/><Relationship Id="rId10" Type="http://schemas.openxmlformats.org/officeDocument/2006/relationships/image" Target="../media/image123.wmf"/><Relationship Id="rId19" Type="http://schemas.openxmlformats.org/officeDocument/2006/relationships/oleObject" Target="../embeddings/oleObject96.bin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25.wmf"/><Relationship Id="rId22" Type="http://schemas.openxmlformats.org/officeDocument/2006/relationships/image" Target="../media/image12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9.gif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5.gif"/><Relationship Id="rId5" Type="http://schemas.microsoft.com/office/2007/relationships/media" Target="../media/media1.mp3"/><Relationship Id="rId1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-Pc\Downloads\463754966_521882034146870_64177732624038279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74498"/>
            <a:ext cx="12192000" cy="763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6057" y="930435"/>
            <a:ext cx="589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VÀ CÁC EM HỌC SINH THAM DỰ BÀI HỌC NGÀY HÔM NAY!</a:t>
            </a:r>
            <a:endParaRPr lang="en-US" sz="2400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7" y="619972"/>
            <a:ext cx="10365963" cy="222653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III. CĂN THỨC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37. </a:t>
            </a:r>
            <a:r>
              <a:rPr lang="en-US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CĂN BẬC HAI VÀ CĂN BẬC </a:t>
            </a:r>
            <a:r>
              <a:rPr lang="vi-VN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br>
              <a:rPr lang="vi-VN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SỐ </a:t>
            </a:r>
            <a:r>
              <a:rPr lang="en-US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300" dirty="0">
              <a:solidFill>
                <a:srgbClr val="FFFF00"/>
              </a:solidFill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510" y="187458"/>
            <a:ext cx="698681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0"/>
              </a:spcAft>
              <a:buAutoNum type="romanUcPeriod"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 hai của số thực không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vi-VN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C26A32-F2A5-4A60-906D-E0559EC50993}"/>
              </a:ext>
            </a:extLst>
          </p:cNvPr>
          <p:cNvGrpSpPr/>
          <p:nvPr/>
        </p:nvGrpSpPr>
        <p:grpSpPr>
          <a:xfrm>
            <a:off x="450310" y="1187361"/>
            <a:ext cx="11291380" cy="818878"/>
            <a:chOff x="399510" y="1229494"/>
            <a:chExt cx="11291380" cy="1043619"/>
          </a:xfrm>
        </p:grpSpPr>
        <p:sp>
          <p:nvSpPr>
            <p:cNvPr id="5" name="Rectangle 4"/>
            <p:cNvSpPr/>
            <p:nvPr/>
          </p:nvSpPr>
          <p:spPr>
            <a:xfrm>
              <a:off x="1539506" y="1229494"/>
              <a:ext cx="10151384" cy="1043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 động 1 (sgk/trang 48) Tìm số thực     sao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endPara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BCCCEE9B-A4D0-475A-9202-6A66721BF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10" y="1263559"/>
              <a:ext cx="952497" cy="523203"/>
            </a:xfrm>
            <a:prstGeom prst="rect">
              <a:avLst/>
            </a:prstGeom>
          </p:spPr>
        </p:pic>
        <p:graphicFrame>
          <p:nvGraphicFramePr>
            <p:cNvPr id="6" name="Object 5">
              <a:extLst>
                <a:ext uri="{FF2B5EF4-FFF2-40B4-BE49-F238E27FC236}">
                  <a16:creationId xmlns="" xmlns:a16="http://schemas.microsoft.com/office/drawing/2014/main" id="{C8B45989-B98E-497F-BCD3-28921186A9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604922"/>
                </p:ext>
              </p:extLst>
            </p:nvPr>
          </p:nvGraphicFramePr>
          <p:xfrm>
            <a:off x="7335520" y="1484960"/>
            <a:ext cx="324674" cy="357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1" name="Equation" r:id="rId4" imgW="126720" imgH="139680" progId="Equation.DSMT4">
                    <p:embed/>
                  </p:oleObj>
                </mc:Choice>
                <mc:Fallback>
                  <p:oleObj name="Equation" r:id="rId4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35520" y="1484960"/>
                          <a:ext cx="324674" cy="3571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23926D-6CBB-4B00-80B0-18E620905370}"/>
              </a:ext>
            </a:extLst>
          </p:cNvPr>
          <p:cNvGrpSpPr/>
          <p:nvPr/>
        </p:nvGrpSpPr>
        <p:grpSpPr>
          <a:xfrm>
            <a:off x="450310" y="1595659"/>
            <a:ext cx="2200081" cy="672191"/>
            <a:chOff x="255525" y="2099598"/>
            <a:chExt cx="3964123" cy="466029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904E2A91-7ECD-4A0D-B30F-5258711CC8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107899"/>
                </p:ext>
              </p:extLst>
            </p:nvPr>
          </p:nvGraphicFramePr>
          <p:xfrm>
            <a:off x="1236068" y="2099598"/>
            <a:ext cx="1716216" cy="35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2" name="Equation" r:id="rId6" imgW="419040" imgH="203040" progId="Equation.DSMT4">
                    <p:embed/>
                  </p:oleObj>
                </mc:Choice>
                <mc:Fallback>
                  <p:oleObj name="Equation" r:id="rId6" imgW="4190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36068" y="2099598"/>
                          <a:ext cx="1716216" cy="35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5EFB69E-AE94-4145-BA0A-0A44FE6F8DD5}"/>
                </a:ext>
              </a:extLst>
            </p:cNvPr>
            <p:cNvSpPr txBox="1"/>
            <p:nvPr/>
          </p:nvSpPr>
          <p:spPr>
            <a:xfrm>
              <a:off x="255525" y="2202879"/>
              <a:ext cx="3964123" cy="36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5179C31-CB18-4E72-AE46-7C83958326CA}"/>
              </a:ext>
            </a:extLst>
          </p:cNvPr>
          <p:cNvGrpSpPr/>
          <p:nvPr/>
        </p:nvGrpSpPr>
        <p:grpSpPr>
          <a:xfrm>
            <a:off x="480594" y="2209901"/>
            <a:ext cx="2407760" cy="532769"/>
            <a:chOff x="257650" y="3395991"/>
            <a:chExt cx="4338320" cy="550326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="" xmlns:a16="http://schemas.microsoft.com/office/drawing/2014/main" id="{5A548AAB-E8A6-4841-9F2C-A04854F9AB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0421148"/>
                </p:ext>
              </p:extLst>
            </p:nvPr>
          </p:nvGraphicFramePr>
          <p:xfrm>
            <a:off x="1002665" y="3395991"/>
            <a:ext cx="2030516" cy="523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3" name="Equation" r:id="rId8" imgW="495000" imgH="203040" progId="Equation.DSMT4">
                    <p:embed/>
                  </p:oleObj>
                </mc:Choice>
                <mc:Fallback>
                  <p:oleObj name="Equation" r:id="rId8" imgW="495000" imgH="20304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="" xmlns:a16="http://schemas.microsoft.com/office/drawing/2014/main" id="{904E2A91-7ECD-4A0D-B30F-5258711CC8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2665" y="3395991"/>
                          <a:ext cx="2030516" cy="5232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27708E1-F392-4B28-BA57-DE47582FDF3B}"/>
                </a:ext>
              </a:extLst>
            </p:cNvPr>
            <p:cNvSpPr txBox="1"/>
            <p:nvPr/>
          </p:nvSpPr>
          <p:spPr>
            <a:xfrm>
              <a:off x="257650" y="3423096"/>
              <a:ext cx="4338320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927F8E2-70C3-4FF7-B295-81D6A1FC0D8B}"/>
              </a:ext>
            </a:extLst>
          </p:cNvPr>
          <p:cNvGrpSpPr/>
          <p:nvPr/>
        </p:nvGrpSpPr>
        <p:grpSpPr>
          <a:xfrm>
            <a:off x="2404533" y="1744629"/>
            <a:ext cx="9652000" cy="1662210"/>
            <a:chOff x="2921761" y="2164165"/>
            <a:chExt cx="8964622" cy="1662210"/>
          </a:xfrm>
        </p:grpSpPr>
        <p:sp>
          <p:nvSpPr>
            <p:cNvPr id="18" name="Thought Bubble: Cloud 17">
              <a:extLst>
                <a:ext uri="{FF2B5EF4-FFF2-40B4-BE49-F238E27FC236}">
                  <a16:creationId xmlns="" xmlns:a16="http://schemas.microsoft.com/office/drawing/2014/main" id="{01672B40-C9E6-4007-AC4B-2D222248DD1D}"/>
                </a:ext>
              </a:extLst>
            </p:cNvPr>
            <p:cNvSpPr/>
            <p:nvPr/>
          </p:nvSpPr>
          <p:spPr>
            <a:xfrm>
              <a:off x="2921761" y="2164165"/>
              <a:ext cx="8964622" cy="1662210"/>
            </a:xfrm>
            <a:prstGeom prst="cloudCallout">
              <a:avLst>
                <a:gd name="adj1" fmla="val -34983"/>
                <a:gd name="adj2" fmla="val 6136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50" indent="-514350">
                <a:buAutoNum type="alphaLcParenR"/>
              </a:pP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nên x=3 và x=-3</a:t>
              </a:r>
            </a:p>
            <a:p>
              <a:pPr marL="514350" indent="-514350">
                <a:buAutoNum type="alphaLcParenR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="" xmlns:a16="http://schemas.microsoft.com/office/drawing/2014/main" id="{577E7FF2-47D4-49B3-9DF5-43D4BCE74E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7497407"/>
                </p:ext>
              </p:extLst>
            </p:nvPr>
          </p:nvGraphicFramePr>
          <p:xfrm>
            <a:off x="5576313" y="2425774"/>
            <a:ext cx="2060289" cy="612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4" name="Equation" r:id="rId10" imgW="1015920" imgH="279360" progId="Equation.DSMT4">
                    <p:embed/>
                  </p:oleObj>
                </mc:Choice>
                <mc:Fallback>
                  <p:oleObj name="Equation" r:id="rId10" imgW="101592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576313" y="2425774"/>
                          <a:ext cx="2060289" cy="6127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F949568-8D94-4D92-A995-53F6AF719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91" y="3421934"/>
            <a:ext cx="1153966" cy="11040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D94141CA-AC7C-4FDD-A7E2-8D0FDE01A558}"/>
              </a:ext>
            </a:extLst>
          </p:cNvPr>
          <p:cNvGrpSpPr/>
          <p:nvPr/>
        </p:nvGrpSpPr>
        <p:grpSpPr>
          <a:xfrm>
            <a:off x="480594" y="4786690"/>
            <a:ext cx="11121930" cy="1330960"/>
            <a:chOff x="480594" y="4786690"/>
            <a:chExt cx="11121930" cy="1330960"/>
          </a:xfrm>
        </p:grpSpPr>
        <p:sp>
          <p:nvSpPr>
            <p:cNvPr id="26" name="Scroll: Horizontal 25">
              <a:extLst>
                <a:ext uri="{FF2B5EF4-FFF2-40B4-BE49-F238E27FC236}">
                  <a16:creationId xmlns="" xmlns:a16="http://schemas.microsoft.com/office/drawing/2014/main" id="{E186908B-2F4C-4F27-9AC2-46984E7578AC}"/>
                </a:ext>
              </a:extLst>
            </p:cNvPr>
            <p:cNvSpPr/>
            <p:nvPr/>
          </p:nvSpPr>
          <p:spPr>
            <a:xfrm>
              <a:off x="480594" y="4786690"/>
              <a:ext cx="11121930" cy="1330960"/>
            </a:xfrm>
            <a:prstGeom prst="horizontalScroll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 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bậc hai của một số thực    không âm là một số thực    sao cho </a:t>
              </a:r>
              <a:endPara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="" xmlns:a16="http://schemas.microsoft.com/office/drawing/2014/main" id="{8243AAC7-731C-4EE7-A6F4-15DDA8A6D9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1035039"/>
                </p:ext>
              </p:extLst>
            </p:nvPr>
          </p:nvGraphicFramePr>
          <p:xfrm>
            <a:off x="1321527" y="5414349"/>
            <a:ext cx="944153" cy="457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5" name="Equation" r:id="rId13" imgW="419040" imgH="203040" progId="Equation.DSMT4">
                    <p:embed/>
                  </p:oleObj>
                </mc:Choice>
                <mc:Fallback>
                  <p:oleObj name="Equation" r:id="rId13" imgW="4190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21527" y="5414349"/>
                          <a:ext cx="944153" cy="4577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="" xmlns:a16="http://schemas.microsoft.com/office/drawing/2014/main" id="{0B142D7A-5DAF-41DD-AA90-5BB4AE09D3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477604"/>
                </p:ext>
              </p:extLst>
            </p:nvPr>
          </p:nvGraphicFramePr>
          <p:xfrm>
            <a:off x="6178909" y="5128842"/>
            <a:ext cx="303171" cy="33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6" name="Equation" r:id="rId15" imgW="126720" imgH="139680" progId="Equation.DSMT4">
                    <p:embed/>
                  </p:oleObj>
                </mc:Choice>
                <mc:Fallback>
                  <p:oleObj name="Equation" r:id="rId15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178909" y="5128842"/>
                          <a:ext cx="303171" cy="333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="" xmlns:a16="http://schemas.microsoft.com/office/drawing/2014/main" id="{8FCAB5E4-121E-4893-88DA-3B64C5CA39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093852"/>
                </p:ext>
              </p:extLst>
            </p:nvPr>
          </p:nvGraphicFramePr>
          <p:xfrm>
            <a:off x="10045700" y="5139481"/>
            <a:ext cx="297180" cy="326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7" name="Equation" r:id="rId17" imgW="126720" imgH="139680" progId="Equation.DSMT4">
                    <p:embed/>
                  </p:oleObj>
                </mc:Choice>
                <mc:Fallback>
                  <p:oleObj name="Equation" r:id="rId17" imgW="126720" imgH="13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0045700" y="5139481"/>
                          <a:ext cx="297180" cy="3268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7"/>
          <p:cNvSpPr/>
          <p:nvPr/>
        </p:nvSpPr>
        <p:spPr>
          <a:xfrm>
            <a:off x="4154311" y="2576440"/>
            <a:ext cx="5994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 new romans"/>
              </a:rPr>
              <a:t> </a:t>
            </a:r>
            <a:r>
              <a:rPr lang="vi-VN" sz="2400" dirty="0" smtClean="0">
                <a:latin typeface="Time new romans"/>
              </a:rPr>
              <a:t>Ta có </a:t>
            </a:r>
            <a:r>
              <a:rPr lang="nl-NL" sz="2400" dirty="0" smtClean="0">
                <a:latin typeface="Time new romans"/>
              </a:rPr>
              <a:t>5</a:t>
            </a:r>
            <a:r>
              <a:rPr lang="vi-VN" sz="2400" baseline="30000" dirty="0" smtClean="0">
                <a:latin typeface="Time new romans"/>
              </a:rPr>
              <a:t>2 </a:t>
            </a:r>
            <a:r>
              <a:rPr lang="vi-VN" sz="2400" dirty="0" smtClean="0">
                <a:latin typeface="Time new romans"/>
              </a:rPr>
              <a:t>=</a:t>
            </a:r>
            <a:r>
              <a:rPr lang="vi-VN" sz="2400" dirty="0">
                <a:latin typeface="Time new romans"/>
              </a:rPr>
              <a:t>25</a:t>
            </a:r>
            <a:r>
              <a:rPr lang="vi-VN" sz="2400" dirty="0" smtClean="0">
                <a:latin typeface="Time new romans"/>
              </a:rPr>
              <a:t>; (-5)</a:t>
            </a:r>
            <a:r>
              <a:rPr lang="vi-VN" sz="2400" baseline="30000" dirty="0" smtClean="0">
                <a:latin typeface="Time new romans"/>
              </a:rPr>
              <a:t>2 </a:t>
            </a:r>
            <a:r>
              <a:rPr lang="vi-VN" sz="2400" dirty="0" smtClean="0">
                <a:latin typeface="Time new romans"/>
              </a:rPr>
              <a:t>= 25 nên x=5 và x=-5</a:t>
            </a:r>
            <a:endParaRPr lang="en-US" sz="2400" dirty="0">
              <a:latin typeface="Time new romans"/>
            </a:endParaRPr>
          </a:p>
        </p:txBody>
      </p:sp>
    </p:spTree>
    <p:extLst>
      <p:ext uri="{BB962C8B-B14F-4D97-AF65-F5344CB8AC3E}">
        <p14:creationId xmlns:p14="http://schemas.microsoft.com/office/powerpoint/2010/main" val="27243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9153C3-95D1-4AF4-9DD9-B81CDEDE4C47}"/>
              </a:ext>
            </a:extLst>
          </p:cNvPr>
          <p:cNvSpPr txBox="1"/>
          <p:nvPr/>
        </p:nvSpPr>
        <p:spPr>
          <a:xfrm>
            <a:off x="188032" y="397662"/>
            <a:ext cx="182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CA7ED5C-C613-4D94-9C3F-D5003B4CFB8B}"/>
              </a:ext>
            </a:extLst>
          </p:cNvPr>
          <p:cNvGrpSpPr/>
          <p:nvPr/>
        </p:nvGrpSpPr>
        <p:grpSpPr>
          <a:xfrm>
            <a:off x="399510" y="1056110"/>
            <a:ext cx="9001760" cy="523220"/>
            <a:chOff x="612870" y="2166927"/>
            <a:chExt cx="9001760" cy="5232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58CDFEA-5D78-4818-B4F6-04FCDA305825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và       có phải là căn bậc hai của     hay không?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="" xmlns:a16="http://schemas.microsoft.com/office/drawing/2014/main" id="{64A46D70-1EC6-4F58-96CA-AE7C87F580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3977066"/>
                </p:ext>
              </p:extLst>
            </p:nvPr>
          </p:nvGraphicFramePr>
          <p:xfrm>
            <a:off x="1520368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3" name="Equation" r:id="rId3" imgW="126720" imgH="164880" progId="Equation.DSMT4">
                    <p:embed/>
                  </p:oleObj>
                </mc:Choice>
                <mc:Fallback>
                  <p:oleObj name="Equation" r:id="rId3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20368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="" xmlns:a16="http://schemas.microsoft.com/office/drawing/2014/main" id="{83F69FA5-DA3F-48E5-BB14-7D7DF44621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491883"/>
                </p:ext>
              </p:extLst>
            </p:nvPr>
          </p:nvGraphicFramePr>
          <p:xfrm>
            <a:off x="2296446" y="2234362"/>
            <a:ext cx="477234" cy="387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4" name="Equation" r:id="rId5" imgW="203040" imgH="164880" progId="Equation.DSMT4">
                    <p:embed/>
                  </p:oleObj>
                </mc:Choice>
                <mc:Fallback>
                  <p:oleObj name="Equation" r:id="rId5" imgW="2030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96446" y="2234362"/>
                          <a:ext cx="477234" cy="387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="" xmlns:a16="http://schemas.microsoft.com/office/drawing/2014/main" id="{32ECEC45-3CD2-42DB-A98D-41BBA0EE48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2228320"/>
                </p:ext>
              </p:extLst>
            </p:nvPr>
          </p:nvGraphicFramePr>
          <p:xfrm>
            <a:off x="6558280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5" name="Equation" r:id="rId7" imgW="126720" imgH="164880" progId="Equation.DSMT4">
                    <p:embed/>
                  </p:oleObj>
                </mc:Choice>
                <mc:Fallback>
                  <p:oleObj name="Equation" r:id="rId7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58280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2EFD98A-CDA7-442B-BF78-7AB9C2DB4688}"/>
              </a:ext>
            </a:extLst>
          </p:cNvPr>
          <p:cNvGrpSpPr/>
          <p:nvPr/>
        </p:nvGrpSpPr>
        <p:grpSpPr>
          <a:xfrm>
            <a:off x="399510" y="1666026"/>
            <a:ext cx="9001760" cy="539773"/>
            <a:chOff x="612870" y="2166927"/>
            <a:chExt cx="9001760" cy="53977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9786764-72D0-4E4E-93E1-3BE164091402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và          có phải là căn bậc hai của          hay không?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="" xmlns:a16="http://schemas.microsoft.com/office/drawing/2014/main" id="{6699C101-46FB-4D26-B8E9-78BC70D97B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4892759"/>
                </p:ext>
              </p:extLst>
            </p:nvPr>
          </p:nvGraphicFramePr>
          <p:xfrm>
            <a:off x="1518662" y="2224176"/>
            <a:ext cx="477234" cy="462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6" name="Equation" r:id="rId9" imgW="253800" imgH="203040" progId="Equation.DSMT4">
                    <p:embed/>
                  </p:oleObj>
                </mc:Choice>
                <mc:Fallback>
                  <p:oleObj name="Equation" r:id="rId9" imgW="253800" imgH="2030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="" xmlns:a16="http://schemas.microsoft.com/office/drawing/2014/main" id="{64A46D70-1EC6-4F58-96CA-AE7C87F580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18662" y="2224176"/>
                          <a:ext cx="477234" cy="462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="" xmlns:a16="http://schemas.microsoft.com/office/drawing/2014/main" id="{3CA7CB56-C046-4377-9666-BEA30D1CB5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4652893"/>
                </p:ext>
              </p:extLst>
            </p:nvPr>
          </p:nvGraphicFramePr>
          <p:xfrm>
            <a:off x="2509838" y="2218929"/>
            <a:ext cx="735012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7" name="Equation" r:id="rId11" imgW="393480" imgH="203040" progId="Equation.DSMT4">
                    <p:embed/>
                  </p:oleObj>
                </mc:Choice>
                <mc:Fallback>
                  <p:oleObj name="Equation" r:id="rId11" imgW="393480" imgH="20304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="" xmlns:a16="http://schemas.microsoft.com/office/drawing/2014/main" id="{83F69FA5-DA3F-48E5-BB14-7D7DF44621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09838" y="2218929"/>
                          <a:ext cx="735012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="" xmlns:a16="http://schemas.microsoft.com/office/drawing/2014/main" id="{0327932D-DD8E-4143-99A8-E1278C5106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9727086"/>
                </p:ext>
              </p:extLst>
            </p:nvPr>
          </p:nvGraphicFramePr>
          <p:xfrm>
            <a:off x="7016433" y="2228862"/>
            <a:ext cx="776287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8" name="Equation" r:id="rId13" imgW="330120" imgH="203040" progId="Equation.DSMT4">
                    <p:embed/>
                  </p:oleObj>
                </mc:Choice>
                <mc:Fallback>
                  <p:oleObj name="Equation" r:id="rId13" imgW="330120" imgH="20304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="" xmlns:a16="http://schemas.microsoft.com/office/drawing/2014/main" id="{32ECEC45-3CD2-42DB-A98D-41BBA0EE4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016433" y="2228862"/>
                          <a:ext cx="776287" cy="477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CA23117-AC26-4583-8911-52DBE172FFE8}"/>
              </a:ext>
            </a:extLst>
          </p:cNvPr>
          <p:cNvGrpSpPr/>
          <p:nvPr/>
        </p:nvGrpSpPr>
        <p:grpSpPr>
          <a:xfrm>
            <a:off x="399510" y="2203987"/>
            <a:ext cx="9001760" cy="941388"/>
            <a:chOff x="612870" y="1991871"/>
            <a:chExt cx="9001760" cy="941388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7588283-EE9E-4E55-B161-84D546530B26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Số       và         có phải là căn bậc hai của  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="" xmlns:a16="http://schemas.microsoft.com/office/drawing/2014/main" id="{9D149E96-E675-487A-852C-A94578D31C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5063699"/>
                </p:ext>
              </p:extLst>
            </p:nvPr>
          </p:nvGraphicFramePr>
          <p:xfrm>
            <a:off x="1625457" y="2006159"/>
            <a:ext cx="261938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49" name="Equation" r:id="rId15" imgW="139680" imgH="393480" progId="Equation.DSMT4">
                    <p:embed/>
                  </p:oleObj>
                </mc:Choice>
                <mc:Fallback>
                  <p:oleObj name="Equation" r:id="rId15" imgW="139680" imgH="39348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="" xmlns:a16="http://schemas.microsoft.com/office/drawing/2014/main" id="{6699C101-46FB-4D26-B8E9-78BC70D97B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625457" y="2006159"/>
                          <a:ext cx="261938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="" xmlns:a16="http://schemas.microsoft.com/office/drawing/2014/main" id="{83A5F2F3-C58A-4A2F-BF14-4258AD72EC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5474616"/>
                </p:ext>
              </p:extLst>
            </p:nvPr>
          </p:nvGraphicFramePr>
          <p:xfrm>
            <a:off x="2512870" y="1991871"/>
            <a:ext cx="544512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0" name="Equation" r:id="rId17" imgW="291960" imgH="393480" progId="Equation.DSMT4">
                    <p:embed/>
                  </p:oleObj>
                </mc:Choice>
                <mc:Fallback>
                  <p:oleObj name="Equation" r:id="rId17" imgW="291960" imgH="393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="" xmlns:a16="http://schemas.microsoft.com/office/drawing/2014/main" id="{3CA7CB56-C046-4377-9666-BEA30D1CB5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512870" y="1991871"/>
                          <a:ext cx="544512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="" xmlns:a16="http://schemas.microsoft.com/office/drawing/2014/main" id="{7F3B8E9F-A62A-4B11-8E94-2349AEAA13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6810524"/>
                </p:ext>
              </p:extLst>
            </p:nvPr>
          </p:nvGraphicFramePr>
          <p:xfrm>
            <a:off x="7005812" y="2004571"/>
            <a:ext cx="327025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1" name="Equation" r:id="rId19" imgW="139680" imgH="393480" progId="Equation.DSMT4">
                    <p:embed/>
                  </p:oleObj>
                </mc:Choice>
                <mc:Fallback>
                  <p:oleObj name="Equation" r:id="rId19" imgW="139680" imgH="3934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="" xmlns:a16="http://schemas.microsoft.com/office/drawing/2014/main" id="{0327932D-DD8E-4143-99A8-E1278C5106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05812" y="2004571"/>
                          <a:ext cx="327025" cy="925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8CA2711-E33D-4EFE-A5C6-FD5826451361}"/>
              </a:ext>
            </a:extLst>
          </p:cNvPr>
          <p:cNvSpPr txBox="1"/>
          <p:nvPr/>
        </p:nvSpPr>
        <p:spPr>
          <a:xfrm>
            <a:off x="399510" y="2922617"/>
            <a:ext cx="147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046E6F0-D3A1-4FBE-AA1B-C1F8E42FA5C2}"/>
              </a:ext>
            </a:extLst>
          </p:cNvPr>
          <p:cNvGrpSpPr/>
          <p:nvPr/>
        </p:nvGrpSpPr>
        <p:grpSpPr>
          <a:xfrm>
            <a:off x="399510" y="3444475"/>
            <a:ext cx="10993120" cy="593027"/>
            <a:chOff x="498476" y="3859617"/>
            <a:chExt cx="10993120" cy="593027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97C83DB9-B7E2-47D7-B3E2-701870E41EED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Ta thấy                          nên     và       là căn bậc hai của 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="" xmlns:a16="http://schemas.microsoft.com/office/drawing/2014/main" id="{073AFA76-CDED-40E0-A4B5-7BEDFB1DEF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5134307"/>
                </p:ext>
              </p:extLst>
            </p:nvPr>
          </p:nvGraphicFramePr>
          <p:xfrm>
            <a:off x="2036509" y="3859617"/>
            <a:ext cx="2210371" cy="593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2" name="Equation" r:id="rId21" imgW="1041120" imgH="279360" progId="Equation.DSMT4">
                    <p:embed/>
                  </p:oleObj>
                </mc:Choice>
                <mc:Fallback>
                  <p:oleObj name="Equation" r:id="rId21" imgW="104112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036509" y="3859617"/>
                          <a:ext cx="2210371" cy="5930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="" xmlns:a16="http://schemas.microsoft.com/office/drawing/2014/main" id="{C1D418BE-0648-48BD-8D0E-9170214B92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521161"/>
                </p:ext>
              </p:extLst>
            </p:nvPr>
          </p:nvGraphicFramePr>
          <p:xfrm>
            <a:off x="4884420" y="3943901"/>
            <a:ext cx="365386" cy="371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3" name="Equation" r:id="rId23" imgW="126720" imgH="164880" progId="Equation.DSMT4">
                    <p:embed/>
                  </p:oleObj>
                </mc:Choice>
                <mc:Fallback>
                  <p:oleObj name="Equation" r:id="rId23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884420" y="3943901"/>
                          <a:ext cx="365386" cy="371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="" xmlns:a16="http://schemas.microsoft.com/office/drawing/2014/main" id="{B9CEADB7-F8B7-42F6-B154-BA9466509E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663954"/>
                </p:ext>
              </p:extLst>
            </p:nvPr>
          </p:nvGraphicFramePr>
          <p:xfrm>
            <a:off x="5668815" y="3946571"/>
            <a:ext cx="457665" cy="371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4" name="Equation" r:id="rId25" imgW="203040" imgH="164880" progId="Equation.DSMT4">
                    <p:embed/>
                  </p:oleObj>
                </mc:Choice>
                <mc:Fallback>
                  <p:oleObj name="Equation" r:id="rId25" imgW="2030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5668815" y="3946571"/>
                          <a:ext cx="457665" cy="371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="" xmlns:a16="http://schemas.microsoft.com/office/drawing/2014/main" id="{39951B01-EFDE-4ED7-AE74-3C5E2D723B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4055848"/>
                </p:ext>
              </p:extLst>
            </p:nvPr>
          </p:nvGraphicFramePr>
          <p:xfrm>
            <a:off x="8751888" y="3933825"/>
            <a:ext cx="39211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5" name="Equation" r:id="rId27" imgW="152280" imgH="177480" progId="Equation.DSMT4">
                    <p:embed/>
                  </p:oleObj>
                </mc:Choice>
                <mc:Fallback>
                  <p:oleObj name="Equation" r:id="rId27" imgW="1522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8751888" y="3933825"/>
                          <a:ext cx="39211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D7A1355-3CBE-48E2-8E59-D83E81A1F034}"/>
              </a:ext>
            </a:extLst>
          </p:cNvPr>
          <p:cNvGrpSpPr/>
          <p:nvPr/>
        </p:nvGrpSpPr>
        <p:grpSpPr>
          <a:xfrm>
            <a:off x="433403" y="4060052"/>
            <a:ext cx="10993120" cy="592137"/>
            <a:chOff x="498476" y="3842973"/>
            <a:chExt cx="10993120" cy="592137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48D8190-D9DA-419F-80AD-8A5B68B2C373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Ta thấy                                       nên       và         là căn bậc hai của 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="" xmlns:a16="http://schemas.microsoft.com/office/drawing/2014/main" id="{05C4E925-9FD2-4216-A3E6-25F42D19FC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8360408"/>
                </p:ext>
              </p:extLst>
            </p:nvPr>
          </p:nvGraphicFramePr>
          <p:xfrm>
            <a:off x="2066576" y="3842973"/>
            <a:ext cx="3341687" cy="592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6" name="Equation" r:id="rId29" imgW="1574640" imgH="279360" progId="Equation.DSMT4">
                    <p:embed/>
                  </p:oleObj>
                </mc:Choice>
                <mc:Fallback>
                  <p:oleObj name="Equation" r:id="rId29" imgW="1574640" imgH="27936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="" xmlns:a16="http://schemas.microsoft.com/office/drawing/2014/main" id="{073AFA76-CDED-40E0-A4B5-7BEDFB1DEF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2066576" y="3842973"/>
                          <a:ext cx="3341687" cy="592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="" xmlns:a16="http://schemas.microsoft.com/office/drawing/2014/main" id="{3DEF4D44-DACC-455E-9035-D517321C68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6848573"/>
                </p:ext>
              </p:extLst>
            </p:nvPr>
          </p:nvGraphicFramePr>
          <p:xfrm>
            <a:off x="6055919" y="3953787"/>
            <a:ext cx="457665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7" name="Equation" r:id="rId31" imgW="253800" imgH="203040" progId="Equation.DSMT4">
                    <p:embed/>
                  </p:oleObj>
                </mc:Choice>
                <mc:Fallback>
                  <p:oleObj name="Equation" r:id="rId31" imgW="25380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="" xmlns:a16="http://schemas.microsoft.com/office/drawing/2014/main" id="{C1D418BE-0648-48BD-8D0E-9170214B92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6055919" y="3953787"/>
                          <a:ext cx="457665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="" xmlns:a16="http://schemas.microsoft.com/office/drawing/2014/main" id="{CC1ACC37-0A30-427C-8A78-1A4E6ADFEA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3039594"/>
                </p:ext>
              </p:extLst>
            </p:nvPr>
          </p:nvGraphicFramePr>
          <p:xfrm>
            <a:off x="6994525" y="3939547"/>
            <a:ext cx="68433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8" name="Equation" r:id="rId33" imgW="393480" imgH="203040" progId="Equation.DSMT4">
                    <p:embed/>
                  </p:oleObj>
                </mc:Choice>
                <mc:Fallback>
                  <p:oleObj name="Equation" r:id="rId33" imgW="393480" imgH="20304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="" xmlns:a16="http://schemas.microsoft.com/office/drawing/2014/main" id="{B9CEADB7-F8B7-42F6-B154-BA9466509E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6994525" y="3939547"/>
                          <a:ext cx="684332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="" xmlns:a16="http://schemas.microsoft.com/office/drawing/2014/main" id="{B72875FB-37C5-40E4-93E4-DFACD4E1BA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05237"/>
                </p:ext>
              </p:extLst>
            </p:nvPr>
          </p:nvGraphicFramePr>
          <p:xfrm>
            <a:off x="10287635" y="3929387"/>
            <a:ext cx="915988" cy="47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59" name="Equation" r:id="rId35" imgW="355320" imgH="203040" progId="Equation.DSMT4">
                    <p:embed/>
                  </p:oleObj>
                </mc:Choice>
                <mc:Fallback>
                  <p:oleObj name="Equation" r:id="rId35" imgW="355320" imgH="203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="" xmlns:a16="http://schemas.microsoft.com/office/drawing/2014/main" id="{39951B01-EFDE-4ED7-AE74-3C5E2D723B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10287635" y="3929387"/>
                          <a:ext cx="915988" cy="471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62862BA-42EA-41B3-A163-DAFBCCA4E745}"/>
              </a:ext>
            </a:extLst>
          </p:cNvPr>
          <p:cNvGrpSpPr/>
          <p:nvPr/>
        </p:nvGrpSpPr>
        <p:grpSpPr>
          <a:xfrm>
            <a:off x="443420" y="4656900"/>
            <a:ext cx="10993120" cy="1820998"/>
            <a:chOff x="498476" y="3619587"/>
            <a:chExt cx="10993120" cy="1820998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E0FCF59-73F6-4887-B797-853F152C1AD8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Ta thấy                                                  nên      và         không là căn bậc</a:t>
              </a:r>
            </a:p>
            <a:p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của 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ct 35">
              <a:extLst>
                <a:ext uri="{FF2B5EF4-FFF2-40B4-BE49-F238E27FC236}">
                  <a16:creationId xmlns="" xmlns:a16="http://schemas.microsoft.com/office/drawing/2014/main" id="{0B57840C-91B7-4011-88B0-DD65548E1B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4301666"/>
                </p:ext>
              </p:extLst>
            </p:nvPr>
          </p:nvGraphicFramePr>
          <p:xfrm>
            <a:off x="2098691" y="3619587"/>
            <a:ext cx="4149725" cy="995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60" name="Equation" r:id="rId37" imgW="1955520" imgH="469800" progId="Equation.DSMT4">
                    <p:embed/>
                  </p:oleObj>
                </mc:Choice>
                <mc:Fallback>
                  <p:oleObj name="Equation" r:id="rId37" imgW="1955520" imgH="4698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="" xmlns:a16="http://schemas.microsoft.com/office/drawing/2014/main" id="{05C4E925-9FD2-4216-A3E6-25F42D19FC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2098691" y="3619587"/>
                          <a:ext cx="4149725" cy="995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="" xmlns:a16="http://schemas.microsoft.com/office/drawing/2014/main" id="{C8052165-26F8-4A50-8B28-1F1776A1FD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008351"/>
                </p:ext>
              </p:extLst>
            </p:nvPr>
          </p:nvGraphicFramePr>
          <p:xfrm>
            <a:off x="7097986" y="3755234"/>
            <a:ext cx="25241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61" name="Equation" r:id="rId39" imgW="139680" imgH="393480" progId="Equation.DSMT4">
                    <p:embed/>
                  </p:oleObj>
                </mc:Choice>
                <mc:Fallback>
                  <p:oleObj name="Equation" r:id="rId39" imgW="139680" imgH="39348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="" xmlns:a16="http://schemas.microsoft.com/office/drawing/2014/main" id="{3DEF4D44-DACC-455E-9035-D517321C6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0"/>
                        <a:stretch>
                          <a:fillRect/>
                        </a:stretch>
                      </p:blipFill>
                      <p:spPr>
                        <a:xfrm>
                          <a:off x="7097986" y="3755234"/>
                          <a:ext cx="252412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>
              <a:extLst>
                <a:ext uri="{FF2B5EF4-FFF2-40B4-BE49-F238E27FC236}">
                  <a16:creationId xmlns="" xmlns:a16="http://schemas.microsoft.com/office/drawing/2014/main" id="{B86C5934-D85F-4148-A87A-571C1F857E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430669"/>
                </p:ext>
              </p:extLst>
            </p:nvPr>
          </p:nvGraphicFramePr>
          <p:xfrm>
            <a:off x="7945968" y="3745073"/>
            <a:ext cx="5080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62" name="Equation" r:id="rId41" imgW="291960" imgH="393480" progId="Equation.DSMT4">
                    <p:embed/>
                  </p:oleObj>
                </mc:Choice>
                <mc:Fallback>
                  <p:oleObj name="Equation" r:id="rId41" imgW="291960" imgH="39348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="" xmlns:a16="http://schemas.microsoft.com/office/drawing/2014/main" id="{CC1ACC37-0A30-427C-8A78-1A4E6ADFEA8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2"/>
                        <a:stretch>
                          <a:fillRect/>
                        </a:stretch>
                      </p:blipFill>
                      <p:spPr>
                        <a:xfrm>
                          <a:off x="7945968" y="3745073"/>
                          <a:ext cx="5080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="" xmlns:a16="http://schemas.microsoft.com/office/drawing/2014/main" id="{9D880DFB-A96A-4209-8059-61A6D9A069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6624344"/>
                </p:ext>
              </p:extLst>
            </p:nvPr>
          </p:nvGraphicFramePr>
          <p:xfrm>
            <a:off x="1853692" y="4526185"/>
            <a:ext cx="45878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63" name="Equation" r:id="rId43" imgW="177480" imgH="393480" progId="Equation.DSMT4">
                    <p:embed/>
                  </p:oleObj>
                </mc:Choice>
                <mc:Fallback>
                  <p:oleObj name="Equation" r:id="rId43" imgW="177480" imgH="39348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="" xmlns:a16="http://schemas.microsoft.com/office/drawing/2014/main" id="{B72875FB-37C5-40E4-93E4-DFACD4E1BA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1853692" y="4526185"/>
                          <a:ext cx="45878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: 8 Points 7">
            <a:extLst>
              <a:ext uri="{FF2B5EF4-FFF2-40B4-BE49-F238E27FC236}">
                <a16:creationId xmlns="" xmlns:a16="http://schemas.microsoft.com/office/drawing/2014/main" id="{85F19D65-C90B-44F3-B216-EA164F535716}"/>
              </a:ext>
            </a:extLst>
          </p:cNvPr>
          <p:cNvSpPr/>
          <p:nvPr/>
        </p:nvSpPr>
        <p:spPr>
          <a:xfrm>
            <a:off x="334811" y="255187"/>
            <a:ext cx="4415597" cy="219686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2286248-184D-47A0-91A2-58FD7AB0AAA4}"/>
              </a:ext>
            </a:extLst>
          </p:cNvPr>
          <p:cNvGrpSpPr/>
          <p:nvPr/>
        </p:nvGrpSpPr>
        <p:grpSpPr>
          <a:xfrm>
            <a:off x="640080" y="2645061"/>
            <a:ext cx="11084560" cy="1815882"/>
            <a:chOff x="3792022" y="4297681"/>
            <a:chExt cx="6055360" cy="2110978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5DAAECA-84A1-42B9-894F-FD00F659485F}"/>
                </a:ext>
              </a:extLst>
            </p:cNvPr>
            <p:cNvSpPr txBox="1"/>
            <p:nvPr/>
          </p:nvSpPr>
          <p:spPr>
            <a:xfrm>
              <a:off x="3792022" y="4297681"/>
              <a:ext cx="6055360" cy="2110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●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        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số     có đúng hai căn bậc hai là hai số đối nhau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 kí 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vi-VN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là: 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endParaRPr lang="vi-V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 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 kí hiệu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       là 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bậc hai số học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a.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="" xmlns:a16="http://schemas.microsoft.com/office/drawing/2014/main" id="{7D2D0F55-FB64-4B0B-BB0A-670694D7D4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6364702"/>
                </p:ext>
              </p:extLst>
            </p:nvPr>
          </p:nvGraphicFramePr>
          <p:xfrm>
            <a:off x="4287622" y="4382697"/>
            <a:ext cx="521337" cy="479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29" name="Equation" r:id="rId3" imgW="355320" imgH="177480" progId="Equation.DSMT4">
                    <p:embed/>
                  </p:oleObj>
                </mc:Choice>
                <mc:Fallback>
                  <p:oleObj name="Equation" r:id="rId3" imgW="355320" imgH="17748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="" xmlns:a16="http://schemas.microsoft.com/office/drawing/2014/main" id="{63AF0809-5D33-41FA-B62B-2219CD34F4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87622" y="4382697"/>
                          <a:ext cx="521337" cy="479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3EC23506-7367-44E6-AA8C-F71115BCA0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1706710"/>
                </p:ext>
              </p:extLst>
            </p:nvPr>
          </p:nvGraphicFramePr>
          <p:xfrm>
            <a:off x="5748084" y="4801656"/>
            <a:ext cx="289360" cy="551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0" name="Equation" r:id="rId5" imgW="241200" imgH="228600" progId="Equation.DSMT4">
                    <p:embed/>
                  </p:oleObj>
                </mc:Choice>
                <mc:Fallback>
                  <p:oleObj name="Equation" r:id="rId5" imgW="241200" imgH="22860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="" xmlns:a16="http://schemas.microsoft.com/office/drawing/2014/main" id="{8FB941FA-52CD-405A-8967-EC8209EAE2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748084" y="4801656"/>
                          <a:ext cx="289360" cy="5515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="" xmlns:a16="http://schemas.microsoft.com/office/drawing/2014/main" id="{39A7EFF7-A144-4613-BBC2-D392979C11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956177"/>
                </p:ext>
              </p:extLst>
            </p:nvPr>
          </p:nvGraphicFramePr>
          <p:xfrm>
            <a:off x="5488603" y="5313308"/>
            <a:ext cx="321402" cy="594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1" name="Equation" r:id="rId7" imgW="330120" imgH="228600" progId="Equation.DSMT4">
                    <p:embed/>
                  </p:oleObj>
                </mc:Choice>
                <mc:Fallback>
                  <p:oleObj name="Equation" r:id="rId7" imgW="330120" imgH="22860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="" xmlns:a16="http://schemas.microsoft.com/office/drawing/2014/main" id="{F62CF9D5-898C-4E7A-8710-7B89F10A00C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88603" y="5313308"/>
                          <a:ext cx="321402" cy="594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="" xmlns:a16="http://schemas.microsoft.com/office/drawing/2014/main" id="{E2A5C0A5-BADF-451C-9B21-EF25637B3C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7290523"/>
                </p:ext>
              </p:extLst>
            </p:nvPr>
          </p:nvGraphicFramePr>
          <p:xfrm>
            <a:off x="4319422" y="5818803"/>
            <a:ext cx="381020" cy="589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2" name="Equation" r:id="rId9" imgW="241200" imgH="228600" progId="Equation.DSMT4">
                    <p:embed/>
                  </p:oleObj>
                </mc:Choice>
                <mc:Fallback>
                  <p:oleObj name="Equation" r:id="rId9" imgW="241200" imgH="22860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="" xmlns:a16="http://schemas.microsoft.com/office/drawing/2014/main" id="{54F0C4D8-8271-40EE-8C5E-7DF77DB2BF3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319422" y="5818803"/>
                          <a:ext cx="381020" cy="5898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="" xmlns:a16="http://schemas.microsoft.com/office/drawing/2014/main" id="{63DB9C51-A191-417E-AF0F-02F5C22D44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4050816"/>
                </p:ext>
              </p:extLst>
            </p:nvPr>
          </p:nvGraphicFramePr>
          <p:xfrm>
            <a:off x="5063701" y="4444223"/>
            <a:ext cx="303002" cy="417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3" name="Equation" r:id="rId11" imgW="126720" imgH="139680" progId="Equation.DSMT4">
                    <p:embed/>
                  </p:oleObj>
                </mc:Choice>
                <mc:Fallback>
                  <p:oleObj name="Equation" r:id="rId11" imgW="126720" imgH="13968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="" xmlns:a16="http://schemas.microsoft.com/office/drawing/2014/main" id="{CCDE1F07-09F2-44A8-83BD-DE9E93B49A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063701" y="4444223"/>
                          <a:ext cx="303002" cy="417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8EE567E-3F1B-48B1-86FA-13153B763552}"/>
              </a:ext>
            </a:extLst>
          </p:cNvPr>
          <p:cNvGrpSpPr/>
          <p:nvPr/>
        </p:nvGrpSpPr>
        <p:grpSpPr>
          <a:xfrm>
            <a:off x="640080" y="4599157"/>
            <a:ext cx="7161288" cy="523220"/>
            <a:chOff x="488567" y="5276647"/>
            <a:chExt cx="7161288" cy="52322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3505D1A-A0B2-4E7F-8505-8C5176D38166}"/>
                </a:ext>
              </a:extLst>
            </p:cNvPr>
            <p:cNvSpPr txBox="1"/>
            <p:nvPr/>
          </p:nvSpPr>
          <p:spPr>
            <a:xfrm>
              <a:off x="488567" y="5276647"/>
              <a:ext cx="71612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solidFill>
                    <a:schemeClr val="bg1"/>
                  </a:solidFill>
                  <a:latin typeface="+mj-lt"/>
                </a:rPr>
                <a:t>●</a:t>
              </a:r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bậc hai của số    bằng    </a:t>
              </a:r>
              <a:r>
                <a:rPr lang="en-US" sz="2800" dirty="0" smtClean="0">
                  <a:solidFill>
                    <a:schemeClr val="bg1"/>
                  </a:solidFill>
                  <a:latin typeface="+mj-lt"/>
                </a:rPr>
                <a:t>.</a:t>
              </a:r>
              <a:r>
                <a:rPr lang="vi-VN" sz="28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800" dirty="0" smtClean="0">
                  <a:latin typeface="+mj-lt"/>
                </a:rPr>
                <a:t>Kí hiệu là: </a:t>
              </a:r>
              <a:endParaRPr lang="vi-VN" sz="2800" dirty="0">
                <a:latin typeface="+mj-lt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="" xmlns:a16="http://schemas.microsoft.com/office/drawing/2014/main" id="{2CA068A2-D394-44E3-9AAF-BE423E8836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3699389"/>
                </p:ext>
              </p:extLst>
            </p:nvPr>
          </p:nvGraphicFramePr>
          <p:xfrm>
            <a:off x="3516295" y="5364549"/>
            <a:ext cx="411014" cy="347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4" name="Equation" r:id="rId13" imgW="126720" imgH="177480" progId="Equation.DSMT4">
                    <p:embed/>
                  </p:oleObj>
                </mc:Choice>
                <mc:Fallback>
                  <p:oleObj name="Equation" r:id="rId13" imgW="126720" imgH="177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="" xmlns:a16="http://schemas.microsoft.com/office/drawing/2014/main" id="{550C9167-93AC-424C-B146-1CD52E239CE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516295" y="5364549"/>
                          <a:ext cx="411014" cy="3474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="" xmlns:a16="http://schemas.microsoft.com/office/drawing/2014/main" id="{ADF0379A-17A4-40C2-9D0E-9C2CF4C05F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9873153"/>
                </p:ext>
              </p:extLst>
            </p:nvPr>
          </p:nvGraphicFramePr>
          <p:xfrm>
            <a:off x="4598895" y="5343723"/>
            <a:ext cx="277905" cy="389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835" name="Equation" r:id="rId15" imgW="126720" imgH="177480" progId="Equation.DSMT4">
                    <p:embed/>
                  </p:oleObj>
                </mc:Choice>
                <mc:Fallback>
                  <p:oleObj name="Equation" r:id="rId15" imgW="126720" imgH="17748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="" xmlns:a16="http://schemas.microsoft.com/office/drawing/2014/main" id="{3838E130-ADB3-4F1F-A1FF-063AD2E186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598895" y="5343723"/>
                          <a:ext cx="277905" cy="3890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F37AFA2-487B-4B06-BACE-A09EA2536A15}"/>
              </a:ext>
            </a:extLst>
          </p:cNvPr>
          <p:cNvSpPr txBox="1"/>
          <p:nvPr/>
        </p:nvSpPr>
        <p:spPr>
          <a:xfrm>
            <a:off x="640080" y="5226703"/>
            <a:ext cx="5510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âm không có căn bậc hai.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5D01722-8BA5-4EEE-B213-8955B4BE602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68" y="4030057"/>
            <a:ext cx="4005748" cy="267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424452" y="4697473"/>
                <a:ext cx="2942486" cy="401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nl-NL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nl-NL" i="1">
                              <a:latin typeface="Cambria Math"/>
                            </a:rPr>
                            <m:t>0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52" y="4697473"/>
                <a:ext cx="2942486" cy="40197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4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D39D6B1-A72B-442F-9E6C-7EED81C15EFE}"/>
              </a:ext>
            </a:extLst>
          </p:cNvPr>
          <p:cNvSpPr txBox="1"/>
          <p:nvPr/>
        </p:nvSpPr>
        <p:spPr>
          <a:xfrm>
            <a:off x="212646" y="641534"/>
            <a:ext cx="180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AD81CF-FF2C-40E7-8219-753142392289}"/>
              </a:ext>
            </a:extLst>
          </p:cNvPr>
          <p:cNvGrpSpPr/>
          <p:nvPr/>
        </p:nvGrpSpPr>
        <p:grpSpPr>
          <a:xfrm>
            <a:off x="399510" y="1412493"/>
            <a:ext cx="9001760" cy="523220"/>
            <a:chOff x="612870" y="2166927"/>
            <a:chExt cx="9001760" cy="523220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74A6959-3EB3-4857-835E-C35AAE6A8131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và       có phải là căn bậc hai của      hay không?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="" xmlns:a16="http://schemas.microsoft.com/office/drawing/2014/main" id="{86A2EF0B-1CE7-4CF8-B4A9-520BF65734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760898"/>
                </p:ext>
              </p:extLst>
            </p:nvPr>
          </p:nvGraphicFramePr>
          <p:xfrm>
            <a:off x="1534160" y="2211759"/>
            <a:ext cx="268288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70" name="Equation" r:id="rId3" imgW="114120" imgH="177480" progId="Equation.DSMT4">
                    <p:embed/>
                  </p:oleObj>
                </mc:Choice>
                <mc:Fallback>
                  <p:oleObj name="Equation" r:id="rId3" imgW="114120" imgH="1774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="" xmlns:a16="http://schemas.microsoft.com/office/drawing/2014/main" id="{64A46D70-1EC6-4F58-96CA-AE7C87F580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34160" y="2211759"/>
                          <a:ext cx="268288" cy="417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="" xmlns:a16="http://schemas.microsoft.com/office/drawing/2014/main" id="{921A481E-AA83-4CCD-9579-42ADBF4CE4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9269817"/>
                </p:ext>
              </p:extLst>
            </p:nvPr>
          </p:nvGraphicFramePr>
          <p:xfrm>
            <a:off x="2296160" y="2219697"/>
            <a:ext cx="477838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71" name="Equation" r:id="rId5" imgW="203040" imgH="177480" progId="Equation.DSMT4">
                    <p:embed/>
                  </p:oleObj>
                </mc:Choice>
                <mc:Fallback>
                  <p:oleObj name="Equation" r:id="rId5" imgW="203040" imgH="1774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="" xmlns:a16="http://schemas.microsoft.com/office/drawing/2014/main" id="{83F69FA5-DA3F-48E5-BB14-7D7DF44621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96160" y="2219697"/>
                          <a:ext cx="477838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="" xmlns:a16="http://schemas.microsoft.com/office/drawing/2014/main" id="{371281CA-0FC1-4323-BB9F-F98929D9DA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333007"/>
                </p:ext>
              </p:extLst>
            </p:nvPr>
          </p:nvGraphicFramePr>
          <p:xfrm>
            <a:off x="6520498" y="2221919"/>
            <a:ext cx="477837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72" name="Equation" r:id="rId7" imgW="203040" imgH="177480" progId="Equation.DSMT4">
                    <p:embed/>
                  </p:oleObj>
                </mc:Choice>
                <mc:Fallback>
                  <p:oleObj name="Equation" r:id="rId7" imgW="203040" imgH="17748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="" xmlns:a16="http://schemas.microsoft.com/office/drawing/2014/main" id="{32ECEC45-3CD2-42DB-A98D-41BBA0EE4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20498" y="2221919"/>
                          <a:ext cx="477837" cy="417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A60FC4-504E-4631-BCD1-B5C211131923}"/>
              </a:ext>
            </a:extLst>
          </p:cNvPr>
          <p:cNvGrpSpPr/>
          <p:nvPr/>
        </p:nvGrpSpPr>
        <p:grpSpPr>
          <a:xfrm>
            <a:off x="399510" y="2024283"/>
            <a:ext cx="10881360" cy="523220"/>
            <a:chOff x="399510" y="2024283"/>
            <a:chExt cx="10881360" cy="52322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B98D91F4-CE39-4FA6-94BD-D712B01C567F}"/>
                </a:ext>
              </a:extLst>
            </p:cNvPr>
            <p:cNvSpPr txBox="1"/>
            <p:nvPr/>
          </p:nvSpPr>
          <p:spPr>
            <a:xfrm>
              <a:off x="399510" y="2024283"/>
              <a:ext cx="10881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Từ đó, hãy sử dụng kí hiệu căn bậc hai để biểu thị giá trị    và giá trị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="" xmlns:a16="http://schemas.microsoft.com/office/drawing/2014/main" id="{EACCDC1E-0CE0-45C5-B614-416313BF49C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4675259"/>
                </p:ext>
              </p:extLst>
            </p:nvPr>
          </p:nvGraphicFramePr>
          <p:xfrm>
            <a:off x="8958040" y="2103950"/>
            <a:ext cx="361950" cy="40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73" name="Equation" r:id="rId9" imgW="114120" imgH="177480" progId="Equation.DSMT4">
                    <p:embed/>
                  </p:oleObj>
                </mc:Choice>
                <mc:Fallback>
                  <p:oleObj name="Equation" r:id="rId9" imgW="114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958040" y="2103950"/>
                          <a:ext cx="361950" cy="404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="" xmlns:a16="http://schemas.microsoft.com/office/drawing/2014/main" id="{46AE1AE8-7F6A-4D60-AB4B-C2CC7F4077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0199644"/>
                </p:ext>
              </p:extLst>
            </p:nvPr>
          </p:nvGraphicFramePr>
          <p:xfrm>
            <a:off x="10525760" y="2090645"/>
            <a:ext cx="477520" cy="4178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074" name="Equation" r:id="rId11" imgW="203040" imgH="177480" progId="Equation.DSMT4">
                    <p:embed/>
                  </p:oleObj>
                </mc:Choice>
                <mc:Fallback>
                  <p:oleObj name="Equation" r:id="rId11" imgW="2030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525760" y="2090645"/>
                          <a:ext cx="477520" cy="4178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C7D833-72E1-43CF-B3C9-CA6E40CE588F}"/>
              </a:ext>
            </a:extLst>
          </p:cNvPr>
          <p:cNvSpPr txBox="1"/>
          <p:nvPr/>
        </p:nvSpPr>
        <p:spPr>
          <a:xfrm>
            <a:off x="950354" y="2733040"/>
            <a:ext cx="147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A34DC86-5C0D-4E08-A447-2D6735803D8C}"/>
              </a:ext>
            </a:extLst>
          </p:cNvPr>
          <p:cNvSpPr txBox="1"/>
          <p:nvPr/>
        </p:nvSpPr>
        <p:spPr>
          <a:xfrm>
            <a:off x="399510" y="3241041"/>
            <a:ext cx="11392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Ta thấy              và                  nên số    và         là căn bậc hai của    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="" xmlns:a16="http://schemas.microsoft.com/office/drawing/2014/main" id="{212BF1F9-061F-41F1-B971-7557E2DDEE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412543"/>
              </p:ext>
            </p:extLst>
          </p:nvPr>
        </p:nvGraphicFramePr>
        <p:xfrm>
          <a:off x="2012134" y="3283799"/>
          <a:ext cx="1005386" cy="42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5" name="Equation" r:id="rId13" imgW="482400" imgH="203040" progId="Equation.DSMT4">
                  <p:embed/>
                </p:oleObj>
              </mc:Choice>
              <mc:Fallback>
                <p:oleObj name="Equation" r:id="rId13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12134" y="3283799"/>
                        <a:ext cx="1005386" cy="423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="" xmlns:a16="http://schemas.microsoft.com/office/drawing/2014/main" id="{E4844994-57FD-4D19-9458-25A0FE36B8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221547"/>
              </p:ext>
            </p:extLst>
          </p:nvPr>
        </p:nvGraphicFramePr>
        <p:xfrm>
          <a:off x="3606988" y="3221048"/>
          <a:ext cx="1391732" cy="567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6" name="Equation" r:id="rId15" imgW="685800" imgH="279360" progId="Equation.DSMT4">
                  <p:embed/>
                </p:oleObj>
              </mc:Choice>
              <mc:Fallback>
                <p:oleObj name="Equation" r:id="rId15" imgW="685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06988" y="3221048"/>
                        <a:ext cx="1391732" cy="567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="" xmlns:a16="http://schemas.microsoft.com/office/drawing/2014/main" id="{3142E6A5-465C-4251-9578-7AA5B7308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711058"/>
              </p:ext>
            </p:extLst>
          </p:nvPr>
        </p:nvGraphicFramePr>
        <p:xfrm>
          <a:off x="6045749" y="3304951"/>
          <a:ext cx="275677" cy="42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7"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45749" y="3304951"/>
                        <a:ext cx="275677" cy="428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="" xmlns:a16="http://schemas.microsoft.com/office/drawing/2014/main" id="{985A3CD5-87E0-48D1-A4B7-64DAE7CF00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36416"/>
              </p:ext>
            </p:extLst>
          </p:nvPr>
        </p:nvGraphicFramePr>
        <p:xfrm>
          <a:off x="6732998" y="3315111"/>
          <a:ext cx="788743" cy="428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8" name="Equation" r:id="rId19" imgW="203040" imgH="177480" progId="Equation.DSMT4">
                  <p:embed/>
                </p:oleObj>
              </mc:Choice>
              <mc:Fallback>
                <p:oleObj name="Equation" r:id="rId19" imgW="203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32998" y="3315111"/>
                        <a:ext cx="788743" cy="428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="" xmlns:a16="http://schemas.microsoft.com/office/drawing/2014/main" id="{5413E8EF-0CFB-4E55-B6A7-34B368F6C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293990"/>
              </p:ext>
            </p:extLst>
          </p:nvPr>
        </p:nvGraphicFramePr>
        <p:xfrm>
          <a:off x="10023792" y="3315111"/>
          <a:ext cx="522288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9" name="Equation" r:id="rId21" imgW="228600" imgH="177480" progId="Equation.DSMT4">
                  <p:embed/>
                </p:oleObj>
              </mc:Choice>
              <mc:Fallback>
                <p:oleObj name="Equation" r:id="rId21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023792" y="3315111"/>
                        <a:ext cx="522288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DE6158-56A8-456C-A661-55E5CC63A2F1}"/>
              </a:ext>
            </a:extLst>
          </p:cNvPr>
          <p:cNvSpPr txBox="1"/>
          <p:nvPr/>
        </p:nvSpPr>
        <p:spPr>
          <a:xfrm>
            <a:off x="399510" y="4010652"/>
            <a:ext cx="351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Ta viết 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 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7802FA0A-2418-424F-949A-E8FB77448B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949456"/>
              </p:ext>
            </p:extLst>
          </p:nvPr>
        </p:nvGraphicFramePr>
        <p:xfrm>
          <a:off x="2560638" y="4756475"/>
          <a:ext cx="3106374" cy="541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80" name="Equation" r:id="rId23" imgW="1384200" imgH="241200" progId="Equation.DSMT4">
                  <p:embed/>
                </p:oleObj>
              </mc:Choice>
              <mc:Fallback>
                <p:oleObj name="Equation" r:id="rId23" imgW="1384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560638" y="4756475"/>
                        <a:ext cx="3106374" cy="541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921505"/>
          </a:xfrm>
        </p:spPr>
        <p:txBody>
          <a:bodyPr/>
          <a:lstStyle/>
          <a:p>
            <a:endParaRPr lang="vi-VN" dirty="0" smtClean="0"/>
          </a:p>
          <a:p>
            <a:endParaRPr lang="vi-VN" dirty="0" smtClean="0"/>
          </a:p>
          <a:p>
            <a:r>
              <a:rPr lang="vi-VN" dirty="0" smtClean="0">
                <a:solidFill>
                  <a:srgbClr val="FF0000"/>
                </a:solidFill>
              </a:rPr>
              <a:t>Lưu ý: Căn bậc hai của 64     ≠  √64</a:t>
            </a:r>
          </a:p>
          <a:p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           Không được viết: √64=</a:t>
            </a:r>
            <a:r>
              <a:rPr lang="vi-VN" u="sng" dirty="0" smtClean="0">
                <a:solidFill>
                  <a:srgbClr val="FF0000"/>
                </a:solidFill>
              </a:rPr>
              <a:t>+</a:t>
            </a:r>
            <a:r>
              <a:rPr lang="vi-VN" dirty="0" smtClean="0">
                <a:solidFill>
                  <a:srgbClr val="FF0000"/>
                </a:solidFill>
              </a:rPr>
              <a:t>8</a:t>
            </a:r>
            <a:r>
              <a:rPr lang="vi-VN" u="sng" dirty="0" smtClean="0">
                <a:solidFill>
                  <a:srgbClr val="FF0000"/>
                </a:solidFill>
              </a:rPr>
              <a:t> </a:t>
            </a:r>
            <a:endParaRPr lang="vi-VN" u="sng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74A9A1-5E96-4800-BE95-4C609A97B45E}"/>
              </a:ext>
            </a:extLst>
          </p:cNvPr>
          <p:cNvSpPr txBox="1"/>
          <p:nvPr/>
        </p:nvSpPr>
        <p:spPr>
          <a:xfrm>
            <a:off x="477271" y="1049810"/>
            <a:ext cx="1087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3: Chỉ ra câu trả lời đúng trong các câu trả lời sau: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A5462F3C-D964-44AD-BAA0-7247425DA2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71777"/>
              </p:ext>
            </p:extLst>
          </p:nvPr>
        </p:nvGraphicFramePr>
        <p:xfrm>
          <a:off x="649123" y="1760282"/>
          <a:ext cx="1877927" cy="594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5" name="Equation" r:id="rId3" imgW="761760" imgH="241200" progId="Equation.DSMT4">
                  <p:embed/>
                </p:oleObj>
              </mc:Choice>
              <mc:Fallback>
                <p:oleObj name="Equation" r:id="rId3" imgW="761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9123" y="1760282"/>
                        <a:ext cx="1877927" cy="594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7407875B-67DE-45E0-A20B-52B34E69E0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522795"/>
              </p:ext>
            </p:extLst>
          </p:nvPr>
        </p:nvGraphicFramePr>
        <p:xfrm>
          <a:off x="3892915" y="1760282"/>
          <a:ext cx="3100737" cy="56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6" name="Equation" r:id="rId5" imgW="1320480" imgH="241200" progId="Equation.DSMT4">
                  <p:embed/>
                </p:oleObj>
              </mc:Choice>
              <mc:Fallback>
                <p:oleObj name="Equation" r:id="rId5" imgW="1320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2915" y="1760282"/>
                        <a:ext cx="3100737" cy="566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60311E73-A46D-4E98-8D12-4E8CB1BE6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874055"/>
              </p:ext>
            </p:extLst>
          </p:nvPr>
        </p:nvGraphicFramePr>
        <p:xfrm>
          <a:off x="8792241" y="1444948"/>
          <a:ext cx="2185036" cy="109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7" name="Equation" r:id="rId7" imgW="888840" imgH="444240" progId="Equation.DSMT4">
                  <p:embed/>
                </p:oleObj>
              </mc:Choice>
              <mc:Fallback>
                <p:oleObj name="Equation" r:id="rId7" imgW="8888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92241" y="1444948"/>
                        <a:ext cx="2185036" cy="1092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F3B642-C39F-4691-88AE-D13FCE1C4515}"/>
              </a:ext>
            </a:extLst>
          </p:cNvPr>
          <p:cNvSpPr txBox="1"/>
          <p:nvPr/>
        </p:nvSpPr>
        <p:spPr>
          <a:xfrm>
            <a:off x="477271" y="2727004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C12488-AC44-49AD-8B2A-40BFF386C076}"/>
              </a:ext>
            </a:extLst>
          </p:cNvPr>
          <p:cNvSpPr txBox="1"/>
          <p:nvPr/>
        </p:nvSpPr>
        <p:spPr>
          <a:xfrm>
            <a:off x="775430" y="3506685"/>
            <a:ext cx="99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Đ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A9BBE3C-B735-4EE8-A668-596914232246}"/>
              </a:ext>
            </a:extLst>
          </p:cNvPr>
          <p:cNvSpPr/>
          <p:nvPr/>
        </p:nvSpPr>
        <p:spPr>
          <a:xfrm>
            <a:off x="775430" y="4308748"/>
            <a:ext cx="1293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Đ </a:t>
            </a:r>
            <a:endParaRPr lang="vi-VN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2F56A32-C74A-4EE3-A557-EBA8497CAD06}"/>
              </a:ext>
            </a:extLst>
          </p:cNvPr>
          <p:cNvSpPr/>
          <p:nvPr/>
        </p:nvSpPr>
        <p:spPr>
          <a:xfrm>
            <a:off x="834571" y="5148994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5414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F590F1-3B68-4AF1-A1E3-1D02C7A9B883}"/>
              </a:ext>
            </a:extLst>
          </p:cNvPr>
          <p:cNvSpPr txBox="1"/>
          <p:nvPr/>
        </p:nvSpPr>
        <p:spPr>
          <a:xfrm>
            <a:off x="399510" y="887957"/>
            <a:ext cx="256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4: Tìm: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F6A11F3C-5B95-41B8-B0AB-4CCA5D657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907865"/>
              </p:ext>
            </p:extLst>
          </p:nvPr>
        </p:nvGraphicFramePr>
        <p:xfrm>
          <a:off x="587375" y="1411288"/>
          <a:ext cx="1471613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4" name="Equation" r:id="rId3" imgW="596880" imgH="444240" progId="Equation.DSMT4">
                  <p:embed/>
                </p:oleObj>
              </mc:Choice>
              <mc:Fallback>
                <p:oleObj name="Equation" r:id="rId3" imgW="596880" imgH="4442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A5462F3C-D964-44AD-BAA0-7247425DA2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375" y="1411288"/>
                        <a:ext cx="1471613" cy="1096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F7F70FA7-1A29-4024-AD06-9D7C608D6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807675"/>
              </p:ext>
            </p:extLst>
          </p:nvPr>
        </p:nvGraphicFramePr>
        <p:xfrm>
          <a:off x="4429125" y="1760538"/>
          <a:ext cx="20256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35" name="Equation" r:id="rId5" imgW="863280" imgH="241200" progId="Equation.DSMT4">
                  <p:embed/>
                </p:oleObj>
              </mc:Choice>
              <mc:Fallback>
                <p:oleObj name="Equation" r:id="rId5" imgW="86328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7407875B-67DE-45E0-A20B-52B34E69E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9125" y="1760538"/>
                        <a:ext cx="2025650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55002BF-43C4-4F93-9BBA-386CFA01D61E}"/>
              </a:ext>
            </a:extLst>
          </p:cNvPr>
          <p:cNvGrpSpPr/>
          <p:nvPr/>
        </p:nvGrpSpPr>
        <p:grpSpPr>
          <a:xfrm>
            <a:off x="8046720" y="1826270"/>
            <a:ext cx="3449955" cy="523220"/>
            <a:chOff x="1869440" y="3167390"/>
            <a:chExt cx="3449955" cy="523220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EE6363D-A310-4CF2-B308-07638120C8CC}"/>
                </a:ext>
              </a:extLst>
            </p:cNvPr>
            <p:cNvSpPr txBox="1"/>
            <p:nvPr/>
          </p:nvSpPr>
          <p:spPr>
            <a:xfrm>
              <a:off x="1869440" y="3167390"/>
              <a:ext cx="2987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Căn bậc hai của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="" xmlns:a16="http://schemas.microsoft.com/office/drawing/2014/main" id="{927ABBB6-1F13-41DF-9F64-6863C99096D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36419"/>
                </p:ext>
              </p:extLst>
            </p:nvPr>
          </p:nvGraphicFramePr>
          <p:xfrm>
            <a:off x="4624070" y="3204845"/>
            <a:ext cx="695325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36" name="Equation" r:id="rId7" imgW="291960" imgH="177480" progId="Equation.DSMT4">
                    <p:embed/>
                  </p:oleObj>
                </mc:Choice>
                <mc:Fallback>
                  <p:oleObj name="Equation" r:id="rId7" imgW="2919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624070" y="3204845"/>
                          <a:ext cx="695325" cy="430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01249-FF14-43CD-97AD-3590E90597DF}"/>
              </a:ext>
            </a:extLst>
          </p:cNvPr>
          <p:cNvSpPr txBox="1"/>
          <p:nvPr/>
        </p:nvSpPr>
        <p:spPr>
          <a:xfrm>
            <a:off x="634048" y="2696524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AAD5092-D8ED-4628-B9EB-AF4BDC9A3A20}"/>
              </a:ext>
            </a:extLst>
          </p:cNvPr>
          <p:cNvGrpSpPr/>
          <p:nvPr/>
        </p:nvGrpSpPr>
        <p:grpSpPr>
          <a:xfrm>
            <a:off x="599440" y="3178175"/>
            <a:ext cx="10993120" cy="1023938"/>
            <a:chOff x="498476" y="3629663"/>
            <a:chExt cx="10993120" cy="1023938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76F230A-4B6F-49CD-ADD5-AF0F9C7A755E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Ta thấy                    nên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="" xmlns:a16="http://schemas.microsoft.com/office/drawing/2014/main" id="{264131EC-67CA-4695-994D-5F4D31AD66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250945"/>
                </p:ext>
              </p:extLst>
            </p:nvPr>
          </p:nvGraphicFramePr>
          <p:xfrm>
            <a:off x="2107249" y="3658238"/>
            <a:ext cx="1457325" cy="995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37" name="Equation" r:id="rId9" imgW="685800" imgH="469800" progId="Equation.DSMT4">
                    <p:embed/>
                  </p:oleObj>
                </mc:Choice>
                <mc:Fallback>
                  <p:oleObj name="Equation" r:id="rId9" imgW="685800" imgH="46980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="" xmlns:a16="http://schemas.microsoft.com/office/drawing/2014/main" id="{073AFA76-CDED-40E0-A4B5-7BEDFB1DEF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07249" y="3658238"/>
                          <a:ext cx="1457325" cy="995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="" xmlns:a16="http://schemas.microsoft.com/office/drawing/2014/main" id="{00ED6778-0B1D-4121-93D1-3AB45BFE06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6247190"/>
                </p:ext>
              </p:extLst>
            </p:nvPr>
          </p:nvGraphicFramePr>
          <p:xfrm>
            <a:off x="4345306" y="3629663"/>
            <a:ext cx="1687513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38" name="Equation" r:id="rId11" imgW="583920" imgH="444240" progId="Equation.DSMT4">
                    <p:embed/>
                  </p:oleObj>
                </mc:Choice>
                <mc:Fallback>
                  <p:oleObj name="Equation" r:id="rId11" imgW="583920" imgH="4442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="" xmlns:a16="http://schemas.microsoft.com/office/drawing/2014/main" id="{C1D418BE-0648-48BD-8D0E-9170214B92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345306" y="3629663"/>
                          <a:ext cx="1687513" cy="1000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E7F2034-75E7-476E-B7CE-A55C794A5EDF}"/>
              </a:ext>
            </a:extLst>
          </p:cNvPr>
          <p:cNvGrpSpPr/>
          <p:nvPr/>
        </p:nvGrpSpPr>
        <p:grpSpPr>
          <a:xfrm>
            <a:off x="634048" y="4244095"/>
            <a:ext cx="10993120" cy="615394"/>
            <a:chOff x="498476" y="3836089"/>
            <a:chExt cx="10993120" cy="615394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21494BD-806F-49F3-9E1E-548FA54764CB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Ta thấy                      nên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="" xmlns:a16="http://schemas.microsoft.com/office/drawing/2014/main" id="{CCE0C880-FB57-4B71-9D8E-F5E978573B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292419"/>
                </p:ext>
              </p:extLst>
            </p:nvPr>
          </p:nvGraphicFramePr>
          <p:xfrm>
            <a:off x="2051367" y="3836089"/>
            <a:ext cx="1823085" cy="615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39" name="Equation" r:id="rId13" imgW="825480" imgH="279360" progId="Equation.DSMT4">
                    <p:embed/>
                  </p:oleObj>
                </mc:Choice>
                <mc:Fallback>
                  <p:oleObj name="Equation" r:id="rId13" imgW="825480" imgH="2793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="" xmlns:a16="http://schemas.microsoft.com/office/drawing/2014/main" id="{264131EC-67CA-4695-994D-5F4D31AD66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051367" y="3836089"/>
                          <a:ext cx="1823085" cy="6153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="" xmlns:a16="http://schemas.microsoft.com/office/drawing/2014/main" id="{D1662053-FBEA-4990-97CF-F4F3615E4D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256627"/>
                </p:ext>
              </p:extLst>
            </p:nvPr>
          </p:nvGraphicFramePr>
          <p:xfrm>
            <a:off x="4673283" y="3857757"/>
            <a:ext cx="2678113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40" name="Equation" r:id="rId15" imgW="927000" imgH="241200" progId="Equation.DSMT4">
                    <p:embed/>
                  </p:oleObj>
                </mc:Choice>
                <mc:Fallback>
                  <p:oleObj name="Equation" r:id="rId15" imgW="927000" imgH="2412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="" xmlns:a16="http://schemas.microsoft.com/office/drawing/2014/main" id="{00ED6778-0B1D-4121-93D1-3AB45BFE06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673283" y="3857757"/>
                          <a:ext cx="2678113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793CA7B-FEC5-489D-93B0-184714C8F432}"/>
              </a:ext>
            </a:extLst>
          </p:cNvPr>
          <p:cNvGrpSpPr/>
          <p:nvPr/>
        </p:nvGrpSpPr>
        <p:grpSpPr>
          <a:xfrm>
            <a:off x="634048" y="5213802"/>
            <a:ext cx="10993120" cy="631837"/>
            <a:chOff x="498476" y="3829543"/>
            <a:chExt cx="10993120" cy="63183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0F5A81A-1D87-4688-A52E-A8A18AAA1F26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Ta thấy                                nên căn bậc hai của        là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và -12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91575886-7B99-4F77-8BAF-BF748D819CC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757791"/>
                </p:ext>
              </p:extLst>
            </p:nvPr>
          </p:nvGraphicFramePr>
          <p:xfrm>
            <a:off x="2092961" y="3829543"/>
            <a:ext cx="2678112" cy="6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41" name="Equation" r:id="rId17" imgW="1180800" imgH="279360" progId="Equation.DSMT4">
                    <p:embed/>
                  </p:oleObj>
                </mc:Choice>
                <mc:Fallback>
                  <p:oleObj name="Equation" r:id="rId17" imgW="1180800" imgH="27936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="" xmlns:a16="http://schemas.microsoft.com/office/drawing/2014/main" id="{264131EC-67CA-4695-994D-5F4D31AD66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092961" y="3829543"/>
                          <a:ext cx="2678112" cy="63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="" xmlns:a16="http://schemas.microsoft.com/office/drawing/2014/main" id="{448E73C3-F58E-4234-A975-99B6932D942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5505610"/>
                </p:ext>
              </p:extLst>
            </p:nvPr>
          </p:nvGraphicFramePr>
          <p:xfrm>
            <a:off x="7684771" y="3940801"/>
            <a:ext cx="581977" cy="380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42" name="Equation" r:id="rId19" imgW="253800" imgH="164880" progId="Equation.DSMT4">
                    <p:embed/>
                  </p:oleObj>
                </mc:Choice>
                <mc:Fallback>
                  <p:oleObj name="Equation" r:id="rId19" imgW="253800" imgH="1648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="" xmlns:a16="http://schemas.microsoft.com/office/drawing/2014/main" id="{00ED6778-0B1D-4121-93D1-3AB45BFE06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684771" y="3940801"/>
                          <a:ext cx="581977" cy="380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1E0E56D-170A-4DAB-A8DB-15CFC69B3EA6}"/>
              </a:ext>
            </a:extLst>
          </p:cNvPr>
          <p:cNvGrpSpPr/>
          <p:nvPr/>
        </p:nvGrpSpPr>
        <p:grpSpPr>
          <a:xfrm>
            <a:off x="2936875" y="6011533"/>
            <a:ext cx="4883468" cy="587367"/>
            <a:chOff x="2936875" y="6011533"/>
            <a:chExt cx="4883468" cy="587367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769069D-7009-4617-BF61-59C22E2EFF2B}"/>
                </a:ext>
              </a:extLst>
            </p:cNvPr>
            <p:cNvSpPr txBox="1"/>
            <p:nvPr/>
          </p:nvSpPr>
          <p:spPr>
            <a:xfrm>
              <a:off x="2936875" y="6075680"/>
              <a:ext cx="4772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 thể: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>
              <a:extLst>
                <a:ext uri="{FF2B5EF4-FFF2-40B4-BE49-F238E27FC236}">
                  <a16:creationId xmlns="" xmlns:a16="http://schemas.microsoft.com/office/drawing/2014/main" id="{B6711672-7220-4B0F-9781-3F0CC1BE902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6264317"/>
                </p:ext>
              </p:extLst>
            </p:nvPr>
          </p:nvGraphicFramePr>
          <p:xfrm>
            <a:off x="4240951" y="6011533"/>
            <a:ext cx="3579392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43" name="Equation" r:id="rId21" imgW="1523880" imgH="241200" progId="Equation.DSMT4">
                    <p:embed/>
                  </p:oleObj>
                </mc:Choice>
                <mc:Fallback>
                  <p:oleObj name="Equation" r:id="rId21" imgW="152388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240951" y="6011533"/>
                          <a:ext cx="3579392" cy="56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211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D26863-7ED7-4CF4-8327-40681572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1024909"/>
            <a:ext cx="664795" cy="656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9A66DD1-6350-47F1-8FDF-42441B3158F5}"/>
              </a:ext>
            </a:extLst>
          </p:cNvPr>
          <p:cNvGrpSpPr/>
          <p:nvPr/>
        </p:nvGrpSpPr>
        <p:grpSpPr>
          <a:xfrm>
            <a:off x="1175061" y="830938"/>
            <a:ext cx="7416800" cy="884237"/>
            <a:chOff x="1310640" y="221150"/>
            <a:chExt cx="10454640" cy="88423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BD3E62A-503C-46AE-B946-DEB0AE93BBB2}"/>
                </a:ext>
              </a:extLst>
            </p:cNvPr>
            <p:cNvSpPr txBox="1"/>
            <p:nvPr/>
          </p:nvSpPr>
          <p:spPr>
            <a:xfrm>
              <a:off x="1310640" y="370862"/>
              <a:ext cx="10454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1: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căn bậc hai của :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="" xmlns:a16="http://schemas.microsoft.com/office/drawing/2014/main" id="{5ED98FF1-026D-4226-AAC7-88D4490803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6040956"/>
                </p:ext>
              </p:extLst>
            </p:nvPr>
          </p:nvGraphicFramePr>
          <p:xfrm>
            <a:off x="8660342" y="221150"/>
            <a:ext cx="3104938" cy="884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1" name="Equation" r:id="rId4" imgW="1002960" imgH="393480" progId="Equation.DSMT4">
                    <p:embed/>
                  </p:oleObj>
                </mc:Choice>
                <mc:Fallback>
                  <p:oleObj name="Equation" r:id="rId4" imgW="10029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60342" y="221150"/>
                          <a:ext cx="3104938" cy="884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883671" y="1843084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40D25F5-3ED3-4FC7-BAAC-F7977FB2CEBD}"/>
              </a:ext>
            </a:extLst>
          </p:cNvPr>
          <p:cNvGrpSpPr/>
          <p:nvPr/>
        </p:nvGrpSpPr>
        <p:grpSpPr>
          <a:xfrm>
            <a:off x="690755" y="2528046"/>
            <a:ext cx="10810489" cy="646854"/>
            <a:chOff x="623195" y="2408477"/>
            <a:chExt cx="10810489" cy="646854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D30DB89-63EC-47F7-AFC0-EE40C276D3C0}"/>
                </a:ext>
              </a:extLst>
            </p:cNvPr>
            <p:cNvSpPr txBox="1"/>
            <p:nvPr/>
          </p:nvSpPr>
          <p:spPr>
            <a:xfrm>
              <a:off x="623195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nên căn bậc hai của        là       và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="" xmlns:a16="http://schemas.microsoft.com/office/drawing/2014/main" id="{2D9A6DB7-F617-48D9-89BF-FD1D84D27A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9924676"/>
                </p:ext>
              </p:extLst>
            </p:nvPr>
          </p:nvGraphicFramePr>
          <p:xfrm>
            <a:off x="2052071" y="2408477"/>
            <a:ext cx="2763830" cy="646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2" name="Equation" r:id="rId6" imgW="1193760" imgH="279360" progId="Equation.DSMT4">
                    <p:embed/>
                  </p:oleObj>
                </mc:Choice>
                <mc:Fallback>
                  <p:oleObj name="Equation" r:id="rId6" imgW="11937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52071" y="2408477"/>
                          <a:ext cx="2763830" cy="646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340AE053-5708-407E-8CF8-0EA0E7477F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7808201"/>
                </p:ext>
              </p:extLst>
            </p:nvPr>
          </p:nvGraphicFramePr>
          <p:xfrm>
            <a:off x="7741920" y="2544396"/>
            <a:ext cx="621698" cy="395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3" name="Equation" r:id="rId8" imgW="279360" imgH="177480" progId="Equation.DSMT4">
                    <p:embed/>
                  </p:oleObj>
                </mc:Choice>
                <mc:Fallback>
                  <p:oleObj name="Equation" r:id="rId8" imgW="2793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41920" y="2544396"/>
                          <a:ext cx="621698" cy="3956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="" xmlns:a16="http://schemas.microsoft.com/office/drawing/2014/main" id="{79DDEA80-C310-470B-9171-3D6985338C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2368500"/>
                </p:ext>
              </p:extLst>
            </p:nvPr>
          </p:nvGraphicFramePr>
          <p:xfrm>
            <a:off x="8759024" y="2532834"/>
            <a:ext cx="393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4" name="Equation" r:id="rId10" imgW="177480" imgH="177480" progId="Equation.DSMT4">
                    <p:embed/>
                  </p:oleObj>
                </mc:Choice>
                <mc:Fallback>
                  <p:oleObj name="Equation" r:id="rId10" imgW="1774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759024" y="2532834"/>
                          <a:ext cx="3937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="" xmlns:a16="http://schemas.microsoft.com/office/drawing/2014/main" id="{59C9E9AE-2F89-43F4-812B-A5EEF3BFE9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057681"/>
                </p:ext>
              </p:extLst>
            </p:nvPr>
          </p:nvGraphicFramePr>
          <p:xfrm>
            <a:off x="9633268" y="2557463"/>
            <a:ext cx="795337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5" name="Equation" r:id="rId12" imgW="317160" imgH="177480" progId="Equation.DSMT4">
                    <p:embed/>
                  </p:oleObj>
                </mc:Choice>
                <mc:Fallback>
                  <p:oleObj name="Equation" r:id="rId12" imgW="3171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633268" y="2557463"/>
                          <a:ext cx="795337" cy="374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FD5856A-90B9-4AE6-BFBB-E504215FA65A}"/>
              </a:ext>
            </a:extLst>
          </p:cNvPr>
          <p:cNvGrpSpPr/>
          <p:nvPr/>
        </p:nvGrpSpPr>
        <p:grpSpPr>
          <a:xfrm>
            <a:off x="690755" y="3565522"/>
            <a:ext cx="10957870" cy="646113"/>
            <a:chOff x="623195" y="2409218"/>
            <a:chExt cx="10957870" cy="646113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E97ED41-3E09-438E-880C-D6ED5F22E8E8}"/>
                </a:ext>
              </a:extLst>
            </p:cNvPr>
            <p:cNvSpPr txBox="1"/>
            <p:nvPr/>
          </p:nvSpPr>
          <p:spPr>
            <a:xfrm>
              <a:off x="623195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         nên </a:t>
              </a:r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 hai của          là       và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="" xmlns:a16="http://schemas.microsoft.com/office/drawing/2014/main" id="{48A2038F-F21C-4AFA-8BAA-190432BBAD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0804147"/>
                </p:ext>
              </p:extLst>
            </p:nvPr>
          </p:nvGraphicFramePr>
          <p:xfrm>
            <a:off x="2105298" y="2409218"/>
            <a:ext cx="3440113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6" name="Equation" r:id="rId14" imgW="1485720" imgH="279360" progId="Equation.DSMT4">
                    <p:embed/>
                  </p:oleObj>
                </mc:Choice>
                <mc:Fallback>
                  <p:oleObj name="Equation" r:id="rId14" imgW="1485720" imgH="27936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="" xmlns:a16="http://schemas.microsoft.com/office/drawing/2014/main" id="{2D9A6DB7-F617-48D9-89BF-FD1D84D27A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105298" y="2409218"/>
                          <a:ext cx="3440113" cy="646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="" xmlns:a16="http://schemas.microsoft.com/office/drawing/2014/main" id="{32695B91-7B22-4CAF-9C09-3918B5ED7D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1784135"/>
                </p:ext>
              </p:extLst>
            </p:nvPr>
          </p:nvGraphicFramePr>
          <p:xfrm>
            <a:off x="8587574" y="2537378"/>
            <a:ext cx="7366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7" name="Equation" r:id="rId16" imgW="330120" imgH="203040" progId="Equation.DSMT4">
                    <p:embed/>
                  </p:oleObj>
                </mc:Choice>
                <mc:Fallback>
                  <p:oleObj name="Equation" r:id="rId16" imgW="330120" imgH="20304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="" xmlns:a16="http://schemas.microsoft.com/office/drawing/2014/main" id="{340AE053-5708-407E-8CF8-0EA0E7477F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587574" y="2537378"/>
                          <a:ext cx="736600" cy="452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="" xmlns:a16="http://schemas.microsoft.com/office/drawing/2014/main" id="{B659751D-B6B4-456F-A221-C7A2A8BACA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663412"/>
                </p:ext>
              </p:extLst>
            </p:nvPr>
          </p:nvGraphicFramePr>
          <p:xfrm>
            <a:off x="9654608" y="2546381"/>
            <a:ext cx="561975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8" name="Equation" r:id="rId18" imgW="253800" imgH="203040" progId="Equation.DSMT4">
                    <p:embed/>
                  </p:oleObj>
                </mc:Choice>
                <mc:Fallback>
                  <p:oleObj name="Equation" r:id="rId18" imgW="253800" imgH="20304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="" xmlns:a16="http://schemas.microsoft.com/office/drawing/2014/main" id="{79DDEA80-C310-470B-9171-3D6985338C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654608" y="2546381"/>
                          <a:ext cx="561975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="" xmlns:a16="http://schemas.microsoft.com/office/drawing/2014/main" id="{2D716B5D-211F-4A75-BE5C-A7FB0F5A08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5219962"/>
                </p:ext>
              </p:extLst>
            </p:nvPr>
          </p:nvGraphicFramePr>
          <p:xfrm>
            <a:off x="10658727" y="2537378"/>
            <a:ext cx="922338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99" name="Equation" r:id="rId20" imgW="368280" imgH="203040" progId="Equation.DSMT4">
                    <p:embed/>
                  </p:oleObj>
                </mc:Choice>
                <mc:Fallback>
                  <p:oleObj name="Equation" r:id="rId20" imgW="368280" imgH="20304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="" xmlns:a16="http://schemas.microsoft.com/office/drawing/2014/main" id="{59C9E9AE-2F89-43F4-812B-A5EEF3BFE9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58727" y="2537378"/>
                          <a:ext cx="922338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995D442-E549-4B15-9C77-56D2CDA9AAC0}"/>
              </a:ext>
            </a:extLst>
          </p:cNvPr>
          <p:cNvGrpSpPr/>
          <p:nvPr/>
        </p:nvGrpSpPr>
        <p:grpSpPr>
          <a:xfrm>
            <a:off x="677837" y="4375358"/>
            <a:ext cx="10810489" cy="1085850"/>
            <a:chOff x="610277" y="2186759"/>
            <a:chExt cx="10810489" cy="1085850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C07FD4D-3778-41DA-93B5-799C66BABAB3}"/>
                </a:ext>
              </a:extLst>
            </p:cNvPr>
            <p:cNvSpPr txBox="1"/>
            <p:nvPr/>
          </p:nvSpPr>
          <p:spPr>
            <a:xfrm>
              <a:off x="610277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       nên căn bậc hai của         là       và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="" xmlns:a16="http://schemas.microsoft.com/office/drawing/2014/main" id="{97143123-5559-446C-9EB4-EB39CF900F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7718647"/>
                </p:ext>
              </p:extLst>
            </p:nvPr>
          </p:nvGraphicFramePr>
          <p:xfrm>
            <a:off x="2105298" y="2186759"/>
            <a:ext cx="3263900" cy="1085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0" name="Equation" r:id="rId22" imgW="1409400" imgH="469800" progId="Equation.DSMT4">
                    <p:embed/>
                  </p:oleObj>
                </mc:Choice>
                <mc:Fallback>
                  <p:oleObj name="Equation" r:id="rId22" imgW="1409400" imgH="4698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="" xmlns:a16="http://schemas.microsoft.com/office/drawing/2014/main" id="{2D9A6DB7-F617-48D9-89BF-FD1D84D27A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105298" y="2186759"/>
                          <a:ext cx="3263900" cy="1085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="" xmlns:a16="http://schemas.microsoft.com/office/drawing/2014/main" id="{B9ED9AFF-124A-45B8-BC84-89717374E2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482893"/>
                </p:ext>
              </p:extLst>
            </p:nvPr>
          </p:nvGraphicFramePr>
          <p:xfrm>
            <a:off x="8386486" y="2326164"/>
            <a:ext cx="595312" cy="877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1" name="Equation" r:id="rId24" imgW="266400" imgH="393480" progId="Equation.DSMT4">
                    <p:embed/>
                  </p:oleObj>
                </mc:Choice>
                <mc:Fallback>
                  <p:oleObj name="Equation" r:id="rId24" imgW="266400" imgH="393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="" xmlns:a16="http://schemas.microsoft.com/office/drawing/2014/main" id="{340AE053-5708-407E-8CF8-0EA0E7477F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8386486" y="2326164"/>
                          <a:ext cx="595312" cy="877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="" xmlns:a16="http://schemas.microsoft.com/office/drawing/2014/main" id="{2FAFD68C-D60C-402F-9B3E-2854883848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721211"/>
                </p:ext>
              </p:extLst>
            </p:nvPr>
          </p:nvGraphicFramePr>
          <p:xfrm>
            <a:off x="9444264" y="2383198"/>
            <a:ext cx="420688" cy="871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2" name="Equation" r:id="rId26" imgW="190440" imgH="393480" progId="Equation.DSMT4">
                    <p:embed/>
                  </p:oleObj>
                </mc:Choice>
                <mc:Fallback>
                  <p:oleObj name="Equation" r:id="rId26" imgW="190440" imgH="3934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="" xmlns:a16="http://schemas.microsoft.com/office/drawing/2014/main" id="{79DDEA80-C310-470B-9171-3D6985338C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9444264" y="2383198"/>
                          <a:ext cx="420688" cy="871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="" xmlns:a16="http://schemas.microsoft.com/office/drawing/2014/main" id="{94BE478F-838A-42F7-8F80-DFAEDFA709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975671"/>
                </p:ext>
              </p:extLst>
            </p:nvPr>
          </p:nvGraphicFramePr>
          <p:xfrm>
            <a:off x="10363585" y="2331014"/>
            <a:ext cx="858838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3" name="Equation" r:id="rId28" imgW="342720" imgH="393480" progId="Equation.DSMT4">
                    <p:embed/>
                  </p:oleObj>
                </mc:Choice>
                <mc:Fallback>
                  <p:oleObj name="Equation" r:id="rId28" imgW="342720" imgH="393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="" xmlns:a16="http://schemas.microsoft.com/office/drawing/2014/main" id="{59C9E9AE-2F89-43F4-812B-A5EEF3BFE9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10363585" y="2331014"/>
                          <a:ext cx="858838" cy="828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412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268902" y="2140041"/>
            <a:ext cx="158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338EB9-70BB-403D-9AAB-CBE7A51F8A18}"/>
              </a:ext>
            </a:extLst>
          </p:cNvPr>
          <p:cNvSpPr txBox="1"/>
          <p:nvPr/>
        </p:nvSpPr>
        <p:spPr>
          <a:xfrm>
            <a:off x="639712" y="576635"/>
            <a:ext cx="406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5: So sánh: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34F3D1D-1F7E-418C-8B62-8A61740BBFB7}"/>
              </a:ext>
            </a:extLst>
          </p:cNvPr>
          <p:cNvGrpSpPr/>
          <p:nvPr/>
        </p:nvGrpSpPr>
        <p:grpSpPr>
          <a:xfrm>
            <a:off x="399510" y="1391417"/>
            <a:ext cx="3326108" cy="657720"/>
            <a:chOff x="528320" y="1678686"/>
            <a:chExt cx="6035040" cy="622534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F2D6A8C-706E-47A7-8F7A-5B99174C29E7}"/>
                </a:ext>
              </a:extLst>
            </p:cNvPr>
            <p:cNvSpPr txBox="1"/>
            <p:nvPr/>
          </p:nvSpPr>
          <p:spPr>
            <a:xfrm>
              <a:off x="528320" y="1778000"/>
              <a:ext cx="6035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và 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="" xmlns:a16="http://schemas.microsoft.com/office/drawing/2014/main" id="{DC56F5B1-A2C1-4FF5-BB52-190BEF7EA2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0174394"/>
                </p:ext>
              </p:extLst>
            </p:nvPr>
          </p:nvGraphicFramePr>
          <p:xfrm>
            <a:off x="1456612" y="1680407"/>
            <a:ext cx="957151" cy="596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49" name="Equation" r:id="rId3" imgW="228600" imgH="228600" progId="Equation.DSMT4">
                    <p:embed/>
                  </p:oleObj>
                </mc:Choice>
                <mc:Fallback>
                  <p:oleObj name="Equation" r:id="rId3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56612" y="1680407"/>
                          <a:ext cx="957151" cy="596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="" xmlns:a16="http://schemas.microsoft.com/office/drawing/2014/main" id="{8566DEE6-0152-4098-B517-C8FB41117A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547675"/>
                </p:ext>
              </p:extLst>
            </p:nvPr>
          </p:nvGraphicFramePr>
          <p:xfrm>
            <a:off x="3545840" y="1678686"/>
            <a:ext cx="957151" cy="596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0" name="Equation" r:id="rId5" imgW="228600" imgH="228600" progId="Equation.DSMT4">
                    <p:embed/>
                  </p:oleObj>
                </mc:Choice>
                <mc:Fallback>
                  <p:oleObj name="Equation" r:id="rId5" imgW="228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545840" y="1678686"/>
                          <a:ext cx="957151" cy="5967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B4CC625-547F-40C8-A613-1AF86B37B171}"/>
              </a:ext>
            </a:extLst>
          </p:cNvPr>
          <p:cNvGrpSpPr/>
          <p:nvPr/>
        </p:nvGrpSpPr>
        <p:grpSpPr>
          <a:xfrm>
            <a:off x="5043719" y="1344058"/>
            <a:ext cx="6035040" cy="705079"/>
            <a:chOff x="528320" y="1694101"/>
            <a:chExt cx="6035040" cy="607119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74E1A57-1EAB-468E-9A12-C2A138F9AFA8}"/>
                </a:ext>
              </a:extLst>
            </p:cNvPr>
            <p:cNvSpPr txBox="1"/>
            <p:nvPr/>
          </p:nvSpPr>
          <p:spPr>
            <a:xfrm>
              <a:off x="528320" y="1778000"/>
              <a:ext cx="6035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và  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="" xmlns:a16="http://schemas.microsoft.com/office/drawing/2014/main" id="{7C1ECDA2-BE0F-4E08-A838-A049950DA6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3809324"/>
                </p:ext>
              </p:extLst>
            </p:nvPr>
          </p:nvGraphicFramePr>
          <p:xfrm>
            <a:off x="1025929" y="1779191"/>
            <a:ext cx="29845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1" name="Equation" r:id="rId7" imgW="114120" imgH="177480" progId="Equation.DSMT4">
                    <p:embed/>
                  </p:oleObj>
                </mc:Choice>
                <mc:Fallback>
                  <p:oleObj name="Equation" r:id="rId7" imgW="114120" imgH="17748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="" xmlns:a16="http://schemas.microsoft.com/office/drawing/2014/main" id="{DC56F5B1-A2C1-4FF5-BB52-190BEF7EA2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25929" y="1779191"/>
                          <a:ext cx="298450" cy="463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="" xmlns:a16="http://schemas.microsoft.com/office/drawing/2014/main" id="{55650217-4327-4AC4-B65A-1B01C9BAA8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5136806"/>
                </p:ext>
              </p:extLst>
            </p:nvPr>
          </p:nvGraphicFramePr>
          <p:xfrm>
            <a:off x="1913659" y="1694101"/>
            <a:ext cx="7620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2" name="Equation" r:id="rId9" imgW="291960" imgH="228600" progId="Equation.DSMT4">
                    <p:embed/>
                  </p:oleObj>
                </mc:Choice>
                <mc:Fallback>
                  <p:oleObj name="Equation" r:id="rId9" imgW="291960" imgH="2286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="" xmlns:a16="http://schemas.microsoft.com/office/drawing/2014/main" id="{8566DEE6-0152-4098-B517-C8FB41117A5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913659" y="1694101"/>
                          <a:ext cx="7620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D533425-AB73-468A-A4DB-2683DA82AF89}"/>
              </a:ext>
            </a:extLst>
          </p:cNvPr>
          <p:cNvGrpSpPr/>
          <p:nvPr/>
        </p:nvGrpSpPr>
        <p:grpSpPr>
          <a:xfrm>
            <a:off x="477890" y="2641227"/>
            <a:ext cx="10993120" cy="595545"/>
            <a:chOff x="498476" y="3850318"/>
            <a:chExt cx="10993120" cy="546594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6D60F7B-C4B3-485E-A55C-E27B02C9AD87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Vì            nên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="" xmlns:a16="http://schemas.microsoft.com/office/drawing/2014/main" id="{7D42E374-DD97-4FCA-829B-8817D11870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097605"/>
                </p:ext>
              </p:extLst>
            </p:nvPr>
          </p:nvGraphicFramePr>
          <p:xfrm>
            <a:off x="1439355" y="3925052"/>
            <a:ext cx="816431" cy="439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3" name="Equation" r:id="rId11" imgW="330120" imgH="177480" progId="Equation.DSMT4">
                    <p:embed/>
                  </p:oleObj>
                </mc:Choice>
                <mc:Fallback>
                  <p:oleObj name="Equation" r:id="rId11" imgW="33012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="" xmlns:a16="http://schemas.microsoft.com/office/drawing/2014/main" id="{264131EC-67CA-4695-994D-5F4D31AD66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39355" y="3925052"/>
                          <a:ext cx="816431" cy="439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="" xmlns:a16="http://schemas.microsoft.com/office/drawing/2014/main" id="{15D8F326-72BF-4FAC-A839-EB774B56B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5838954"/>
                </p:ext>
              </p:extLst>
            </p:nvPr>
          </p:nvGraphicFramePr>
          <p:xfrm>
            <a:off x="3030030" y="3850318"/>
            <a:ext cx="1614488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4" name="Equation" r:id="rId13" imgW="558720" imgH="228600" progId="Equation.DSMT4">
                    <p:embed/>
                  </p:oleObj>
                </mc:Choice>
                <mc:Fallback>
                  <p:oleObj name="Equation" r:id="rId13" imgW="558720" imgH="2286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="" xmlns:a16="http://schemas.microsoft.com/office/drawing/2014/main" id="{00ED6778-0B1D-4121-93D1-3AB45BFE06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30030" y="3850318"/>
                          <a:ext cx="1614488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6F09D14-F14C-42C8-9A4E-67B59E658581}"/>
              </a:ext>
            </a:extLst>
          </p:cNvPr>
          <p:cNvGrpSpPr/>
          <p:nvPr/>
        </p:nvGrpSpPr>
        <p:grpSpPr>
          <a:xfrm>
            <a:off x="477890" y="3183875"/>
            <a:ext cx="10993120" cy="581675"/>
            <a:chOff x="477890" y="3765550"/>
            <a:chExt cx="10993120" cy="575561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033D769D-C31A-4499-B0B7-A1BE2C624D8D}"/>
                </a:ext>
              </a:extLst>
            </p:cNvPr>
            <p:cNvGrpSpPr/>
            <p:nvPr/>
          </p:nvGrpSpPr>
          <p:grpSpPr>
            <a:xfrm>
              <a:off x="477890" y="3765550"/>
              <a:ext cx="10993120" cy="575561"/>
              <a:chOff x="498476" y="3821351"/>
              <a:chExt cx="10993120" cy="575561"/>
            </a:xfrm>
          </p:grpSpPr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80A13669-B4DC-47D9-8BFA-F6B49DA1FD20}"/>
                  </a:ext>
                </a:extLst>
              </p:cNvPr>
              <p:cNvSpPr txBox="1"/>
              <p:nvPr/>
            </p:nvSpPr>
            <p:spPr>
              <a:xfrm>
                <a:off x="498476" y="3873692"/>
                <a:ext cx="1099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thấy              . Vì               nên                  hay   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3" name="Object 22">
                <a:extLst>
                  <a:ext uri="{FF2B5EF4-FFF2-40B4-BE49-F238E27FC236}">
                    <a16:creationId xmlns="" xmlns:a16="http://schemas.microsoft.com/office/drawing/2014/main" id="{FAE12F74-8AC3-45C9-85B0-342E3A3E45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6633542"/>
                  </p:ext>
                </p:extLst>
              </p:nvPr>
            </p:nvGraphicFramePr>
            <p:xfrm>
              <a:off x="2055761" y="3821351"/>
              <a:ext cx="1131888" cy="565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55" name="Equation" r:id="rId15" imgW="457200" imgH="228600" progId="Equation.DSMT4">
                      <p:embed/>
                    </p:oleObj>
                  </mc:Choice>
                  <mc:Fallback>
                    <p:oleObj name="Equation" r:id="rId15" imgW="457200" imgH="22860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="" xmlns:a16="http://schemas.microsoft.com/office/drawing/2014/main" id="{7D42E374-DD97-4FCA-829B-8817D118706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055761" y="3821351"/>
                            <a:ext cx="1131888" cy="5651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23">
                <a:extLst>
                  <a:ext uri="{FF2B5EF4-FFF2-40B4-BE49-F238E27FC236}">
                    <a16:creationId xmlns="" xmlns:a16="http://schemas.microsoft.com/office/drawing/2014/main" id="{4115D88D-87EF-42DD-998B-FCEAAF0396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742214"/>
                  </p:ext>
                </p:extLst>
              </p:nvPr>
            </p:nvGraphicFramePr>
            <p:xfrm>
              <a:off x="3917860" y="3935277"/>
              <a:ext cx="117475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56" name="Equation" r:id="rId17" imgW="406080" imgH="177480" progId="Equation.DSMT4">
                      <p:embed/>
                    </p:oleObj>
                  </mc:Choice>
                  <mc:Fallback>
                    <p:oleObj name="Equation" r:id="rId17" imgW="406080" imgH="177480" progId="Equation.DSMT4">
                      <p:embed/>
                      <p:pic>
                        <p:nvPicPr>
                          <p:cNvPr id="20" name="Object 19">
                            <a:extLst>
                              <a:ext uri="{FF2B5EF4-FFF2-40B4-BE49-F238E27FC236}">
                                <a16:creationId xmlns="" xmlns:a16="http://schemas.microsoft.com/office/drawing/2014/main" id="{15D8F326-72BF-4FAC-A839-EB774B56BFF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917860" y="3935277"/>
                            <a:ext cx="117475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" name="Object 24">
              <a:extLst>
                <a:ext uri="{FF2B5EF4-FFF2-40B4-BE49-F238E27FC236}">
                  <a16:creationId xmlns="" xmlns:a16="http://schemas.microsoft.com/office/drawing/2014/main" id="{A8104CC7-8D1E-4AEC-AED6-05CD47F1CB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413457"/>
                </p:ext>
              </p:extLst>
            </p:nvPr>
          </p:nvGraphicFramePr>
          <p:xfrm>
            <a:off x="5751473" y="3815546"/>
            <a:ext cx="1368505" cy="492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7" name="Equation" r:id="rId19" imgW="634680" imgH="228600" progId="Equation.DSMT4">
                    <p:embed/>
                  </p:oleObj>
                </mc:Choice>
                <mc:Fallback>
                  <p:oleObj name="Equation" r:id="rId19" imgW="634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751473" y="3815546"/>
                          <a:ext cx="1368505" cy="492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="" xmlns:a16="http://schemas.microsoft.com/office/drawing/2014/main" id="{30CEB8FE-06A4-4388-8210-6E4D307886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1910889"/>
                </p:ext>
              </p:extLst>
            </p:nvPr>
          </p:nvGraphicFramePr>
          <p:xfrm>
            <a:off x="7840028" y="3787999"/>
            <a:ext cx="119177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8" name="Equation" r:id="rId21" imgW="520560" imgH="228600" progId="Equation.DSMT4">
                    <p:embed/>
                  </p:oleObj>
                </mc:Choice>
                <mc:Fallback>
                  <p:oleObj name="Equation" r:id="rId21" imgW="5205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7840028" y="3787999"/>
                          <a:ext cx="119177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Arrow: Right 27">
            <a:extLst>
              <a:ext uri="{FF2B5EF4-FFF2-40B4-BE49-F238E27FC236}">
                <a16:creationId xmlns="" xmlns:a16="http://schemas.microsoft.com/office/drawing/2014/main" id="{6F74C728-4CEC-4989-BC20-69328ADDF9F0}"/>
              </a:ext>
            </a:extLst>
          </p:cNvPr>
          <p:cNvSpPr/>
          <p:nvPr/>
        </p:nvSpPr>
        <p:spPr>
          <a:xfrm>
            <a:off x="2463813" y="4426101"/>
            <a:ext cx="1859280" cy="17441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E12C9B5-6220-461B-9CB8-D2ACB56D909A}"/>
              </a:ext>
            </a:extLst>
          </p:cNvPr>
          <p:cNvGrpSpPr/>
          <p:nvPr/>
        </p:nvGrpSpPr>
        <p:grpSpPr>
          <a:xfrm>
            <a:off x="4871322" y="3765550"/>
            <a:ext cx="6986810" cy="2844570"/>
            <a:chOff x="5407523" y="3220390"/>
            <a:chExt cx="5847828" cy="2652090"/>
          </a:xfrm>
        </p:grpSpPr>
        <p:sp>
          <p:nvSpPr>
            <p:cNvPr id="44" name="Speech Bubble: Oval 43">
              <a:extLst>
                <a:ext uri="{FF2B5EF4-FFF2-40B4-BE49-F238E27FC236}">
                  <a16:creationId xmlns="" xmlns:a16="http://schemas.microsoft.com/office/drawing/2014/main" id="{9E7A9867-1E29-43EA-802A-06D6561DBA46}"/>
                </a:ext>
              </a:extLst>
            </p:cNvPr>
            <p:cNvSpPr/>
            <p:nvPr/>
          </p:nvSpPr>
          <p:spPr>
            <a:xfrm>
              <a:off x="5407523" y="3220390"/>
              <a:ext cx="5636398" cy="2652090"/>
            </a:xfrm>
            <a:prstGeom prst="wedgeEllipseCallout">
              <a:avLst>
                <a:gd name="adj1" fmla="val -57957"/>
                <a:gd name="adj2" fmla="val 554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166B944C-D0DC-419A-99D0-329B0519749C}"/>
                </a:ext>
              </a:extLst>
            </p:cNvPr>
            <p:cNvGrpSpPr/>
            <p:nvPr/>
          </p:nvGrpSpPr>
          <p:grpSpPr>
            <a:xfrm>
              <a:off x="6395233" y="3685702"/>
              <a:ext cx="4151312" cy="471570"/>
              <a:chOff x="5398176" y="2673668"/>
              <a:chExt cx="3626763" cy="471570"/>
            </a:xfrm>
          </p:grpSpPr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33CE56F4-263F-4576-B9DC-CE183933C2B5}"/>
                  </a:ext>
                </a:extLst>
              </p:cNvPr>
              <p:cNvSpPr txBox="1"/>
              <p:nvPr/>
            </p:nvSpPr>
            <p:spPr>
              <a:xfrm>
                <a:off x="5398176" y="2673668"/>
                <a:ext cx="3626763" cy="44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               ta có: </a:t>
                </a:r>
                <a:endParaRPr lang="vi-VN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5" name="Object 54">
                <a:extLst>
                  <a:ext uri="{FF2B5EF4-FFF2-40B4-BE49-F238E27FC236}">
                    <a16:creationId xmlns="" xmlns:a16="http://schemas.microsoft.com/office/drawing/2014/main" id="{F19AFC9E-EB79-434C-A645-03C29AF425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867648"/>
                  </p:ext>
                </p:extLst>
              </p:nvPr>
            </p:nvGraphicFramePr>
            <p:xfrm>
              <a:off x="6811462" y="2723472"/>
              <a:ext cx="1001697" cy="4217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59" name="Equation" r:id="rId23" imgW="482400" imgH="203040" progId="Equation.DSMT4">
                      <p:embed/>
                    </p:oleObj>
                  </mc:Choice>
                  <mc:Fallback>
                    <p:oleObj name="Equation" r:id="rId23" imgW="482400" imgH="203040" progId="Equation.DSMT4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="" xmlns:a16="http://schemas.microsoft.com/office/drawing/2014/main" id="{6ABCAA59-A86C-4345-A435-D85E2D81F9C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811462" y="2723472"/>
                            <a:ext cx="1001697" cy="4217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2E7773E7-FD01-4C12-A4F8-D72624C01467}"/>
                </a:ext>
              </a:extLst>
            </p:cNvPr>
            <p:cNvGrpSpPr/>
            <p:nvPr/>
          </p:nvGrpSpPr>
          <p:grpSpPr>
            <a:xfrm>
              <a:off x="6094504" y="4141091"/>
              <a:ext cx="5160847" cy="708826"/>
              <a:chOff x="4757726" y="2700524"/>
              <a:chExt cx="5160847" cy="626084"/>
            </a:xfrm>
          </p:grpSpPr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0B777F5A-BE71-44D6-9265-4546C0DBA455}"/>
                  </a:ext>
                </a:extLst>
              </p:cNvPr>
              <p:cNvSpPr txBox="1"/>
              <p:nvPr/>
            </p:nvSpPr>
            <p:spPr>
              <a:xfrm>
                <a:off x="4757726" y="2803388"/>
                <a:ext cx="51608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            thì   </a:t>
                </a:r>
                <a:endPara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2" name="Object 51">
                <a:extLst>
                  <a:ext uri="{FF2B5EF4-FFF2-40B4-BE49-F238E27FC236}">
                    <a16:creationId xmlns="" xmlns:a16="http://schemas.microsoft.com/office/drawing/2014/main" id="{BD7B2F96-1C15-4277-8B18-E0DE85DDD6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0780106"/>
                  </p:ext>
                </p:extLst>
              </p:nvPr>
            </p:nvGraphicFramePr>
            <p:xfrm>
              <a:off x="5584031" y="2785647"/>
              <a:ext cx="821957" cy="3710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60" name="Equation" r:id="rId25" imgW="355320" imgH="177480" progId="Equation.DSMT4">
                      <p:embed/>
                    </p:oleObj>
                  </mc:Choice>
                  <mc:Fallback>
                    <p:oleObj name="Equation" r:id="rId25" imgW="355320" imgH="177480" progId="Equation.DSMT4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="" xmlns:a16="http://schemas.microsoft.com/office/drawing/2014/main" id="{5DECE778-EC0D-4B42-AFF0-48E56BBBE75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5584031" y="2785647"/>
                            <a:ext cx="821957" cy="3710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52">
                <a:extLst>
                  <a:ext uri="{FF2B5EF4-FFF2-40B4-BE49-F238E27FC236}">
                    <a16:creationId xmlns="" xmlns:a16="http://schemas.microsoft.com/office/drawing/2014/main" id="{3D239A2D-72A8-46A9-AF6C-33B465C766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1414005"/>
                  </p:ext>
                </p:extLst>
              </p:nvPr>
            </p:nvGraphicFramePr>
            <p:xfrm>
              <a:off x="6888944" y="2700524"/>
              <a:ext cx="1141622" cy="4467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61" name="Equation" r:id="rId27" imgW="583920" imgH="228600" progId="Equation.DSMT4">
                      <p:embed/>
                    </p:oleObj>
                  </mc:Choice>
                  <mc:Fallback>
                    <p:oleObj name="Equation" r:id="rId27" imgW="583920" imgH="228600" progId="Equation.DSMT4">
                      <p:embed/>
                      <p:pic>
                        <p:nvPicPr>
                          <p:cNvPr id="15" name="Object 14">
                            <a:extLst>
                              <a:ext uri="{FF2B5EF4-FFF2-40B4-BE49-F238E27FC236}">
                                <a16:creationId xmlns="" xmlns:a16="http://schemas.microsoft.com/office/drawing/2014/main" id="{9F6ADDF1-3774-4706-B46D-802CA628385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6888944" y="2700524"/>
                            <a:ext cx="1141622" cy="4467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BFA68529-E543-4DD9-BC4F-A2C86FA6432D}"/>
                </a:ext>
              </a:extLst>
            </p:cNvPr>
            <p:cNvGrpSpPr/>
            <p:nvPr/>
          </p:nvGrpSpPr>
          <p:grpSpPr>
            <a:xfrm>
              <a:off x="6094503" y="4874056"/>
              <a:ext cx="5160847" cy="467506"/>
              <a:chOff x="4757726" y="2762628"/>
              <a:chExt cx="5160847" cy="412934"/>
            </a:xfrm>
          </p:grpSpPr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D0B6BDFB-1873-4CC6-9A06-75C6DF05C9D8}"/>
                  </a:ext>
                </a:extLst>
              </p:cNvPr>
              <p:cNvSpPr txBox="1"/>
              <p:nvPr/>
            </p:nvSpPr>
            <p:spPr>
              <a:xfrm>
                <a:off x="4757726" y="2803388"/>
                <a:ext cx="5160847" cy="35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                 thì   </a:t>
                </a:r>
                <a:endParaRPr lang="vi-VN" sz="28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9" name="Object 48">
                <a:extLst>
                  <a:ext uri="{FF2B5EF4-FFF2-40B4-BE49-F238E27FC236}">
                    <a16:creationId xmlns="" xmlns:a16="http://schemas.microsoft.com/office/drawing/2014/main" id="{8F9A0C01-26E4-417B-B52D-858623C3FA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3073380"/>
                  </p:ext>
                </p:extLst>
              </p:nvPr>
            </p:nvGraphicFramePr>
            <p:xfrm>
              <a:off x="7249437" y="2798464"/>
              <a:ext cx="762412" cy="344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62" name="Equation" r:id="rId29" imgW="355320" imgH="177480" progId="Equation.DSMT4">
                      <p:embed/>
                    </p:oleObj>
                  </mc:Choice>
                  <mc:Fallback>
                    <p:oleObj name="Equation" r:id="rId29" imgW="355320" imgH="177480" progId="Equation.DSMT4">
                      <p:embed/>
                      <p:pic>
                        <p:nvPicPr>
                          <p:cNvPr id="18" name="Object 17">
                            <a:extLst>
                              <a:ext uri="{FF2B5EF4-FFF2-40B4-BE49-F238E27FC236}">
                                <a16:creationId xmlns="" xmlns:a16="http://schemas.microsoft.com/office/drawing/2014/main" id="{082AA393-00CC-46D7-85E7-85930D76979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249437" y="2798464"/>
                            <a:ext cx="762412" cy="34417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" name="Object 49">
                <a:extLst>
                  <a:ext uri="{FF2B5EF4-FFF2-40B4-BE49-F238E27FC236}">
                    <a16:creationId xmlns="" xmlns:a16="http://schemas.microsoft.com/office/drawing/2014/main" id="{A7486614-7CD7-4F1A-83A4-304AD999BC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6943597"/>
                  </p:ext>
                </p:extLst>
              </p:nvPr>
            </p:nvGraphicFramePr>
            <p:xfrm>
              <a:off x="5634225" y="2762628"/>
              <a:ext cx="1055274" cy="4129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863" name="Equation" r:id="rId30" imgW="583920" imgH="228600" progId="Equation.DSMT4">
                      <p:embed/>
                    </p:oleObj>
                  </mc:Choice>
                  <mc:Fallback>
                    <p:oleObj name="Equation" r:id="rId30" imgW="583920" imgH="22860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="" xmlns:a16="http://schemas.microsoft.com/office/drawing/2014/main" id="{C11F6677-F541-4475-994B-BEFDA6F7912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634225" y="2762628"/>
                            <a:ext cx="1055274" cy="4129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2500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628537" y="150631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511312" y="4086802"/>
            <a:ext cx="10204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toàn bộ nội dung bài đã học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Ví dụ 6 (Sgk-50)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1a,b; 2; 4a,b (Sgk-53,54)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phần II: ‘Căn bậc ba’ (Sgk- 50,51)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290"/>
            <a:ext cx="12191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CÁC </a:t>
            </a:r>
            <a:r>
              <a:rPr lang="en-US" altLang="zh-CN" sz="3600" b="1" ker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399510" y="2649458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C5E22B-0AC7-4360-B793-EDC61B515E3B}"/>
              </a:ext>
            </a:extLst>
          </p:cNvPr>
          <p:cNvSpPr txBox="1"/>
          <p:nvPr/>
        </p:nvSpPr>
        <p:spPr>
          <a:xfrm>
            <a:off x="410940" y="3994333"/>
            <a:ext cx="961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                hay               . Do đó                       hoặc   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46BF8C5-A6C6-4F57-9311-141947F4B8D4}"/>
              </a:ext>
            </a:extLst>
          </p:cNvPr>
          <p:cNvGrpSpPr/>
          <p:nvPr/>
        </p:nvGrpSpPr>
        <p:grpSpPr>
          <a:xfrm>
            <a:off x="379190" y="740617"/>
            <a:ext cx="11294650" cy="1815882"/>
            <a:chOff x="379190" y="740617"/>
            <a:chExt cx="11294650" cy="1815882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AE9AC47-8429-4745-BA47-6D0E66A2C6D0}"/>
                </a:ext>
              </a:extLst>
            </p:cNvPr>
            <p:cNvSpPr txBox="1"/>
            <p:nvPr/>
          </p:nvSpPr>
          <p:spPr>
            <a:xfrm>
              <a:off x="379190" y="740617"/>
              <a:ext cx="112946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6: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một thí nghiệm, một vật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từ độ cao          so với mặt đất. Biết quãng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 dịch chuyển của vật tính theo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vị mét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cho bởi công thức              với    là thời gian vật đó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 tính theo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vị giây (         ). Hỏi sau bao nhiêu lâu kể từ lúc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thì vật đó chạm đất?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Object 25">
              <a:extLst>
                <a:ext uri="{FF2B5EF4-FFF2-40B4-BE49-F238E27FC236}">
                  <a16:creationId xmlns="" xmlns:a16="http://schemas.microsoft.com/office/drawing/2014/main" id="{CEA641AE-71C0-484F-B175-8604F56154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882823"/>
                </p:ext>
              </p:extLst>
            </p:nvPr>
          </p:nvGraphicFramePr>
          <p:xfrm>
            <a:off x="8087360" y="802640"/>
            <a:ext cx="702155" cy="409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86" name="Equation" r:id="rId3" imgW="304560" imgH="177480" progId="Equation.DSMT4">
                    <p:embed/>
                  </p:oleObj>
                </mc:Choice>
                <mc:Fallback>
                  <p:oleObj name="Equation" r:id="rId3" imgW="3045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087360" y="802640"/>
                          <a:ext cx="702155" cy="409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="" xmlns:a16="http://schemas.microsoft.com/office/drawing/2014/main" id="{1AA357E6-1768-4555-A6B9-61907DC763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8154739"/>
                </p:ext>
              </p:extLst>
            </p:nvPr>
          </p:nvGraphicFramePr>
          <p:xfrm>
            <a:off x="1941830" y="1565623"/>
            <a:ext cx="1096010" cy="501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87" name="Equation" r:id="rId5" imgW="444240" imgH="203040" progId="Equation.DSMT4">
                    <p:embed/>
                  </p:oleObj>
                </mc:Choice>
                <mc:Fallback>
                  <p:oleObj name="Equation" r:id="rId5" imgW="444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941830" y="1565623"/>
                          <a:ext cx="1096010" cy="5010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="" xmlns:a16="http://schemas.microsoft.com/office/drawing/2014/main" id="{93703CE6-569C-44EE-8785-57A63A979F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5095740"/>
                </p:ext>
              </p:extLst>
            </p:nvPr>
          </p:nvGraphicFramePr>
          <p:xfrm>
            <a:off x="3682730" y="1673576"/>
            <a:ext cx="209452" cy="406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88" name="Equation" r:id="rId7" imgW="88560" imgH="152280" progId="Equation.DSMT4">
                    <p:embed/>
                  </p:oleObj>
                </mc:Choice>
                <mc:Fallback>
                  <p:oleObj name="Equation" r:id="rId7" imgW="8856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82730" y="1673576"/>
                          <a:ext cx="209452" cy="406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="" xmlns:a16="http://schemas.microsoft.com/office/drawing/2014/main" id="{EB340E8E-85C6-491A-82CE-E9AF4DE045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4985995"/>
                </p:ext>
              </p:extLst>
            </p:nvPr>
          </p:nvGraphicFramePr>
          <p:xfrm>
            <a:off x="10377170" y="1643195"/>
            <a:ext cx="780968" cy="437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89" name="Equation" r:id="rId9" imgW="317160" imgH="177480" progId="Equation.DSMT4">
                    <p:embed/>
                  </p:oleObj>
                </mc:Choice>
                <mc:Fallback>
                  <p:oleObj name="Equation" r:id="rId9" imgW="3171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377170" y="1643195"/>
                          <a:ext cx="780968" cy="4373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20D97FF-3805-4921-91B7-7A9E2CB25D32}"/>
              </a:ext>
            </a:extLst>
          </p:cNvPr>
          <p:cNvGrpSpPr/>
          <p:nvPr/>
        </p:nvGrpSpPr>
        <p:grpSpPr>
          <a:xfrm>
            <a:off x="363950" y="3265637"/>
            <a:ext cx="11375930" cy="548099"/>
            <a:chOff x="363950" y="3265637"/>
            <a:chExt cx="11375930" cy="548099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08EE0C3-3132-481F-9351-0CAB77A2FE95}"/>
                </a:ext>
              </a:extLst>
            </p:cNvPr>
            <p:cNvSpPr/>
            <p:nvPr/>
          </p:nvSpPr>
          <p:spPr>
            <a:xfrm>
              <a:off x="363950" y="3265637"/>
              <a:ext cx="11375930" cy="54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Khi vật chạm đất thì quãng đ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ờng dịch chuyển đ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ợc của vật đó là         .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="" xmlns:a16="http://schemas.microsoft.com/office/drawing/2014/main" id="{B1928F24-5DD4-4F52-9806-925130F119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135352"/>
                </p:ext>
              </p:extLst>
            </p:nvPr>
          </p:nvGraphicFramePr>
          <p:xfrm>
            <a:off x="9946005" y="3349253"/>
            <a:ext cx="711836" cy="4179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90" name="Equation" r:id="rId11" imgW="692064" imgH="406356" progId="Equation.DSMT4">
                    <p:embed/>
                  </p:oleObj>
                </mc:Choice>
                <mc:Fallback>
                  <p:oleObj name="Equation" r:id="rId11" imgW="692064" imgH="40635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946005" y="3349253"/>
                          <a:ext cx="711836" cy="4179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bject 32">
            <a:extLst>
              <a:ext uri="{FF2B5EF4-FFF2-40B4-BE49-F238E27FC236}">
                <a16:creationId xmlns="" xmlns:a16="http://schemas.microsoft.com/office/drawing/2014/main" id="{2AF51B66-9286-4BB5-8B01-F5A5AC49B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466133"/>
              </p:ext>
            </p:extLst>
          </p:nvPr>
        </p:nvGraphicFramePr>
        <p:xfrm>
          <a:off x="1426209" y="3983110"/>
          <a:ext cx="1327151" cy="5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1" name="Equation" r:id="rId13" imgW="520560" imgH="203040" progId="Equation.DSMT4">
                  <p:embed/>
                </p:oleObj>
              </mc:Choice>
              <mc:Fallback>
                <p:oleObj name="Equation" r:id="rId13" imgW="520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26209" y="3983110"/>
                        <a:ext cx="1327151" cy="51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="" xmlns:a16="http://schemas.microsoft.com/office/drawing/2014/main" id="{B2D22F44-A90F-47D3-AE8B-06F7C519F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65178"/>
              </p:ext>
            </p:extLst>
          </p:nvPr>
        </p:nvGraphicFramePr>
        <p:xfrm>
          <a:off x="3455778" y="3991574"/>
          <a:ext cx="1095901" cy="50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2" name="Equation" r:id="rId15" imgW="444240" imgH="203040" progId="Equation.DSMT4">
                  <p:embed/>
                </p:oleObj>
              </mc:Choice>
              <mc:Fallback>
                <p:oleObj name="Equation" r:id="rId15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55778" y="3991574"/>
                        <a:ext cx="1095901" cy="500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="" xmlns:a16="http://schemas.microsoft.com/office/drawing/2014/main" id="{9191E9E6-42E0-4EB6-AF7B-1122BE804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163072"/>
              </p:ext>
            </p:extLst>
          </p:nvPr>
        </p:nvGraphicFramePr>
        <p:xfrm>
          <a:off x="5847078" y="3965110"/>
          <a:ext cx="1753238" cy="552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3" name="Equation" r:id="rId17" imgW="723600" imgH="228600" progId="Equation.DSMT4">
                  <p:embed/>
                </p:oleObj>
              </mc:Choice>
              <mc:Fallback>
                <p:oleObj name="Equation" r:id="rId17" imgW="723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47078" y="3965110"/>
                        <a:ext cx="1753238" cy="552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="" xmlns:a16="http://schemas.microsoft.com/office/drawing/2014/main" id="{A432ED0E-6F29-4F31-884B-4D95D16EC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369246"/>
              </p:ext>
            </p:extLst>
          </p:nvPr>
        </p:nvGraphicFramePr>
        <p:xfrm>
          <a:off x="8585200" y="3957925"/>
          <a:ext cx="2108833" cy="53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4" name="Equation" r:id="rId19" imgW="901440" imgH="228600" progId="Equation.DSMT4">
                  <p:embed/>
                </p:oleObj>
              </mc:Choice>
              <mc:Fallback>
                <p:oleObj name="Equation" r:id="rId19" imgW="901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585200" y="3957925"/>
                        <a:ext cx="2108833" cy="534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766D761-A021-4EAC-BAD3-7113A793F06A}"/>
              </a:ext>
            </a:extLst>
          </p:cNvPr>
          <p:cNvGrpSpPr/>
          <p:nvPr/>
        </p:nvGrpSpPr>
        <p:grpSpPr>
          <a:xfrm>
            <a:off x="482060" y="4770375"/>
            <a:ext cx="10918730" cy="523220"/>
            <a:chOff x="410940" y="4858239"/>
            <a:chExt cx="10918730" cy="523220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35F65D-DAE1-49E4-B60A-DE85ECFE1D74}"/>
                </a:ext>
              </a:extLst>
            </p:cNvPr>
            <p:cNvSpPr txBox="1"/>
            <p:nvPr/>
          </p:nvSpPr>
          <p:spPr>
            <a:xfrm>
              <a:off x="410940" y="4858239"/>
              <a:ext cx="10918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           nên            . Vậy sau 4 giây kể từ lúc r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thì vật đó chạm đất. 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="" xmlns:a16="http://schemas.microsoft.com/office/drawing/2014/main" id="{E956A745-F5B0-4227-84FB-72DD3915A1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058677"/>
                </p:ext>
              </p:extLst>
            </p:nvPr>
          </p:nvGraphicFramePr>
          <p:xfrm>
            <a:off x="1000365" y="4868400"/>
            <a:ext cx="874883" cy="487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95" name="Equation" r:id="rId21" imgW="774527" imgH="431975" progId="Equation.DSMT4">
                    <p:embed/>
                  </p:oleObj>
                </mc:Choice>
                <mc:Fallback>
                  <p:oleObj name="Equation" r:id="rId21" imgW="774527" imgH="4319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00365" y="4868400"/>
                          <a:ext cx="874883" cy="4876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>
              <a:extLst>
                <a:ext uri="{FF2B5EF4-FFF2-40B4-BE49-F238E27FC236}">
                  <a16:creationId xmlns="" xmlns:a16="http://schemas.microsoft.com/office/drawing/2014/main" id="{1F8D3D96-27AA-4A07-AAFB-D27F666F48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015274"/>
                </p:ext>
              </p:extLst>
            </p:nvPr>
          </p:nvGraphicFramePr>
          <p:xfrm>
            <a:off x="2638370" y="4883232"/>
            <a:ext cx="826155" cy="462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96" name="Equation" r:id="rId23" imgW="317160" imgH="177480" progId="Equation.DSMT4">
                    <p:embed/>
                  </p:oleObj>
                </mc:Choice>
                <mc:Fallback>
                  <p:oleObj name="Equation" r:id="rId23" imgW="31716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638370" y="4883232"/>
                          <a:ext cx="826155" cy="4626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514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034836" y="2358241"/>
            <a:ext cx="98342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 Xì Trum đang trên đường về nhà và gặp các chướng ngại vật, các em hãy giúp bạn bằng cách trả lời đúng các câu hỏi nhé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Mỗi câu hỏi có 20s suy nghĩ và trả lời. Nếu sai nhường quyền trợ giúp cho bạn khác.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3720712" y="1210040"/>
            <a:ext cx="3004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91" y="5426504"/>
            <a:ext cx="2639007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6" y="6028246"/>
            <a:ext cx="1643784" cy="70447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312964" y="1754022"/>
            <a:ext cx="10040836" cy="4812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Giá trị của </a:t>
            </a:r>
            <a:r>
              <a:rPr lang="vi-VN" sz="2800" b="1" dirty="0" smtClean="0">
                <a:solidFill>
                  <a:srgbClr val="FF0000"/>
                </a:solidFill>
              </a:rPr>
              <a:t>3</a:t>
            </a:r>
            <a:r>
              <a:rPr lang="vi-VN" sz="28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D1">
            <a:extLst>
              <a:ext uri="{FF2B5EF4-FFF2-40B4-BE49-F238E27FC236}">
                <a16:creationId xmlns=""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826966" y="39436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D2" descr="Kết quả hình ảnh cho đúng sai png">
            <a:extLst>
              <a:ext uri="{FF2B5EF4-FFF2-40B4-BE49-F238E27FC236}">
                <a16:creationId xmlns=""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6966" y="390550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>
            <a:extLst>
              <a:ext uri="{FF2B5EF4-FFF2-40B4-BE49-F238E27FC236}">
                <a16:creationId xmlns=""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6966" y="45979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SS3" descr="Hình ảnh có liên quan">
            <a:extLst>
              <a:ext uri="{FF2B5EF4-FFF2-40B4-BE49-F238E27FC236}">
                <a16:creationId xmlns=""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7" y="458044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>
            <a:extLst>
              <a:ext uri="{FF2B5EF4-FFF2-40B4-BE49-F238E27FC236}">
                <a16:creationId xmlns=""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6" y="331470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SS3" descr="Hình ảnh có liên quan">
            <a:extLst>
              <a:ext uri="{FF2B5EF4-FFF2-40B4-BE49-F238E27FC236}">
                <a16:creationId xmlns=""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7" y="329723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3">
            <a:extLst>
              <a:ext uri="{FF2B5EF4-FFF2-40B4-BE49-F238E27FC236}">
                <a16:creationId xmlns=""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26965" y="520232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SS3" descr="Hình ảnh có liên quan">
            <a:extLst>
              <a:ext uri="{FF2B5EF4-FFF2-40B4-BE49-F238E27FC236}">
                <a16:creationId xmlns=""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826966" y="518486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96" y="5500404"/>
            <a:ext cx="2639007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11" y="5984328"/>
            <a:ext cx="1643784" cy="7044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2964" y="1637854"/>
            <a:ext cx="10040836" cy="45750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Giá trị của </a:t>
            </a:r>
            <a:r>
              <a:rPr lang="vi-VN" sz="2800" b="1" dirty="0">
                <a:solidFill>
                  <a:srgbClr val="FF0000"/>
                </a:solidFill>
              </a:rPr>
              <a:t>(-</a:t>
            </a:r>
            <a:r>
              <a:rPr lang="vi-VN" sz="2800" b="1" dirty="0" smtClean="0">
                <a:solidFill>
                  <a:srgbClr val="FF0000"/>
                </a:solidFill>
              </a:rPr>
              <a:t>3)</a:t>
            </a:r>
            <a:r>
              <a:rPr lang="vi-VN" sz="2800" b="1" baseline="30000" dirty="0" smtClean="0">
                <a:solidFill>
                  <a:srgbClr val="FF0000"/>
                </a:solidFill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à?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1"/>
          <p:cNvSpPr/>
          <p:nvPr/>
        </p:nvSpPr>
        <p:spPr>
          <a:xfrm>
            <a:off x="2688981" y="3082861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D2" descr="Kết quả hình ảnh cho đúng sai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1899" y="3068319"/>
            <a:ext cx="271081" cy="2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/>
          <p:cNvSpPr/>
          <p:nvPr/>
        </p:nvSpPr>
        <p:spPr>
          <a:xfrm>
            <a:off x="2688981" y="375272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SS3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373525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2688981" y="439655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437909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2688981" y="5020376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 l="14398" t="13542" r="14490" b="14236"/>
          <a:stretch>
            <a:fillRect/>
          </a:stretch>
        </p:blipFill>
        <p:spPr bwMode="auto">
          <a:xfrm>
            <a:off x="2688981" y="500291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388" y="5575885"/>
            <a:ext cx="2639007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18" y="6042182"/>
            <a:ext cx="1643784" cy="70447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312964" y="1581787"/>
                <a:ext cx="10040836" cy="505607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indent="180975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Giá trị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e>
                      <m:sup>
                        <m:r>
                          <a:rPr lang="vi-VN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15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vi-VN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:r>
                  <a:rPr lang="vi-VN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 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964" y="1581787"/>
                <a:ext cx="10040836" cy="50560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1">
            <a:extLst>
              <a:ext uri="{FF2B5EF4-FFF2-40B4-BE49-F238E27FC236}">
                <a16:creationId xmlns=""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826966" y="39436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D2" descr="Kết quả hình ảnh cho đúng sai png">
            <a:extLst>
              <a:ext uri="{FF2B5EF4-FFF2-40B4-BE49-F238E27FC236}">
                <a16:creationId xmlns=""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6965" y="393474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3">
            <a:extLst>
              <a:ext uri="{FF2B5EF4-FFF2-40B4-BE49-F238E27FC236}">
                <a16:creationId xmlns=""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826966" y="45979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SS3" descr="Hình ảnh có liên quan">
            <a:extLst>
              <a:ext uri="{FF2B5EF4-FFF2-40B4-BE49-F238E27FC236}">
                <a16:creationId xmlns=""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4300860" y="4001294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3">
            <a:extLst>
              <a:ext uri="{FF2B5EF4-FFF2-40B4-BE49-F238E27FC236}">
                <a16:creationId xmlns=""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826966" y="331470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S3">
            <a:extLst>
              <a:ext uri="{FF2B5EF4-FFF2-40B4-BE49-F238E27FC236}">
                <a16:creationId xmlns=""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826965" y="520232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SS3" descr="Hình ảnh có liên quan">
            <a:extLst>
              <a:ext uri="{FF2B5EF4-FFF2-40B4-BE49-F238E27FC236}">
                <a16:creationId xmlns=""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826966" y="518486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SS3" descr="Hình ảnh có liên quan">
            <a:extLst>
              <a:ext uri="{FF2B5EF4-FFF2-40B4-BE49-F238E27FC236}">
                <a16:creationId xmlns="" xmlns:a16="http://schemas.microsoft.com/office/drawing/2014/main" id="{B9402A22-30C7-45C9-B633-C1C282F3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l="14398" t="13542" r="14490" b="14236"/>
          <a:stretch>
            <a:fillRect/>
          </a:stretch>
        </p:blipFill>
        <p:spPr bwMode="auto">
          <a:xfrm>
            <a:off x="1815058" y="330900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1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3" grpId="0" animBg="1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21" y="5472112"/>
            <a:ext cx="2639007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7" y="6141800"/>
            <a:ext cx="1643784" cy="70447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075581" y="1053085"/>
            <a:ext cx="10040836" cy="5062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</a:t>
            </a:r>
            <a:r>
              <a:rPr lang="vi-VN" sz="2800" b="1" dirty="0">
                <a:solidFill>
                  <a:srgbClr val="FF0000"/>
                </a:solidFill>
              </a:rPr>
              <a:t>(-</a:t>
            </a:r>
            <a:r>
              <a:rPr lang="vi-VN" sz="2800" b="1" dirty="0" smtClean="0">
                <a:solidFill>
                  <a:srgbClr val="FF0000"/>
                </a:solidFill>
              </a:rPr>
              <a:t>5)</a:t>
            </a:r>
            <a:r>
              <a:rPr lang="vi-VN" sz="2800" b="1" baseline="30000" dirty="0" smtClean="0">
                <a:solidFill>
                  <a:srgbClr val="FF0000"/>
                </a:solidFill>
              </a:rPr>
              <a:t>2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25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50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1">
            <a:extLst>
              <a:ext uri="{FF2B5EF4-FFF2-40B4-BE49-F238E27FC236}">
                <a16:creationId xmlns="" xmlns:a16="http://schemas.microsoft.com/office/drawing/2014/main" id="{57F3FCCB-4B09-4B4F-A1AD-2482CF2AC54F}"/>
              </a:ext>
            </a:extLst>
          </p:cNvPr>
          <p:cNvSpPr/>
          <p:nvPr/>
        </p:nvSpPr>
        <p:spPr>
          <a:xfrm>
            <a:off x="1643981" y="419813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D2" descr="Kết quả hình ảnh cho đúng sai png">
            <a:extLst>
              <a:ext uri="{FF2B5EF4-FFF2-40B4-BE49-F238E27FC236}">
                <a16:creationId xmlns="" xmlns:a16="http://schemas.microsoft.com/office/drawing/2014/main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5881" y="416003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>
            <a:extLst>
              <a:ext uri="{FF2B5EF4-FFF2-40B4-BE49-F238E27FC236}">
                <a16:creationId xmlns="" xmlns:a16="http://schemas.microsoft.com/office/drawing/2014/main" id="{C3716679-F91C-4CD6-B7E8-DA43400766DB}"/>
              </a:ext>
            </a:extLst>
          </p:cNvPr>
          <p:cNvSpPr/>
          <p:nvPr/>
        </p:nvSpPr>
        <p:spPr>
          <a:xfrm>
            <a:off x="1655887" y="485417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SS3" descr="Hình ảnh có liên quan">
            <a:extLst>
              <a:ext uri="{FF2B5EF4-FFF2-40B4-BE49-F238E27FC236}">
                <a16:creationId xmlns="" xmlns:a16="http://schemas.microsoft.com/office/drawing/2014/main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643981" y="484477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>
            <a:extLst>
              <a:ext uri="{FF2B5EF4-FFF2-40B4-BE49-F238E27FC236}">
                <a16:creationId xmlns="" xmlns:a16="http://schemas.microsoft.com/office/drawing/2014/main" id="{9A0BE315-BE6D-42C8-94A9-D63A892ECB13}"/>
              </a:ext>
            </a:extLst>
          </p:cNvPr>
          <p:cNvSpPr/>
          <p:nvPr/>
        </p:nvSpPr>
        <p:spPr>
          <a:xfrm>
            <a:off x="1605881" y="288982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SS3" descr="Hình ảnh có liên quan">
            <a:extLst>
              <a:ext uri="{FF2B5EF4-FFF2-40B4-BE49-F238E27FC236}">
                <a16:creationId xmlns="" xmlns:a16="http://schemas.microsoft.com/office/drawing/2014/main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582068" y="288366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>
            <a:extLst>
              <a:ext uri="{FF2B5EF4-FFF2-40B4-BE49-F238E27FC236}">
                <a16:creationId xmlns="" xmlns:a16="http://schemas.microsoft.com/office/drawing/2014/main" id="{5CD207C9-0D6C-430C-A47F-427F8C249762}"/>
              </a:ext>
            </a:extLst>
          </p:cNvPr>
          <p:cNvSpPr/>
          <p:nvPr/>
        </p:nvSpPr>
        <p:spPr>
          <a:xfrm>
            <a:off x="1605881" y="353376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SS3" descr="Hình ảnh có liên quan">
            <a:extLst>
              <a:ext uri="{FF2B5EF4-FFF2-40B4-BE49-F238E27FC236}">
                <a16:creationId xmlns="" xmlns:a16="http://schemas.microsoft.com/office/drawing/2014/main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4398" t="13542" r="14490" b="14236"/>
          <a:stretch>
            <a:fillRect/>
          </a:stretch>
        </p:blipFill>
        <p:spPr bwMode="auto">
          <a:xfrm>
            <a:off x="1605881" y="352745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5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2439194"/>
            <a:ext cx="2847975" cy="3124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521" y="5472112"/>
            <a:ext cx="2639007" cy="142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07" y="6141800"/>
            <a:ext cx="1643784" cy="70447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413874" y="21168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8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8309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075581" y="1053085"/>
            <a:ext cx="10040836" cy="5062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cạnh của bàn cờ vua gồm bao nhiêu cạnh ô vuông nhỏ?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                                                    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1">
            <a:extLst>
              <a:ext uri="{FF2B5EF4-FFF2-40B4-BE49-F238E27FC236}">
                <a16:creationId xmlns:a16="http://schemas.microsoft.com/office/drawing/2014/main" xmlns="" id="{57F3FCCB-4B09-4B4F-A1AD-2482CF2AC54F}"/>
              </a:ext>
            </a:extLst>
          </p:cNvPr>
          <p:cNvSpPr/>
          <p:nvPr/>
        </p:nvSpPr>
        <p:spPr>
          <a:xfrm>
            <a:off x="1643981" y="419813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D2" descr="Kết quả hình ảnh cho đúng sai png">
            <a:extLst>
              <a:ext uri="{FF2B5EF4-FFF2-40B4-BE49-F238E27FC236}">
                <a16:creationId xmlns:a16="http://schemas.microsoft.com/office/drawing/2014/main" xmlns="" id="{E037F9B1-F620-4828-989E-DF3F6DCF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5881" y="416003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S3">
            <a:extLst>
              <a:ext uri="{FF2B5EF4-FFF2-40B4-BE49-F238E27FC236}">
                <a16:creationId xmlns:a16="http://schemas.microsoft.com/office/drawing/2014/main" xmlns="" id="{C3716679-F91C-4CD6-B7E8-DA43400766DB}"/>
              </a:ext>
            </a:extLst>
          </p:cNvPr>
          <p:cNvSpPr/>
          <p:nvPr/>
        </p:nvSpPr>
        <p:spPr>
          <a:xfrm>
            <a:off x="1655887" y="485417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SS3" descr="Hình ảnh có liên quan">
            <a:extLst>
              <a:ext uri="{FF2B5EF4-FFF2-40B4-BE49-F238E27FC236}">
                <a16:creationId xmlns:a16="http://schemas.microsoft.com/office/drawing/2014/main" xmlns="" id="{C4F4ED20-52C9-4982-96A6-541DC6A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643981" y="4844771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S3">
            <a:extLst>
              <a:ext uri="{FF2B5EF4-FFF2-40B4-BE49-F238E27FC236}">
                <a16:creationId xmlns:a16="http://schemas.microsoft.com/office/drawing/2014/main" xmlns="" id="{9A0BE315-BE6D-42C8-94A9-D63A892ECB13}"/>
              </a:ext>
            </a:extLst>
          </p:cNvPr>
          <p:cNvSpPr/>
          <p:nvPr/>
        </p:nvSpPr>
        <p:spPr>
          <a:xfrm>
            <a:off x="1605881" y="2889823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SS3" descr="Hình ảnh có liên quan">
            <a:extLst>
              <a:ext uri="{FF2B5EF4-FFF2-40B4-BE49-F238E27FC236}">
                <a16:creationId xmlns:a16="http://schemas.microsoft.com/office/drawing/2014/main" xmlns="" id="{22877C01-53BB-44DF-8E57-18972160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582068" y="288366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S3">
            <a:extLst>
              <a:ext uri="{FF2B5EF4-FFF2-40B4-BE49-F238E27FC236}">
                <a16:creationId xmlns:a16="http://schemas.microsoft.com/office/drawing/2014/main" xmlns="" id="{5CD207C9-0D6C-430C-A47F-427F8C249762}"/>
              </a:ext>
            </a:extLst>
          </p:cNvPr>
          <p:cNvSpPr/>
          <p:nvPr/>
        </p:nvSpPr>
        <p:spPr>
          <a:xfrm>
            <a:off x="1605881" y="353376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SS3" descr="Hình ảnh có liên quan">
            <a:extLst>
              <a:ext uri="{FF2B5EF4-FFF2-40B4-BE49-F238E27FC236}">
                <a16:creationId xmlns:a16="http://schemas.microsoft.com/office/drawing/2014/main" xmlns="" id="{C8895478-3C4F-4A7B-98A2-F9F3512B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4398" t="13542" r="14490" b="14236"/>
          <a:stretch>
            <a:fillRect/>
          </a:stretch>
        </p:blipFill>
        <p:spPr bwMode="auto">
          <a:xfrm>
            <a:off x="1605881" y="3527456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664178"/>
            <a:ext cx="2946400" cy="290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7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6871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6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6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6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88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7639718</TotalTime>
  <Words>953</Words>
  <Application>Microsoft Office PowerPoint</Application>
  <PresentationFormat>Custom</PresentationFormat>
  <Paragraphs>213</Paragraphs>
  <Slides>21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CHƯƠNG III. CĂN THỨC TIẾT 37. BÀI 1. CĂN BẬC HAI VÀ CĂN BẬC BA  CỦA SỐ THỰC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Admin-Pc</cp:lastModifiedBy>
  <cp:revision>746</cp:revision>
  <dcterms:created xsi:type="dcterms:W3CDTF">2022-08-03T11:07:12Z</dcterms:created>
  <dcterms:modified xsi:type="dcterms:W3CDTF">2024-10-30T01:31:17Z</dcterms:modified>
</cp:coreProperties>
</file>