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6" r:id="rId2"/>
    <p:sldId id="263" r:id="rId3"/>
    <p:sldId id="259" r:id="rId4"/>
    <p:sldId id="310" r:id="rId5"/>
    <p:sldId id="257" r:id="rId6"/>
    <p:sldId id="258" r:id="rId7"/>
    <p:sldId id="279" r:id="rId8"/>
    <p:sldId id="294" r:id="rId9"/>
    <p:sldId id="308" r:id="rId10"/>
  </p:sldIdLst>
  <p:sldSz cx="18288000" cy="10287000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svg"/><Relationship Id="rId7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0.svg"/><Relationship Id="rId7" Type="http://schemas.openxmlformats.org/officeDocument/2006/relationships/image" Target="../media/image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17" Type="http://schemas.openxmlformats.org/officeDocument/2006/relationships/image" Target="../media/image4.svg"/><Relationship Id="rId2" Type="http://schemas.openxmlformats.org/officeDocument/2006/relationships/image" Target="../media/image9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15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0.png"/><Relationship Id="rId17" Type="http://schemas.openxmlformats.org/officeDocument/2006/relationships/image" Target="../media/image4.svg"/><Relationship Id="rId2" Type="http://schemas.openxmlformats.org/officeDocument/2006/relationships/image" Target="../media/image9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15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svg"/><Relationship Id="rId12" Type="http://schemas.openxmlformats.org/officeDocument/2006/relationships/image" Target="../media/image4.png"/><Relationship Id="rId2" Type="http://schemas.openxmlformats.org/officeDocument/2006/relationships/image" Target="../media/image13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2.svg"/><Relationship Id="rId5" Type="http://schemas.openxmlformats.org/officeDocument/2006/relationships/image" Target="../media/image43.svg"/><Relationship Id="rId15" Type="http://schemas.openxmlformats.org/officeDocument/2006/relationships/image" Target="../media/image15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sv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-Pc\Downloads\463754966_521882034146870_641777326240382799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161747"/>
            <a:ext cx="18288000" cy="1144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59086" y="1395653"/>
            <a:ext cx="8839200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THẦY CÔ VÀ CÁC EM HỌC SINH THAM DỰ BÀI HỌC NGÀY HÔM NAY!</a:t>
            </a:r>
            <a:endParaRPr lang="en-US" sz="3600" dirty="0">
              <a:solidFill>
                <a:srgbClr val="FF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1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764870" y="279317"/>
            <a:ext cx="9132800" cy="17435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81035" y="442572"/>
            <a:ext cx="438710" cy="4076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259300" y="2124901"/>
            <a:ext cx="438710" cy="407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973395" y="7111089"/>
            <a:ext cx="438710" cy="4076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97802" y="9258300"/>
            <a:ext cx="438710" cy="407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912591" y="101585"/>
            <a:ext cx="438710" cy="4076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48062" y="4804524"/>
            <a:ext cx="438710" cy="4076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33065" y="9730746"/>
            <a:ext cx="438710" cy="4076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49111" y="646372"/>
            <a:ext cx="438710" cy="4076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0401" y="6123585"/>
            <a:ext cx="438710" cy="4076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342202" y="8624644"/>
            <a:ext cx="438710" cy="4076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780912" y="-102215"/>
            <a:ext cx="438710" cy="4076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136480" y="2894745"/>
            <a:ext cx="438710" cy="4076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09345" y="9730746"/>
            <a:ext cx="438710" cy="40760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00267" y="305385"/>
            <a:ext cx="8267778" cy="12003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  <a:r>
              <a:rPr lang="vi-VN" sz="7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(5ph)</a:t>
            </a:r>
            <a:endParaRPr lang="vi-VN" sz="7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Cloud Callout 19"/>
          <p:cNvSpPr/>
          <p:nvPr/>
        </p:nvSpPr>
        <p:spPr>
          <a:xfrm>
            <a:off x="2362201" y="3098545"/>
            <a:ext cx="13585862" cy="3871485"/>
          </a:xfrm>
          <a:prstGeom prst="cloudCallout">
            <a:avLst>
              <a:gd name="adj1" fmla="val -51383"/>
              <a:gd name="adj2" fmla="val 6666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h</a:t>
            </a:r>
            <a:r>
              <a:rPr lang="vi-VN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ãy nhắc lại khái niệm quan hệ chia hết trong tập hợp các số tự nhiên</a:t>
            </a: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vi-VN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527" y="5357184"/>
            <a:ext cx="2757579" cy="430871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8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74162" y="6763086"/>
            <a:ext cx="7139674" cy="13922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111" y="646372"/>
            <a:ext cx="438710" cy="407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481035" y="442572"/>
            <a:ext cx="438710" cy="4076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401" y="6123585"/>
            <a:ext cx="438710" cy="407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342202" y="8624644"/>
            <a:ext cx="438710" cy="4076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259300" y="2124901"/>
            <a:ext cx="438710" cy="4076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973395" y="7111089"/>
            <a:ext cx="438710" cy="4076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597802" y="9258300"/>
            <a:ext cx="438710" cy="4076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780912" y="-102215"/>
            <a:ext cx="438710" cy="4076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209800" y="2894745"/>
            <a:ext cx="438710" cy="4076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912591" y="101585"/>
            <a:ext cx="438710" cy="4076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948062" y="4804524"/>
            <a:ext cx="438710" cy="4076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633065" y="9730746"/>
            <a:ext cx="438710" cy="40760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09345" y="9730746"/>
            <a:ext cx="438710" cy="407601"/>
          </a:xfrm>
          <a:prstGeom prst="rect">
            <a:avLst/>
          </a:prstGeom>
        </p:spPr>
      </p:pic>
      <p:pic>
        <p:nvPicPr>
          <p:cNvPr id="18" name="Picture 17" descr="A picture containing pool ball&#10;&#10;Description automatically generated">
            <a:extLst>
              <a:ext uri="{FF2B5EF4-FFF2-40B4-BE49-F238E27FC236}">
                <a16:creationId xmlns="" xmlns:a16="http://schemas.microsoft.com/office/drawing/2014/main" id="{255B869F-A51B-43D2-90A6-802B987AC2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" y="2114463"/>
            <a:ext cx="2259874" cy="12747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DF8B45A2-5666-4CB3-AE87-5F1D501641C7}"/>
              </a:ext>
            </a:extLst>
          </p:cNvPr>
          <p:cNvSpPr txBox="1"/>
          <p:nvPr/>
        </p:nvSpPr>
        <p:spPr>
          <a:xfrm>
            <a:off x="1145984" y="2338528"/>
            <a:ext cx="735644" cy="826598"/>
          </a:xfrm>
          <a:prstGeom prst="rect">
            <a:avLst/>
          </a:prstGeom>
          <a:noFill/>
        </p:spPr>
        <p:txBody>
          <a:bodyPr wrap="square" lIns="163284" tIns="81642" rIns="163284" bIns="81642">
            <a:spAutoFit/>
          </a:bodyPr>
          <a:lstStyle/>
          <a:p>
            <a:r>
              <a:rPr lang="en-US" sz="4300" dirty="0">
                <a:solidFill>
                  <a:schemeClr val="bg1"/>
                </a:solidFill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52899"/>
            <a:ext cx="18254078" cy="217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itle 25"/>
          <p:cNvSpPr>
            <a:spLocks noGrp="1"/>
          </p:cNvSpPr>
          <p:nvPr>
            <p:ph type="ctrTitle"/>
          </p:nvPr>
        </p:nvSpPr>
        <p:spPr>
          <a:xfrm>
            <a:off x="329757" y="2159732"/>
            <a:ext cx="15658768" cy="1470025"/>
          </a:xfrm>
        </p:spPr>
        <p:txBody>
          <a:bodyPr>
            <a:normAutofit/>
          </a:bodyPr>
          <a:lstStyle/>
          <a:p>
            <a:r>
              <a:rPr lang="vi-VN" sz="4800" b="1" dirty="0" smtClean="0"/>
              <a:t>a) </a:t>
            </a:r>
            <a:r>
              <a:rPr lang="en-US" sz="4800" b="1" dirty="0">
                <a:latin typeface="Times" pitchFamily="18" charset="0"/>
              </a:rPr>
              <a:t>Tìm số thích hợp ở (?) trong bảng sau</a:t>
            </a:r>
            <a:r>
              <a:rPr lang="en-US" sz="4800" b="1" dirty="0" smtClean="0">
                <a:latin typeface="Times" pitchFamily="18" charset="0"/>
              </a:rPr>
              <a:t>:</a:t>
            </a:r>
            <a:endParaRPr lang="en-US" sz="4800" b="1" dirty="0">
              <a:latin typeface="Times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55327" y="-177924"/>
            <a:ext cx="16623073" cy="43473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vi-VN" sz="6000" b="1" dirty="0" smtClean="0">
              <a:latin typeface="Times" pitchFamily="18" charset="0"/>
            </a:endParaRPr>
          </a:p>
          <a:p>
            <a:r>
              <a:rPr lang="en-US" sz="6000" b="1" dirty="0" smtClean="0">
                <a:latin typeface="Times" pitchFamily="18" charset="0"/>
              </a:rPr>
              <a:t>b</a:t>
            </a:r>
            <a:r>
              <a:rPr lang="en-US" sz="6000" b="1" dirty="0">
                <a:latin typeface="Times" pitchFamily="18" charset="0"/>
              </a:rPr>
              <a:t>) Số – 36 có thể chia hết cho các số nguyên nào?</a:t>
            </a:r>
          </a:p>
          <a:p>
            <a:endParaRPr lang="en-US" sz="6000" b="1" dirty="0"/>
          </a:p>
          <a:p>
            <a:pPr marL="0" lvl="0" indent="0" algn="ctr">
              <a:lnSpc>
                <a:spcPts val="12319"/>
              </a:lnSpc>
              <a:spcBef>
                <a:spcPct val="0"/>
              </a:spcBef>
            </a:pPr>
            <a:endParaRPr lang="en-US" sz="6000" u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628432" y="8724900"/>
            <a:ext cx="1162768" cy="106679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55327" y="9365925"/>
            <a:ext cx="438710" cy="4076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391275" y="1015399"/>
            <a:ext cx="438710" cy="40760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459075" y="1491516"/>
            <a:ext cx="438710" cy="40760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179983" y="-57150"/>
            <a:ext cx="438710" cy="40760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1427765" y="-57150"/>
            <a:ext cx="438710" cy="407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16611600" cy="5603875"/>
          </a:xfrm>
        </p:spPr>
        <p:txBody>
          <a:bodyPr>
            <a:normAutofit/>
          </a:bodyPr>
          <a:lstStyle/>
          <a:p>
            <a:r>
              <a:rPr lang="vi-VN" sz="4800" dirty="0" smtClean="0"/>
              <a:t>Bài giải:</a:t>
            </a:r>
            <a:br>
              <a:rPr lang="vi-VN" sz="4800" dirty="0" smtClean="0"/>
            </a:br>
            <a:r>
              <a:rPr lang="vi-VN" sz="4800" dirty="0" smtClean="0"/>
              <a:t/>
            </a:r>
            <a:br>
              <a:rPr lang="vi-VN" sz="4800" dirty="0" smtClean="0"/>
            </a:br>
            <a:r>
              <a:rPr lang="vi-VN" sz="4800" dirty="0" smtClean="0"/>
              <a:t>Số -36 chia hết cho các số nguyên:</a:t>
            </a:r>
            <a:br>
              <a:rPr lang="vi-VN" sz="4800" dirty="0" smtClean="0"/>
            </a:br>
            <a:r>
              <a:rPr lang="vi-VN" sz="4800" dirty="0" smtClean="0"/>
              <a:t>1, 2, 3, 4, 6, 9, 12, 18, 36</a:t>
            </a:r>
            <a:br>
              <a:rPr lang="vi-VN" sz="4800" dirty="0" smtClean="0"/>
            </a:br>
            <a:r>
              <a:rPr lang="vi-VN" sz="4800" dirty="0" smtClean="0"/>
              <a:t>-1, -2, -3, -4, -6, -9, -12, -18, -36</a:t>
            </a:r>
            <a:endParaRPr lang="en-US" sz="4800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461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630671" y="-177924"/>
            <a:ext cx="6574874" cy="1358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319"/>
              </a:lnSpc>
              <a:spcBef>
                <a:spcPct val="0"/>
              </a:spcBef>
            </a:pPr>
            <a:r>
              <a:rPr lang="vi-VN" sz="6000" u="none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Khái niệm</a:t>
            </a:r>
            <a:endParaRPr lang="en-US" sz="6000" u="none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628432" y="8724900"/>
            <a:ext cx="1162768" cy="106679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55327" y="9365925"/>
            <a:ext cx="438710" cy="4076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391275" y="1015399"/>
            <a:ext cx="438710" cy="40760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5459075" y="1491516"/>
            <a:ext cx="438710" cy="40760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179983" y="-57150"/>
            <a:ext cx="438710" cy="40760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1427765" y="-57150"/>
            <a:ext cx="438710" cy="407601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5" y="1695316"/>
            <a:ext cx="17775085" cy="459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80769" y="7245"/>
            <a:ext cx="12253243" cy="13922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89990" y="1562100"/>
            <a:ext cx="438710" cy="4076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29997" y="1034449"/>
            <a:ext cx="438710" cy="407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259300" y="2124901"/>
            <a:ext cx="438710" cy="4076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219741" y="-102215"/>
            <a:ext cx="438710" cy="407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912591" y="101585"/>
            <a:ext cx="438710" cy="4076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42362" y="2471693"/>
            <a:ext cx="1631693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4800" dirty="0" smtClean="0"/>
          </a:p>
          <a:p>
            <a:r>
              <a:rPr lang="vi-VN" sz="4000" b="1" dirty="0" smtClean="0">
                <a:latin typeface="Times" pitchFamily="18" charset="0"/>
              </a:rPr>
              <a:t>a) </a:t>
            </a:r>
          </a:p>
          <a:p>
            <a:r>
              <a:rPr lang="en-US" sz="4000" dirty="0" smtClean="0">
                <a:latin typeface="Times" pitchFamily="18" charset="0"/>
              </a:rPr>
              <a:t>Do </a:t>
            </a:r>
            <a:r>
              <a:rPr lang="en-US" sz="4000" dirty="0">
                <a:latin typeface="Times" pitchFamily="18" charset="0"/>
              </a:rPr>
              <a:t>-32=4.(-8)nên </a:t>
            </a:r>
            <a:r>
              <a:rPr lang="en-US" sz="4000" b="1" dirty="0">
                <a:latin typeface="Times" pitchFamily="18" charset="0"/>
              </a:rPr>
              <a:t>-32 chia hết cho 4</a:t>
            </a:r>
          </a:p>
          <a:p>
            <a:r>
              <a:rPr lang="en-US" sz="4000" dirty="0">
                <a:latin typeface="Times" pitchFamily="18" charset="0"/>
              </a:rPr>
              <a:t>Do 26=4.6+2 nên </a:t>
            </a:r>
            <a:r>
              <a:rPr lang="en-US" sz="4000" b="1" dirty="0">
                <a:latin typeface="Times" pitchFamily="18" charset="0"/>
              </a:rPr>
              <a:t>26 không chia hết cho 4</a:t>
            </a:r>
          </a:p>
          <a:p>
            <a:r>
              <a:rPr lang="en-US" sz="4000" dirty="0">
                <a:latin typeface="Times" pitchFamily="18" charset="0"/>
              </a:rPr>
              <a:t>Do 4=4.1 nên </a:t>
            </a:r>
            <a:r>
              <a:rPr lang="en-US" sz="4000" b="1" dirty="0">
                <a:latin typeface="Times" pitchFamily="18" charset="0"/>
              </a:rPr>
              <a:t>4 chia hết cho 4</a:t>
            </a:r>
          </a:p>
          <a:p>
            <a:r>
              <a:rPr lang="en-US" sz="4000" dirty="0">
                <a:latin typeface="Times" pitchFamily="18" charset="0"/>
              </a:rPr>
              <a:t>Do 0=4.0 nên </a:t>
            </a:r>
            <a:r>
              <a:rPr lang="en-US" sz="4000" b="1" dirty="0">
                <a:latin typeface="Times" pitchFamily="18" charset="0"/>
              </a:rPr>
              <a:t>0 chia hết cho 4</a:t>
            </a:r>
          </a:p>
          <a:p>
            <a:endParaRPr lang="vi-VN" sz="4800" dirty="0"/>
          </a:p>
        </p:txBody>
      </p:sp>
      <p:sp>
        <p:nvSpPr>
          <p:cNvPr id="16" name="Rectangle 15"/>
          <p:cNvSpPr/>
          <p:nvPr/>
        </p:nvSpPr>
        <p:spPr>
          <a:xfrm>
            <a:off x="5203534" y="2559375"/>
            <a:ext cx="184731" cy="1200329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vi-VN" sz="48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3169" y="6230295"/>
            <a:ext cx="15602231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 smtClean="0">
                <a:solidFill>
                  <a:srgbClr val="000000"/>
                </a:solidFill>
                <a:latin typeface="Times" pitchFamily="18" charset="0"/>
                <a:ea typeface="Calibri" panose="020F0502020204030204" pitchFamily="34" charset="0"/>
              </a:rPr>
              <a:t>b) </a:t>
            </a:r>
            <a:endParaRPr lang="en-US" sz="4000" b="1" dirty="0">
              <a:latin typeface="Times" pitchFamily="18" charset="0"/>
            </a:endParaRPr>
          </a:p>
          <a:p>
            <a:r>
              <a:rPr lang="en-US" sz="4000" dirty="0">
                <a:latin typeface="Times" pitchFamily="18" charset="0"/>
              </a:rPr>
              <a:t>Do -32=(-4).8 nên </a:t>
            </a:r>
            <a:r>
              <a:rPr lang="en-US" sz="4000" b="1" dirty="0">
                <a:latin typeface="Times" pitchFamily="18" charset="0"/>
              </a:rPr>
              <a:t>-32 chia hết cho (-4)</a:t>
            </a:r>
          </a:p>
          <a:p>
            <a:r>
              <a:rPr lang="en-US" sz="4000" dirty="0">
                <a:latin typeface="Times" pitchFamily="18" charset="0"/>
              </a:rPr>
              <a:t>Do 26=(-4).(-6)+2 nên </a:t>
            </a:r>
            <a:r>
              <a:rPr lang="en-US" sz="4000" b="1" dirty="0">
                <a:latin typeface="Times" pitchFamily="18" charset="0"/>
              </a:rPr>
              <a:t>26 không chia hết cho (-4)</a:t>
            </a:r>
          </a:p>
          <a:p>
            <a:r>
              <a:rPr lang="en-US" sz="4000" dirty="0">
                <a:latin typeface="Times" pitchFamily="18" charset="0"/>
              </a:rPr>
              <a:t>Do 4=(-4).(-1) nên </a:t>
            </a:r>
            <a:r>
              <a:rPr lang="en-US" sz="4000" b="1" dirty="0">
                <a:latin typeface="Times" pitchFamily="18" charset="0"/>
              </a:rPr>
              <a:t>4 chia hết cho (-4)</a:t>
            </a:r>
          </a:p>
          <a:p>
            <a:r>
              <a:rPr lang="en-US" sz="4000" dirty="0">
                <a:latin typeface="Times" pitchFamily="18" charset="0"/>
              </a:rPr>
              <a:t>Do 0=(-4).0 nên </a:t>
            </a:r>
            <a:r>
              <a:rPr lang="en-US" sz="4000" b="1" dirty="0">
                <a:latin typeface="Times" pitchFamily="18" charset="0"/>
              </a:rPr>
              <a:t>0 chia hết cho (-4)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endParaRPr lang="nl-NL" sz="48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062588" y="3467100"/>
            <a:ext cx="5225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4800" dirty="0"/>
          </a:p>
        </p:txBody>
      </p:sp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685800" y="2328701"/>
            <a:ext cx="7772400" cy="830838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rgbClr val="002060"/>
                </a:solidFill>
              </a:rPr>
              <a:t/>
            </a:r>
            <a:br>
              <a:rPr lang="vi-VN" b="1" dirty="0" smtClean="0">
                <a:solidFill>
                  <a:srgbClr val="002060"/>
                </a:solidFill>
              </a:rPr>
            </a:br>
            <a:r>
              <a:rPr lang="vi-VN" b="1" dirty="0">
                <a:solidFill>
                  <a:srgbClr val="002060"/>
                </a:solidFill>
              </a:rPr>
              <a:t/>
            </a:r>
            <a:br>
              <a:rPr lang="vi-VN" b="1" dirty="0">
                <a:solidFill>
                  <a:srgbClr val="002060"/>
                </a:solidFill>
              </a:rPr>
            </a:br>
            <a:r>
              <a:rPr lang="vi-VN" b="1" dirty="0" smtClean="0">
                <a:solidFill>
                  <a:srgbClr val="002060"/>
                </a:solidFill>
              </a:rPr>
              <a:t>Bài </a:t>
            </a:r>
            <a:r>
              <a:rPr lang="vi-VN" b="1" dirty="0">
                <a:solidFill>
                  <a:srgbClr val="002060"/>
                </a:solidFill>
              </a:rPr>
              <a:t>giải:</a:t>
            </a:r>
            <a:br>
              <a:rPr lang="vi-VN" b="1" dirty="0">
                <a:solidFill>
                  <a:srgbClr val="002060"/>
                </a:solidFill>
              </a:rPr>
            </a:br>
            <a:endParaRPr lang="en-US" dirty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" y="678317"/>
            <a:ext cx="2773545" cy="108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316606" y="711283"/>
            <a:ext cx="143814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" pitchFamily="18" charset="0"/>
              </a:rPr>
              <a:t>Trong các số: -32, 26, 4, </a:t>
            </a:r>
            <a:r>
              <a:rPr lang="en-US" sz="4000" dirty="0" smtClean="0">
                <a:latin typeface="Times" pitchFamily="18" charset="0"/>
              </a:rPr>
              <a:t>0</a:t>
            </a:r>
            <a:endParaRPr lang="vi-VN" sz="4000" dirty="0" smtClean="0">
              <a:latin typeface="Times" pitchFamily="18" charset="0"/>
            </a:endParaRPr>
          </a:p>
          <a:p>
            <a:r>
              <a:rPr lang="vi-VN" sz="4000" b="1" dirty="0">
                <a:latin typeface="Times" pitchFamily="18" charset="0"/>
              </a:rPr>
              <a:t>a) </a:t>
            </a:r>
            <a:r>
              <a:rPr lang="en-US" sz="4000" dirty="0">
                <a:latin typeface="Times" pitchFamily="18" charset="0"/>
              </a:rPr>
              <a:t>Số nào chia hết cho </a:t>
            </a:r>
            <a:r>
              <a:rPr lang="en-US" sz="4000" b="1" dirty="0">
                <a:latin typeface="Times" pitchFamily="18" charset="0"/>
              </a:rPr>
              <a:t>4, </a:t>
            </a:r>
            <a:r>
              <a:rPr lang="en-US" sz="4000" dirty="0">
                <a:latin typeface="Times" pitchFamily="18" charset="0"/>
              </a:rPr>
              <a:t>số nào không chia hết cho </a:t>
            </a:r>
            <a:r>
              <a:rPr lang="en-US" sz="4000" b="1" dirty="0">
                <a:latin typeface="Times" pitchFamily="18" charset="0"/>
              </a:rPr>
              <a:t>4?</a:t>
            </a:r>
          </a:p>
          <a:p>
            <a:r>
              <a:rPr lang="vi-VN" sz="4000" b="1" dirty="0">
                <a:latin typeface="Times" pitchFamily="18" charset="0"/>
              </a:rPr>
              <a:t>b) </a:t>
            </a:r>
            <a:r>
              <a:rPr lang="en-US" sz="4000" dirty="0">
                <a:latin typeface="Times" pitchFamily="18" charset="0"/>
              </a:rPr>
              <a:t>Số nào chia hết cho</a:t>
            </a:r>
            <a:r>
              <a:rPr lang="en-US" sz="4000" b="1" dirty="0">
                <a:latin typeface="Times" pitchFamily="18" charset="0"/>
              </a:rPr>
              <a:t> -4, </a:t>
            </a:r>
            <a:r>
              <a:rPr lang="en-US" sz="4000" dirty="0">
                <a:latin typeface="Times" pitchFamily="18" charset="0"/>
              </a:rPr>
              <a:t>số nào không chia hết cho </a:t>
            </a:r>
            <a:r>
              <a:rPr lang="en-US" sz="4000" b="1" dirty="0">
                <a:latin typeface="Times" pitchFamily="18" charset="0"/>
              </a:rPr>
              <a:t>-4</a:t>
            </a:r>
            <a:r>
              <a:rPr lang="en-US" sz="4000" b="1" dirty="0" smtClean="0">
                <a:latin typeface="Times" pitchFamily="18" charset="0"/>
              </a:rPr>
              <a:t>?</a:t>
            </a:r>
            <a:r>
              <a:rPr lang="vi-VN" sz="4000" dirty="0" smtClean="0">
                <a:latin typeface="Times" pitchFamily="18" charset="0"/>
              </a:rPr>
              <a:t>  </a:t>
            </a:r>
            <a:endParaRPr lang="en-US" sz="4000" dirty="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29941" y="1079784"/>
            <a:ext cx="438710" cy="4076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79083" y="4138075"/>
            <a:ext cx="438710" cy="40760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775745" y="6466254"/>
            <a:ext cx="438710" cy="40760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780912" y="-102215"/>
            <a:ext cx="438710" cy="40760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8021020" y="3592681"/>
            <a:ext cx="438710" cy="40760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820590" y="8646898"/>
            <a:ext cx="438710" cy="40760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841017" y="9054499"/>
            <a:ext cx="438710" cy="407601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725031" y="1283585"/>
            <a:ext cx="438710" cy="40760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946491" y="6375963"/>
            <a:ext cx="438710" cy="407601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337589" y="9946074"/>
            <a:ext cx="438710" cy="40760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59627" y="9879399"/>
            <a:ext cx="438710" cy="407601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876139" y="7820819"/>
            <a:ext cx="2024255" cy="1652157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8" y="1014918"/>
            <a:ext cx="2320922" cy="73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667000" y="647700"/>
            <a:ext cx="15354020" cy="1905000"/>
          </a:xfrm>
        </p:spPr>
        <p:txBody>
          <a:bodyPr>
            <a:normAutofit/>
          </a:bodyPr>
          <a:lstStyle/>
          <a:p>
            <a:r>
              <a:rPr lang="en-US" dirty="0"/>
              <a:t>Viết tất các các số nguyên là ước của: 10,1,-1,số nguyên </a:t>
            </a:r>
            <a:r>
              <a:rPr lang="en-US" dirty="0" smtClean="0"/>
              <a:t>p</a:t>
            </a:r>
            <a:br>
              <a:rPr lang="en-US" dirty="0" smtClean="0"/>
            </a:br>
            <a:r>
              <a:rPr lang="vi-VN" dirty="0" smtClean="0">
                <a:latin typeface="Times New r Roman"/>
              </a:rPr>
              <a:t>Bài giải: </a:t>
            </a:r>
            <a:endParaRPr lang="en-US" dirty="0">
              <a:latin typeface="Times New r Roman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599" y="2476501"/>
            <a:ext cx="14792141" cy="6577998"/>
          </a:xfrm>
        </p:spPr>
        <p:txBody>
          <a:bodyPr>
            <a:normAutofit/>
          </a:bodyPr>
          <a:lstStyle/>
          <a:p>
            <a:pPr algn="l"/>
            <a:r>
              <a:rPr lang="vi-VN" sz="4800" b="1" dirty="0" smtClean="0">
                <a:latin typeface="Times" pitchFamily="18" charset="0"/>
              </a:rPr>
              <a:t>- </a:t>
            </a:r>
            <a:r>
              <a:rPr lang="en-US" sz="4800" b="1" dirty="0" smtClean="0">
                <a:latin typeface="Times" pitchFamily="18" charset="0"/>
              </a:rPr>
              <a:t>Các ước của 10 là: -1,</a:t>
            </a:r>
            <a:r>
              <a:rPr lang="vi-VN" sz="4800" b="1" dirty="0" smtClean="0">
                <a:latin typeface="Times" pitchFamily="18" charset="0"/>
              </a:rPr>
              <a:t> </a:t>
            </a:r>
            <a:r>
              <a:rPr lang="en-US" sz="4800" b="1" dirty="0" smtClean="0">
                <a:latin typeface="Times" pitchFamily="18" charset="0"/>
              </a:rPr>
              <a:t>1,</a:t>
            </a:r>
            <a:r>
              <a:rPr lang="vi-VN" sz="4800" b="1" dirty="0" smtClean="0">
                <a:latin typeface="Times" pitchFamily="18" charset="0"/>
              </a:rPr>
              <a:t> </a:t>
            </a:r>
            <a:r>
              <a:rPr lang="en-US" sz="4800" b="1" dirty="0" smtClean="0">
                <a:latin typeface="Times" pitchFamily="18" charset="0"/>
              </a:rPr>
              <a:t>-2,</a:t>
            </a:r>
            <a:r>
              <a:rPr lang="vi-VN" sz="4800" b="1" dirty="0" smtClean="0">
                <a:latin typeface="Times" pitchFamily="18" charset="0"/>
              </a:rPr>
              <a:t> </a:t>
            </a:r>
            <a:r>
              <a:rPr lang="en-US" sz="4800" b="1" dirty="0" smtClean="0">
                <a:latin typeface="Times" pitchFamily="18" charset="0"/>
              </a:rPr>
              <a:t>2,</a:t>
            </a:r>
            <a:r>
              <a:rPr lang="vi-VN" sz="4800" b="1" dirty="0" smtClean="0">
                <a:latin typeface="Times" pitchFamily="18" charset="0"/>
              </a:rPr>
              <a:t> </a:t>
            </a:r>
            <a:r>
              <a:rPr lang="en-US" sz="4800" b="1" dirty="0" smtClean="0">
                <a:latin typeface="Times" pitchFamily="18" charset="0"/>
              </a:rPr>
              <a:t>-5,</a:t>
            </a:r>
            <a:r>
              <a:rPr lang="vi-VN" sz="4800" b="1" dirty="0" smtClean="0">
                <a:latin typeface="Times" pitchFamily="18" charset="0"/>
              </a:rPr>
              <a:t> </a:t>
            </a:r>
            <a:r>
              <a:rPr lang="en-US" sz="4800" b="1" dirty="0" smtClean="0">
                <a:latin typeface="Times" pitchFamily="18" charset="0"/>
              </a:rPr>
              <a:t>5,</a:t>
            </a:r>
            <a:r>
              <a:rPr lang="vi-VN" sz="4800" b="1" dirty="0" smtClean="0">
                <a:latin typeface="Times" pitchFamily="18" charset="0"/>
              </a:rPr>
              <a:t> </a:t>
            </a:r>
            <a:r>
              <a:rPr lang="en-US" sz="4800" b="1" dirty="0" smtClean="0">
                <a:latin typeface="Times" pitchFamily="18" charset="0"/>
              </a:rPr>
              <a:t>-10,</a:t>
            </a:r>
            <a:r>
              <a:rPr lang="vi-VN" sz="4800" b="1" dirty="0" smtClean="0">
                <a:latin typeface="Times" pitchFamily="18" charset="0"/>
              </a:rPr>
              <a:t> </a:t>
            </a:r>
            <a:r>
              <a:rPr lang="en-US" sz="4800" b="1" dirty="0" smtClean="0">
                <a:latin typeface="Times" pitchFamily="18" charset="0"/>
              </a:rPr>
              <a:t>10</a:t>
            </a:r>
            <a:endParaRPr lang="vi-VN" sz="4800" b="1" dirty="0">
              <a:latin typeface="Times" pitchFamily="18" charset="0"/>
            </a:endParaRPr>
          </a:p>
          <a:p>
            <a:pPr algn="l"/>
            <a:r>
              <a:rPr lang="vi-VN" sz="4800" b="1" dirty="0" smtClean="0">
                <a:latin typeface="Times" pitchFamily="18" charset="0"/>
              </a:rPr>
              <a:t>- </a:t>
            </a:r>
            <a:r>
              <a:rPr lang="en-US" sz="4800" b="1" dirty="0" smtClean="0">
                <a:latin typeface="Times" pitchFamily="18" charset="0"/>
              </a:rPr>
              <a:t>Các ước của 1 là: -1,</a:t>
            </a:r>
            <a:r>
              <a:rPr lang="vi-VN" sz="4800" b="1" dirty="0" smtClean="0">
                <a:latin typeface="Times" pitchFamily="18" charset="0"/>
              </a:rPr>
              <a:t> </a:t>
            </a:r>
            <a:r>
              <a:rPr lang="en-US" sz="4800" b="1" dirty="0" smtClean="0">
                <a:latin typeface="Times" pitchFamily="18" charset="0"/>
              </a:rPr>
              <a:t>1</a:t>
            </a:r>
          </a:p>
          <a:p>
            <a:pPr algn="l"/>
            <a:r>
              <a:rPr lang="vi-VN" sz="4800" b="1" dirty="0" smtClean="0">
                <a:latin typeface="Times" pitchFamily="18" charset="0"/>
              </a:rPr>
              <a:t>- </a:t>
            </a:r>
            <a:r>
              <a:rPr lang="en-US" sz="4800" b="1" dirty="0" smtClean="0">
                <a:latin typeface="Times" pitchFamily="18" charset="0"/>
              </a:rPr>
              <a:t>Các ước của -1 là: -1,</a:t>
            </a:r>
            <a:r>
              <a:rPr lang="vi-VN" sz="4800" b="1" dirty="0" smtClean="0">
                <a:latin typeface="Times" pitchFamily="18" charset="0"/>
              </a:rPr>
              <a:t> </a:t>
            </a:r>
            <a:r>
              <a:rPr lang="en-US" sz="4800" b="1" dirty="0" smtClean="0">
                <a:latin typeface="Times" pitchFamily="18" charset="0"/>
              </a:rPr>
              <a:t>1</a:t>
            </a:r>
          </a:p>
          <a:p>
            <a:pPr algn="l"/>
            <a:r>
              <a:rPr lang="vi-VN" sz="4800" b="1" dirty="0" smtClean="0">
                <a:latin typeface="Times" pitchFamily="18" charset="0"/>
              </a:rPr>
              <a:t>- </a:t>
            </a:r>
            <a:r>
              <a:rPr lang="en-US" sz="4800" b="1" dirty="0" smtClean="0">
                <a:latin typeface="Times" pitchFamily="18" charset="0"/>
              </a:rPr>
              <a:t>Các ước của p là:-1,</a:t>
            </a:r>
            <a:r>
              <a:rPr lang="vi-VN" sz="4800" b="1" dirty="0" smtClean="0">
                <a:latin typeface="Times" pitchFamily="18" charset="0"/>
              </a:rPr>
              <a:t> </a:t>
            </a:r>
            <a:r>
              <a:rPr lang="en-US" sz="4800" b="1" dirty="0" smtClean="0">
                <a:latin typeface="Times" pitchFamily="18" charset="0"/>
              </a:rPr>
              <a:t>1,</a:t>
            </a:r>
            <a:r>
              <a:rPr lang="vi-VN" sz="4800" b="1" dirty="0" smtClean="0">
                <a:latin typeface="Times" pitchFamily="18" charset="0"/>
              </a:rPr>
              <a:t> </a:t>
            </a:r>
            <a:r>
              <a:rPr lang="en-US" sz="4800" b="1" dirty="0" smtClean="0">
                <a:latin typeface="Times" pitchFamily="18" charset="0"/>
              </a:rPr>
              <a:t>-p,</a:t>
            </a:r>
            <a:r>
              <a:rPr lang="vi-VN" sz="4800" b="1" dirty="0" smtClean="0">
                <a:latin typeface="Times" pitchFamily="18" charset="0"/>
              </a:rPr>
              <a:t> </a:t>
            </a:r>
            <a:r>
              <a:rPr lang="en-US" sz="4800" b="1" dirty="0" smtClean="0">
                <a:latin typeface="Times" pitchFamily="18" charset="0"/>
              </a:rPr>
              <a:t>p</a:t>
            </a:r>
            <a:endParaRPr lang="vi-VN" sz="4800" b="1" dirty="0" smtClean="0">
              <a:latin typeface="Times" pitchFamily="18" charset="0"/>
            </a:endParaRPr>
          </a:p>
          <a:p>
            <a:pPr marL="685800" indent="-685800" algn="l">
              <a:buFontTx/>
              <a:buChar char="-"/>
            </a:pPr>
            <a:endParaRPr lang="en-US" sz="4800" b="1" dirty="0" smtClean="0">
              <a:latin typeface="Times" pitchFamily="18" charset="0"/>
            </a:endParaRPr>
          </a:p>
          <a:p>
            <a:endParaRPr lang="en-US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596" y="6134100"/>
            <a:ext cx="909935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802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A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481035" y="442572"/>
            <a:ext cx="438710" cy="4076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259300" y="2124901"/>
            <a:ext cx="438710" cy="4076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973395" y="7111089"/>
            <a:ext cx="438710" cy="4076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97802" y="9258300"/>
            <a:ext cx="438710" cy="407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912591" y="101585"/>
            <a:ext cx="438710" cy="4076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48062" y="4804524"/>
            <a:ext cx="438710" cy="4076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633065" y="9730746"/>
            <a:ext cx="438710" cy="40760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49111" y="646372"/>
            <a:ext cx="438710" cy="4076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0401" y="6123585"/>
            <a:ext cx="438710" cy="4076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342202" y="8624644"/>
            <a:ext cx="438710" cy="4076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780912" y="-102215"/>
            <a:ext cx="438710" cy="4076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09345" y="9730746"/>
            <a:ext cx="438710" cy="40760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114802" y="352046"/>
            <a:ext cx="10058398" cy="81880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 smtClean="0">
                <a:solidFill>
                  <a:prstClr val="white"/>
                </a:solidFill>
                <a:latin typeface="Arial" panose="020B0604020202020204"/>
              </a:rPr>
              <a:t>HOẠT ĐỘNG NHÓM (5PH)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AutoShape 29"/>
          <p:cNvSpPr/>
          <p:nvPr/>
        </p:nvSpPr>
        <p:spPr>
          <a:xfrm>
            <a:off x="6886992" y="1744251"/>
            <a:ext cx="4572000" cy="0"/>
          </a:xfrm>
          <a:prstGeom prst="line">
            <a:avLst/>
          </a:prstGeom>
          <a:ln w="66675" cap="flat">
            <a:solidFill>
              <a:srgbClr val="EA6045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Oval 15"/>
          <p:cNvSpPr/>
          <p:nvPr/>
        </p:nvSpPr>
        <p:spPr>
          <a:xfrm>
            <a:off x="214985" y="2539071"/>
            <a:ext cx="1188720" cy="1188720"/>
          </a:xfrm>
          <a:prstGeom prst="ellipse">
            <a:avLst/>
          </a:prstGeom>
          <a:solidFill>
            <a:srgbClr val="00B050"/>
          </a:solidFill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smtClean="0">
                <a:solidFill>
                  <a:schemeClr val="bg1"/>
                </a:solidFill>
                <a:ea typeface="Calibri" panose="020F0502020204030204" pitchFamily="34" charset="0"/>
              </a:rPr>
              <a:t>1</a:t>
            </a:r>
            <a:endParaRPr lang="vi-VN" sz="4000" b="1" dirty="0">
              <a:solidFill>
                <a:schemeClr val="bg1"/>
              </a:solidFill>
              <a:ea typeface="Calibri" panose="020F0502020204030204" pitchFamily="34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199"/>
            <a:ext cx="4342202" cy="768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780911" y="2020682"/>
            <a:ext cx="12697743" cy="8479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 smtClean="0">
                <a:latin typeface="Times New r Roman"/>
              </a:rPr>
              <a:t>Bài giải:</a:t>
            </a:r>
          </a:p>
          <a:p>
            <a:r>
              <a:rPr lang="vi-VN" sz="4000" dirty="0" smtClean="0">
                <a:latin typeface="Times New r Roman"/>
              </a:rPr>
              <a:t>Luyện tập 3:</a:t>
            </a:r>
          </a:p>
          <a:p>
            <a:r>
              <a:rPr lang="vi-VN" sz="4000" b="1" dirty="0" smtClean="0">
                <a:latin typeface="Times New r Roman"/>
              </a:rPr>
              <a:t>a)</a:t>
            </a:r>
            <a:r>
              <a:rPr lang="vi-VN" sz="4000" dirty="0" smtClean="0">
                <a:latin typeface="Times New r Roman"/>
              </a:rPr>
              <a:t> </a:t>
            </a:r>
            <a:r>
              <a:rPr lang="vi-VN" sz="4000" b="1" dirty="0" smtClean="0">
                <a:latin typeface="Times New r Roman"/>
              </a:rPr>
              <a:t>"chia </a:t>
            </a:r>
            <a:r>
              <a:rPr lang="vi-VN" sz="4000" b="1" dirty="0">
                <a:latin typeface="Times New r Roman"/>
              </a:rPr>
              <a:t>hết cho".</a:t>
            </a:r>
          </a:p>
          <a:p>
            <a:r>
              <a:rPr lang="vi-VN" sz="4000" b="1" dirty="0">
                <a:latin typeface="Times New r Roman"/>
              </a:rPr>
              <a:t>b) </a:t>
            </a:r>
            <a:r>
              <a:rPr lang="vi-VN" sz="4000" b="1" dirty="0" smtClean="0">
                <a:latin typeface="Times New r Roman"/>
              </a:rPr>
              <a:t>"bội</a:t>
            </a:r>
            <a:r>
              <a:rPr lang="vi-VN" sz="4000" b="1" dirty="0">
                <a:latin typeface="Times New r Roman"/>
              </a:rPr>
              <a:t>".</a:t>
            </a:r>
          </a:p>
          <a:p>
            <a:r>
              <a:rPr lang="vi-VN" sz="4000" b="1" dirty="0">
                <a:latin typeface="Times New r Roman"/>
              </a:rPr>
              <a:t>c) </a:t>
            </a:r>
            <a:r>
              <a:rPr lang="vi-VN" sz="4000" b="1" dirty="0" smtClean="0">
                <a:latin typeface="Times New r Roman"/>
              </a:rPr>
              <a:t>"ước".</a:t>
            </a:r>
          </a:p>
          <a:p>
            <a:r>
              <a:rPr lang="vi-VN" sz="4000" dirty="0">
                <a:latin typeface="Times New r Roman"/>
              </a:rPr>
              <a:t>Luyện tập </a:t>
            </a:r>
            <a:r>
              <a:rPr lang="vi-VN" sz="4000" dirty="0" smtClean="0">
                <a:latin typeface="Times New r Roman"/>
              </a:rPr>
              <a:t>4:</a:t>
            </a:r>
            <a:endParaRPr lang="vi-VN" sz="4000" dirty="0">
              <a:latin typeface="Times New r Roman"/>
            </a:endParaRPr>
          </a:p>
          <a:p>
            <a:r>
              <a:rPr lang="vi-VN" sz="4000" b="1" dirty="0" smtClean="0">
                <a:latin typeface="Times New r Roman"/>
              </a:rPr>
              <a:t>a</a:t>
            </a:r>
            <a:r>
              <a:rPr lang="vi-VN" sz="4000" b="1" dirty="0">
                <a:latin typeface="Times New r Roman"/>
              </a:rPr>
              <a:t>)</a:t>
            </a:r>
            <a:r>
              <a:rPr lang="vi-VN" sz="4000" dirty="0">
                <a:latin typeface="Times New r Roman"/>
              </a:rPr>
              <a:t> </a:t>
            </a:r>
          </a:p>
          <a:p>
            <a:r>
              <a:rPr lang="vi-VN" sz="4000" dirty="0">
                <a:latin typeface="Times New r Roman"/>
              </a:rPr>
              <a:t>+) Các </a:t>
            </a:r>
            <a:r>
              <a:rPr lang="vi-VN" sz="4000" b="1" dirty="0">
                <a:latin typeface="Times New r Roman"/>
              </a:rPr>
              <a:t>ước</a:t>
            </a:r>
            <a:r>
              <a:rPr lang="vi-VN" sz="4000" dirty="0">
                <a:latin typeface="Times New r Roman"/>
              </a:rPr>
              <a:t> của </a:t>
            </a:r>
            <a:r>
              <a:rPr lang="vi-VN" sz="4000" b="1" dirty="0">
                <a:latin typeface="Times New r Roman"/>
              </a:rPr>
              <a:t>– 15 </a:t>
            </a:r>
            <a:r>
              <a:rPr lang="vi-VN" sz="4000" dirty="0">
                <a:latin typeface="Times New r Roman"/>
              </a:rPr>
              <a:t>là: </a:t>
            </a:r>
            <a:r>
              <a:rPr lang="vi-VN" sz="4000" b="1" dirty="0">
                <a:latin typeface="Times New r Roman"/>
              </a:rPr>
              <a:t>– 1; 1; – 3; 3; –5; 5; –15; 15.</a:t>
            </a:r>
          </a:p>
          <a:p>
            <a:r>
              <a:rPr lang="vi-VN" sz="4000" dirty="0">
                <a:latin typeface="Times New r Roman"/>
              </a:rPr>
              <a:t>+) Các </a:t>
            </a:r>
            <a:r>
              <a:rPr lang="vi-VN" sz="4000" b="1" dirty="0">
                <a:latin typeface="Times New r Roman"/>
              </a:rPr>
              <a:t>ước</a:t>
            </a:r>
            <a:r>
              <a:rPr lang="vi-VN" sz="4000" dirty="0">
                <a:latin typeface="Times New r Roman"/>
              </a:rPr>
              <a:t> của </a:t>
            </a:r>
            <a:r>
              <a:rPr lang="vi-VN" sz="4000" b="1" dirty="0">
                <a:latin typeface="Times New r Roman"/>
              </a:rPr>
              <a:t>– 12 </a:t>
            </a:r>
            <a:r>
              <a:rPr lang="vi-VN" sz="4000" dirty="0">
                <a:latin typeface="Times New r Roman"/>
              </a:rPr>
              <a:t>là: </a:t>
            </a:r>
            <a:r>
              <a:rPr lang="vi-VN" sz="4000" b="1" dirty="0">
                <a:latin typeface="Times New r Roman"/>
              </a:rPr>
              <a:t>– 1; 1; – 2; 2; – 3; 3; – 4; 4; – 6; 6; – 12; 12.</a:t>
            </a:r>
          </a:p>
          <a:p>
            <a:r>
              <a:rPr lang="vi-VN" sz="4000" b="1" dirty="0">
                <a:latin typeface="Times New r Roman"/>
              </a:rPr>
              <a:t>b)</a:t>
            </a:r>
            <a:r>
              <a:rPr lang="vi-VN" sz="4000" dirty="0">
                <a:latin typeface="Times New r Roman"/>
              </a:rPr>
              <a:t> </a:t>
            </a:r>
          </a:p>
          <a:p>
            <a:r>
              <a:rPr lang="vi-VN" sz="4000" dirty="0">
                <a:latin typeface="Times New r Roman"/>
              </a:rPr>
              <a:t>+) Năm số nguyên là </a:t>
            </a:r>
            <a:r>
              <a:rPr lang="vi-VN" sz="4000" b="1" dirty="0">
                <a:latin typeface="Times New r Roman"/>
              </a:rPr>
              <a:t>bội</a:t>
            </a:r>
            <a:r>
              <a:rPr lang="vi-VN" sz="4000" dirty="0">
                <a:latin typeface="Times New r Roman"/>
              </a:rPr>
              <a:t> của </a:t>
            </a:r>
            <a:r>
              <a:rPr lang="vi-VN" sz="4000" b="1" dirty="0">
                <a:latin typeface="Times New r Roman"/>
              </a:rPr>
              <a:t>– 3</a:t>
            </a:r>
            <a:r>
              <a:rPr lang="vi-VN" sz="4000" dirty="0">
                <a:latin typeface="Times New r Roman"/>
              </a:rPr>
              <a:t> là: </a:t>
            </a:r>
            <a:r>
              <a:rPr lang="vi-VN" sz="4000" b="1" dirty="0">
                <a:latin typeface="Times New r Roman"/>
              </a:rPr>
              <a:t>– 3; 3; – 6; 6; – 9.</a:t>
            </a:r>
          </a:p>
          <a:p>
            <a:r>
              <a:rPr lang="vi-VN" sz="4000" dirty="0">
                <a:latin typeface="Times New r Roman"/>
              </a:rPr>
              <a:t>+) Năm số nguyên là </a:t>
            </a:r>
            <a:r>
              <a:rPr lang="vi-VN" sz="4000" b="1" dirty="0">
                <a:latin typeface="Times New r Roman"/>
              </a:rPr>
              <a:t>bội</a:t>
            </a:r>
            <a:r>
              <a:rPr lang="vi-VN" sz="4000" dirty="0">
                <a:latin typeface="Times New r Roman"/>
              </a:rPr>
              <a:t> của </a:t>
            </a:r>
            <a:r>
              <a:rPr lang="vi-VN" sz="4000" b="1" dirty="0">
                <a:latin typeface="Times New r Roman"/>
              </a:rPr>
              <a:t>– 7</a:t>
            </a:r>
            <a:r>
              <a:rPr lang="vi-VN" sz="4000" dirty="0">
                <a:latin typeface="Times New r Roman"/>
              </a:rPr>
              <a:t> là: </a:t>
            </a:r>
            <a:r>
              <a:rPr lang="vi-VN" sz="4000" b="1" dirty="0">
                <a:latin typeface="Times New r Roman"/>
              </a:rPr>
              <a:t>0; – 7; 7; – 14; </a:t>
            </a:r>
            <a:r>
              <a:rPr lang="vi-VN" sz="4000" b="1" dirty="0" smtClean="0">
                <a:latin typeface="Times New r Roman"/>
              </a:rPr>
              <a:t>14</a:t>
            </a:r>
            <a:endParaRPr lang="vi-VN" sz="4000" b="1" dirty="0">
              <a:latin typeface="Times New r Roman"/>
            </a:endParaRPr>
          </a:p>
          <a:p>
            <a:endParaRPr lang="vi-VN" sz="2500" dirty="0"/>
          </a:p>
        </p:txBody>
      </p:sp>
      <p:pic>
        <p:nvPicPr>
          <p:cNvPr id="19" name="5 Minutes timer (Đồng hồ đếm ngược 5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51301" y="490322"/>
            <a:ext cx="1738022" cy="97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9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9811">
                <p:cTn id="108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1" grpId="0" build="allAtOnce" animBg="1"/>
      <p:bldP spid="16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/>
          <p:cNvSpPr txBox="1">
            <a:spLocks/>
          </p:cNvSpPr>
          <p:nvPr/>
        </p:nvSpPr>
        <p:spPr>
          <a:xfrm>
            <a:off x="1634196" y="0"/>
            <a:ext cx="15392400" cy="3886200"/>
          </a:xfrm>
          <a:prstGeom prst="rect">
            <a:avLst/>
          </a:prstGeom>
          <a:noFill/>
        </p:spPr>
        <p:txBody>
          <a:bodyPr wrap="none" lIns="163284" tIns="81642" rIns="163284" bIns="81642" numCol="1">
            <a:prstTxWarp prst="textDoubleWave1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en-US"/>
            </a:defPPr>
            <a:lvl1pPr marL="274320" indent="-27432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indent="-27432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marL="0" indent="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0700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Bài học đến đây là kết thúc !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914400" y="4669971"/>
            <a:ext cx="16459200" cy="4457700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Ghi nh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ớ kiến thức trong bài.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Làm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lại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tập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8 (Sgk- 87)</a:t>
            </a:r>
          </a:p>
          <a:p>
            <a:r>
              <a:rPr lang="vi-VN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àm bài tập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1, 2, 3 (Sgk- 88) Giờ sau làm BT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cuối chương II</a:t>
            </a:r>
          </a:p>
        </p:txBody>
      </p:sp>
      <p:pic>
        <p:nvPicPr>
          <p:cNvPr id="4" name="Picture 5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00013"/>
            <a:ext cx="13716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-6815"/>
            <a:ext cx="13716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04" y="9127671"/>
            <a:ext cx="13716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9099756"/>
            <a:ext cx="13716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8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 algn="just">
          <a:lnSpc>
            <a:spcPct val="150000"/>
          </a:lnSpc>
          <a:spcBef>
            <a:spcPts val="600"/>
          </a:spcBef>
          <a:spcAft>
            <a:spcPts val="600"/>
          </a:spcAft>
          <a:defRPr sz="4000" dirty="0">
            <a:solidFill>
              <a:srgbClr val="000000"/>
            </a:solidFill>
            <a:ea typeface="Calibri" panose="020F0502020204030204" pitchFamily="34" charset="0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4000" dirty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388</Words>
  <Application>Microsoft Office PowerPoint</Application>
  <PresentationFormat>Custom</PresentationFormat>
  <Paragraphs>47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Times New Roman</vt:lpstr>
      <vt:lpstr>Times New r Roman</vt:lpstr>
      <vt:lpstr>Times</vt:lpstr>
      <vt:lpstr>UTM Avo</vt:lpstr>
      <vt:lpstr>Symbol</vt:lpstr>
      <vt:lpstr>Office Theme</vt:lpstr>
      <vt:lpstr>PowerPoint Presentation</vt:lpstr>
      <vt:lpstr>PowerPoint Presentation</vt:lpstr>
      <vt:lpstr>a) Tìm số thích hợp ở (?) trong bảng sau:</vt:lpstr>
      <vt:lpstr>Bài giải:  Số -36 chia hết cho các số nguyên: 1, 2, 3, 4, 6, 9, 12, 18, 36 -1, -2, -3, -4, -6, -9, -12, -18, -36</vt:lpstr>
      <vt:lpstr>PowerPoint Presentation</vt:lpstr>
      <vt:lpstr>  Bài giải: </vt:lpstr>
      <vt:lpstr>Viết tất các các số nguyên là ước của: 10,1,-1,số nguyên p Bài giải: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LaptopAZ.vn</dc:creator>
  <cp:lastModifiedBy>Admin-Pc</cp:lastModifiedBy>
  <cp:revision>102</cp:revision>
  <dcterms:created xsi:type="dcterms:W3CDTF">2006-08-16T00:00:00Z</dcterms:created>
  <dcterms:modified xsi:type="dcterms:W3CDTF">2024-12-17T01:30:28Z</dcterms:modified>
  <dc:identifier>DAEoZ-n91lM</dc:identifier>
</cp:coreProperties>
</file>