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9" r:id="rId1"/>
  </p:sldMasterIdLst>
  <p:sldIdLst>
    <p:sldId id="302" r:id="rId2"/>
    <p:sldId id="260" r:id="rId3"/>
    <p:sldId id="262" r:id="rId4"/>
    <p:sldId id="299" r:id="rId5"/>
    <p:sldId id="263" r:id="rId6"/>
    <p:sldId id="307" r:id="rId7"/>
    <p:sldId id="300" r:id="rId8"/>
    <p:sldId id="309" r:id="rId9"/>
    <p:sldId id="271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7E4FF"/>
    <a:srgbClr val="AA7622"/>
    <a:srgbClr val="F65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57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5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28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6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0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9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4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8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4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398264-7C94-4980-AAA2-6FD776ACF9C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08C758-F555-4F97-8151-8C71B1AFD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7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-Pc\Downloads\463754966_521882034146870_64177732624038279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74498"/>
            <a:ext cx="12192000" cy="763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06057" y="930435"/>
            <a:ext cx="589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VÀ CÁC EM HỌC SINH THAM DỰ BÀI HỌC NGÀY HÔM NAY!</a:t>
            </a:r>
            <a:endParaRPr lang="en-US" sz="2400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000" b="1" dirty="0" smtClean="0">
                <a:solidFill>
                  <a:srgbClr val="00B050"/>
                </a:solidFill>
              </a:rPr>
              <a:t>Hướng dẫn về nhà 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978524"/>
            <a:ext cx="100964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 các kiến thức đã học, tự lấy ví dụ về số nguyên.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BT2 (Sgk-62).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phần: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em chưa biết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đọc trước bài sau “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số nguyên”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817744" y="253649"/>
            <a:ext cx="1504950" cy="2159000"/>
            <a:chOff x="2854036" y="914400"/>
            <a:chExt cx="1504950" cy="2159000"/>
          </a:xfrm>
        </p:grpSpPr>
        <p:grpSp>
          <p:nvGrpSpPr>
            <p:cNvPr id="9" name="Group 8"/>
            <p:cNvGrpSpPr/>
            <p:nvPr/>
          </p:nvGrpSpPr>
          <p:grpSpPr>
            <a:xfrm>
              <a:off x="2854036" y="914400"/>
              <a:ext cx="1504950" cy="2159000"/>
              <a:chOff x="1168400" y="1968500"/>
              <a:chExt cx="1504950" cy="21590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168400" y="1968500"/>
                <a:ext cx="1504950" cy="2159000"/>
              </a:xfrm>
              <a:prstGeom prst="round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1168400" y="2075008"/>
                <a:ext cx="450850" cy="33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1295618" y="3403025"/>
                <a:ext cx="1152526" cy="69272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2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US" altLang="en-US" sz="2200" b="1" dirty="0" smtClean="0"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altLang="en-US" sz="2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alt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7173" y1="50287" x2="27173" y2="50287"/>
                          <a14:foregroundMark x1="48395" y1="55603" x2="48395" y2="55603"/>
                          <a14:foregroundMark x1="40094" y1="23276" x2="40094" y2="23276"/>
                          <a14:foregroundMark x1="50274" y1="20259" x2="50274" y2="20259"/>
                          <a14:foregroundMark x1="86688" y1="58190" x2="86688" y2="58190"/>
                          <a14:foregroundMark x1="89977" y1="36494" x2="89977" y2="36494"/>
                          <a14:foregroundMark x1="73532" y1="23420" x2="73532" y2="23420"/>
                          <a14:foregroundMark x1="62803" y1="8764" x2="62803" y2="8764"/>
                          <a14:foregroundMark x1="54111" y1="15661" x2="54111" y2="15661"/>
                          <a14:foregroundMark x1="62647" y1="77874" x2="62647" y2="77874"/>
                          <a14:foregroundMark x1="11433" y1="64080" x2="11433" y2="64080"/>
                          <a14:foregroundMark x1="10258" y1="83621" x2="9397" y2="83621"/>
                          <a14:foregroundMark x1="2036" y1="61351" x2="2036" y2="61351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81254" y="1457616"/>
              <a:ext cx="1347252" cy="69445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36582" y="253649"/>
            <a:ext cx="1504950" cy="2159000"/>
            <a:chOff x="882072" y="914400"/>
            <a:chExt cx="1504950" cy="2159000"/>
          </a:xfrm>
        </p:grpSpPr>
        <p:sp>
          <p:nvSpPr>
            <p:cNvPr id="20" name="Rounded Rectangle 19"/>
            <p:cNvSpPr/>
            <p:nvPr/>
          </p:nvSpPr>
          <p:spPr>
            <a:xfrm>
              <a:off x="882072" y="914400"/>
              <a:ext cx="1504950" cy="2159000"/>
            </a:xfrm>
            <a:prstGeom prst="round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882072" y="1020908"/>
              <a:ext cx="45085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.VnArial" panose="020B7200000000000000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234497" y="2380673"/>
              <a:ext cx="800100" cy="527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Arial" panose="020B7200000000000000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altLang="en-US" sz="22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Arial" panose="020B7200000000000000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kumimoji="0" lang="en-US" altLang="en-US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Arial" panose="020B7200000000000000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09" l="0" r="100000">
                          <a14:foregroundMark x1="59363" y1="16732" x2="59363" y2="16732"/>
                          <a14:foregroundMark x1="75299" y1="28346" x2="75299" y2="28346"/>
                          <a14:foregroundMark x1="82271" y1="44882" x2="82271" y2="44882"/>
                          <a14:foregroundMark x1="83068" y1="64370" x2="83068" y2="64370"/>
                          <a14:foregroundMark x1="72112" y1="79331" x2="72112" y2="79331"/>
                          <a14:foregroundMark x1="52988" y1="86220" x2="52988" y2="86220"/>
                          <a14:foregroundMark x1="32470" y1="83071" x2="32470" y2="83071"/>
                          <a14:foregroundMark x1="20717" y1="76181" x2="20717" y2="76181"/>
                          <a14:foregroundMark x1="11155" y1="56496" x2="11155" y2="56496"/>
                          <a14:foregroundMark x1="16733" y1="39370" x2="16733" y2="39370"/>
                          <a14:foregroundMark x1="24502" y1="21457" x2="24502" y2="21457"/>
                          <a14:foregroundMark x1="42032" y1="17520" x2="42032" y2="175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5969" y="1136073"/>
              <a:ext cx="1134673" cy="114823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500565" y="253649"/>
            <a:ext cx="1504950" cy="2159000"/>
            <a:chOff x="4854632" y="457200"/>
            <a:chExt cx="1504950" cy="2159000"/>
          </a:xfrm>
          <a:effectLst>
            <a:outerShdw sx="1000" sy="1000" algn="ctr" rotWithShape="0">
              <a:srgbClr val="000000"/>
            </a:outerShd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4854632" y="457200"/>
              <a:ext cx="1504950" cy="2159000"/>
              <a:chOff x="882072" y="914400"/>
              <a:chExt cx="1504950" cy="21590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882072" y="914400"/>
                <a:ext cx="1504950" cy="2159000"/>
              </a:xfrm>
              <a:prstGeom prst="round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" name="Text Box 4"/>
              <p:cNvSpPr txBox="1">
                <a:spLocks noChangeArrowheads="1"/>
              </p:cNvSpPr>
              <p:nvPr/>
            </p:nvSpPr>
            <p:spPr bwMode="auto">
              <a:xfrm>
                <a:off x="882072" y="1020908"/>
                <a:ext cx="450850" cy="33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19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1058284" y="2393432"/>
                <a:ext cx="1152525" cy="51492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kumimoji="0" lang="en-US" alt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2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alt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059" name="Picture 11" descr="https://o.remove.bg/downloads/487e7ce2-c110-4dfa-bed2-8df82d19a025/image-removebg-previe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82" y="803620"/>
              <a:ext cx="1044575" cy="104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181727" y="221901"/>
            <a:ext cx="1504950" cy="2159000"/>
            <a:chOff x="2854036" y="914400"/>
            <a:chExt cx="1504950" cy="2159000"/>
          </a:xfrm>
        </p:grpSpPr>
        <p:grpSp>
          <p:nvGrpSpPr>
            <p:cNvPr id="33" name="Group 32"/>
            <p:cNvGrpSpPr/>
            <p:nvPr/>
          </p:nvGrpSpPr>
          <p:grpSpPr>
            <a:xfrm>
              <a:off x="2854036" y="914400"/>
              <a:ext cx="1504950" cy="2159000"/>
              <a:chOff x="1168400" y="1968500"/>
              <a:chExt cx="1504950" cy="21590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168400" y="1968500"/>
                <a:ext cx="1504950" cy="2159000"/>
              </a:xfrm>
              <a:prstGeom prst="round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1168400" y="2075008"/>
                <a:ext cx="450850" cy="33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b="1" dirty="0" smtClean="0">
                    <a:solidFill>
                      <a:srgbClr val="00B0F0"/>
                    </a:solidFill>
                    <a:latin typeface=".VnArial" panose="020B7200000000000000" pitchFamily="34" charset="0"/>
                    <a:cs typeface="Times New Roman" panose="02020603050405020304" pitchFamily="18" charset="0"/>
                  </a:rPr>
                  <a:t>20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Text Box 5"/>
              <p:cNvSpPr txBox="1">
                <a:spLocks noChangeArrowheads="1"/>
              </p:cNvSpPr>
              <p:nvPr/>
            </p:nvSpPr>
            <p:spPr bwMode="auto">
              <a:xfrm>
                <a:off x="1295618" y="3403025"/>
                <a:ext cx="1152526" cy="69272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200" b="1" dirty="0" smtClean="0"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</a:t>
                </a:r>
                <a:r>
                  <a:rPr kumimoji="0" lang="en-US" altLang="en-US" sz="2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alt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.VnArial" panose="020B7200000000000000" pitchFamily="34" charset="0"/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7173" y1="50287" x2="27173" y2="50287"/>
                          <a14:foregroundMark x1="48395" y1="55603" x2="48395" y2="55603"/>
                          <a14:foregroundMark x1="40094" y1="23276" x2="40094" y2="23276"/>
                          <a14:foregroundMark x1="50274" y1="20259" x2="50274" y2="20259"/>
                          <a14:foregroundMark x1="86688" y1="58190" x2="86688" y2="58190"/>
                          <a14:foregroundMark x1="89977" y1="36494" x2="89977" y2="36494"/>
                          <a14:foregroundMark x1="73532" y1="23420" x2="73532" y2="23420"/>
                          <a14:foregroundMark x1="62803" y1="8764" x2="62803" y2="8764"/>
                          <a14:foregroundMark x1="54111" y1="15661" x2="54111" y2="15661"/>
                          <a14:foregroundMark x1="62647" y1="77874" x2="62647" y2="77874"/>
                          <a14:foregroundMark x1="11433" y1="64080" x2="11433" y2="64080"/>
                          <a14:foregroundMark x1="10258" y1="83621" x2="9397" y2="83621"/>
                          <a14:foregroundMark x1="2036" y1="61351" x2="2036" y2="61351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81254" y="1457616"/>
              <a:ext cx="1347252" cy="69445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6582" y="2946270"/>
            <a:ext cx="1504950" cy="2159000"/>
            <a:chOff x="7949783" y="4338612"/>
            <a:chExt cx="1504950" cy="21590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09" l="0" r="100000">
                          <a14:foregroundMark x1="59363" y1="16732" x2="59363" y2="16732"/>
                          <a14:foregroundMark x1="75299" y1="28346" x2="75299" y2="28346"/>
                          <a14:foregroundMark x1="82271" y1="44882" x2="82271" y2="44882"/>
                          <a14:foregroundMark x1="83068" y1="64370" x2="83068" y2="64370"/>
                          <a14:foregroundMark x1="72112" y1="79331" x2="72112" y2="79331"/>
                          <a14:foregroundMark x1="52988" y1="86220" x2="52988" y2="86220"/>
                          <a14:foregroundMark x1="32470" y1="83071" x2="32470" y2="83071"/>
                          <a14:foregroundMark x1="20717" y1="76181" x2="20717" y2="76181"/>
                          <a14:foregroundMark x1="11155" y1="56496" x2="11155" y2="56496"/>
                          <a14:foregroundMark x1="16733" y1="39370" x2="16733" y2="39370"/>
                          <a14:foregroundMark x1="24502" y1="21457" x2="24502" y2="21457"/>
                          <a14:foregroundMark x1="42032" y1="17520" x2="42032" y2="175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8573" y="4674815"/>
              <a:ext cx="863338" cy="873657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7949783" y="4338612"/>
              <a:ext cx="1504950" cy="2159000"/>
              <a:chOff x="2854036" y="914400"/>
              <a:chExt cx="1504950" cy="21590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854036" y="914400"/>
                <a:ext cx="1504950" cy="2159000"/>
                <a:chOff x="1168400" y="1968500"/>
                <a:chExt cx="1504950" cy="2159000"/>
              </a:xfrm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1168400" y="1968500"/>
                  <a:ext cx="1504950" cy="2159000"/>
                </a:xfrm>
                <a:prstGeom prst="round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68400" y="2075008"/>
                  <a:ext cx="450850" cy="330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b="1" dirty="0" smtClean="0">
                      <a:solidFill>
                        <a:srgbClr val="00B0F0"/>
                      </a:solidFill>
                      <a:latin typeface=".VnArial" panose="020B7200000000000000" pitchFamily="34" charset="0"/>
                      <a:cs typeface="Times New Roman" panose="02020603050405020304" pitchFamily="18" charset="0"/>
                    </a:rPr>
                    <a:t>21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295618" y="3403025"/>
                  <a:ext cx="1152526" cy="692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2200" b="1" dirty="0" smtClean="0">
                      <a:latin typeface=".VnArial" panose="020B7200000000000000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1</a:t>
                  </a:r>
                  <a:r>
                    <a:rPr kumimoji="0" lang="en-US" altLang="en-US" sz="2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.VnArial" panose="020B7200000000000000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</a:t>
                  </a:r>
                  <a:r>
                    <a:rPr kumimoji="0" lang="en-US" alt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.VnArial" panose="020B7200000000000000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</a:endParaRPr>
                </a:p>
              </p:txBody>
            </p:sp>
          </p:grp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27173" y1="50287" x2="27173" y2="50287"/>
                            <a14:foregroundMark x1="48395" y1="55603" x2="48395" y2="55603"/>
                            <a14:foregroundMark x1="40094" y1="23276" x2="40094" y2="23276"/>
                            <a14:foregroundMark x1="50274" y1="20259" x2="50274" y2="20259"/>
                            <a14:foregroundMark x1="86688" y1="58190" x2="86688" y2="58190"/>
                            <a14:foregroundMark x1="89977" y1="36494" x2="89977" y2="36494"/>
                            <a14:foregroundMark x1="73532" y1="23420" x2="73532" y2="23420"/>
                            <a14:foregroundMark x1="62803" y1="8764" x2="62803" y2="8764"/>
                            <a14:foregroundMark x1="54111" y1="15661" x2="54111" y2="15661"/>
                            <a14:foregroundMark x1="62647" y1="77874" x2="62647" y2="77874"/>
                            <a14:foregroundMark x1="11433" y1="64080" x2="11433" y2="64080"/>
                            <a14:foregroundMark x1="10258" y1="83621" x2="9397" y2="83621"/>
                            <a14:foregroundMark x1="2036" y1="61351" x2="2036" y2="61351"/>
                          </a14:backgroundRemoval>
                        </a14:imgEffect>
                        <a14:imgEffect>
                          <a14:colorTemperature colorTemp="53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81254" y="1477936"/>
                <a:ext cx="1347252" cy="69445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1817744" y="2946270"/>
            <a:ext cx="1504950" cy="2159000"/>
            <a:chOff x="4854632" y="457200"/>
            <a:chExt cx="1504950" cy="2159000"/>
          </a:xfrm>
          <a:effectLst>
            <a:outerShdw sx="1000" sy="1000" algn="ctr" rotWithShape="0">
              <a:srgbClr val="000000"/>
            </a:outerShdw>
          </a:effectLst>
        </p:grpSpPr>
        <p:grpSp>
          <p:nvGrpSpPr>
            <p:cNvPr id="46" name="Group 45"/>
            <p:cNvGrpSpPr/>
            <p:nvPr/>
          </p:nvGrpSpPr>
          <p:grpSpPr>
            <a:xfrm>
              <a:off x="4854632" y="457200"/>
              <a:ext cx="1504950" cy="2159000"/>
              <a:chOff x="882072" y="914400"/>
              <a:chExt cx="1504950" cy="215900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882072" y="914400"/>
                <a:ext cx="1504950" cy="2159000"/>
              </a:xfrm>
              <a:prstGeom prst="round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Text Box 4"/>
              <p:cNvSpPr txBox="1">
                <a:spLocks noChangeArrowheads="1"/>
              </p:cNvSpPr>
              <p:nvPr/>
            </p:nvSpPr>
            <p:spPr bwMode="auto">
              <a:xfrm>
                <a:off x="882072" y="1020908"/>
                <a:ext cx="450850" cy="33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b="1" dirty="0" smtClean="0">
                    <a:solidFill>
                      <a:srgbClr val="00B0F0"/>
                    </a:solidFill>
                    <a:latin typeface=".VnArial" panose="020B7200000000000000" pitchFamily="34" charset="0"/>
                    <a:cs typeface="Times New Roman" panose="02020603050405020304" pitchFamily="18" charset="0"/>
                  </a:rPr>
                  <a:t>22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Text Box 5"/>
              <p:cNvSpPr txBox="1">
                <a:spLocks noChangeArrowheads="1"/>
              </p:cNvSpPr>
              <p:nvPr/>
            </p:nvSpPr>
            <p:spPr bwMode="auto">
              <a:xfrm>
                <a:off x="1058284" y="2393432"/>
                <a:ext cx="1152525" cy="51492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kumimoji="0" lang="en-US" alt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en-US" sz="2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alt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47" name="Picture 11" descr="https://o.remove.bg/downloads/487e7ce2-c110-4dfa-bed2-8df82d19a025/image-removebg-previe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82" y="803620"/>
              <a:ext cx="1044575" cy="104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3498906" y="2946270"/>
            <a:ext cx="1504950" cy="2159000"/>
            <a:chOff x="2854036" y="914400"/>
            <a:chExt cx="1504950" cy="2159000"/>
          </a:xfrm>
        </p:grpSpPr>
        <p:grpSp>
          <p:nvGrpSpPr>
            <p:cNvPr id="52" name="Group 51"/>
            <p:cNvGrpSpPr/>
            <p:nvPr/>
          </p:nvGrpSpPr>
          <p:grpSpPr>
            <a:xfrm>
              <a:off x="2854036" y="914400"/>
              <a:ext cx="1504950" cy="2159000"/>
              <a:chOff x="1168400" y="1968500"/>
              <a:chExt cx="1504950" cy="2159000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168400" y="1968500"/>
                <a:ext cx="1504950" cy="2159000"/>
              </a:xfrm>
              <a:prstGeom prst="round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Text Box 4"/>
              <p:cNvSpPr txBox="1">
                <a:spLocks noChangeArrowheads="1"/>
              </p:cNvSpPr>
              <p:nvPr/>
            </p:nvSpPr>
            <p:spPr bwMode="auto">
              <a:xfrm>
                <a:off x="1168400" y="2075008"/>
                <a:ext cx="450850" cy="33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b="1" dirty="0" smtClean="0">
                    <a:solidFill>
                      <a:srgbClr val="00B0F0"/>
                    </a:solidFill>
                    <a:latin typeface=".VnArial" panose="020B7200000000000000" pitchFamily="34" charset="0"/>
                    <a:cs typeface="Times New Roman" panose="02020603050405020304" pitchFamily="18" charset="0"/>
                  </a:rPr>
                  <a:t>23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Text Box 5"/>
              <p:cNvSpPr txBox="1">
                <a:spLocks noChangeArrowheads="1"/>
              </p:cNvSpPr>
              <p:nvPr/>
            </p:nvSpPr>
            <p:spPr bwMode="auto">
              <a:xfrm>
                <a:off x="1295618" y="3403025"/>
                <a:ext cx="1152526" cy="69272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2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US" altLang="en-US" sz="2200" b="1" dirty="0"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kumimoji="0" lang="en-US" altLang="en-US" sz="2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kumimoji="0" lang="en-US" altLang="en-US" sz="2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.VnArial" panose="020B7200000000000000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7173" y1="50287" x2="27173" y2="50287"/>
                          <a14:foregroundMark x1="48395" y1="55603" x2="48395" y2="55603"/>
                          <a14:foregroundMark x1="40094" y1="23276" x2="40094" y2="23276"/>
                          <a14:foregroundMark x1="50274" y1="20259" x2="50274" y2="20259"/>
                          <a14:foregroundMark x1="86688" y1="58190" x2="86688" y2="58190"/>
                          <a14:foregroundMark x1="89977" y1="36494" x2="89977" y2="36494"/>
                          <a14:foregroundMark x1="73532" y1="23420" x2="73532" y2="23420"/>
                          <a14:foregroundMark x1="62803" y1="8764" x2="62803" y2="8764"/>
                          <a14:foregroundMark x1="54111" y1="15661" x2="54111" y2="15661"/>
                          <a14:foregroundMark x1="62647" y1="77874" x2="62647" y2="77874"/>
                          <a14:foregroundMark x1="11433" y1="64080" x2="11433" y2="64080"/>
                          <a14:foregroundMark x1="10258" y1="83621" x2="9397" y2="83621"/>
                          <a14:foregroundMark x1="2036" y1="61351" x2="2036" y2="61351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81254" y="1457616"/>
              <a:ext cx="1347252" cy="69445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181727" y="2946270"/>
            <a:ext cx="1504950" cy="2159000"/>
            <a:chOff x="2345013" y="1442399"/>
            <a:chExt cx="1504950" cy="215900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09" l="0" r="100000">
                          <a14:foregroundMark x1="59363" y1="16732" x2="59363" y2="16732"/>
                          <a14:foregroundMark x1="75299" y1="28346" x2="75299" y2="28346"/>
                          <a14:foregroundMark x1="82271" y1="44882" x2="82271" y2="44882"/>
                          <a14:foregroundMark x1="83068" y1="64370" x2="83068" y2="64370"/>
                          <a14:foregroundMark x1="72112" y1="79331" x2="72112" y2="79331"/>
                          <a14:foregroundMark x1="52988" y1="86220" x2="52988" y2="86220"/>
                          <a14:foregroundMark x1="32470" y1="83071" x2="32470" y2="83071"/>
                          <a14:foregroundMark x1="20717" y1="76181" x2="20717" y2="76181"/>
                          <a14:foregroundMark x1="11155" y1="56496" x2="11155" y2="56496"/>
                          <a14:foregroundMark x1="16733" y1="39370" x2="16733" y2="39370"/>
                          <a14:foregroundMark x1="24502" y1="21457" x2="24502" y2="21457"/>
                          <a14:foregroundMark x1="42032" y1="17520" x2="42032" y2="175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19432" y="1496417"/>
              <a:ext cx="820467" cy="873657"/>
            </a:xfrm>
            <a:prstGeom prst="rect">
              <a:avLst/>
            </a:prstGeom>
          </p:spPr>
        </p:pic>
        <p:grpSp>
          <p:nvGrpSpPr>
            <p:cNvPr id="57" name="Group 56"/>
            <p:cNvGrpSpPr/>
            <p:nvPr/>
          </p:nvGrpSpPr>
          <p:grpSpPr>
            <a:xfrm>
              <a:off x="2345013" y="1442399"/>
              <a:ext cx="1504950" cy="2159000"/>
              <a:chOff x="4854632" y="457200"/>
              <a:chExt cx="1504950" cy="2159000"/>
            </a:xfrm>
            <a:effectLst>
              <a:outerShdw sx="1000" sy="1000" algn="ctr" rotWithShape="0">
                <a:srgbClr val="000000"/>
              </a:outerShdw>
            </a:effectLst>
          </p:grpSpPr>
          <p:grpSp>
            <p:nvGrpSpPr>
              <p:cNvPr id="58" name="Group 57"/>
              <p:cNvGrpSpPr/>
              <p:nvPr/>
            </p:nvGrpSpPr>
            <p:grpSpPr>
              <a:xfrm>
                <a:off x="4854632" y="457200"/>
                <a:ext cx="1504950" cy="2159000"/>
                <a:chOff x="882072" y="914400"/>
                <a:chExt cx="1504950" cy="2159000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882072" y="914400"/>
                  <a:ext cx="1504950" cy="2159000"/>
                </a:xfrm>
                <a:prstGeom prst="round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882072" y="1020908"/>
                  <a:ext cx="450850" cy="330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b="1" dirty="0" smtClean="0">
                      <a:solidFill>
                        <a:srgbClr val="00B0F0"/>
                      </a:solidFill>
                      <a:latin typeface=".VnArial" panose="020B7200000000000000" pitchFamily="34" charset="0"/>
                      <a:cs typeface="Times New Roman" panose="02020603050405020304" pitchFamily="18" charset="0"/>
                    </a:rPr>
                    <a:t>24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58284" y="2393432"/>
                  <a:ext cx="1152525" cy="5149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2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altLang="en-US" sz="2200" b="1" dirty="0">
                      <a:latin typeface=".VnArial" panose="020B7200000000000000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7</a:t>
                  </a:r>
                  <a:r>
                    <a:rPr kumimoji="0" lang="en-US" altLang="en-US" sz="2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.VnArial" panose="020B7200000000000000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</a:t>
                  </a:r>
                  <a:r>
                    <a:rPr kumimoji="0" lang="en-US" altLang="en-US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.VnArial" panose="020B7200000000000000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59" name="Picture 11" descr="https://o.remove.bg/downloads/487e7ce2-c110-4dfa-bed2-8df82d19a025/image-removebg-preview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613" y="776041"/>
                <a:ext cx="1222474" cy="1222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AutoShape 4" descr="Nước Nga – Ngày đầu đi đâu ở Mát-xcơ-va"/>
          <p:cNvSpPr>
            <a:spLocks noChangeAspect="1" noChangeArrowheads="1"/>
          </p:cNvSpPr>
          <p:nvPr/>
        </p:nvSpPr>
        <p:spPr bwMode="auto">
          <a:xfrm>
            <a:off x="-42545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Nước Nga – Ngày đầu đi đâu ở Mát-xcơ-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Nước Nga – Ngày đầu đi đâu ở Mát-xcơ-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41" y="352679"/>
            <a:ext cx="5413797" cy="36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1944694" y="1690287"/>
            <a:ext cx="1152526" cy="69272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2200" b="1" dirty="0" smtClean="0"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3676777" y="1732681"/>
            <a:ext cx="1152525" cy="5149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3624524" y="4379195"/>
            <a:ext cx="1152526" cy="69272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2200" b="1" dirty="0"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n-US" altLang="en-US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5357939" y="4431041"/>
            <a:ext cx="1152525" cy="51492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b="1" dirty="0"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en-US" altLang="en-US" sz="2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rial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ED0676AE-B5F1-49CA-B009-9369286E74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66" y="5362637"/>
            <a:ext cx="869627" cy="1495363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 flipH="1">
            <a:off x="8441356" y="4192943"/>
            <a:ext cx="2652968" cy="1369834"/>
          </a:xfrm>
          <a:prstGeom prst="cloudCallout">
            <a:avLst>
              <a:gd name="adj1" fmla="val -35122"/>
              <a:gd name="adj2" fmla="val 839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0182 0.5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0222 0.5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11745 0.16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09206 0.158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1976" y="1813463"/>
            <a:ext cx="898518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Kết luận: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Các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-1, -2, -3, … là các số nguyên âm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1976" y="2832965"/>
            <a:ext cx="89851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Số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 âm được nhận biết bằng dấu “-”  ở trước số tự nhiên khác 0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Ví dụ: -4, -7, -13, -21,...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4CDFAF3-F985-4038-9970-CCFEDD783CE6}"/>
              </a:ext>
            </a:extLst>
          </p:cNvPr>
          <p:cNvGrpSpPr/>
          <p:nvPr/>
        </p:nvGrpSpPr>
        <p:grpSpPr>
          <a:xfrm flipH="1">
            <a:off x="300778" y="611877"/>
            <a:ext cx="873504" cy="829705"/>
            <a:chOff x="258418" y="5210462"/>
            <a:chExt cx="520083" cy="520083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1F7BFAA-ADF6-47C4-A5E6-D07543FA7FF3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CFCDEB0-13A1-42DD-8B06-28220A38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18" y="5210462"/>
              <a:ext cx="520083" cy="52008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469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5" y="685800"/>
            <a:ext cx="10921284" cy="3193487"/>
          </a:xfrm>
        </p:spPr>
        <p:txBody>
          <a:bodyPr>
            <a:normAutofit fontScale="90000"/>
          </a:bodyPr>
          <a:lstStyle/>
          <a:p>
            <a:r>
              <a:rPr lang="vi-VN" b="1" cap="none" dirty="0" smtClean="0">
                <a:solidFill>
                  <a:srgbClr val="00B050"/>
                </a:solidFill>
              </a:rPr>
              <a:t>* Lưu ý: </a:t>
            </a:r>
            <a:br>
              <a:rPr lang="vi-VN" b="1" cap="none" dirty="0" smtClean="0">
                <a:solidFill>
                  <a:srgbClr val="00B050"/>
                </a:solidFill>
              </a:rPr>
            </a:br>
            <a:r>
              <a:rPr lang="vi-VN" cap="none" dirty="0" smtClean="0">
                <a:solidFill>
                  <a:schemeClr val="tx1"/>
                </a:solidFill>
              </a:rPr>
              <a:t>- Dấu ‘-’ có hai cách đọc là: âm hoặc trừ.</a:t>
            </a:r>
            <a:br>
              <a:rPr lang="vi-VN" cap="none" dirty="0" smtClean="0">
                <a:solidFill>
                  <a:schemeClr val="tx1"/>
                </a:solidFill>
              </a:rPr>
            </a:br>
            <a:r>
              <a:rPr lang="vi-VN" cap="none" dirty="0" smtClean="0">
                <a:solidFill>
                  <a:schemeClr val="tx1"/>
                </a:solidFill>
              </a:rPr>
              <a:t>- Khi đọc, viết số nguyên âm áp dụng quy tắc ‘Dấu trước, số sau’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116" y="760304"/>
            <a:ext cx="954675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-17 ; -28 ; -84.  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5151" y="1694572"/>
            <a:ext cx="34576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tám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mươi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1475" y="1676189"/>
            <a:ext cx="2976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mười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bảy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  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8038" y="1665997"/>
            <a:ext cx="35671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mươi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tám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  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1549" y="2532333"/>
            <a:ext cx="331610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  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7539" y="2532333"/>
            <a:ext cx="174793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8494" y="2532332"/>
            <a:ext cx="230379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mười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0" y="2532332"/>
            <a:ext cx="3990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mươi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1865" y="3096640"/>
            <a:ext cx="54778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-9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2772" y="3096640"/>
            <a:ext cx="115016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-13 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56161" y="3096640"/>
            <a:ext cx="99188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432 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1549" y="3973758"/>
            <a:ext cx="95467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các số sau: -7; 0; 6?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vi-VN" sz="28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-7 là số nguyên âm; các số 0 và 6 không là số nguyên âm.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2206" y="0"/>
            <a:ext cx="1291294" cy="738664"/>
            <a:chOff x="42206" y="0"/>
            <a:chExt cx="1291294" cy="738664"/>
          </a:xfrm>
        </p:grpSpPr>
        <p:sp>
          <p:nvSpPr>
            <p:cNvPr id="2" name="Rectangle 1"/>
            <p:cNvSpPr/>
            <p:nvPr/>
          </p:nvSpPr>
          <p:spPr>
            <a:xfrm>
              <a:off x="146483" y="0"/>
              <a:ext cx="11870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i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vi-VN" sz="28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  <a:endPara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42206" y="195997"/>
              <a:ext cx="1186762" cy="465210"/>
            </a:xfrm>
            <a:prstGeom prst="flowChartTermina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79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954369"/>
          </a:xfrm>
        </p:spPr>
        <p:txBody>
          <a:bodyPr/>
          <a:lstStyle/>
          <a:p>
            <a:pPr algn="ctr"/>
            <a:r>
              <a:rPr lang="vi-VN" dirty="0" smtClean="0">
                <a:solidFill>
                  <a:srgbClr val="00B050"/>
                </a:solidFill>
              </a:rPr>
              <a:t>Hoạt động nhóm 5 phút</a:t>
            </a:r>
            <a:br>
              <a:rPr lang="vi-VN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228045"/>
            <a:ext cx="10394707" cy="3153836"/>
          </a:xfrm>
        </p:spPr>
        <p:txBody>
          <a:bodyPr>
            <a:normAutofit/>
          </a:bodyPr>
          <a:lstStyle/>
          <a:p>
            <a:pPr algn="just"/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nhóm (5 phút</a:t>
            </a:r>
            <a:r>
              <a:rPr lang="vi-VN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6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Hết thời gian, đại diện 1 nhóm lên trình bày kết quả.</a:t>
            </a:r>
          </a:p>
          <a:p>
            <a:pPr algn="just"/>
            <a:r>
              <a:rPr lang="vi-VN" sz="36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kết quả với nhóm khác.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8" y="678585"/>
            <a:ext cx="10140350" cy="3193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22240" y="260037"/>
            <a:ext cx="11335738" cy="4952351"/>
            <a:chOff x="706991" y="1179639"/>
            <a:chExt cx="11150730" cy="5180264"/>
          </a:xfrm>
        </p:grpSpPr>
        <p:sp>
          <p:nvSpPr>
            <p:cNvPr id="5" name="TextBox 4"/>
            <p:cNvSpPr txBox="1"/>
            <p:nvPr/>
          </p:nvSpPr>
          <p:spPr>
            <a:xfrm rot="10800000">
              <a:off x="1703014" y="1179639"/>
              <a:ext cx="8410739" cy="86922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Tàu ngầm đang ở vị trí dưới mực nước biển 20m. Số nguyên âm biểu thị độ cao của tàu ngầm so với mực nước biển là:......................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6991" y="1247500"/>
              <a:ext cx="11150730" cy="5112403"/>
              <a:chOff x="706991" y="1247500"/>
              <a:chExt cx="11150730" cy="511240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06991" y="1247500"/>
                <a:ext cx="10018149" cy="511240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41787" y="2048860"/>
                <a:ext cx="7373257" cy="343773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706991" y="1247500"/>
                <a:ext cx="1434796" cy="80136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9515044" y="1247500"/>
                <a:ext cx="1207360" cy="80136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706991" y="5486590"/>
                <a:ext cx="1434796" cy="873313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515044" y="5486590"/>
                <a:ext cx="1210096" cy="873313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431048" y="2256955"/>
                <a:ext cx="7962717" cy="2350149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nguyên âm được dùng để:</a:t>
                </a: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a)............................................................................</a:t>
                </a: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</a:t>
                </a:r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................................................</a:t>
                </a: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)............................................................................</a:t>
                </a:r>
                <a:endParaRPr lang="vi-V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d)............................................................................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19803" y="5401858"/>
                <a:ext cx="8093950" cy="869222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Ông Huy nợ 50 000 đồng. Ta nói ông Huy có:...................Ông kinh doanh cá tầm bị lỗ 40 000 000 đồng ta nói:............................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-586902" y="2939233"/>
                <a:ext cx="4240077" cy="1180720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lvl="0"/>
                <a:r>
                  <a:rPr lang="vi-VN" sz="2400" dirty="0" smtClean="0">
                    <a:latin typeface="+mj-lt"/>
                    <a:cs typeface="Times New Roman" panose="02020603050405020304" pitchFamily="18" charset="0"/>
                  </a:rPr>
                  <a:t>Nhiệt độ 5 độ dưới </a:t>
                </a:r>
                <a:r>
                  <a:rPr lang="en-US" altLang="en-US" sz="2400" dirty="0" smtClean="0"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400" baseline="30000" dirty="0" smtClean="0"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400" dirty="0" smtClean="0"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altLang="en-US" sz="2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viết là:.............; </a:t>
                </a:r>
              </a:p>
              <a:p>
                <a:pPr lvl="0"/>
                <a:r>
                  <a:rPr lang="vi-VN" altLang="en-US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vi-VN" altLang="en-US" sz="24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ọc </a:t>
                </a:r>
                <a:r>
                  <a:rPr lang="vi-VN" altLang="en-US" sz="2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là:........</a:t>
                </a:r>
                <a:r>
                  <a:rPr lang="vi-VN" sz="2400" dirty="0" smtClean="0">
                    <a:latin typeface="+mj-lt"/>
                    <a:cs typeface="Times New Roman" panose="02020603050405020304" pitchFamily="18" charset="0"/>
                  </a:rPr>
                  <a:t>.................</a:t>
                </a:r>
                <a:endParaRPr lang="en-US" sz="2400" dirty="0"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9124248" y="2668386"/>
                <a:ext cx="3196313" cy="2270633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endPara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 học Py-ta-go sinh năm -570,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 là:.................................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1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8" y="678585"/>
            <a:ext cx="10140350" cy="3193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8533" y="260036"/>
            <a:ext cx="11782521" cy="5236767"/>
            <a:chOff x="630804" y="1179639"/>
            <a:chExt cx="11590221" cy="5477769"/>
          </a:xfrm>
        </p:grpSpPr>
        <p:sp>
          <p:nvSpPr>
            <p:cNvPr id="5" name="TextBox 4"/>
            <p:cNvSpPr txBox="1"/>
            <p:nvPr/>
          </p:nvSpPr>
          <p:spPr>
            <a:xfrm rot="10800000">
              <a:off x="1703014" y="1179639"/>
              <a:ext cx="8410739" cy="86922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Tàu ngầm đang ở vị trí dưới mực nước biển 20m. Số nguyên âm biểu thị độ cao của tàu ngầm so với mực nước biển là: </a:t>
              </a:r>
              <a:r>
                <a:rPr lang="vi-VN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-20m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0804" y="1247500"/>
              <a:ext cx="11590221" cy="5409908"/>
              <a:chOff x="630804" y="1247500"/>
              <a:chExt cx="11590221" cy="540990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06991" y="1247500"/>
                <a:ext cx="10018149" cy="5112402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74854" y="2048862"/>
                <a:ext cx="7373257" cy="3437727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2" tIns="45711" rIns="91422" bIns="45711"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706991" y="1247500"/>
                <a:ext cx="1167863" cy="801362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9223784" y="1247501"/>
                <a:ext cx="1498621" cy="801361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706991" y="5486589"/>
                <a:ext cx="1167863" cy="87331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248111" y="5486589"/>
                <a:ext cx="1477029" cy="873314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431048" y="2256955"/>
                <a:ext cx="7962717" cy="2800866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nguyên âm được dùng để:</a:t>
                </a: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Chỉ nhiệt độ dưới </a:t>
                </a:r>
                <a:r>
                  <a:rPr lang="en-US" altLang="en-US" sz="2800" b="1" dirty="0" smtClean="0"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b="1" baseline="30000" dirty="0" smtClean="0"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800" b="1" dirty="0" smtClean="0"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altLang="en-US" sz="2800" b="1" dirty="0" smtClean="0"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Chỉ độ cao dưới mực nước biển.</a:t>
                </a: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Chỉ số tiền nợ, cũng như để chỉ số tiền lỗ </a:t>
                </a:r>
              </a:p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trong kinh doanh.</a:t>
                </a:r>
              </a:p>
              <a:p>
                <a:r>
                  <a:rPr lang="vi-V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Chỉ thời gian trước Công nguyên.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90922" y="5401858"/>
                <a:ext cx="8682172" cy="1255550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Ông Huy nợ 50 000 đồng. Ta nói ông Huy có: </a:t>
                </a:r>
                <a:r>
                  <a:rPr lang="vi-V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-50 000 đồng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Ông kinh doanh cá tầm bị lỗ 40 000 000 đồng ta nói: </a:t>
                </a:r>
                <a:r>
                  <a:rPr lang="vi-V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 nhuận là </a:t>
                </a:r>
              </a:p>
              <a:p>
                <a:r>
                  <a:rPr lang="vi-V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-40 000 000 đồng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-898875" y="2939235"/>
                <a:ext cx="4240077" cy="1180720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lvl="0"/>
                <a:r>
                  <a:rPr lang="vi-VN" sz="2400" dirty="0" smtClean="0">
                    <a:latin typeface="+mj-lt"/>
                    <a:cs typeface="Times New Roman" panose="02020603050405020304" pitchFamily="18" charset="0"/>
                  </a:rPr>
                  <a:t>Nhiệt độ 5 độ dưới </a:t>
                </a:r>
                <a:r>
                  <a:rPr lang="en-US" altLang="en-US" sz="2400" dirty="0" smtClean="0"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400" baseline="30000" dirty="0" smtClean="0"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400" dirty="0" smtClean="0"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altLang="en-US" sz="2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viết là: </a:t>
                </a:r>
                <a:r>
                  <a:rPr lang="vi-VN" altLang="en-US" sz="2400" dirty="0" smtClean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400" dirty="0" smtClean="0">
                    <a:solidFill>
                      <a:srgbClr val="FF0000"/>
                    </a:solidFill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en-US" sz="2400" baseline="30000" dirty="0" smtClean="0">
                    <a:solidFill>
                      <a:srgbClr val="FF0000"/>
                    </a:solidFill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Times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vi-VN" altLang="en-US" sz="2400" dirty="0" smtClean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vi-VN" altLang="en-US" sz="2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vi-VN" altLang="en-US" sz="2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ọc là: </a:t>
                </a:r>
                <a:r>
                  <a:rPr lang="vi-VN" altLang="en-US" sz="2400" dirty="0" smtClean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âm năm độ C</a:t>
                </a:r>
                <a:endParaRPr lang="en-US" sz="24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9124248" y="2305082"/>
                <a:ext cx="3196313" cy="2997241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endPara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 học Py-ta-go sinh năm -570, </a:t>
                </a:r>
                <a:r>
                  <a:rPr lang="vi-V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 là: </a:t>
                </a:r>
                <a:r>
                  <a:rPr lang="vi-V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ông sinh năm 570 trước Công nguyên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0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66" y="2858702"/>
            <a:ext cx="6268034" cy="290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85" y="651499"/>
            <a:ext cx="6271715" cy="247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004" y="2779811"/>
            <a:ext cx="6670667" cy="286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00" y="445316"/>
            <a:ext cx="6471420" cy="288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16" y="1211830"/>
            <a:ext cx="2696939" cy="38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586</Words>
  <Application>Microsoft Office PowerPoint</Application>
  <PresentationFormat>Custom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Main Event</vt:lpstr>
      <vt:lpstr>PowerPoint Presentation</vt:lpstr>
      <vt:lpstr>PowerPoint Presentation</vt:lpstr>
      <vt:lpstr>PowerPoint Presentation</vt:lpstr>
      <vt:lpstr>* Lưu ý:  - Dấu ‘-’ có hai cách đọc là: âm hoặc trừ. - Khi đọc, viết số nguyên âm áp dụng quy tắc ‘Dấu trước, số sau’</vt:lpstr>
      <vt:lpstr>PowerPoint Presentation</vt:lpstr>
      <vt:lpstr>Hoạt động nhóm 5 phút </vt:lpstr>
      <vt:lpstr>PowerPoint Presentation</vt:lpstr>
      <vt:lpstr>PowerPoint Presentation</vt:lpstr>
      <vt:lpstr>PowerPoint Presentation</vt:lpstr>
      <vt:lpstr>Hướng dẫn về nhà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2021-09-02T13:48:50Z</dcterms:created>
  <dcterms:modified xsi:type="dcterms:W3CDTF">2024-11-28T00:17:04Z</dcterms:modified>
</cp:coreProperties>
</file>