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87" r:id="rId3"/>
    <p:sldId id="258" r:id="rId4"/>
    <p:sldId id="294" r:id="rId5"/>
    <p:sldId id="286" r:id="rId6"/>
    <p:sldId id="290" r:id="rId7"/>
    <p:sldId id="291" r:id="rId8"/>
    <p:sldId id="295" r:id="rId9"/>
    <p:sldId id="298" r:id="rId10"/>
    <p:sldId id="296" r:id="rId11"/>
    <p:sldId id="297" r:id="rId12"/>
    <p:sldId id="300" r:id="rId13"/>
    <p:sldId id="301" r:id="rId14"/>
    <p:sldId id="302" r:id="rId15"/>
    <p:sldId id="299" r:id="rId16"/>
    <p:sldId id="303" r:id="rId17"/>
    <p:sldId id="304" r:id="rId18"/>
    <p:sldId id="305" r:id="rId19"/>
    <p:sldId id="306" r:id="rId20"/>
    <p:sldId id="307" r:id="rId21"/>
    <p:sldId id="309" r:id="rId22"/>
    <p:sldId id="308" r:id="rId23"/>
    <p:sldId id="310" r:id="rId24"/>
    <p:sldId id="311" r:id="rId25"/>
    <p:sldId id="312" r:id="rId26"/>
    <p:sldId id="313" r:id="rId27"/>
    <p:sldId id="315" r:id="rId28"/>
    <p:sldId id="314" r:id="rId29"/>
    <p:sldId id="317" r:id="rId30"/>
    <p:sldId id="256" r:id="rId31"/>
    <p:sldId id="316" r:id="rId32"/>
    <p:sldId id="318" r:id="rId33"/>
    <p:sldId id="319" r:id="rId34"/>
    <p:sldId id="320" r:id="rId35"/>
    <p:sldId id="322" r:id="rId36"/>
    <p:sldId id="323" r:id="rId37"/>
    <p:sldId id="339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21" r:id="rId49"/>
    <p:sldId id="334" r:id="rId50"/>
    <p:sldId id="335" r:id="rId51"/>
    <p:sldId id="336" r:id="rId52"/>
    <p:sldId id="272" r:id="rId53"/>
    <p:sldId id="338" r:id="rId54"/>
  </p:sldIdLst>
  <p:sldSz cx="18288000" cy="10287000"/>
  <p:notesSz cx="6858000" cy="9144000"/>
  <p:embeddedFontLst>
    <p:embeddedFont>
      <p:font typeface="Aharoni" panose="02010803020104030203" pitchFamily="2" charset="-79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DDC266-C520-4DDB-923B-8C189B659E52}">
          <p14:sldIdLst>
            <p14:sldId id="287"/>
            <p14:sldId id="258"/>
            <p14:sldId id="294"/>
            <p14:sldId id="286"/>
            <p14:sldId id="290"/>
            <p14:sldId id="291"/>
            <p14:sldId id="295"/>
            <p14:sldId id="298"/>
            <p14:sldId id="296"/>
            <p14:sldId id="297"/>
            <p14:sldId id="300"/>
            <p14:sldId id="301"/>
            <p14:sldId id="302"/>
            <p14:sldId id="299"/>
            <p14:sldId id="303"/>
            <p14:sldId id="304"/>
            <p14:sldId id="305"/>
            <p14:sldId id="306"/>
            <p14:sldId id="307"/>
            <p14:sldId id="309"/>
            <p14:sldId id="308"/>
            <p14:sldId id="310"/>
            <p14:sldId id="311"/>
            <p14:sldId id="312"/>
            <p14:sldId id="313"/>
            <p14:sldId id="315"/>
            <p14:sldId id="314"/>
            <p14:sldId id="317"/>
            <p14:sldId id="256"/>
            <p14:sldId id="316"/>
            <p14:sldId id="318"/>
            <p14:sldId id="319"/>
            <p14:sldId id="320"/>
            <p14:sldId id="322"/>
            <p14:sldId id="323"/>
            <p14:sldId id="339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21"/>
            <p14:sldId id="334"/>
            <p14:sldId id="335"/>
            <p14:sldId id="336"/>
            <p14:sldId id="272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DB0"/>
    <a:srgbClr val="A9CBD4"/>
    <a:srgbClr val="FDAC84"/>
    <a:srgbClr val="FCF2E9"/>
    <a:srgbClr val="706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404" autoAdjust="0"/>
  </p:normalViewPr>
  <p:slideViewPr>
    <p:cSldViewPr>
      <p:cViewPr varScale="1">
        <p:scale>
          <a:sx n="45" d="100"/>
          <a:sy n="45" d="100"/>
        </p:scale>
        <p:origin x="54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F4AC3-CAFD-4D5E-AECE-61EBF257F27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8CFA4-43E4-47B6-8F44-F47FC5CF3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5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2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6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4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52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8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32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19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9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8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39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5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2.svg"/><Relationship Id="rId7" Type="http://schemas.openxmlformats.org/officeDocument/2006/relationships/image" Target="../media/image6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2537556" y="1103456"/>
            <a:ext cx="5284702" cy="8297005"/>
            <a:chOff x="0" y="0"/>
            <a:chExt cx="7046270" cy="11062674"/>
          </a:xfrm>
        </p:grpSpPr>
        <p:grpSp>
          <p:nvGrpSpPr>
            <p:cNvPr id="7" name="Group 7"/>
            <p:cNvGrpSpPr/>
            <p:nvPr/>
          </p:nvGrpSpPr>
          <p:grpSpPr>
            <a:xfrm>
              <a:off x="2384784" y="8785973"/>
              <a:ext cx="2276701" cy="227670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B9C5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7046270" cy="9924323"/>
            </a:xfrm>
            <a:custGeom>
              <a:avLst/>
              <a:gdLst/>
              <a:ahLst/>
              <a:cxnLst/>
              <a:rect l="l" t="t" r="r" b="b"/>
              <a:pathLst>
                <a:path w="7046270" h="9924323">
                  <a:moveTo>
                    <a:pt x="0" y="0"/>
                  </a:moveTo>
                  <a:lnTo>
                    <a:pt x="7046270" y="0"/>
                  </a:lnTo>
                  <a:lnTo>
                    <a:pt x="7046270" y="9924323"/>
                  </a:lnTo>
                  <a:lnTo>
                    <a:pt x="0" y="9924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586735" y="5434141"/>
            <a:ext cx="8493925" cy="84939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3A7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62597" y="4521391"/>
            <a:ext cx="10408610" cy="182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33"/>
              </a:lnSpc>
            </a:pPr>
            <a:r>
              <a:rPr lang="en-US" sz="8500" b="1">
                <a:solidFill>
                  <a:srgbClr val="0D3A74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ĐẾN VỚI BÀI HỌC!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259800" y="2850463"/>
            <a:ext cx="5341912" cy="7436537"/>
          </a:xfrm>
          <a:custGeom>
            <a:avLst/>
            <a:gdLst/>
            <a:ahLst/>
            <a:cxnLst/>
            <a:rect l="l" t="t" r="r" b="b"/>
            <a:pathLst>
              <a:path w="5341912" h="7436537">
                <a:moveTo>
                  <a:pt x="0" y="0"/>
                </a:moveTo>
                <a:lnTo>
                  <a:pt x="5341913" y="0"/>
                </a:lnTo>
                <a:lnTo>
                  <a:pt x="5341913" y="7436537"/>
                </a:lnTo>
                <a:lnTo>
                  <a:pt x="0" y="7436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473507" y="2530812"/>
            <a:ext cx="11986791" cy="1825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33"/>
              </a:lnSpc>
            </a:pPr>
            <a:r>
              <a:rPr lang="en-US" sz="8500" b="1">
                <a:solidFill>
                  <a:srgbClr val="88B9C5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rPr>
              <a:t>CHÀO MỪNG CÁC EM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0F0932B6-7C62-25B6-7194-72EE393DA106}"/>
              </a:ext>
            </a:extLst>
          </p:cNvPr>
          <p:cNvGrpSpPr/>
          <p:nvPr/>
        </p:nvGrpSpPr>
        <p:grpSpPr>
          <a:xfrm>
            <a:off x="1912743" y="7048500"/>
            <a:ext cx="9453446" cy="234506"/>
            <a:chOff x="0" y="0"/>
            <a:chExt cx="12604594" cy="312674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3171E8D7-EA63-2FD3-3F60-B8BCDEEBD225}"/>
                </a:ext>
              </a:extLst>
            </p:cNvPr>
            <p:cNvSpPr/>
            <p:nvPr/>
          </p:nvSpPr>
          <p:spPr>
            <a:xfrm>
              <a:off x="0" y="0"/>
              <a:ext cx="9223890" cy="312674"/>
            </a:xfrm>
            <a:custGeom>
              <a:avLst/>
              <a:gdLst/>
              <a:ahLst/>
              <a:cxnLst/>
              <a:rect l="l" t="t" r="r" b="b"/>
              <a:pathLst>
                <a:path w="9223890" h="312674">
                  <a:moveTo>
                    <a:pt x="0" y="0"/>
                  </a:moveTo>
                  <a:lnTo>
                    <a:pt x="9223890" y="0"/>
                  </a:lnTo>
                  <a:lnTo>
                    <a:pt x="9223890" y="312674"/>
                  </a:lnTo>
                  <a:lnTo>
                    <a:pt x="0" y="312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3D57413-C65C-73F9-94D8-FD4463F4EEBF}"/>
                </a:ext>
              </a:extLst>
            </p:cNvPr>
            <p:cNvSpPr/>
            <p:nvPr/>
          </p:nvSpPr>
          <p:spPr>
            <a:xfrm>
              <a:off x="9560706" y="0"/>
              <a:ext cx="3043888" cy="312674"/>
            </a:xfrm>
            <a:custGeom>
              <a:avLst/>
              <a:gdLst/>
              <a:ahLst/>
              <a:cxnLst/>
              <a:rect l="l" t="t" r="r" b="b"/>
              <a:pathLst>
                <a:path w="3043888" h="312674">
                  <a:moveTo>
                    <a:pt x="0" y="0"/>
                  </a:moveTo>
                  <a:lnTo>
                    <a:pt x="3043888" y="0"/>
                  </a:lnTo>
                  <a:lnTo>
                    <a:pt x="3043888" y="312674"/>
                  </a:lnTo>
                  <a:lnTo>
                    <a:pt x="0" y="312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20302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544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AE588-6EB6-0F4E-2494-42AC6BB22C69}"/>
              </a:ext>
            </a:extLst>
          </p:cNvPr>
          <p:cNvSpPr/>
          <p:nvPr/>
        </p:nvSpPr>
        <p:spPr>
          <a:xfrm>
            <a:off x="-348044" y="876300"/>
            <a:ext cx="9187244" cy="1295400"/>
          </a:xfrm>
          <a:prstGeom prst="rect">
            <a:avLst/>
          </a:prstGeom>
          <a:solidFill>
            <a:srgbClr val="706D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2. Lựa chọn vật liệu điện</a:t>
            </a:r>
          </a:p>
        </p:txBody>
      </p:sp>
      <p:pic>
        <p:nvPicPr>
          <p:cNvPr id="3074" name="Picture 2" descr="Dây Dẫn điện Là Gì? Chi Tiết Về Cấu Tạo, Phân Loại, ứng Dụng">
            <a:extLst>
              <a:ext uri="{FF2B5EF4-FFF2-40B4-BE49-F238E27FC236}">
                <a16:creationId xmlns:a16="http://schemas.microsoft.com/office/drawing/2014/main" id="{C99BD4C3-F9D4-FCBA-BE9D-565898D0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585787"/>
            <a:ext cx="4800600" cy="37380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EF5EFD-A58F-F9FE-5705-657B382F96F4}"/>
              </a:ext>
            </a:extLst>
          </p:cNvPr>
          <p:cNvSpPr txBox="1"/>
          <p:nvPr/>
        </p:nvSpPr>
        <p:spPr>
          <a:xfrm>
            <a:off x="685800" y="27813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Lựa chọn dây dẫn điện: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075111-2053-279A-1853-71FDD4D60B8C}"/>
              </a:ext>
            </a:extLst>
          </p:cNvPr>
          <p:cNvSpPr/>
          <p:nvPr/>
        </p:nvSpPr>
        <p:spPr>
          <a:xfrm>
            <a:off x="348043" y="5918061"/>
            <a:ext cx="5410200" cy="34831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an toàn trong quá trình sử dụng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FE40B-0575-401D-232D-59EBFCBDB376}"/>
              </a:ext>
            </a:extLst>
          </p:cNvPr>
          <p:cNvSpPr/>
          <p:nvPr/>
        </p:nvSpPr>
        <p:spPr>
          <a:xfrm>
            <a:off x="6438900" y="5918061"/>
            <a:ext cx="5410200" cy="34831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tải tốt điện năng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45DEAF-C37E-D152-854A-A3343A6FD099}"/>
              </a:ext>
            </a:extLst>
          </p:cNvPr>
          <p:cNvSpPr/>
          <p:nvPr/>
        </p:nvSpPr>
        <p:spPr>
          <a:xfrm>
            <a:off x="12529757" y="5918061"/>
            <a:ext cx="5410200" cy="34831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chi phí đầu tư cho công trình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C4C560-2D9D-7764-8E05-DE9223FB6845}"/>
              </a:ext>
            </a:extLst>
          </p:cNvPr>
          <p:cNvSpPr/>
          <p:nvPr/>
        </p:nvSpPr>
        <p:spPr>
          <a:xfrm>
            <a:off x="7010400" y="4098786"/>
            <a:ext cx="4267200" cy="91795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Mục đích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5E6218-960A-857C-685A-40B80CB5DAD5}"/>
              </a:ext>
            </a:extLst>
          </p:cNvPr>
          <p:cNvCxnSpPr>
            <a:stCxn id="14" idx="2"/>
            <a:endCxn id="11" idx="0"/>
          </p:cNvCxnSpPr>
          <p:nvPr/>
        </p:nvCxnSpPr>
        <p:spPr>
          <a:xfrm flipH="1">
            <a:off x="3053143" y="5016738"/>
            <a:ext cx="6090857" cy="901323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B05466-D892-220A-8DA1-0EC9415A5DC7}"/>
              </a:ext>
            </a:extLst>
          </p:cNvPr>
          <p:cNvCxnSpPr>
            <a:cxnSpLocks/>
            <a:stCxn id="14" idx="2"/>
            <a:endCxn id="13" idx="0"/>
          </p:cNvCxnSpPr>
          <p:nvPr/>
        </p:nvCxnSpPr>
        <p:spPr>
          <a:xfrm>
            <a:off x="9144000" y="5016738"/>
            <a:ext cx="6090857" cy="901323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CA1A1A-C727-8E48-DE17-41EB421B8D2C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9144000" y="5016738"/>
            <a:ext cx="0" cy="901323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B13A1C-4ABE-040E-9BBE-8FE65E164A4B}"/>
              </a:ext>
            </a:extLst>
          </p:cNvPr>
          <p:cNvGrpSpPr/>
          <p:nvPr/>
        </p:nvGrpSpPr>
        <p:grpSpPr>
          <a:xfrm>
            <a:off x="942444" y="585787"/>
            <a:ext cx="16403111" cy="3509963"/>
            <a:chOff x="800099" y="566736"/>
            <a:chExt cx="16403111" cy="35099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AC40EE-D1F4-ADBA-217F-1FFB0BEB2CD2}"/>
                </a:ext>
              </a:extLst>
            </p:cNvPr>
            <p:cNvSpPr/>
            <p:nvPr/>
          </p:nvSpPr>
          <p:spPr>
            <a:xfrm>
              <a:off x="952499" y="719136"/>
              <a:ext cx="16116301" cy="3357563"/>
            </a:xfrm>
            <a:prstGeom prst="roundRect">
              <a:avLst>
                <a:gd name="adj" fmla="val 9127"/>
              </a:avLst>
            </a:prstGeom>
            <a:solidFill>
              <a:srgbClr val="A9CBD4"/>
            </a:solidFill>
            <a:ln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5F9F6-42F9-2734-3F5F-59291EC9A797}"/>
                </a:ext>
              </a:extLst>
            </p:cNvPr>
            <p:cNvSpPr/>
            <p:nvPr/>
          </p:nvSpPr>
          <p:spPr>
            <a:xfrm>
              <a:off x="800099" y="566736"/>
              <a:ext cx="16403111" cy="3357563"/>
            </a:xfrm>
            <a:prstGeom prst="roundRect">
              <a:avLst>
                <a:gd name="adj" fmla="val 9127"/>
              </a:avLst>
            </a:prstGeom>
            <a:solidFill>
              <a:schemeClr val="bg1"/>
            </a:solidFill>
            <a:ln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A0C3C2-88CC-7317-1A15-F05FF4A49EA7}"/>
                </a:ext>
              </a:extLst>
            </p:cNvPr>
            <p:cNvSpPr txBox="1"/>
            <p:nvPr/>
          </p:nvSpPr>
          <p:spPr>
            <a:xfrm>
              <a:off x="2514600" y="876300"/>
              <a:ext cx="14285310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hãy tìm hiểu một số loại dây dẫn điện, vật liệu cách điện của mạng điện trong nhà và cho biết chúng dùng trong trường hợp nào? Tì sao?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8883924-4488-3A34-E5D2-C9DEB9261185}"/>
                </a:ext>
              </a:extLst>
            </p:cNvPr>
            <p:cNvSpPr/>
            <p:nvPr/>
          </p:nvSpPr>
          <p:spPr>
            <a:xfrm>
              <a:off x="1084790" y="1709322"/>
              <a:ext cx="1060325" cy="1072389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9" y="0"/>
                  </a:lnTo>
                  <a:lnTo>
                    <a:pt x="40685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EB2D5D-1C55-AA59-C5AB-4466EB1E9253}"/>
              </a:ext>
            </a:extLst>
          </p:cNvPr>
          <p:cNvGrpSpPr/>
          <p:nvPr/>
        </p:nvGrpSpPr>
        <p:grpSpPr>
          <a:xfrm>
            <a:off x="1856845" y="4589502"/>
            <a:ext cx="4696355" cy="5125998"/>
            <a:chOff x="2009245" y="4610100"/>
            <a:chExt cx="4696355" cy="5125998"/>
          </a:xfrm>
        </p:grpSpPr>
        <p:pic>
          <p:nvPicPr>
            <p:cNvPr id="1026" name="Picture 2" descr="Dây điện đơn bọc PVC VINACAP VCm tiết diện 0.5mm² - SIEU THI VIEN THONG">
              <a:extLst>
                <a:ext uri="{FF2B5EF4-FFF2-40B4-BE49-F238E27FC236}">
                  <a16:creationId xmlns:a16="http://schemas.microsoft.com/office/drawing/2014/main" id="{15037632-220D-04FD-7AD4-5B6FE3298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r="2828"/>
            <a:stretch/>
          </p:blipFill>
          <p:spPr bwMode="auto">
            <a:xfrm>
              <a:off x="2009245" y="4610100"/>
              <a:ext cx="4572000" cy="4295775"/>
            </a:xfrm>
            <a:prstGeom prst="roundRect">
              <a:avLst>
                <a:gd name="adj" fmla="val 1134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6C5273-3E35-E511-A705-D379ABDFBF27}"/>
                </a:ext>
              </a:extLst>
            </p:cNvPr>
            <p:cNvSpPr txBox="1"/>
            <p:nvPr/>
          </p:nvSpPr>
          <p:spPr>
            <a:xfrm>
              <a:off x="2029355" y="9182100"/>
              <a:ext cx="4676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Dây điện đơn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179A3E-BA90-F9E6-DB7F-A207F90A7908}"/>
              </a:ext>
            </a:extLst>
          </p:cNvPr>
          <p:cNvGrpSpPr/>
          <p:nvPr/>
        </p:nvGrpSpPr>
        <p:grpSpPr>
          <a:xfrm>
            <a:off x="6705601" y="4714470"/>
            <a:ext cx="9372599" cy="5001030"/>
            <a:chOff x="6858001" y="4735068"/>
            <a:chExt cx="9372599" cy="5001030"/>
          </a:xfrm>
        </p:grpSpPr>
        <p:pic>
          <p:nvPicPr>
            <p:cNvPr id="1028" name="Picture 4" descr="Tìm hiểu đặc tính về các loại dây cáp điện có trên thị trường | Mobile">
              <a:extLst>
                <a:ext uri="{FF2B5EF4-FFF2-40B4-BE49-F238E27FC236}">
                  <a16:creationId xmlns:a16="http://schemas.microsoft.com/office/drawing/2014/main" id="{B417D5AB-44AA-2A81-2015-6DEF3E8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1" y="4735068"/>
              <a:ext cx="9372599" cy="4170807"/>
            </a:xfrm>
            <a:prstGeom prst="roundRect">
              <a:avLst>
                <a:gd name="adj" fmla="val 1267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81C350-590C-72E9-5319-021809CEFC69}"/>
                </a:ext>
              </a:extLst>
            </p:cNvPr>
            <p:cNvSpPr txBox="1"/>
            <p:nvPr/>
          </p:nvSpPr>
          <p:spPr>
            <a:xfrm>
              <a:off x="10134600" y="9182100"/>
              <a:ext cx="4676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Dây điện đôi </a:t>
              </a:r>
            </a:p>
          </p:txBody>
        </p:sp>
      </p:grpSp>
      <p:pic>
        <p:nvPicPr>
          <p:cNvPr id="6" name="Google Shape;221;p3">
            <a:extLst>
              <a:ext uri="{FF2B5EF4-FFF2-40B4-BE49-F238E27FC236}">
                <a16:creationId xmlns:a16="http://schemas.microsoft.com/office/drawing/2014/main" id="{E73CF1E6-0452-6340-AD25-D3F695CE4C0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05239" y="108899"/>
            <a:ext cx="3834716" cy="78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2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EB2D5D-1C55-AA59-C5AB-4466EB1E9253}"/>
              </a:ext>
            </a:extLst>
          </p:cNvPr>
          <p:cNvGrpSpPr/>
          <p:nvPr/>
        </p:nvGrpSpPr>
        <p:grpSpPr>
          <a:xfrm>
            <a:off x="4267200" y="833437"/>
            <a:ext cx="4696355" cy="5005792"/>
            <a:chOff x="2009245" y="4610100"/>
            <a:chExt cx="4696355" cy="5005792"/>
          </a:xfrm>
        </p:grpSpPr>
        <p:pic>
          <p:nvPicPr>
            <p:cNvPr id="1026" name="Picture 2" descr="Dây điện đơn bọc PVC VINACAP VCm tiết diện 0.5mm² - SIEU THI VIEN THONG">
              <a:extLst>
                <a:ext uri="{FF2B5EF4-FFF2-40B4-BE49-F238E27FC236}">
                  <a16:creationId xmlns:a16="http://schemas.microsoft.com/office/drawing/2014/main" id="{15037632-220D-04FD-7AD4-5B6FE3298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r="2828"/>
            <a:stretch/>
          </p:blipFill>
          <p:spPr bwMode="auto">
            <a:xfrm>
              <a:off x="2009245" y="4610100"/>
              <a:ext cx="4572000" cy="4295775"/>
            </a:xfrm>
            <a:prstGeom prst="roundRect">
              <a:avLst>
                <a:gd name="adj" fmla="val 1134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6C5273-3E35-E511-A705-D379ABDFBF27}"/>
                </a:ext>
              </a:extLst>
            </p:cNvPr>
            <p:cNvSpPr txBox="1"/>
            <p:nvPr/>
          </p:nvSpPr>
          <p:spPr>
            <a:xfrm>
              <a:off x="2029355" y="9061894"/>
              <a:ext cx="4676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Dây điện đơn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179A3E-BA90-F9E6-DB7F-A207F90A7908}"/>
              </a:ext>
            </a:extLst>
          </p:cNvPr>
          <p:cNvGrpSpPr/>
          <p:nvPr/>
        </p:nvGrpSpPr>
        <p:grpSpPr>
          <a:xfrm>
            <a:off x="9105106" y="833437"/>
            <a:ext cx="4676245" cy="5001030"/>
            <a:chOff x="6686021" y="4735068"/>
            <a:chExt cx="4676245" cy="5001030"/>
          </a:xfrm>
        </p:grpSpPr>
        <p:pic>
          <p:nvPicPr>
            <p:cNvPr id="1028" name="Picture 4" descr="Tìm hiểu đặc tính về các loại dây cáp điện có trên thị trường | Mobile">
              <a:extLst>
                <a:ext uri="{FF2B5EF4-FFF2-40B4-BE49-F238E27FC236}">
                  <a16:creationId xmlns:a16="http://schemas.microsoft.com/office/drawing/2014/main" id="{B417D5AB-44AA-2A81-2015-6DEF3E8DCA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59"/>
            <a:stretch/>
          </p:blipFill>
          <p:spPr bwMode="auto">
            <a:xfrm>
              <a:off x="6858001" y="4735068"/>
              <a:ext cx="4343399" cy="4170807"/>
            </a:xfrm>
            <a:prstGeom prst="roundRect">
              <a:avLst>
                <a:gd name="adj" fmla="val 1267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81C350-590C-72E9-5319-021809CEFC69}"/>
                </a:ext>
              </a:extLst>
            </p:cNvPr>
            <p:cNvSpPr txBox="1"/>
            <p:nvPr/>
          </p:nvSpPr>
          <p:spPr>
            <a:xfrm>
              <a:off x="6686021" y="9182100"/>
              <a:ext cx="46762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Dây điện đôi </a:t>
              </a: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D5F1EA8-B9A0-1287-550A-3072FDE3C38F}"/>
              </a:ext>
            </a:extLst>
          </p:cNvPr>
          <p:cNvSpPr/>
          <p:nvPr/>
        </p:nvSpPr>
        <p:spPr>
          <a:xfrm>
            <a:off x="357700" y="872108"/>
            <a:ext cx="3690557" cy="4218432"/>
          </a:xfrm>
          <a:prstGeom prst="wedgeRoundRectCallout">
            <a:avLst>
              <a:gd name="adj1" fmla="val 58377"/>
              <a:gd name="adj2" fmla="val 320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trong dân dụng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51177D1-B583-585B-6FFD-79A56B85A3F4}"/>
              </a:ext>
            </a:extLst>
          </p:cNvPr>
          <p:cNvSpPr/>
          <p:nvPr/>
        </p:nvSpPr>
        <p:spPr>
          <a:xfrm>
            <a:off x="14239743" y="910780"/>
            <a:ext cx="3690557" cy="4218432"/>
          </a:xfrm>
          <a:prstGeom prst="wedgeRoundRectCallout">
            <a:avLst>
              <a:gd name="adj1" fmla="val -59700"/>
              <a:gd name="adj2" fmla="val 30399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trong dân dụng và công nghiệp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30469A-0AB7-FC29-7781-F7281E73CEF0}"/>
              </a:ext>
            </a:extLst>
          </p:cNvPr>
          <p:cNvGrpSpPr/>
          <p:nvPr/>
        </p:nvGrpSpPr>
        <p:grpSpPr>
          <a:xfrm>
            <a:off x="609600" y="6339292"/>
            <a:ext cx="7848600" cy="3114271"/>
            <a:chOff x="609600" y="6286499"/>
            <a:chExt cx="7848600" cy="31142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2D1568-9CA0-84BF-D70A-C45F4B12110B}"/>
                </a:ext>
              </a:extLst>
            </p:cNvPr>
            <p:cNvSpPr/>
            <p:nvPr/>
          </p:nvSpPr>
          <p:spPr>
            <a:xfrm>
              <a:off x="609600" y="6286499"/>
              <a:ext cx="7696200" cy="29618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25739F-EB5B-336F-0A32-2CF28396E197}"/>
                </a:ext>
              </a:extLst>
            </p:cNvPr>
            <p:cNvSpPr/>
            <p:nvPr/>
          </p:nvSpPr>
          <p:spPr>
            <a:xfrm>
              <a:off x="762000" y="6438899"/>
              <a:ext cx="7696200" cy="2961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196208-AA77-B6A0-C6BC-D03F1C78C92E}"/>
                </a:ext>
              </a:extLst>
            </p:cNvPr>
            <p:cNvSpPr txBox="1"/>
            <p:nvPr/>
          </p:nvSpPr>
          <p:spPr>
            <a:xfrm>
              <a:off x="914400" y="6512817"/>
              <a:ext cx="746760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thích: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Tiết diện dây nhỏ nên công suất dẫn điện kém, ít dùng trong công nghiệp.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F5EB25-0C64-0662-E477-96F4CFF8533B}"/>
              </a:ext>
            </a:extLst>
          </p:cNvPr>
          <p:cNvGrpSpPr/>
          <p:nvPr/>
        </p:nvGrpSpPr>
        <p:grpSpPr>
          <a:xfrm>
            <a:off x="10091355" y="6339292"/>
            <a:ext cx="7848600" cy="3114271"/>
            <a:chOff x="609600" y="6286499"/>
            <a:chExt cx="7848600" cy="31142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87AC6D-A28E-E660-C2AE-475EE2E9C5B4}"/>
                </a:ext>
              </a:extLst>
            </p:cNvPr>
            <p:cNvSpPr/>
            <p:nvPr/>
          </p:nvSpPr>
          <p:spPr>
            <a:xfrm>
              <a:off x="609600" y="6286499"/>
              <a:ext cx="7696200" cy="296187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54D95C-4DFF-B644-BB32-F95C77BBF3FF}"/>
                </a:ext>
              </a:extLst>
            </p:cNvPr>
            <p:cNvSpPr/>
            <p:nvPr/>
          </p:nvSpPr>
          <p:spPr>
            <a:xfrm>
              <a:off x="762000" y="6438899"/>
              <a:ext cx="7696200" cy="2961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3B104C-85DD-E49E-FAC1-6C0D3A874B32}"/>
                </a:ext>
              </a:extLst>
            </p:cNvPr>
            <p:cNvSpPr txBox="1"/>
            <p:nvPr/>
          </p:nvSpPr>
          <p:spPr>
            <a:xfrm>
              <a:off x="914400" y="6907067"/>
              <a:ext cx="746760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thích: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Tiết điện dây lớn, có khả năng truyền dẫn điện tốt.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8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A4C9E0-20B5-E9E4-245B-C0CB93048F02}"/>
              </a:ext>
            </a:extLst>
          </p:cNvPr>
          <p:cNvSpPr/>
          <p:nvPr/>
        </p:nvSpPr>
        <p:spPr>
          <a:xfrm>
            <a:off x="5753100" y="723900"/>
            <a:ext cx="67818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Vật liệu cách điện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5F816E-24EF-CF8B-68FE-0A337BB72331}"/>
              </a:ext>
            </a:extLst>
          </p:cNvPr>
          <p:cNvGrpSpPr/>
          <p:nvPr/>
        </p:nvGrpSpPr>
        <p:grpSpPr>
          <a:xfrm>
            <a:off x="1066800" y="2407787"/>
            <a:ext cx="7472744" cy="5964942"/>
            <a:chOff x="1066800" y="2476500"/>
            <a:chExt cx="7472744" cy="59649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31374-D197-5D6F-BB0E-3EDC9DB8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476500"/>
              <a:ext cx="7472744" cy="4981829"/>
            </a:xfrm>
            <a:prstGeom prst="round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60EB6E-BE71-57F3-6550-351D8A629E2B}"/>
                </a:ext>
              </a:extLst>
            </p:cNvPr>
            <p:cNvSpPr txBox="1"/>
            <p:nvPr/>
          </p:nvSpPr>
          <p:spPr>
            <a:xfrm>
              <a:off x="1600200" y="7810500"/>
              <a:ext cx="5791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latin typeface="Arial" panose="020B0604020202020204" pitchFamily="34" charset="0"/>
                  <a:cs typeface="Arial" panose="020B0604020202020204" pitchFamily="34" charset="0"/>
                </a:rPr>
                <a:t>Ống luồn dây điện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89C26F-D9D2-9700-0C6C-FD1F22564BCD}"/>
              </a:ext>
            </a:extLst>
          </p:cNvPr>
          <p:cNvGrpSpPr/>
          <p:nvPr/>
        </p:nvGrpSpPr>
        <p:grpSpPr>
          <a:xfrm>
            <a:off x="9601200" y="2407787"/>
            <a:ext cx="7620000" cy="5964942"/>
            <a:chOff x="9601200" y="2476500"/>
            <a:chExt cx="7620000" cy="5964942"/>
          </a:xfrm>
        </p:grpSpPr>
        <p:pic>
          <p:nvPicPr>
            <p:cNvPr id="2054" name="Picture 6" descr="Băng keo điện màu đen cần thiết cho nhu cầu sửa chữa và nối dây | Lazada.vn">
              <a:extLst>
                <a:ext uri="{FF2B5EF4-FFF2-40B4-BE49-F238E27FC236}">
                  <a16:creationId xmlns:a16="http://schemas.microsoft.com/office/drawing/2014/main" id="{F060B35F-B167-3B6E-79BC-70DB40D6E2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" t="21070" r="6790" b="22743"/>
            <a:stretch/>
          </p:blipFill>
          <p:spPr bwMode="auto">
            <a:xfrm>
              <a:off x="9601200" y="2476500"/>
              <a:ext cx="7620000" cy="49818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F4FBF-D8C5-0298-4D86-37A4C675BF58}"/>
                </a:ext>
              </a:extLst>
            </p:cNvPr>
            <p:cNvSpPr txBox="1"/>
            <p:nvPr/>
          </p:nvSpPr>
          <p:spPr>
            <a:xfrm>
              <a:off x="10515600" y="7810500"/>
              <a:ext cx="5791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>
                  <a:latin typeface="Arial" panose="020B0604020202020204" pitchFamily="34" charset="0"/>
                  <a:cs typeface="Arial" panose="020B0604020202020204" pitchFamily="34" charset="0"/>
                </a:rPr>
                <a:t>Băng dính cách điện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4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5B51C-7181-3940-F969-1779D3AC0328}"/>
              </a:ext>
            </a:extLst>
          </p:cNvPr>
          <p:cNvSpPr txBox="1"/>
          <p:nvPr/>
        </p:nvSpPr>
        <p:spPr>
          <a:xfrm>
            <a:off x="2781299" y="723900"/>
            <a:ext cx="1272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4.1. </a:t>
            </a:r>
            <a:r>
              <a: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định mức của dây dẫn điện bọc nhựa PVC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D481E1-55BE-DD29-C86E-913602454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61529"/>
              </p:ext>
            </p:extLst>
          </p:nvPr>
        </p:nvGraphicFramePr>
        <p:xfrm>
          <a:off x="533400" y="1801110"/>
          <a:ext cx="7848600" cy="7305564"/>
        </p:xfrm>
        <a:graphic>
          <a:graphicData uri="http://schemas.openxmlformats.org/drawingml/2006/table">
            <a:tbl>
              <a:tblPr firstRow="1" firstCol="1" bandRow="1"/>
              <a:tblGrid>
                <a:gridCol w="753590">
                  <a:extLst>
                    <a:ext uri="{9D8B030D-6E8A-4147-A177-3AD203B41FA5}">
                      <a16:colId xmlns:a16="http://schemas.microsoft.com/office/drawing/2014/main" val="2580548221"/>
                    </a:ext>
                  </a:extLst>
                </a:gridCol>
                <a:gridCol w="1679161">
                  <a:extLst>
                    <a:ext uri="{9D8B030D-6E8A-4147-A177-3AD203B41FA5}">
                      <a16:colId xmlns:a16="http://schemas.microsoft.com/office/drawing/2014/main" val="3279754837"/>
                    </a:ext>
                  </a:extLst>
                </a:gridCol>
                <a:gridCol w="928701">
                  <a:extLst>
                    <a:ext uri="{9D8B030D-6E8A-4147-A177-3AD203B41FA5}">
                      <a16:colId xmlns:a16="http://schemas.microsoft.com/office/drawing/2014/main" val="1728275501"/>
                    </a:ext>
                  </a:extLst>
                </a:gridCol>
                <a:gridCol w="4487148">
                  <a:extLst>
                    <a:ext uri="{9D8B030D-6E8A-4147-A177-3AD203B41FA5}">
                      <a16:colId xmlns:a16="http://schemas.microsoft.com/office/drawing/2014/main" val="1796000562"/>
                    </a:ext>
                  </a:extLst>
                </a:gridCol>
              </a:tblGrid>
              <a:tr h="97577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 đôi mềm, ruột đồng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50579"/>
                  </a:ext>
                </a:extLst>
              </a:tr>
              <a:tr h="2058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lõi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 diện (mm</a:t>
                      </a:r>
                      <a:r>
                        <a:rPr lang="en-US" sz="3000" b="1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 đôi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 đôi mềm tròn, mềm oval, mềm oval dẹt (A)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3414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08534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166738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592692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410302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61840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6495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48485C-E4B2-7921-7326-37D7F2FB9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517559"/>
              </p:ext>
            </p:extLst>
          </p:nvPr>
        </p:nvGraphicFramePr>
        <p:xfrm>
          <a:off x="8968931" y="1801110"/>
          <a:ext cx="8872155" cy="7349366"/>
        </p:xfrm>
        <a:graphic>
          <a:graphicData uri="http://schemas.openxmlformats.org/drawingml/2006/table">
            <a:tbl>
              <a:tblPr firstRow="1" firstCol="1" bandRow="1"/>
              <a:tblGrid>
                <a:gridCol w="1013269">
                  <a:extLst>
                    <a:ext uri="{9D8B030D-6E8A-4147-A177-3AD203B41FA5}">
                      <a16:colId xmlns:a16="http://schemas.microsoft.com/office/drawing/2014/main" val="2736006586"/>
                    </a:ext>
                  </a:extLst>
                </a:gridCol>
                <a:gridCol w="2691121">
                  <a:extLst>
                    <a:ext uri="{9D8B030D-6E8A-4147-A177-3AD203B41FA5}">
                      <a16:colId xmlns:a16="http://schemas.microsoft.com/office/drawing/2014/main" val="1896164438"/>
                    </a:ext>
                  </a:extLst>
                </a:gridCol>
                <a:gridCol w="2338079">
                  <a:extLst>
                    <a:ext uri="{9D8B030D-6E8A-4147-A177-3AD203B41FA5}">
                      <a16:colId xmlns:a16="http://schemas.microsoft.com/office/drawing/2014/main" val="2718943284"/>
                    </a:ext>
                  </a:extLst>
                </a:gridCol>
                <a:gridCol w="2829686">
                  <a:extLst>
                    <a:ext uri="{9D8B030D-6E8A-4147-A177-3AD203B41FA5}">
                      <a16:colId xmlns:a16="http://schemas.microsoft.com/office/drawing/2014/main" val="4263227858"/>
                    </a:ext>
                  </a:extLst>
                </a:gridCol>
              </a:tblGrid>
              <a:tr h="81825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 đơn cứng, ruột đồng hoặc nhôm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03331"/>
                  </a:ext>
                </a:extLst>
              </a:tr>
              <a:tr h="12647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lõi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Đường kính sợi (mm</a:t>
                      </a:r>
                      <a:r>
                        <a:rPr lang="en-US" sz="3000" b="1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Ruột đồng (A)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Ruột nhôm (A)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4332"/>
                  </a:ext>
                </a:extLst>
              </a:tr>
              <a:tr h="818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37326"/>
                  </a:ext>
                </a:extLst>
              </a:tr>
              <a:tr h="11530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24192"/>
                  </a:ext>
                </a:extLst>
              </a:tr>
              <a:tr h="818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83312"/>
                  </a:ext>
                </a:extLst>
              </a:tr>
              <a:tr h="818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93422"/>
                  </a:ext>
                </a:extLst>
              </a:tr>
              <a:tr h="818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88206"/>
                  </a:ext>
                </a:extLst>
              </a:tr>
              <a:tr h="818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100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9BC3706-4D4D-C1E5-4116-FB66B549ADBD}"/>
              </a:ext>
            </a:extLst>
          </p:cNvPr>
          <p:cNvSpPr txBox="1"/>
          <p:nvPr/>
        </p:nvSpPr>
        <p:spPr>
          <a:xfrm>
            <a:off x="8382000" y="9409927"/>
            <a:ext cx="929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i="1">
                <a:latin typeface="Arial" panose="020B0604020202020204" pitchFamily="34" charset="0"/>
                <a:cs typeface="Arial" panose="020B0604020202020204" pitchFamily="34" charset="0"/>
              </a:rPr>
              <a:t>(Nguồn: Catalogue dây hạ thế CADIVI)</a:t>
            </a:r>
          </a:p>
        </p:txBody>
      </p:sp>
    </p:spTree>
    <p:extLst>
      <p:ext uri="{BB962C8B-B14F-4D97-AF65-F5344CB8AC3E}">
        <p14:creationId xmlns:p14="http://schemas.microsoft.com/office/powerpoint/2010/main" val="9954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F5EFD-A58F-F9FE-5705-657B382F96F4}"/>
              </a:ext>
            </a:extLst>
          </p:cNvPr>
          <p:cNvSpPr txBox="1"/>
          <p:nvPr/>
        </p:nvSpPr>
        <p:spPr>
          <a:xfrm>
            <a:off x="914400" y="54609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Lựa chọn vật liệu cách điện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FFB498-B7C6-2520-40A1-CADFCEB45940}"/>
              </a:ext>
            </a:extLst>
          </p:cNvPr>
          <p:cNvSpPr/>
          <p:nvPr/>
        </p:nvSpPr>
        <p:spPr>
          <a:xfrm>
            <a:off x="10606660" y="2019300"/>
            <a:ext cx="7097852" cy="7591286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F217F5-0FD3-0B4E-576D-1BDA76B644D4}"/>
              </a:ext>
            </a:extLst>
          </p:cNvPr>
          <p:cNvGrpSpPr/>
          <p:nvPr/>
        </p:nvGrpSpPr>
        <p:grpSpPr>
          <a:xfrm>
            <a:off x="1066800" y="2178558"/>
            <a:ext cx="8534400" cy="5517642"/>
            <a:chOff x="1066800" y="2178558"/>
            <a:chExt cx="8534400" cy="551764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C9A0978-7F4C-B69A-27A4-BDAE3BBA71BE}"/>
                </a:ext>
              </a:extLst>
            </p:cNvPr>
            <p:cNvSpPr/>
            <p:nvPr/>
          </p:nvSpPr>
          <p:spPr>
            <a:xfrm>
              <a:off x="1066800" y="2895600"/>
              <a:ext cx="8534400" cy="4800600"/>
            </a:xfrm>
            <a:prstGeom prst="roundRect">
              <a:avLst>
                <a:gd name="adj" fmla="val 6614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6ED35A-D1EF-9FEE-8155-1D05BC8EEFB0}"/>
                </a:ext>
              </a:extLst>
            </p:cNvPr>
            <p:cNvSpPr txBox="1"/>
            <p:nvPr/>
          </p:nvSpPr>
          <p:spPr>
            <a:xfrm>
              <a:off x="1371600" y="3529317"/>
              <a:ext cx="79248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nội dung trong SGK, thảo luận và nêu các vật liệu cách điện cho mạng điện trong nhà, tiêu chí lựa chọn vật liệu cách điện.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47BCE00-339C-804A-653B-6BB3E6E7F959}"/>
                </a:ext>
              </a:extLst>
            </p:cNvPr>
            <p:cNvSpPr/>
            <p:nvPr/>
          </p:nvSpPr>
          <p:spPr>
            <a:xfrm>
              <a:off x="4506463" y="2178558"/>
              <a:ext cx="1655074" cy="1212342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491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53E2C-8599-D3AB-D5C3-FE72225148B1}"/>
              </a:ext>
            </a:extLst>
          </p:cNvPr>
          <p:cNvSpPr txBox="1"/>
          <p:nvPr/>
        </p:nvSpPr>
        <p:spPr>
          <a:xfrm>
            <a:off x="876299" y="876300"/>
            <a:ext cx="1653540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Dùng cho mạng điện trong nhà thường gồm băng dính cách điện và ống luồn dây điện.</a:t>
            </a:r>
            <a:endParaRPr lang="en-US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1FADF-3ECA-F02E-EC79-B0EF1BC034F6}"/>
              </a:ext>
            </a:extLst>
          </p:cNvPr>
          <p:cNvGrpSpPr/>
          <p:nvPr/>
        </p:nvGrpSpPr>
        <p:grpSpPr>
          <a:xfrm>
            <a:off x="876299" y="3238500"/>
            <a:ext cx="16581718" cy="5523993"/>
            <a:chOff x="2324100" y="1790700"/>
            <a:chExt cx="16581718" cy="55239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FEB2DA-5DC6-C7F3-55B0-4AF537832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715" b="15127"/>
            <a:stretch/>
          </p:blipFill>
          <p:spPr>
            <a:xfrm>
              <a:off x="2324100" y="1790700"/>
              <a:ext cx="16581718" cy="47244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14951B-850C-F0D0-0148-266190020B4E}"/>
                </a:ext>
              </a:extLst>
            </p:cNvPr>
            <p:cNvSpPr txBox="1"/>
            <p:nvPr/>
          </p:nvSpPr>
          <p:spPr>
            <a:xfrm>
              <a:off x="7071659" y="6760695"/>
              <a:ext cx="7086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>
                  <a:latin typeface="Arial" panose="020B0604020202020204" pitchFamily="34" charset="0"/>
                  <a:cs typeface="Arial" panose="020B0604020202020204" pitchFamily="34" charset="0"/>
                </a:rPr>
                <a:t>Hình 4.2.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0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9E140C-E282-0A48-83DC-E67827B32C2D}"/>
              </a:ext>
            </a:extLst>
          </p:cNvPr>
          <p:cNvSpPr/>
          <p:nvPr/>
        </p:nvSpPr>
        <p:spPr>
          <a:xfrm>
            <a:off x="5905500" y="800100"/>
            <a:ext cx="6477000" cy="1295400"/>
          </a:xfrm>
          <a:prstGeom prst="roundRect">
            <a:avLst/>
          </a:prstGeom>
          <a:solidFill>
            <a:srgbClr val="FDAC84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lựa chọn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F3E696-BBD1-30BC-220D-1C8A95B00A5F}"/>
              </a:ext>
            </a:extLst>
          </p:cNvPr>
          <p:cNvSpPr/>
          <p:nvPr/>
        </p:nvSpPr>
        <p:spPr>
          <a:xfrm>
            <a:off x="1066800" y="3238500"/>
            <a:ext cx="2971800" cy="5638800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áp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điện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335FAB-B79A-977A-3201-0C52C427A825}"/>
              </a:ext>
            </a:extLst>
          </p:cNvPr>
          <p:cNvSpPr/>
          <p:nvPr/>
        </p:nvSpPr>
        <p:spPr>
          <a:xfrm>
            <a:off x="4350957" y="3238500"/>
            <a:ext cx="2971800" cy="5638800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chịu nhiệt tốt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AE2902-2C26-5266-FAF9-64230CD5CB1E}"/>
              </a:ext>
            </a:extLst>
          </p:cNvPr>
          <p:cNvSpPr/>
          <p:nvPr/>
        </p:nvSpPr>
        <p:spPr>
          <a:xfrm>
            <a:off x="7620000" y="3238500"/>
            <a:ext cx="2971800" cy="5638800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ẩm tốt và có độ bền cơ học cao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EE6DD0-8F47-7E9B-6B16-C4849404D690}"/>
              </a:ext>
            </a:extLst>
          </p:cNvPr>
          <p:cNvSpPr/>
          <p:nvPr/>
        </p:nvSpPr>
        <p:spPr>
          <a:xfrm>
            <a:off x="10919271" y="3238500"/>
            <a:ext cx="2971800" cy="5638800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nguồn gốc xuất xứ rõ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568865-381C-73BA-BA51-689A5D984A43}"/>
              </a:ext>
            </a:extLst>
          </p:cNvPr>
          <p:cNvSpPr/>
          <p:nvPr/>
        </p:nvSpPr>
        <p:spPr>
          <a:xfrm>
            <a:off x="14203428" y="3238500"/>
            <a:ext cx="2971800" cy="5638800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có tiết diện lớn hơn tổng diện tích dây dẫn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F48775-7002-436E-59FE-F39A7A95D520}"/>
              </a:ext>
            </a:extLst>
          </p:cNvPr>
          <p:cNvCxnSpPr>
            <a:stCxn id="2" idx="2"/>
            <a:endCxn id="4" idx="0"/>
          </p:cNvCxnSpPr>
          <p:nvPr/>
        </p:nvCxnSpPr>
        <p:spPr>
          <a:xfrm rot="5400000">
            <a:off x="5276850" y="-628650"/>
            <a:ext cx="1143000" cy="6591300"/>
          </a:xfrm>
          <a:prstGeom prst="curvedConnector3">
            <a:avLst>
              <a:gd name="adj1" fmla="val 50000"/>
            </a:avLst>
          </a:prstGeom>
          <a:ln w="38100">
            <a:solidFill>
              <a:srgbClr val="706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9F4A0D-F181-3413-8A22-13BF81B4BE47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rot="5400000">
            <a:off x="6918929" y="1013429"/>
            <a:ext cx="1143000" cy="3307143"/>
          </a:xfrm>
          <a:prstGeom prst="curvedConnector3">
            <a:avLst>
              <a:gd name="adj1" fmla="val 50000"/>
            </a:avLst>
          </a:prstGeom>
          <a:ln w="38100">
            <a:solidFill>
              <a:srgbClr val="706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133B4C-7228-8398-A607-E7C4F139790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9105900" y="2095500"/>
            <a:ext cx="38100" cy="1143000"/>
          </a:xfrm>
          <a:prstGeom prst="line">
            <a:avLst/>
          </a:prstGeom>
          <a:ln w="38100">
            <a:solidFill>
              <a:srgbClr val="706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A723C5-FBDA-CDE6-CC21-10D3F862340F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16200000" flipH="1">
            <a:off x="10203085" y="1036414"/>
            <a:ext cx="1143000" cy="3261171"/>
          </a:xfrm>
          <a:prstGeom prst="curvedConnector3">
            <a:avLst>
              <a:gd name="adj1" fmla="val 50000"/>
            </a:avLst>
          </a:prstGeom>
          <a:ln w="38100">
            <a:solidFill>
              <a:srgbClr val="706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684071-34A4-CAB4-3A94-A0C870F6541A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rot="16200000" flipH="1">
            <a:off x="11845164" y="-605664"/>
            <a:ext cx="1143000" cy="6545328"/>
          </a:xfrm>
          <a:prstGeom prst="curvedConnector3">
            <a:avLst>
              <a:gd name="adj1" fmla="val 50000"/>
            </a:avLst>
          </a:prstGeom>
          <a:ln w="38100">
            <a:solidFill>
              <a:srgbClr val="706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21679B-00B6-CB02-729E-13548B448247}"/>
              </a:ext>
            </a:extLst>
          </p:cNvPr>
          <p:cNvSpPr/>
          <p:nvPr/>
        </p:nvSpPr>
        <p:spPr>
          <a:xfrm>
            <a:off x="348043" y="1104900"/>
            <a:ext cx="17787557" cy="7162800"/>
          </a:xfrm>
          <a:prstGeom prst="roundRect">
            <a:avLst>
              <a:gd name="adj" fmla="val 31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61062-DC5A-F829-CFA6-CD00AFF205E3}"/>
              </a:ext>
            </a:extLst>
          </p:cNvPr>
          <p:cNvSpPr txBox="1"/>
          <p:nvPr/>
        </p:nvSpPr>
        <p:spPr>
          <a:xfrm>
            <a:off x="609600" y="1257300"/>
            <a:ext cx="8915400" cy="6866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  <a:r>
              <a:rPr lang="vi-VN" sz="3300"/>
              <a:t>Thiết kế một mạch điện có điện (có điện áp 220V) gồm ba mạch riêng rẽ: một mạch dùng cho mạch đèn chiếu sáng có công 200W; một mạch dùng cho ổ cắm điện cấp điện dùng cho nồi cơm điện có công suất 800W; một mạch dùng cho quạt điện có công suất 120W. Dùng cho mạng điện trong nhà thường gồm băng dính cách điện và ống luồn dây điện.</a:t>
            </a:r>
            <a:endParaRPr lang="en-US" sz="330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000D083-EAFF-69B5-DA9A-1EA8955D5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1971"/>
              </p:ext>
            </p:extLst>
          </p:nvPr>
        </p:nvGraphicFramePr>
        <p:xfrm>
          <a:off x="9938960" y="1411920"/>
          <a:ext cx="7848595" cy="6711427"/>
        </p:xfrm>
        <a:graphic>
          <a:graphicData uri="http://schemas.openxmlformats.org/drawingml/2006/table">
            <a:tbl>
              <a:tblPr firstRow="1" firstCol="1" bandRow="1"/>
              <a:tblGrid>
                <a:gridCol w="1178453">
                  <a:extLst>
                    <a:ext uri="{9D8B030D-6E8A-4147-A177-3AD203B41FA5}">
                      <a16:colId xmlns:a16="http://schemas.microsoft.com/office/drawing/2014/main" val="2527114641"/>
                    </a:ext>
                  </a:extLst>
                </a:gridCol>
                <a:gridCol w="1471904">
                  <a:extLst>
                    <a:ext uri="{9D8B030D-6E8A-4147-A177-3AD203B41FA5}">
                      <a16:colId xmlns:a16="http://schemas.microsoft.com/office/drawing/2014/main" val="4215211022"/>
                    </a:ext>
                  </a:extLst>
                </a:gridCol>
                <a:gridCol w="1546428">
                  <a:extLst>
                    <a:ext uri="{9D8B030D-6E8A-4147-A177-3AD203B41FA5}">
                      <a16:colId xmlns:a16="http://schemas.microsoft.com/office/drawing/2014/main" val="1920801671"/>
                    </a:ext>
                  </a:extLst>
                </a:gridCol>
                <a:gridCol w="1788640">
                  <a:extLst>
                    <a:ext uri="{9D8B030D-6E8A-4147-A177-3AD203B41FA5}">
                      <a16:colId xmlns:a16="http://schemas.microsoft.com/office/drawing/2014/main" val="669888827"/>
                    </a:ext>
                  </a:extLst>
                </a:gridCol>
                <a:gridCol w="1863170">
                  <a:extLst>
                    <a:ext uri="{9D8B030D-6E8A-4147-A177-3AD203B41FA5}">
                      <a16:colId xmlns:a16="http://schemas.microsoft.com/office/drawing/2014/main" val="3770449848"/>
                    </a:ext>
                  </a:extLst>
                </a:gridCol>
              </a:tblGrid>
              <a:tr h="2030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 dùng điện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 số kĩ thuật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Dòng điện tiêu thụ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 diện dây dẫn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6609"/>
                  </a:ext>
                </a:extLst>
              </a:tr>
              <a:tr h="2030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chiếu sáng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220V - 200W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22134"/>
                  </a:ext>
                </a:extLst>
              </a:tr>
              <a:tr h="2030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Nồi cơm điện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745076"/>
                  </a:ext>
                </a:extLst>
              </a:tr>
              <a:tr h="6187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404" marR="57404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9591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234198F-4374-6164-B292-C3F55DB55814}"/>
              </a:ext>
            </a:extLst>
          </p:cNvPr>
          <p:cNvSpPr txBox="1"/>
          <p:nvPr/>
        </p:nvSpPr>
        <p:spPr>
          <a:xfrm>
            <a:off x="5943600" y="285749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73EC86-ED2B-ECE0-5F96-2AF87D068BFB}"/>
              </a:ext>
            </a:extLst>
          </p:cNvPr>
          <p:cNvGrpSpPr/>
          <p:nvPr/>
        </p:nvGrpSpPr>
        <p:grpSpPr>
          <a:xfrm>
            <a:off x="990600" y="8356264"/>
            <a:ext cx="16578260" cy="1651671"/>
            <a:chOff x="990600" y="8356264"/>
            <a:chExt cx="16578260" cy="1651671"/>
          </a:xfrm>
        </p:grpSpPr>
        <p:pic>
          <p:nvPicPr>
            <p:cNvPr id="4098" name="Picture 2" descr="Warning ">
              <a:extLst>
                <a:ext uri="{FF2B5EF4-FFF2-40B4-BE49-F238E27FC236}">
                  <a16:creationId xmlns:a16="http://schemas.microsoft.com/office/drawing/2014/main" id="{398E9106-FAD0-9BAE-03F2-074249189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85725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F3C9CA-CE8F-21E0-EBE1-41789CAE82B9}"/>
                </a:ext>
              </a:extLst>
            </p:cNvPr>
            <p:cNvSpPr txBox="1"/>
            <p:nvPr/>
          </p:nvSpPr>
          <p:spPr>
            <a:xfrm>
              <a:off x="2580895" y="8356264"/>
              <a:ext cx="14987965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lang="en-US" sz="3600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thể tính dòng điện tiêu thụ của đồ dùng điện bằng cách lấy công suất chia cho điện áp.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8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22F127-1D26-14C5-DC0E-252849D52059}"/>
              </a:ext>
            </a:extLst>
          </p:cNvPr>
          <p:cNvGrpSpPr/>
          <p:nvPr/>
        </p:nvGrpSpPr>
        <p:grpSpPr>
          <a:xfrm>
            <a:off x="6743699" y="419100"/>
            <a:ext cx="4800601" cy="2343151"/>
            <a:chOff x="7162800" y="1409700"/>
            <a:chExt cx="3962400" cy="251460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CBB3846D-58A1-8879-AFDF-31433B6AAD8A}"/>
                </a:ext>
              </a:extLst>
            </p:cNvPr>
            <p:cNvSpPr/>
            <p:nvPr/>
          </p:nvSpPr>
          <p:spPr>
            <a:xfrm>
              <a:off x="7162800" y="1409700"/>
              <a:ext cx="3962400" cy="2514600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E5BE00-74A5-3E9E-8B4E-406585B7FD25}"/>
                </a:ext>
              </a:extLst>
            </p:cNvPr>
            <p:cNvSpPr txBox="1"/>
            <p:nvPr/>
          </p:nvSpPr>
          <p:spPr>
            <a:xfrm>
              <a:off x="7162800" y="2313057"/>
              <a:ext cx="3962400" cy="75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C0B87C-FDF6-E2C4-C323-2923727E3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15735"/>
              </p:ext>
            </p:extLst>
          </p:nvPr>
        </p:nvGraphicFramePr>
        <p:xfrm>
          <a:off x="419099" y="3252787"/>
          <a:ext cx="17449800" cy="6384598"/>
        </p:xfrm>
        <a:graphic>
          <a:graphicData uri="http://schemas.openxmlformats.org/drawingml/2006/table">
            <a:tbl>
              <a:tblPr firstRow="1" firstCol="1" bandRow="1"/>
              <a:tblGrid>
                <a:gridCol w="2620056">
                  <a:extLst>
                    <a:ext uri="{9D8B030D-6E8A-4147-A177-3AD203B41FA5}">
                      <a16:colId xmlns:a16="http://schemas.microsoft.com/office/drawing/2014/main" val="3945125834"/>
                    </a:ext>
                  </a:extLst>
                </a:gridCol>
                <a:gridCol w="3272488">
                  <a:extLst>
                    <a:ext uri="{9D8B030D-6E8A-4147-A177-3AD203B41FA5}">
                      <a16:colId xmlns:a16="http://schemas.microsoft.com/office/drawing/2014/main" val="3745418851"/>
                    </a:ext>
                  </a:extLst>
                </a:gridCol>
                <a:gridCol w="3438184">
                  <a:extLst>
                    <a:ext uri="{9D8B030D-6E8A-4147-A177-3AD203B41FA5}">
                      <a16:colId xmlns:a16="http://schemas.microsoft.com/office/drawing/2014/main" val="3563806652"/>
                    </a:ext>
                  </a:extLst>
                </a:gridCol>
                <a:gridCol w="3976688">
                  <a:extLst>
                    <a:ext uri="{9D8B030D-6E8A-4147-A177-3AD203B41FA5}">
                      <a16:colId xmlns:a16="http://schemas.microsoft.com/office/drawing/2014/main" val="1401912245"/>
                    </a:ext>
                  </a:extLst>
                </a:gridCol>
                <a:gridCol w="4142384">
                  <a:extLst>
                    <a:ext uri="{9D8B030D-6E8A-4147-A177-3AD203B41FA5}">
                      <a16:colId xmlns:a16="http://schemas.microsoft.com/office/drawing/2014/main" val="2348428052"/>
                    </a:ext>
                  </a:extLst>
                </a:gridCol>
              </a:tblGrid>
              <a:tr h="2119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 dùng điện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 số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kĩ thuật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Dòng điện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 thụ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 diện dây dẫn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36406"/>
                  </a:ext>
                </a:extLst>
              </a:tr>
              <a:tr h="171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chiếu sáng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220V - 200W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0,9A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5,4mm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435523"/>
                  </a:ext>
                </a:extLst>
              </a:tr>
              <a:tr h="14217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Nồi cơm điện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220 - 800 W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3,6A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21,6mm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744865"/>
                  </a:ext>
                </a:extLst>
              </a:tr>
              <a:tr h="1130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Quạt điện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220V - 120W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0,5A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3mm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12" marR="49012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327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8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E5805E-5204-F551-E00A-416F382A6FCA}"/>
              </a:ext>
            </a:extLst>
          </p:cNvPr>
          <p:cNvSpPr txBox="1"/>
          <p:nvPr/>
        </p:nvSpPr>
        <p:spPr>
          <a:xfrm>
            <a:off x="4495800" y="547686"/>
            <a:ext cx="9296400" cy="1169551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338962-B2D8-54A0-D246-180BD2C47C03}"/>
              </a:ext>
            </a:extLst>
          </p:cNvPr>
          <p:cNvGrpSpPr/>
          <p:nvPr/>
        </p:nvGrpSpPr>
        <p:grpSpPr>
          <a:xfrm>
            <a:off x="726188" y="2247900"/>
            <a:ext cx="7539223" cy="7696200"/>
            <a:chOff x="726188" y="2247900"/>
            <a:chExt cx="7539223" cy="76962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2A336E-5245-48D2-9407-56AD06EBD031}"/>
                </a:ext>
              </a:extLst>
            </p:cNvPr>
            <p:cNvGrpSpPr/>
            <p:nvPr/>
          </p:nvGrpSpPr>
          <p:grpSpPr>
            <a:xfrm>
              <a:off x="726188" y="2247900"/>
              <a:ext cx="7539223" cy="7138988"/>
              <a:chOff x="823726" y="2324100"/>
              <a:chExt cx="7539223" cy="713898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0956DA-A4AA-4EDC-36EF-2FF4E4171544}"/>
                  </a:ext>
                </a:extLst>
              </p:cNvPr>
              <p:cNvSpPr/>
              <p:nvPr/>
            </p:nvSpPr>
            <p:spPr>
              <a:xfrm>
                <a:off x="971549" y="2505074"/>
                <a:ext cx="7391400" cy="6958014"/>
              </a:xfrm>
              <a:prstGeom prst="rect">
                <a:avLst/>
              </a:prstGeom>
              <a:solidFill>
                <a:srgbClr val="A9CB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A0D2F690-AC26-BAC5-6A0B-647F964FD0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661"/>
              <a:stretch/>
            </p:blipFill>
            <p:spPr bwMode="auto">
              <a:xfrm>
                <a:off x="823726" y="2324100"/>
                <a:ext cx="7306046" cy="6958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4FC08C-B07E-2307-520F-269229D5BE40}"/>
                </a:ext>
              </a:extLst>
            </p:cNvPr>
            <p:cNvSpPr txBox="1"/>
            <p:nvPr/>
          </p:nvSpPr>
          <p:spPr>
            <a:xfrm>
              <a:off x="1331211" y="9390102"/>
              <a:ext cx="6477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>
                  <a:latin typeface="Arial" panose="020B0604020202020204" pitchFamily="34" charset="0"/>
                  <a:cs typeface="Arial" panose="020B0604020202020204" pitchFamily="34" charset="0"/>
                </a:rPr>
                <a:t>Hình 1.4. </a:t>
              </a:r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Vật liệu và thiết bị điện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C9D761-77BE-2F45-9BFD-CAA06518B3E5}"/>
              </a:ext>
            </a:extLst>
          </p:cNvPr>
          <p:cNvGrpSpPr/>
          <p:nvPr/>
        </p:nvGrpSpPr>
        <p:grpSpPr>
          <a:xfrm>
            <a:off x="9144000" y="3002757"/>
            <a:ext cx="7848600" cy="5448300"/>
            <a:chOff x="9372600" y="2895600"/>
            <a:chExt cx="7848600" cy="54483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510EB78-653A-5C15-6CE6-0D1A957AB3A6}"/>
                </a:ext>
              </a:extLst>
            </p:cNvPr>
            <p:cNvSpPr/>
            <p:nvPr/>
          </p:nvSpPr>
          <p:spPr>
            <a:xfrm>
              <a:off x="9372600" y="3619500"/>
              <a:ext cx="7848600" cy="4724400"/>
            </a:xfrm>
            <a:prstGeom prst="roundRect">
              <a:avLst>
                <a:gd name="adj" fmla="val 8502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973946-2B5E-3C50-92BB-AD28E4096CFA}"/>
                </a:ext>
              </a:extLst>
            </p:cNvPr>
            <p:cNvSpPr txBox="1"/>
            <p:nvPr/>
          </p:nvSpPr>
          <p:spPr>
            <a:xfrm>
              <a:off x="9601200" y="4305300"/>
              <a:ext cx="7391400" cy="3686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>
                  <a:solidFill>
                    <a:srgbClr val="C00000"/>
                  </a:solidFill>
                </a:rPr>
                <a:t>Quan sát Hình 4.1 và cho biết: </a:t>
              </a:r>
              <a:r>
                <a:rPr lang="vi-VN" sz="4000"/>
                <a:t>Có những vật liệu, thiết bị điện nào được dùng để lắp đặt mạng điện trong nhà? </a:t>
              </a:r>
              <a:endParaRPr lang="en-US" sz="400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A63D694-9E6F-EA0F-9C1C-882DA6807925}"/>
                </a:ext>
              </a:extLst>
            </p:cNvPr>
            <p:cNvSpPr/>
            <p:nvPr/>
          </p:nvSpPr>
          <p:spPr>
            <a:xfrm>
              <a:off x="12604670" y="2895600"/>
              <a:ext cx="1384459" cy="1447800"/>
            </a:xfrm>
            <a:custGeom>
              <a:avLst/>
              <a:gdLst/>
              <a:ahLst/>
              <a:cxnLst/>
              <a:rect l="l" t="t" r="r" b="b"/>
              <a:pathLst>
                <a:path w="3934778" h="4114800">
                  <a:moveTo>
                    <a:pt x="0" y="0"/>
                  </a:moveTo>
                  <a:lnTo>
                    <a:pt x="3934777" y="0"/>
                  </a:lnTo>
                  <a:lnTo>
                    <a:pt x="393477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011011" y="5119688"/>
            <a:ext cx="8229600" cy="47625"/>
            <a:chOff x="0" y="0"/>
            <a:chExt cx="2167467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2543"/>
            </a:xfrm>
            <a:custGeom>
              <a:avLst/>
              <a:gdLst/>
              <a:ahLst/>
              <a:cxnLst/>
              <a:rect l="l" t="t" r="r" b="b"/>
              <a:pathLst>
                <a:path w="2167467" h="12543">
                  <a:moveTo>
                    <a:pt x="0" y="0"/>
                  </a:moveTo>
                  <a:lnTo>
                    <a:pt x="2167467" y="0"/>
                  </a:lnTo>
                  <a:lnTo>
                    <a:pt x="216746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7467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84827" y="1028700"/>
            <a:ext cx="8229600" cy="82296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C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81471" y="4762500"/>
            <a:ext cx="1269343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PHẦN 2.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706D64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LỰA CHỌN THIẾT BỊ ĐIỆN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595" y="1028700"/>
            <a:ext cx="3778758" cy="8229600"/>
          </a:xfrm>
          <a:custGeom>
            <a:avLst/>
            <a:gdLst/>
            <a:ahLst/>
            <a:cxnLst/>
            <a:rect l="l" t="t" r="r" b="b"/>
            <a:pathLst>
              <a:path w="3778758" h="8229600">
                <a:moveTo>
                  <a:pt x="0" y="0"/>
                </a:moveTo>
                <a:lnTo>
                  <a:pt x="3778758" y="0"/>
                </a:lnTo>
                <a:lnTo>
                  <a:pt x="37787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C3508AE-6BAD-CCB1-112A-0F429FFA860C}"/>
              </a:ext>
            </a:extLst>
          </p:cNvPr>
          <p:cNvSpPr/>
          <p:nvPr/>
        </p:nvSpPr>
        <p:spPr>
          <a:xfrm>
            <a:off x="5823707" y="495300"/>
            <a:ext cx="12675632" cy="3835185"/>
          </a:xfrm>
          <a:custGeom>
            <a:avLst/>
            <a:gdLst/>
            <a:ahLst/>
            <a:cxnLst/>
            <a:rect l="l" t="t" r="r" b="b"/>
            <a:pathLst>
              <a:path w="12340544" h="8229600">
                <a:moveTo>
                  <a:pt x="0" y="0"/>
                </a:moveTo>
                <a:lnTo>
                  <a:pt x="12340543" y="0"/>
                </a:lnTo>
                <a:lnTo>
                  <a:pt x="12340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637" b="-19772"/>
            </a:stretch>
          </a:blipFill>
        </p:spPr>
      </p:sp>
    </p:spTree>
    <p:extLst>
      <p:ext uri="{BB962C8B-B14F-4D97-AF65-F5344CB8AC3E}">
        <p14:creationId xmlns:p14="http://schemas.microsoft.com/office/powerpoint/2010/main" val="14082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EB4697-BFA9-AC1E-B8AB-B788BDBDC85C}"/>
              </a:ext>
            </a:extLst>
          </p:cNvPr>
          <p:cNvGrpSpPr/>
          <p:nvPr/>
        </p:nvGrpSpPr>
        <p:grpSpPr>
          <a:xfrm>
            <a:off x="533400" y="1714500"/>
            <a:ext cx="17177955" cy="1824923"/>
            <a:chOff x="838200" y="1181100"/>
            <a:chExt cx="17177955" cy="1824923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EE23E45D-6DFB-9F54-9E08-2901D3BA55D6}"/>
                </a:ext>
              </a:extLst>
            </p:cNvPr>
            <p:cNvSpPr/>
            <p:nvPr/>
          </p:nvSpPr>
          <p:spPr>
            <a:xfrm>
              <a:off x="838200" y="1409700"/>
              <a:ext cx="1233646" cy="1447800"/>
            </a:xfrm>
            <a:custGeom>
              <a:avLst/>
              <a:gdLst/>
              <a:ahLst/>
              <a:cxnLst/>
              <a:rect l="l" t="t" r="r" b="b"/>
              <a:pathLst>
                <a:path w="3506153" h="4114800">
                  <a:moveTo>
                    <a:pt x="0" y="0"/>
                  </a:moveTo>
                  <a:lnTo>
                    <a:pt x="3506152" y="0"/>
                  </a:lnTo>
                  <a:lnTo>
                    <a:pt x="350615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717CC7-0690-ABF6-B132-5A8AF6B478CC}"/>
                </a:ext>
              </a:extLst>
            </p:cNvPr>
            <p:cNvSpPr txBox="1"/>
            <p:nvPr/>
          </p:nvSpPr>
          <p:spPr>
            <a:xfrm>
              <a:off x="2438400" y="1181100"/>
              <a:ext cx="155777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Em hãy đọc thông tin trong SGK và nêu các tiêu chí lựa chọn thiết bị đóng cắt và lấy điện.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8BE55-7C02-A713-E1FD-EB1B6B6DCE85}"/>
              </a:ext>
            </a:extLst>
          </p:cNvPr>
          <p:cNvSpPr/>
          <p:nvPr/>
        </p:nvSpPr>
        <p:spPr>
          <a:xfrm>
            <a:off x="6324600" y="4495800"/>
            <a:ext cx="5638800" cy="1295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lựa chọn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243620-FA88-B495-1360-FC9579938320}"/>
              </a:ext>
            </a:extLst>
          </p:cNvPr>
          <p:cNvSpPr/>
          <p:nvPr/>
        </p:nvSpPr>
        <p:spPr>
          <a:xfrm>
            <a:off x="2286000" y="6481762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định mức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38D4C0-7037-E875-9969-E348D9A81B5A}"/>
              </a:ext>
            </a:extLst>
          </p:cNvPr>
          <p:cNvSpPr/>
          <p:nvPr/>
        </p:nvSpPr>
        <p:spPr>
          <a:xfrm>
            <a:off x="9982200" y="6481762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áp định mức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884E6E-1055-6E90-4629-CE9858309B5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5219700" y="5791200"/>
            <a:ext cx="39243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988ABB-ACA6-366A-9A4A-0BFCB542121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9144000" y="5791200"/>
            <a:ext cx="37719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9CECE1F-EA8E-6769-AB22-AF30E54930E7}"/>
              </a:ext>
            </a:extLst>
          </p:cNvPr>
          <p:cNvSpPr txBox="1"/>
          <p:nvPr/>
        </p:nvSpPr>
        <p:spPr>
          <a:xfrm>
            <a:off x="685800" y="571990"/>
            <a:ext cx="94869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Tiêu chí lựa chọn thiết bị điện</a:t>
            </a:r>
          </a:p>
        </p:txBody>
      </p:sp>
    </p:spTree>
    <p:extLst>
      <p:ext uri="{BB962C8B-B14F-4D97-AF65-F5344CB8AC3E}">
        <p14:creationId xmlns:p14="http://schemas.microsoft.com/office/powerpoint/2010/main" val="15918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2B6B57-C8B7-1BCD-1E82-90F88C636F30}"/>
              </a:ext>
            </a:extLst>
          </p:cNvPr>
          <p:cNvGrpSpPr/>
          <p:nvPr/>
        </p:nvGrpSpPr>
        <p:grpSpPr>
          <a:xfrm>
            <a:off x="533400" y="647700"/>
            <a:ext cx="17221200" cy="1303020"/>
            <a:chOff x="914400" y="2552700"/>
            <a:chExt cx="17221200" cy="13030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36CFC20-0C67-FC4E-F170-8229187A095C}"/>
                </a:ext>
              </a:extLst>
            </p:cNvPr>
            <p:cNvSpPr/>
            <p:nvPr/>
          </p:nvSpPr>
          <p:spPr>
            <a:xfrm>
              <a:off x="914400" y="2552700"/>
              <a:ext cx="1524000" cy="1303020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F420DD-DD6B-959B-7882-5D2D6EF58A4B}"/>
                </a:ext>
              </a:extLst>
            </p:cNvPr>
            <p:cNvSpPr txBox="1"/>
            <p:nvPr/>
          </p:nvSpPr>
          <p:spPr>
            <a:xfrm>
              <a:off x="2819400" y="3005529"/>
              <a:ext cx="15316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Khi lắp đặt mạng điện trong nhà cần lựa chọn những thiết bị nào?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1F6A2C-20C4-81C8-94B1-DDF05CF9F132}"/>
              </a:ext>
            </a:extLst>
          </p:cNvPr>
          <p:cNvSpPr/>
          <p:nvPr/>
        </p:nvSpPr>
        <p:spPr>
          <a:xfrm>
            <a:off x="2057400" y="2857500"/>
            <a:ext cx="5334000" cy="1303020"/>
          </a:xfrm>
          <a:prstGeom prst="roundRect">
            <a:avLst>
              <a:gd name="adj" fmla="val 14658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34DF09-469E-C43A-3356-A61C5569C8D9}"/>
              </a:ext>
            </a:extLst>
          </p:cNvPr>
          <p:cNvSpPr/>
          <p:nvPr/>
        </p:nvSpPr>
        <p:spPr>
          <a:xfrm>
            <a:off x="10896602" y="2857500"/>
            <a:ext cx="5334000" cy="1303020"/>
          </a:xfrm>
          <a:prstGeom prst="roundRect">
            <a:avLst>
              <a:gd name="adj" fmla="val 14658"/>
            </a:avLst>
          </a:prstGeom>
          <a:solidFill>
            <a:srgbClr val="FDAC84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lấy điện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32549-49EB-D543-5D0F-5D2B4E7AE70A}"/>
              </a:ext>
            </a:extLst>
          </p:cNvPr>
          <p:cNvGrpSpPr/>
          <p:nvPr/>
        </p:nvGrpSpPr>
        <p:grpSpPr>
          <a:xfrm>
            <a:off x="952498" y="5067300"/>
            <a:ext cx="7543800" cy="4114800"/>
            <a:chOff x="762000" y="5143500"/>
            <a:chExt cx="7543800" cy="4114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4C31F8-E375-C09C-73C7-E26B1F0EA058}"/>
                </a:ext>
              </a:extLst>
            </p:cNvPr>
            <p:cNvSpPr/>
            <p:nvPr/>
          </p:nvSpPr>
          <p:spPr>
            <a:xfrm>
              <a:off x="762000" y="5143500"/>
              <a:ext cx="7543800" cy="411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AD8673-2896-ADA2-DF67-152414FFE096}"/>
                </a:ext>
              </a:extLst>
            </p:cNvPr>
            <p:cNvSpPr txBox="1"/>
            <p:nvPr/>
          </p:nvSpPr>
          <p:spPr>
            <a:xfrm>
              <a:off x="1047750" y="5447631"/>
              <a:ext cx="6972300" cy="3506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Có thể sử dụng cầu dao kết hợp với cầu chì hoặc aptomat và được lựa chọn phù hợp với đồ dùng của mạng điện</a:t>
              </a:r>
              <a:r>
                <a:rPr lang="en-US" sz="3800"/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4E7832-88E7-5F38-00FF-0569CE44B66C}"/>
              </a:ext>
            </a:extLst>
          </p:cNvPr>
          <p:cNvGrpSpPr/>
          <p:nvPr/>
        </p:nvGrpSpPr>
        <p:grpSpPr>
          <a:xfrm>
            <a:off x="9791702" y="5067299"/>
            <a:ext cx="7543800" cy="4114800"/>
            <a:chOff x="762000" y="5143500"/>
            <a:chExt cx="7543800" cy="41148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30CCF2-B203-B158-A706-89865125E482}"/>
                </a:ext>
              </a:extLst>
            </p:cNvPr>
            <p:cNvSpPr/>
            <p:nvPr/>
          </p:nvSpPr>
          <p:spPr>
            <a:xfrm>
              <a:off x="762000" y="5143500"/>
              <a:ext cx="7543800" cy="411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E18643-8B8F-DD1E-FB1D-584F7CD980FB}"/>
                </a:ext>
              </a:extLst>
            </p:cNvPr>
            <p:cNvSpPr txBox="1"/>
            <p:nvPr/>
          </p:nvSpPr>
          <p:spPr>
            <a:xfrm>
              <a:off x="1047750" y="5886213"/>
              <a:ext cx="6972300" cy="2629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Lựa chọn thiết bị lấy điện trong nhà có thể áp dụng theo TCVN 9206:2012</a:t>
              </a:r>
              <a:endParaRPr lang="en-US" sz="3800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B625E-80FC-5BC5-4886-CC31DFA8937B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 flipH="1">
            <a:off x="4724398" y="4160520"/>
            <a:ext cx="2" cy="90678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11CFDA-87AF-988C-4A96-049FFEB86F6E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13563602" y="4160520"/>
            <a:ext cx="0" cy="906779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9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02DA8-7836-B7EE-C1EF-9CDDDDBE7F6A}"/>
              </a:ext>
            </a:extLst>
          </p:cNvPr>
          <p:cNvSpPr txBox="1"/>
          <p:nvPr/>
        </p:nvSpPr>
        <p:spPr>
          <a:xfrm>
            <a:off x="685800" y="571990"/>
            <a:ext cx="94869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Lựa chọn thiết bị điện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882FE4-51ED-4283-0E8B-872F30F13B1C}"/>
              </a:ext>
            </a:extLst>
          </p:cNvPr>
          <p:cNvGrpSpPr/>
          <p:nvPr/>
        </p:nvGrpSpPr>
        <p:grpSpPr>
          <a:xfrm>
            <a:off x="634177" y="1700628"/>
            <a:ext cx="17044223" cy="1233072"/>
            <a:chOff x="514732" y="1866900"/>
            <a:chExt cx="17044223" cy="12330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8F58B4-6197-D171-49FA-F82DF988360B}"/>
                </a:ext>
              </a:extLst>
            </p:cNvPr>
            <p:cNvSpPr txBox="1"/>
            <p:nvPr/>
          </p:nvSpPr>
          <p:spPr>
            <a:xfrm>
              <a:off x="1981200" y="1955907"/>
              <a:ext cx="1557775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Khi lắp đặt mạng điện trong nhà cần lựa chọn những thiết bị nào?</a:t>
              </a: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9BD499AA-CB0C-ADBE-3375-E9091E381CEA}"/>
                </a:ext>
              </a:extLst>
            </p:cNvPr>
            <p:cNvSpPr/>
            <p:nvPr/>
          </p:nvSpPr>
          <p:spPr>
            <a:xfrm>
              <a:off x="514732" y="1866900"/>
              <a:ext cx="1219200" cy="1233072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9" y="0"/>
                  </a:lnTo>
                  <a:lnTo>
                    <a:pt x="40685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467663-32A3-F9C4-C1F3-C9E2D5B83F4D}"/>
              </a:ext>
            </a:extLst>
          </p:cNvPr>
          <p:cNvSpPr/>
          <p:nvPr/>
        </p:nvSpPr>
        <p:spPr>
          <a:xfrm>
            <a:off x="6324600" y="3614738"/>
            <a:ext cx="5638800" cy="1295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thiết bị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A85499-E0DE-0820-F711-BEA19F56B9B8}"/>
              </a:ext>
            </a:extLst>
          </p:cNvPr>
          <p:cNvSpPr/>
          <p:nvPr/>
        </p:nvSpPr>
        <p:spPr>
          <a:xfrm>
            <a:off x="2286000" y="5600700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8396B0-7168-64B3-8112-800072265FBA}"/>
              </a:ext>
            </a:extLst>
          </p:cNvPr>
          <p:cNvSpPr/>
          <p:nvPr/>
        </p:nvSpPr>
        <p:spPr>
          <a:xfrm>
            <a:off x="9982200" y="5600700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lấy điện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4520FF-293E-2263-311A-7AA7FE7C3844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5219700" y="4910138"/>
            <a:ext cx="39243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799A5B-AB6B-B2DD-4C2F-6F2043DE33DC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9144000" y="4910138"/>
            <a:ext cx="37719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8">
            <a:extLst>
              <a:ext uri="{FF2B5EF4-FFF2-40B4-BE49-F238E27FC236}">
                <a16:creationId xmlns:a16="http://schemas.microsoft.com/office/drawing/2014/main" id="{2F2CF583-6CF7-87BF-160A-2747F8FC8F5F}"/>
              </a:ext>
            </a:extLst>
          </p:cNvPr>
          <p:cNvSpPr/>
          <p:nvPr/>
        </p:nvSpPr>
        <p:spPr>
          <a:xfrm>
            <a:off x="5638800" y="7736966"/>
            <a:ext cx="7010400" cy="2550033"/>
          </a:xfrm>
          <a:custGeom>
            <a:avLst/>
            <a:gdLst/>
            <a:ahLst/>
            <a:cxnLst/>
            <a:rect l="l" t="t" r="r" b="b"/>
            <a:pathLst>
              <a:path w="7315200" h="2660904">
                <a:moveTo>
                  <a:pt x="0" y="0"/>
                </a:moveTo>
                <a:lnTo>
                  <a:pt x="7315200" y="0"/>
                </a:lnTo>
                <a:lnTo>
                  <a:pt x="7315200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55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MCCB là gì? Tìm hiểu về thiết bị đóng cắt MCCB">
            <a:extLst>
              <a:ext uri="{FF2B5EF4-FFF2-40B4-BE49-F238E27FC236}">
                <a16:creationId xmlns:a16="http://schemas.microsoft.com/office/drawing/2014/main" id="{55997197-735A-4894-4380-3CEE01BF1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3"/>
          <a:stretch/>
        </p:blipFill>
        <p:spPr bwMode="auto">
          <a:xfrm>
            <a:off x="3467100" y="419100"/>
            <a:ext cx="11353800" cy="407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73B0DD-A073-80A6-4414-A332C903D59E}"/>
              </a:ext>
            </a:extLst>
          </p:cNvPr>
          <p:cNvSpPr/>
          <p:nvPr/>
        </p:nvSpPr>
        <p:spPr>
          <a:xfrm>
            <a:off x="5105400" y="4305300"/>
            <a:ext cx="8077200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AC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thiết bị đóng cắt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6FEB60-9E14-0340-A521-1E4A20812775}"/>
              </a:ext>
            </a:extLst>
          </p:cNvPr>
          <p:cNvSpPr/>
          <p:nvPr/>
        </p:nvSpPr>
        <p:spPr>
          <a:xfrm>
            <a:off x="1143000" y="6249377"/>
            <a:ext cx="6400800" cy="3190875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tắc: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dòng điện định mức và điện áp định mức.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CEC370-CA54-0D9C-7860-2B3AE8BE51F1}"/>
              </a:ext>
            </a:extLst>
          </p:cNvPr>
          <p:cNvSpPr/>
          <p:nvPr/>
        </p:nvSpPr>
        <p:spPr>
          <a:xfrm>
            <a:off x="10744198" y="6249376"/>
            <a:ext cx="6400800" cy="3190875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tắc: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dòng điện định mức và điện áp định mức.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BE0A2-1033-6379-2291-8BBF635D7112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rot="5400000">
            <a:off x="6381262" y="3486638"/>
            <a:ext cx="724877" cy="48006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40DD6D-DA80-9035-B199-4A0244E28FA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16200000" flipH="1">
            <a:off x="11181861" y="3486639"/>
            <a:ext cx="724876" cy="480059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7AE49F-D09A-31B3-4BF6-1A4A24682CAC}"/>
              </a:ext>
            </a:extLst>
          </p:cNvPr>
          <p:cNvGrpSpPr/>
          <p:nvPr/>
        </p:nvGrpSpPr>
        <p:grpSpPr>
          <a:xfrm>
            <a:off x="676275" y="1104900"/>
            <a:ext cx="6858000" cy="4968474"/>
            <a:chOff x="762000" y="708426"/>
            <a:chExt cx="6858000" cy="4968474"/>
          </a:xfrm>
        </p:grpSpPr>
        <p:pic>
          <p:nvPicPr>
            <p:cNvPr id="7170" name="Picture 2" descr="Mô tả cấu tạo của các thiết bị đóng, cắt và lấy điện của mạng điện">
              <a:extLst>
                <a:ext uri="{FF2B5EF4-FFF2-40B4-BE49-F238E27FC236}">
                  <a16:creationId xmlns:a16="http://schemas.microsoft.com/office/drawing/2014/main" id="{5E9B5611-0ABA-7528-9C4D-9B4C277E4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708426"/>
              <a:ext cx="6858000" cy="4420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FA2B6A-A30F-B62C-4EFF-D4A34F5C6EB7}"/>
                </a:ext>
              </a:extLst>
            </p:cNvPr>
            <p:cNvSpPr txBox="1"/>
            <p:nvPr/>
          </p:nvSpPr>
          <p:spPr>
            <a:xfrm>
              <a:off x="1524000" y="5122902"/>
              <a:ext cx="5334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Thiết bị lấy điện 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25E510-595E-FCD7-CD03-5098E42F280B}"/>
              </a:ext>
            </a:extLst>
          </p:cNvPr>
          <p:cNvSpPr/>
          <p:nvPr/>
        </p:nvSpPr>
        <p:spPr>
          <a:xfrm>
            <a:off x="8829675" y="1104900"/>
            <a:ext cx="8077200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thiết bị lấy điện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CEC68A-1A58-BBB5-061B-9CEEC37892D1}"/>
              </a:ext>
            </a:extLst>
          </p:cNvPr>
          <p:cNvGrpSpPr/>
          <p:nvPr/>
        </p:nvGrpSpPr>
        <p:grpSpPr>
          <a:xfrm>
            <a:off x="690562" y="3205163"/>
            <a:ext cx="6858000" cy="1524000"/>
            <a:chOff x="700087" y="2705100"/>
            <a:chExt cx="68580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668AD9-130E-18BF-A879-020D86910FBA}"/>
                </a:ext>
              </a:extLst>
            </p:cNvPr>
            <p:cNvSpPr/>
            <p:nvPr/>
          </p:nvSpPr>
          <p:spPr>
            <a:xfrm>
              <a:off x="700087" y="2705100"/>
              <a:ext cx="6858000" cy="15240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B82006-FE3B-5939-83E8-8FDCC23B60DF}"/>
                </a:ext>
              </a:extLst>
            </p:cNvPr>
            <p:cNvSpPr txBox="1"/>
            <p:nvPr/>
          </p:nvSpPr>
          <p:spPr>
            <a:xfrm>
              <a:off x="1514475" y="3113157"/>
              <a:ext cx="52006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TCVN 9206:2012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CDE968-FBC6-5105-4F21-C17214A09075}"/>
              </a:ext>
            </a:extLst>
          </p:cNvPr>
          <p:cNvGrpSpPr/>
          <p:nvPr/>
        </p:nvGrpSpPr>
        <p:grpSpPr>
          <a:xfrm>
            <a:off x="8053390" y="2659433"/>
            <a:ext cx="9234485" cy="2615460"/>
            <a:chOff x="7920040" y="2159370"/>
            <a:chExt cx="9234485" cy="2615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035798-5734-8728-F5C7-07B87C936E8E}"/>
                </a:ext>
              </a:extLst>
            </p:cNvPr>
            <p:cNvSpPr txBox="1"/>
            <p:nvPr/>
          </p:nvSpPr>
          <p:spPr>
            <a:xfrm>
              <a:off x="8601075" y="2159370"/>
              <a:ext cx="8553450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Đồ dùng chiếu sáng, quạt điện : 5A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Đồ dùng công suất lớn: 40A.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Ổ cắm lấy điện: 20A.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B5DD79AE-456C-D790-A87C-976F902369BA}"/>
                </a:ext>
              </a:extLst>
            </p:cNvPr>
            <p:cNvSpPr/>
            <p:nvPr/>
          </p:nvSpPr>
          <p:spPr>
            <a:xfrm>
              <a:off x="7920040" y="3113157"/>
              <a:ext cx="600073" cy="58254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B9AE6E-1A72-6524-2E27-5F1D938A0437}"/>
              </a:ext>
            </a:extLst>
          </p:cNvPr>
          <p:cNvGrpSpPr/>
          <p:nvPr/>
        </p:nvGrpSpPr>
        <p:grpSpPr>
          <a:xfrm>
            <a:off x="628651" y="6131726"/>
            <a:ext cx="8001000" cy="3583774"/>
            <a:chOff x="628651" y="6131726"/>
            <a:chExt cx="8001000" cy="35837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F6804E0-95C3-6CE7-E665-DDCC4A0C51BF}"/>
                </a:ext>
              </a:extLst>
            </p:cNvPr>
            <p:cNvSpPr/>
            <p:nvPr/>
          </p:nvSpPr>
          <p:spPr>
            <a:xfrm>
              <a:off x="628651" y="6661551"/>
              <a:ext cx="8001000" cy="3053949"/>
            </a:xfrm>
            <a:prstGeom prst="roundRect">
              <a:avLst>
                <a:gd name="adj" fmla="val 6629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Phích cắm điện và ổ cắm điện phải tương thích.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5F03DEF-3737-467D-851F-7D200648DE5D}"/>
                </a:ext>
              </a:extLst>
            </p:cNvPr>
            <p:cNvSpPr/>
            <p:nvPr/>
          </p:nvSpPr>
          <p:spPr>
            <a:xfrm>
              <a:off x="4572000" y="6131726"/>
              <a:ext cx="857249" cy="8572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66D4D9-538A-A3E0-13FF-38BC58EA563B}"/>
              </a:ext>
            </a:extLst>
          </p:cNvPr>
          <p:cNvGrpSpPr/>
          <p:nvPr/>
        </p:nvGrpSpPr>
        <p:grpSpPr>
          <a:xfrm>
            <a:off x="9648824" y="6076950"/>
            <a:ext cx="8001000" cy="3638550"/>
            <a:chOff x="9648824" y="6076950"/>
            <a:chExt cx="8001000" cy="36385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E98CCD-270A-4265-BB87-61536FBA4E8E}"/>
                </a:ext>
              </a:extLst>
            </p:cNvPr>
            <p:cNvSpPr/>
            <p:nvPr/>
          </p:nvSpPr>
          <p:spPr>
            <a:xfrm>
              <a:off x="9648824" y="6661551"/>
              <a:ext cx="8001000" cy="3053949"/>
            </a:xfrm>
            <a:prstGeom prst="roundRect">
              <a:avLst>
                <a:gd name="adj" fmla="val 6629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thể dùng ổ cắm điện và phích cắm điện với dòng điện định mức 6,3 hoặc 10A.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4C0A9B20-7464-A9DE-4EBF-C53D392C11BF}"/>
                </a:ext>
              </a:extLst>
            </p:cNvPr>
            <p:cNvSpPr/>
            <p:nvPr/>
          </p:nvSpPr>
          <p:spPr>
            <a:xfrm>
              <a:off x="13563600" y="6076950"/>
              <a:ext cx="857249" cy="8572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088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21679B-00B6-CB02-729E-13548B448247}"/>
              </a:ext>
            </a:extLst>
          </p:cNvPr>
          <p:cNvSpPr/>
          <p:nvPr/>
        </p:nvSpPr>
        <p:spPr>
          <a:xfrm>
            <a:off x="348043" y="1147762"/>
            <a:ext cx="17787557" cy="8567738"/>
          </a:xfrm>
          <a:prstGeom prst="roundRect">
            <a:avLst>
              <a:gd name="adj" fmla="val 31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61062-DC5A-F829-CFA6-CD00AFF205E3}"/>
              </a:ext>
            </a:extLst>
          </p:cNvPr>
          <p:cNvSpPr txBox="1"/>
          <p:nvPr/>
        </p:nvSpPr>
        <p:spPr>
          <a:xfrm>
            <a:off x="609599" y="1322694"/>
            <a:ext cx="17330355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vụ: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Lựa chọn aptomat, công tắc điện, ổ cắm điện và phích cắm điện có thông số (dòng điện, điện áp) phù hợp với các đồ dùng điện dưới đây.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4198F-4374-6164-B292-C3F55DB55814}"/>
              </a:ext>
            </a:extLst>
          </p:cNvPr>
          <p:cNvSpPr txBox="1"/>
          <p:nvPr/>
        </p:nvSpPr>
        <p:spPr>
          <a:xfrm>
            <a:off x="5943600" y="328611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83167D-9987-7DB3-BA4A-113CD0B6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01242"/>
              </p:ext>
            </p:extLst>
          </p:nvPr>
        </p:nvGraphicFramePr>
        <p:xfrm>
          <a:off x="555023" y="3337232"/>
          <a:ext cx="17177954" cy="6149667"/>
        </p:xfrm>
        <a:graphic>
          <a:graphicData uri="http://schemas.openxmlformats.org/drawingml/2006/table">
            <a:tbl>
              <a:tblPr firstRow="1" firstCol="1" bandRow="1"/>
              <a:tblGrid>
                <a:gridCol w="1484298">
                  <a:extLst>
                    <a:ext uri="{9D8B030D-6E8A-4147-A177-3AD203B41FA5}">
                      <a16:colId xmlns:a16="http://schemas.microsoft.com/office/drawing/2014/main" val="553481215"/>
                    </a:ext>
                  </a:extLst>
                </a:gridCol>
                <a:gridCol w="2604524">
                  <a:extLst>
                    <a:ext uri="{9D8B030D-6E8A-4147-A177-3AD203B41FA5}">
                      <a16:colId xmlns:a16="http://schemas.microsoft.com/office/drawing/2014/main" val="715572909"/>
                    </a:ext>
                  </a:extLst>
                </a:gridCol>
                <a:gridCol w="3269658">
                  <a:extLst>
                    <a:ext uri="{9D8B030D-6E8A-4147-A177-3AD203B41FA5}">
                      <a16:colId xmlns:a16="http://schemas.microsoft.com/office/drawing/2014/main" val="1492247311"/>
                    </a:ext>
                  </a:extLst>
                </a:gridCol>
                <a:gridCol w="2453994">
                  <a:extLst>
                    <a:ext uri="{9D8B030D-6E8A-4147-A177-3AD203B41FA5}">
                      <a16:colId xmlns:a16="http://schemas.microsoft.com/office/drawing/2014/main" val="3384835452"/>
                    </a:ext>
                  </a:extLst>
                </a:gridCol>
                <a:gridCol w="2455743">
                  <a:extLst>
                    <a:ext uri="{9D8B030D-6E8A-4147-A177-3AD203B41FA5}">
                      <a16:colId xmlns:a16="http://schemas.microsoft.com/office/drawing/2014/main" val="290060095"/>
                    </a:ext>
                  </a:extLst>
                </a:gridCol>
                <a:gridCol w="2259705">
                  <a:extLst>
                    <a:ext uri="{9D8B030D-6E8A-4147-A177-3AD203B41FA5}">
                      <a16:colId xmlns:a16="http://schemas.microsoft.com/office/drawing/2014/main" val="1556522297"/>
                    </a:ext>
                  </a:extLst>
                </a:gridCol>
                <a:gridCol w="2650032">
                  <a:extLst>
                    <a:ext uri="{9D8B030D-6E8A-4147-A177-3AD203B41FA5}">
                      <a16:colId xmlns:a16="http://schemas.microsoft.com/office/drawing/2014/main" val="2260308816"/>
                    </a:ext>
                  </a:extLst>
                </a:gridCol>
              </a:tblGrid>
              <a:tr h="1773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 dùng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 suất của đồ dùng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Aptomat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 tắc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Ổ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Phích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446268"/>
                  </a:ext>
                </a:extLst>
              </a:tr>
              <a:tr h="1773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chiếu sáng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09019"/>
                  </a:ext>
                </a:extLst>
              </a:tr>
              <a:tr h="1773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Nồi cơm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92506"/>
                  </a:ext>
                </a:extLst>
              </a:tr>
              <a:tr h="8285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Quạt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363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9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763C3-E328-030A-1021-3FC3274AE9E1}"/>
              </a:ext>
            </a:extLst>
          </p:cNvPr>
          <p:cNvGrpSpPr/>
          <p:nvPr/>
        </p:nvGrpSpPr>
        <p:grpSpPr>
          <a:xfrm>
            <a:off x="6743699" y="419100"/>
            <a:ext cx="4800601" cy="2343151"/>
            <a:chOff x="7162800" y="1409700"/>
            <a:chExt cx="3962400" cy="2514600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1FA7894E-BC03-B884-25B9-202BBAD2B555}"/>
                </a:ext>
              </a:extLst>
            </p:cNvPr>
            <p:cNvSpPr/>
            <p:nvPr/>
          </p:nvSpPr>
          <p:spPr>
            <a:xfrm>
              <a:off x="7162800" y="1409700"/>
              <a:ext cx="3962400" cy="2514600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8414E-D8DE-F04E-EDD7-C1297936C72B}"/>
                </a:ext>
              </a:extLst>
            </p:cNvPr>
            <p:cNvSpPr txBox="1"/>
            <p:nvPr/>
          </p:nvSpPr>
          <p:spPr>
            <a:xfrm>
              <a:off x="7162800" y="2313057"/>
              <a:ext cx="3962400" cy="75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612CE1D-E239-2273-8A90-8560AFEA0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34285"/>
              </p:ext>
            </p:extLst>
          </p:nvPr>
        </p:nvGraphicFramePr>
        <p:xfrm>
          <a:off x="419099" y="3009900"/>
          <a:ext cx="17449800" cy="6677027"/>
        </p:xfrm>
        <a:graphic>
          <a:graphicData uri="http://schemas.openxmlformats.org/drawingml/2006/table">
            <a:tbl>
              <a:tblPr firstRow="1" firstCol="1" bandRow="1"/>
              <a:tblGrid>
                <a:gridCol w="1507788">
                  <a:extLst>
                    <a:ext uri="{9D8B030D-6E8A-4147-A177-3AD203B41FA5}">
                      <a16:colId xmlns:a16="http://schemas.microsoft.com/office/drawing/2014/main" val="3452909564"/>
                    </a:ext>
                  </a:extLst>
                </a:gridCol>
                <a:gridCol w="2645741">
                  <a:extLst>
                    <a:ext uri="{9D8B030D-6E8A-4147-A177-3AD203B41FA5}">
                      <a16:colId xmlns:a16="http://schemas.microsoft.com/office/drawing/2014/main" val="648260148"/>
                    </a:ext>
                  </a:extLst>
                </a:gridCol>
                <a:gridCol w="3321401">
                  <a:extLst>
                    <a:ext uri="{9D8B030D-6E8A-4147-A177-3AD203B41FA5}">
                      <a16:colId xmlns:a16="http://schemas.microsoft.com/office/drawing/2014/main" val="527975545"/>
                    </a:ext>
                  </a:extLst>
                </a:gridCol>
                <a:gridCol w="2492829">
                  <a:extLst>
                    <a:ext uri="{9D8B030D-6E8A-4147-A177-3AD203B41FA5}">
                      <a16:colId xmlns:a16="http://schemas.microsoft.com/office/drawing/2014/main" val="4167886972"/>
                    </a:ext>
                  </a:extLst>
                </a:gridCol>
                <a:gridCol w="2494606">
                  <a:extLst>
                    <a:ext uri="{9D8B030D-6E8A-4147-A177-3AD203B41FA5}">
                      <a16:colId xmlns:a16="http://schemas.microsoft.com/office/drawing/2014/main" val="627737630"/>
                    </a:ext>
                  </a:extLst>
                </a:gridCol>
                <a:gridCol w="2295464">
                  <a:extLst>
                    <a:ext uri="{9D8B030D-6E8A-4147-A177-3AD203B41FA5}">
                      <a16:colId xmlns:a16="http://schemas.microsoft.com/office/drawing/2014/main" val="708315684"/>
                    </a:ext>
                  </a:extLst>
                </a:gridCol>
                <a:gridCol w="2691971">
                  <a:extLst>
                    <a:ext uri="{9D8B030D-6E8A-4147-A177-3AD203B41FA5}">
                      <a16:colId xmlns:a16="http://schemas.microsoft.com/office/drawing/2014/main" val="177107622"/>
                    </a:ext>
                  </a:extLst>
                </a:gridCol>
              </a:tblGrid>
              <a:tr h="209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 dùng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 suất của đồ dùng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Aptomat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 tắc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Ổ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Phích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112474"/>
                  </a:ext>
                </a:extLst>
              </a:tr>
              <a:tr h="209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chiếu sáng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1,28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491525"/>
                  </a:ext>
                </a:extLst>
              </a:tr>
              <a:tr h="1498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Nồi cơm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4,73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268496"/>
                  </a:ext>
                </a:extLst>
              </a:tr>
              <a:tr h="980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Quạt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120W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0,71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562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4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011011" y="5119688"/>
            <a:ext cx="8229600" cy="47625"/>
            <a:chOff x="0" y="0"/>
            <a:chExt cx="2167467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2543"/>
            </a:xfrm>
            <a:custGeom>
              <a:avLst/>
              <a:gdLst/>
              <a:ahLst/>
              <a:cxnLst/>
              <a:rect l="l" t="t" r="r" b="b"/>
              <a:pathLst>
                <a:path w="2167467" h="12543">
                  <a:moveTo>
                    <a:pt x="0" y="0"/>
                  </a:moveTo>
                  <a:lnTo>
                    <a:pt x="2167467" y="0"/>
                  </a:lnTo>
                  <a:lnTo>
                    <a:pt x="216746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7467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84827" y="1028700"/>
            <a:ext cx="8229600" cy="82296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C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81471" y="4878721"/>
            <a:ext cx="1269343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PHẦN 3.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706D64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LỰA CHỌN </a:t>
            </a:r>
            <a:r>
              <a:rPr lang="en-US" sz="8000" b="1">
                <a:solidFill>
                  <a:srgbClr val="706D64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DỤNG CỤ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706D64"/>
              </a:solidFill>
              <a:effectLst/>
              <a:uLnTx/>
              <a:uFillTx/>
              <a:latin typeface="Arial" panose="020B0604020202020204" pitchFamily="34" charset="0"/>
              <a:ea typeface="Glacial Indifference"/>
              <a:cs typeface="Arial" panose="020B0604020202020204" pitchFamily="34" charset="0"/>
              <a:sym typeface="Glacial Indifferenc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6595" y="1028700"/>
            <a:ext cx="3778758" cy="8229600"/>
          </a:xfrm>
          <a:custGeom>
            <a:avLst/>
            <a:gdLst/>
            <a:ahLst/>
            <a:cxnLst/>
            <a:rect l="l" t="t" r="r" b="b"/>
            <a:pathLst>
              <a:path w="3778758" h="8229600">
                <a:moveTo>
                  <a:pt x="0" y="0"/>
                </a:moveTo>
                <a:lnTo>
                  <a:pt x="3778758" y="0"/>
                </a:lnTo>
                <a:lnTo>
                  <a:pt x="37787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156CC58-32BE-2F39-C495-7761E5E15E16}"/>
              </a:ext>
            </a:extLst>
          </p:cNvPr>
          <p:cNvSpPr/>
          <p:nvPr/>
        </p:nvSpPr>
        <p:spPr>
          <a:xfrm>
            <a:off x="5629547" y="611521"/>
            <a:ext cx="12693430" cy="4191000"/>
          </a:xfrm>
          <a:custGeom>
            <a:avLst/>
            <a:gdLst/>
            <a:ahLst/>
            <a:cxnLst/>
            <a:rect l="l" t="t" r="r" b="b"/>
            <a:pathLst>
              <a:path w="11449878" h="8229600">
                <a:moveTo>
                  <a:pt x="0" y="0"/>
                </a:moveTo>
                <a:lnTo>
                  <a:pt x="11449878" y="0"/>
                </a:lnTo>
                <a:lnTo>
                  <a:pt x="114498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8136" b="-29554"/>
            </a:stretch>
          </a:blipFill>
        </p:spPr>
      </p:sp>
    </p:spTree>
    <p:extLst>
      <p:ext uri="{BB962C8B-B14F-4D97-AF65-F5344CB8AC3E}">
        <p14:creationId xmlns:p14="http://schemas.microsoft.com/office/powerpoint/2010/main" val="26349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5829300" y="0"/>
            <a:ext cx="6629400" cy="218276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000"/>
              </a:pPr>
              <a:endParaRPr sz="6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000"/>
              </a:pPr>
              <a:endParaRPr sz="6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400"/>
              </a:pPr>
              <a:r>
                <a:rPr lang="en-US" sz="6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kenhgiaovien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1173767" y="7234940"/>
            <a:ext cx="9573359" cy="1486050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2400"/>
              </a:pPr>
              <a:r>
                <a:rPr lang="en-US" sz="3600" u="sng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1225235" y="2694920"/>
            <a:ext cx="12269540" cy="429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giảng và giáo án này chỉ có duy nhất trên </a:t>
            </a:r>
            <a:r>
              <a:rPr lang="en-US" sz="3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kenhgiaovien.com </a:t>
            </a:r>
            <a:endParaRPr sz="3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Vui lòng không tiếp tay cho hành vi xấu.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2706570" y="8566590"/>
            <a:ext cx="6507753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defTabSz="1371600">
              <a:buClr>
                <a:srgbClr val="000000"/>
              </a:buClr>
              <a:buSzPts val="4000"/>
            </a:pPr>
            <a:r>
              <a:rPr lang="en-US" sz="6000" kern="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6600" b="1" kern="0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6000" b="1" kern="0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81820" y="3209384"/>
            <a:ext cx="4511981" cy="707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E5805E-5204-F551-E00A-416F382A6FCA}"/>
              </a:ext>
            </a:extLst>
          </p:cNvPr>
          <p:cNvSpPr txBox="1"/>
          <p:nvPr/>
        </p:nvSpPr>
        <p:spPr>
          <a:xfrm>
            <a:off x="4495800" y="547686"/>
            <a:ext cx="9296400" cy="1169551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338962-B2D8-54A0-D246-180BD2C47C03}"/>
              </a:ext>
            </a:extLst>
          </p:cNvPr>
          <p:cNvGrpSpPr/>
          <p:nvPr/>
        </p:nvGrpSpPr>
        <p:grpSpPr>
          <a:xfrm>
            <a:off x="726188" y="2247900"/>
            <a:ext cx="7539223" cy="7696200"/>
            <a:chOff x="726188" y="2247900"/>
            <a:chExt cx="7539223" cy="76962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2A336E-5245-48D2-9407-56AD06EBD031}"/>
                </a:ext>
              </a:extLst>
            </p:cNvPr>
            <p:cNvGrpSpPr/>
            <p:nvPr/>
          </p:nvGrpSpPr>
          <p:grpSpPr>
            <a:xfrm>
              <a:off x="726188" y="2247900"/>
              <a:ext cx="7539223" cy="7138988"/>
              <a:chOff x="823726" y="2324100"/>
              <a:chExt cx="7539223" cy="713898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0956DA-A4AA-4EDC-36EF-2FF4E4171544}"/>
                  </a:ext>
                </a:extLst>
              </p:cNvPr>
              <p:cNvSpPr/>
              <p:nvPr/>
            </p:nvSpPr>
            <p:spPr>
              <a:xfrm>
                <a:off x="971549" y="2505074"/>
                <a:ext cx="7391400" cy="6958014"/>
              </a:xfrm>
              <a:prstGeom prst="rect">
                <a:avLst/>
              </a:prstGeom>
              <a:solidFill>
                <a:srgbClr val="A9CB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A0D2F690-AC26-BAC5-6A0B-647F964FD0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661"/>
              <a:stretch/>
            </p:blipFill>
            <p:spPr bwMode="auto">
              <a:xfrm>
                <a:off x="823726" y="2324100"/>
                <a:ext cx="7306046" cy="6958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4FC08C-B07E-2307-520F-269229D5BE40}"/>
                </a:ext>
              </a:extLst>
            </p:cNvPr>
            <p:cNvSpPr txBox="1"/>
            <p:nvPr/>
          </p:nvSpPr>
          <p:spPr>
            <a:xfrm>
              <a:off x="1331211" y="9390102"/>
              <a:ext cx="6477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>
                  <a:latin typeface="Arial" panose="020B0604020202020204" pitchFamily="34" charset="0"/>
                  <a:cs typeface="Arial" panose="020B0604020202020204" pitchFamily="34" charset="0"/>
                </a:rPr>
                <a:t>Hình 1.4. </a:t>
              </a:r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Vật liệu và thiết bị điện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20F299-CEFE-D046-7F69-93F0F610B152}"/>
              </a:ext>
            </a:extLst>
          </p:cNvPr>
          <p:cNvGrpSpPr/>
          <p:nvPr/>
        </p:nvGrpSpPr>
        <p:grpSpPr>
          <a:xfrm>
            <a:off x="7808211" y="3086100"/>
            <a:ext cx="8943102" cy="2371075"/>
            <a:chOff x="8354298" y="3035088"/>
            <a:chExt cx="8747839" cy="2371075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05DC4124-282C-F998-19FC-ADC8E6321CD8}"/>
                </a:ext>
              </a:extLst>
            </p:cNvPr>
            <p:cNvSpPr/>
            <p:nvPr/>
          </p:nvSpPr>
          <p:spPr>
            <a:xfrm rot="18503100" flipH="1">
              <a:off x="8386557" y="3518562"/>
              <a:ext cx="1339612" cy="1404129"/>
            </a:xfrm>
            <a:custGeom>
              <a:avLst/>
              <a:gdLst/>
              <a:ahLst/>
              <a:cxnLst/>
              <a:rect l="l" t="t" r="r" b="b"/>
              <a:pathLst>
                <a:path w="2177103" h="4114800">
                  <a:moveTo>
                    <a:pt x="0" y="0"/>
                  </a:moveTo>
                  <a:lnTo>
                    <a:pt x="2177103" y="0"/>
                  </a:lnTo>
                  <a:lnTo>
                    <a:pt x="21771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7503658-A175-6698-39BD-3CA96D7A3ADD}"/>
                </a:ext>
              </a:extLst>
            </p:cNvPr>
            <p:cNvSpPr/>
            <p:nvPr/>
          </p:nvSpPr>
          <p:spPr>
            <a:xfrm>
              <a:off x="10113829" y="3035088"/>
              <a:ext cx="6988308" cy="2371075"/>
            </a:xfrm>
            <a:prstGeom prst="roundRect">
              <a:avLst>
                <a:gd name="adj" fmla="val 11846"/>
              </a:avLst>
            </a:prstGeom>
            <a:solidFill>
              <a:schemeClr val="bg1"/>
            </a:solidFill>
            <a:ln w="38100">
              <a:solidFill>
                <a:srgbClr val="FDAC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 liệu: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 dẫn điện, ống luồn dây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60F951-E0B0-9A86-961F-BA339F73CA07}"/>
              </a:ext>
            </a:extLst>
          </p:cNvPr>
          <p:cNvGrpSpPr/>
          <p:nvPr/>
        </p:nvGrpSpPr>
        <p:grpSpPr>
          <a:xfrm>
            <a:off x="7808211" y="6205278"/>
            <a:ext cx="8943102" cy="2371075"/>
            <a:chOff x="8354298" y="3035088"/>
            <a:chExt cx="8747839" cy="2371075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87599A4C-2B57-AB23-79BE-95BD13C7A859}"/>
                </a:ext>
              </a:extLst>
            </p:cNvPr>
            <p:cNvSpPr/>
            <p:nvPr/>
          </p:nvSpPr>
          <p:spPr>
            <a:xfrm rot="18503100" flipH="1">
              <a:off x="8386557" y="3518562"/>
              <a:ext cx="1339612" cy="1404129"/>
            </a:xfrm>
            <a:custGeom>
              <a:avLst/>
              <a:gdLst/>
              <a:ahLst/>
              <a:cxnLst/>
              <a:rect l="l" t="t" r="r" b="b"/>
              <a:pathLst>
                <a:path w="2177103" h="4114800">
                  <a:moveTo>
                    <a:pt x="0" y="0"/>
                  </a:moveTo>
                  <a:lnTo>
                    <a:pt x="2177103" y="0"/>
                  </a:lnTo>
                  <a:lnTo>
                    <a:pt x="21771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B62BFA-45A9-88B6-05BB-A3B2CE755C29}"/>
                </a:ext>
              </a:extLst>
            </p:cNvPr>
            <p:cNvSpPr/>
            <p:nvPr/>
          </p:nvSpPr>
          <p:spPr>
            <a:xfrm>
              <a:off x="10113829" y="3035088"/>
              <a:ext cx="6988308" cy="2371075"/>
            </a:xfrm>
            <a:prstGeom prst="roundRect">
              <a:avLst>
                <a:gd name="adj" fmla="val 11846"/>
              </a:avLst>
            </a:prstGeom>
            <a:solidFill>
              <a:schemeClr val="bg1"/>
            </a:solidFill>
            <a:ln w="38100">
              <a:solidFill>
                <a:srgbClr val="FDAC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 bị: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ổ cắm, aptomat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8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AAA02-416E-1EFA-0440-A93F2A222A85}"/>
              </a:ext>
            </a:extLst>
          </p:cNvPr>
          <p:cNvSpPr txBox="1"/>
          <p:nvPr/>
        </p:nvSpPr>
        <p:spPr>
          <a:xfrm>
            <a:off x="762000" y="419100"/>
            <a:ext cx="94887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Tiêu chí lựa chọn dụng cụ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8585E-853B-3596-A843-EB345B284C6F}"/>
              </a:ext>
            </a:extLst>
          </p:cNvPr>
          <p:cNvGrpSpPr/>
          <p:nvPr/>
        </p:nvGrpSpPr>
        <p:grpSpPr>
          <a:xfrm>
            <a:off x="1295400" y="1790700"/>
            <a:ext cx="16783987" cy="1143000"/>
            <a:chOff x="1981200" y="4152900"/>
            <a:chExt cx="16783987" cy="114300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ECC17AC8-592D-9747-6C70-B4C0330C2A93}"/>
                </a:ext>
              </a:extLst>
            </p:cNvPr>
            <p:cNvSpPr/>
            <p:nvPr/>
          </p:nvSpPr>
          <p:spPr>
            <a:xfrm>
              <a:off x="1981200" y="4152900"/>
              <a:ext cx="1130141" cy="1143000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9" y="0"/>
                  </a:lnTo>
                  <a:lnTo>
                    <a:pt x="40685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455FAE-6199-A940-18A7-22C388C20897}"/>
                </a:ext>
              </a:extLst>
            </p:cNvPr>
            <p:cNvSpPr txBox="1"/>
            <p:nvPr/>
          </p:nvSpPr>
          <p:spPr>
            <a:xfrm>
              <a:off x="3505200" y="4370457"/>
              <a:ext cx="152599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Đọc thông tin trong SGK, nêu các tiêu chí lựa chọn dụng cụ.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DF9073-4CFF-E063-3188-B8A74F413F65}"/>
              </a:ext>
            </a:extLst>
          </p:cNvPr>
          <p:cNvSpPr/>
          <p:nvPr/>
        </p:nvSpPr>
        <p:spPr>
          <a:xfrm>
            <a:off x="6324600" y="3614738"/>
            <a:ext cx="5638800" cy="1295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86578C-D2F1-C257-2D22-D8FDE8C5FAC9}"/>
              </a:ext>
            </a:extLst>
          </p:cNvPr>
          <p:cNvSpPr/>
          <p:nvPr/>
        </p:nvSpPr>
        <p:spPr>
          <a:xfrm>
            <a:off x="2286000" y="5600700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chức năng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C10A76-C162-FE42-BB0F-BE9F04FC362B}"/>
              </a:ext>
            </a:extLst>
          </p:cNvPr>
          <p:cNvSpPr/>
          <p:nvPr/>
        </p:nvSpPr>
        <p:spPr>
          <a:xfrm>
            <a:off x="9982200" y="5600700"/>
            <a:ext cx="5867400" cy="2286000"/>
          </a:xfrm>
          <a:prstGeom prst="roundRect">
            <a:avLst>
              <a:gd name="adj" fmla="val 1021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an toàn điện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CB1F14-C1A0-4941-3AF6-419924B332C0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5219700" y="4910138"/>
            <a:ext cx="39243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19FC6F-630F-7405-F3EA-8CC8D113F2A4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9144000" y="4910138"/>
            <a:ext cx="3771900" cy="690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2">
            <a:extLst>
              <a:ext uri="{FF2B5EF4-FFF2-40B4-BE49-F238E27FC236}">
                <a16:creationId xmlns:a16="http://schemas.microsoft.com/office/drawing/2014/main" id="{EF3B95D7-2F07-3197-4537-67AF97CAC0C6}"/>
              </a:ext>
            </a:extLst>
          </p:cNvPr>
          <p:cNvSpPr/>
          <p:nvPr/>
        </p:nvSpPr>
        <p:spPr>
          <a:xfrm>
            <a:off x="5655467" y="8086964"/>
            <a:ext cx="6977063" cy="2286000"/>
          </a:xfrm>
          <a:custGeom>
            <a:avLst/>
            <a:gdLst/>
            <a:ahLst/>
            <a:cxnLst/>
            <a:rect l="l" t="t" r="r" b="b"/>
            <a:pathLst>
              <a:path w="7315200" h="2660904">
                <a:moveTo>
                  <a:pt x="0" y="0"/>
                </a:moveTo>
                <a:lnTo>
                  <a:pt x="7315200" y="0"/>
                </a:lnTo>
                <a:lnTo>
                  <a:pt x="7315200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Google Shape;221;p3">
            <a:extLst>
              <a:ext uri="{FF2B5EF4-FFF2-40B4-BE49-F238E27FC236}">
                <a16:creationId xmlns:a16="http://schemas.microsoft.com/office/drawing/2014/main" id="{BC26177D-1C32-EE37-C94E-833AA54229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32242" y="238123"/>
            <a:ext cx="3834716" cy="78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D12FC-723D-9831-284A-F2240E10585C}"/>
              </a:ext>
            </a:extLst>
          </p:cNvPr>
          <p:cNvGrpSpPr/>
          <p:nvPr/>
        </p:nvGrpSpPr>
        <p:grpSpPr>
          <a:xfrm>
            <a:off x="647700" y="571499"/>
            <a:ext cx="16992600" cy="2133600"/>
            <a:chOff x="647700" y="619124"/>
            <a:chExt cx="16992600" cy="2133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061CF3-D619-86F5-1102-EF14D9F010A0}"/>
                </a:ext>
              </a:extLst>
            </p:cNvPr>
            <p:cNvSpPr/>
            <p:nvPr/>
          </p:nvSpPr>
          <p:spPr>
            <a:xfrm>
              <a:off x="647700" y="619124"/>
              <a:ext cx="16992600" cy="2133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C5EB8A2-C776-FECF-DE1E-AC8848D24F8E}"/>
                </a:ext>
              </a:extLst>
            </p:cNvPr>
            <p:cNvSpPr/>
            <p:nvPr/>
          </p:nvSpPr>
          <p:spPr>
            <a:xfrm>
              <a:off x="914400" y="969263"/>
              <a:ext cx="1676400" cy="1433322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5BF49A-2011-BCDB-D5F1-BE45FD5CD06E}"/>
                </a:ext>
              </a:extLst>
            </p:cNvPr>
            <p:cNvSpPr txBox="1"/>
            <p:nvPr/>
          </p:nvSpPr>
          <p:spPr>
            <a:xfrm>
              <a:off x="2809875" y="666748"/>
              <a:ext cx="14716125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Khi lắp đặt mạng điện trong nhà cần lựa chọn những dụng cụ nào?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74299A-DAF9-7A2B-6A32-2D49AF0D6EF5}"/>
              </a:ext>
            </a:extLst>
          </p:cNvPr>
          <p:cNvSpPr txBox="1"/>
          <p:nvPr/>
        </p:nvSpPr>
        <p:spPr>
          <a:xfrm>
            <a:off x="647700" y="3265557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cần thiết: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E9866-F43E-A43E-9CB3-B52FC3B6F318}"/>
              </a:ext>
            </a:extLst>
          </p:cNvPr>
          <p:cNvGrpSpPr/>
          <p:nvPr/>
        </p:nvGrpSpPr>
        <p:grpSpPr>
          <a:xfrm>
            <a:off x="319468" y="4135406"/>
            <a:ext cx="8215312" cy="5851557"/>
            <a:chOff x="166688" y="4152900"/>
            <a:chExt cx="8215312" cy="58515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6E0363E-25E1-5AD8-2463-45A7D5B03CD3}"/>
                </a:ext>
              </a:extLst>
            </p:cNvPr>
            <p:cNvGrpSpPr/>
            <p:nvPr/>
          </p:nvGrpSpPr>
          <p:grpSpPr>
            <a:xfrm>
              <a:off x="166688" y="4152900"/>
              <a:ext cx="8215312" cy="5202821"/>
              <a:chOff x="9525" y="4379865"/>
              <a:chExt cx="8215312" cy="5202821"/>
            </a:xfrm>
          </p:grpSpPr>
          <p:pic>
            <p:nvPicPr>
              <p:cNvPr id="10242" name="Picture 2" descr="Công tơ Emic 5/20A (CV140). Giá: 330000 VND">
                <a:extLst>
                  <a:ext uri="{FF2B5EF4-FFF2-40B4-BE49-F238E27FC236}">
                    <a16:creationId xmlns:a16="http://schemas.microsoft.com/office/drawing/2014/main" id="{0F141F03-7095-4CC3-CB87-A6C3363EE2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25" y="4379865"/>
                <a:ext cx="3518647" cy="3518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4" name="Picture 4" descr="Ampe kìm đo điện cầm tay DT3266L - Gia Dụng Nhà Việt">
                <a:extLst>
                  <a:ext uri="{FF2B5EF4-FFF2-40B4-BE49-F238E27FC236}">
                    <a16:creationId xmlns:a16="http://schemas.microsoft.com/office/drawing/2014/main" id="{FF9A45F3-9A38-6796-8C91-05BF5213D9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747" y="6591836"/>
                <a:ext cx="2990850" cy="2990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6" name="Picture 6" descr="Đồng hồ vạn năng YATO YT-73084 - Dụng cụ đo lường chính xác từ Yato Tools -  Ba Lan">
                <a:extLst>
                  <a:ext uri="{FF2B5EF4-FFF2-40B4-BE49-F238E27FC236}">
                    <a16:creationId xmlns:a16="http://schemas.microsoft.com/office/drawing/2014/main" id="{8B8E0E5E-B0BB-DE43-B7AF-BC4121722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3987" y="4818133"/>
                <a:ext cx="2990850" cy="2990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588493-BA2F-3DAF-A050-ADC30CBC8B05}"/>
                  </a:ext>
                </a:extLst>
              </p:cNvPr>
              <p:cNvSpPr txBox="1"/>
              <p:nvPr/>
            </p:nvSpPr>
            <p:spPr>
              <a:xfrm>
                <a:off x="429005" y="7767521"/>
                <a:ext cx="232886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Công tơ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043C7-71E7-B902-8B0F-D1BCF104604C}"/>
                  </a:ext>
                </a:extLst>
              </p:cNvPr>
              <p:cNvSpPr txBox="1"/>
              <p:nvPr/>
            </p:nvSpPr>
            <p:spPr>
              <a:xfrm>
                <a:off x="5410200" y="7898512"/>
                <a:ext cx="232886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Đồng hồ vạn năng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800DA6-6F9C-B8E6-DAA8-5B12F5939747}"/>
                  </a:ext>
                </a:extLst>
              </p:cNvPr>
              <p:cNvSpPr txBox="1"/>
              <p:nvPr/>
            </p:nvSpPr>
            <p:spPr>
              <a:xfrm>
                <a:off x="2981324" y="5823715"/>
                <a:ext cx="232886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Ampe kìm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97522B-257A-93E7-E2DD-F8E7ED5E1524}"/>
                </a:ext>
              </a:extLst>
            </p:cNvPr>
            <p:cNvSpPr txBox="1"/>
            <p:nvPr/>
          </p:nvSpPr>
          <p:spPr>
            <a:xfrm>
              <a:off x="1407318" y="9358126"/>
              <a:ext cx="5110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 cụ đo điện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459AD1-37AD-65AB-FCB4-89563E590131}"/>
              </a:ext>
            </a:extLst>
          </p:cNvPr>
          <p:cNvGrpSpPr/>
          <p:nvPr/>
        </p:nvGrpSpPr>
        <p:grpSpPr>
          <a:xfrm>
            <a:off x="10515600" y="4135406"/>
            <a:ext cx="6754133" cy="5856329"/>
            <a:chOff x="9900330" y="3968671"/>
            <a:chExt cx="6754133" cy="58563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E77D46C-B4C0-0D75-C19F-316B53CE1BB8}"/>
                </a:ext>
              </a:extLst>
            </p:cNvPr>
            <p:cNvGrpSpPr/>
            <p:nvPr/>
          </p:nvGrpSpPr>
          <p:grpSpPr>
            <a:xfrm>
              <a:off x="10076609" y="3968671"/>
              <a:ext cx="6577854" cy="5856329"/>
              <a:chOff x="737726" y="4148128"/>
              <a:chExt cx="6577854" cy="585632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A132444-3020-83B8-0678-066B73816A28}"/>
                  </a:ext>
                </a:extLst>
              </p:cNvPr>
              <p:cNvGrpSpPr/>
              <p:nvPr/>
            </p:nvGrpSpPr>
            <p:grpSpPr>
              <a:xfrm>
                <a:off x="737726" y="4148128"/>
                <a:ext cx="6577854" cy="4641316"/>
                <a:chOff x="580563" y="4375093"/>
                <a:chExt cx="6577854" cy="464131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7C0CBFF-E05B-6C0B-375C-A360524F4463}"/>
                    </a:ext>
                  </a:extLst>
                </p:cNvPr>
                <p:cNvSpPr txBox="1"/>
                <p:nvPr/>
              </p:nvSpPr>
              <p:spPr>
                <a:xfrm>
                  <a:off x="580563" y="8027335"/>
                  <a:ext cx="2728914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Kìm cách điện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EA7DBBB-6EB7-4AFD-3D71-0BE286DD3CA0}"/>
                    </a:ext>
                  </a:extLst>
                </p:cNvPr>
                <p:cNvSpPr txBox="1"/>
                <p:nvPr/>
              </p:nvSpPr>
              <p:spPr>
                <a:xfrm>
                  <a:off x="4829554" y="8462411"/>
                  <a:ext cx="232886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Tua vít 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43D75C0-A2BA-EE6E-BB96-4C38BAA93214}"/>
                    </a:ext>
                  </a:extLst>
                </p:cNvPr>
                <p:cNvSpPr txBox="1"/>
                <p:nvPr/>
              </p:nvSpPr>
              <p:spPr>
                <a:xfrm>
                  <a:off x="2981324" y="4375093"/>
                  <a:ext cx="2328863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Kìm tuốt dây</a:t>
                  </a: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154C9C-61CD-8CB5-FEB2-C4DC92C64D53}"/>
                  </a:ext>
                </a:extLst>
              </p:cNvPr>
              <p:cNvSpPr txBox="1"/>
              <p:nvPr/>
            </p:nvSpPr>
            <p:spPr>
              <a:xfrm>
                <a:off x="1407318" y="9358126"/>
                <a:ext cx="5110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 cụ lắp đặt </a:t>
                </a:r>
              </a:p>
            </p:txBody>
          </p:sp>
        </p:grpSp>
        <p:pic>
          <p:nvPicPr>
            <p:cNvPr id="10248" name="Picture 8" descr="Kìm tổ hợp (Kìm răng) VDE cách điện 1000V 8&quot;/200mmIrwin 10505874">
              <a:extLst>
                <a:ext uri="{FF2B5EF4-FFF2-40B4-BE49-F238E27FC236}">
                  <a16:creationId xmlns:a16="http://schemas.microsoft.com/office/drawing/2014/main" id="{030C51D7-6A92-4B51-8601-84212858B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330" y="5186400"/>
              <a:ext cx="3526443" cy="2988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Mua Kìm Tuốt Dây điện, Dây Cáp Giá Rẻ Bán Sỉ Lẻ Toàn Quốc Tháng Chín 2024 |  Gia Dụng Đức Duy">
              <a:extLst>
                <a:ext uri="{FF2B5EF4-FFF2-40B4-BE49-F238E27FC236}">
                  <a16:creationId xmlns:a16="http://schemas.microsoft.com/office/drawing/2014/main" id="{1CE3FCBA-6C79-72DC-9B3F-103B9F092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280" y="4294312"/>
              <a:ext cx="2631488" cy="263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Tua Vít Hai Đầu Top 5523A010 - THIẾT BỊ ĐIỆN KIM NGÂN PHÁT">
              <a:extLst>
                <a:ext uri="{FF2B5EF4-FFF2-40B4-BE49-F238E27FC236}">
                  <a16:creationId xmlns:a16="http://schemas.microsoft.com/office/drawing/2014/main" id="{E8E88E33-E5E2-07D3-FA43-7C3B30200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38"/>
            <a:stretch/>
          </p:blipFill>
          <p:spPr bwMode="auto">
            <a:xfrm>
              <a:off x="13641801" y="6547528"/>
              <a:ext cx="2797783" cy="199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43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C17CF-8D14-671A-B6E3-832EB2E4FFA7}"/>
              </a:ext>
            </a:extLst>
          </p:cNvPr>
          <p:cNvSpPr txBox="1"/>
          <p:nvPr/>
        </p:nvSpPr>
        <p:spPr>
          <a:xfrm>
            <a:off x="762000" y="419100"/>
            <a:ext cx="94887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Lựa chọn dụng cụ </a:t>
            </a:r>
          </a:p>
        </p:txBody>
      </p:sp>
      <p:grpSp>
        <p:nvGrpSpPr>
          <p:cNvPr id="10255" name="Group 10254">
            <a:extLst>
              <a:ext uri="{FF2B5EF4-FFF2-40B4-BE49-F238E27FC236}">
                <a16:creationId xmlns:a16="http://schemas.microsoft.com/office/drawing/2014/main" id="{EBF0EAA3-A873-20DC-4E2E-5FB1243181AD}"/>
              </a:ext>
            </a:extLst>
          </p:cNvPr>
          <p:cNvGrpSpPr/>
          <p:nvPr/>
        </p:nvGrpSpPr>
        <p:grpSpPr>
          <a:xfrm>
            <a:off x="910524" y="2095500"/>
            <a:ext cx="4652390" cy="5211694"/>
            <a:chOff x="3200400" y="2552700"/>
            <a:chExt cx="4652390" cy="5211694"/>
          </a:xfrm>
        </p:grpSpPr>
        <p:pic>
          <p:nvPicPr>
            <p:cNvPr id="10240" name="Picture 2" descr="Công tơ Emic 5/20A (CV140). Giá: 330000 VND">
              <a:extLst>
                <a:ext uri="{FF2B5EF4-FFF2-40B4-BE49-F238E27FC236}">
                  <a16:creationId xmlns:a16="http://schemas.microsoft.com/office/drawing/2014/main" id="{70BFE85C-B159-D2ED-63DA-C1F018D83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552700"/>
              <a:ext cx="4652390" cy="4652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5" name="TextBox 10244">
              <a:extLst>
                <a:ext uri="{FF2B5EF4-FFF2-40B4-BE49-F238E27FC236}">
                  <a16:creationId xmlns:a16="http://schemas.microsoft.com/office/drawing/2014/main" id="{2F4E0CDF-09EF-F7F0-4526-FD986956996E}"/>
                </a:ext>
              </a:extLst>
            </p:cNvPr>
            <p:cNvSpPr txBox="1"/>
            <p:nvPr/>
          </p:nvSpPr>
          <p:spPr>
            <a:xfrm>
              <a:off x="3824731" y="7031892"/>
              <a:ext cx="3079245" cy="73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Công tơ </a:t>
              </a:r>
            </a:p>
          </p:txBody>
        </p:sp>
      </p:grp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0CDCAC69-B11B-4325-E90C-F8553D3513DE}"/>
              </a:ext>
            </a:extLst>
          </p:cNvPr>
          <p:cNvGrpSpPr/>
          <p:nvPr/>
        </p:nvGrpSpPr>
        <p:grpSpPr>
          <a:xfrm>
            <a:off x="13030200" y="2974180"/>
            <a:ext cx="3954531" cy="4652781"/>
            <a:chOff x="10108235" y="3132182"/>
            <a:chExt cx="3954531" cy="4652781"/>
          </a:xfrm>
        </p:grpSpPr>
        <p:pic>
          <p:nvPicPr>
            <p:cNvPr id="10243" name="Picture 6" descr="Đồng hồ vạn năng YATO YT-73084 - Dụng cụ đo lường chính xác từ Yato Tools -  Ba Lan">
              <a:extLst>
                <a:ext uri="{FF2B5EF4-FFF2-40B4-BE49-F238E27FC236}">
                  <a16:creationId xmlns:a16="http://schemas.microsoft.com/office/drawing/2014/main" id="{332A8BE8-9E34-0C53-37D8-27B013802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235" y="3132182"/>
              <a:ext cx="3954531" cy="3954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Box 10246">
              <a:extLst>
                <a:ext uri="{FF2B5EF4-FFF2-40B4-BE49-F238E27FC236}">
                  <a16:creationId xmlns:a16="http://schemas.microsoft.com/office/drawing/2014/main" id="{9DD42D87-9592-D0DF-5539-9B29398F8F98}"/>
                </a:ext>
              </a:extLst>
            </p:cNvPr>
            <p:cNvSpPr txBox="1"/>
            <p:nvPr/>
          </p:nvSpPr>
          <p:spPr>
            <a:xfrm>
              <a:off x="10184099" y="7230965"/>
              <a:ext cx="36033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Đồng hồ vạn năng </a:t>
              </a:r>
            </a:p>
          </p:txBody>
        </p:sp>
      </p:grpSp>
      <p:grpSp>
        <p:nvGrpSpPr>
          <p:cNvPr id="10256" name="Group 10255">
            <a:extLst>
              <a:ext uri="{FF2B5EF4-FFF2-40B4-BE49-F238E27FC236}">
                <a16:creationId xmlns:a16="http://schemas.microsoft.com/office/drawing/2014/main" id="{6CDEC1E4-3661-8583-C38E-0C931F294169}"/>
              </a:ext>
            </a:extLst>
          </p:cNvPr>
          <p:cNvGrpSpPr/>
          <p:nvPr/>
        </p:nvGrpSpPr>
        <p:grpSpPr>
          <a:xfrm>
            <a:off x="6934354" y="2978943"/>
            <a:ext cx="3954531" cy="4781035"/>
            <a:chOff x="5875524" y="5477390"/>
            <a:chExt cx="3954531" cy="4781035"/>
          </a:xfrm>
        </p:grpSpPr>
        <p:pic>
          <p:nvPicPr>
            <p:cNvPr id="10241" name="Picture 4" descr="Ampe kìm đo điện cầm tay DT3266L - Gia Dụng Nhà Việt">
              <a:extLst>
                <a:ext uri="{FF2B5EF4-FFF2-40B4-BE49-F238E27FC236}">
                  <a16:creationId xmlns:a16="http://schemas.microsoft.com/office/drawing/2014/main" id="{C5882B2F-68CF-7123-516F-5672F0DBD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524" y="5477390"/>
              <a:ext cx="3954531" cy="3954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9" name="TextBox 10248">
              <a:extLst>
                <a:ext uri="{FF2B5EF4-FFF2-40B4-BE49-F238E27FC236}">
                  <a16:creationId xmlns:a16="http://schemas.microsoft.com/office/drawing/2014/main" id="{219D39F5-6F6D-229D-63B0-1A901B6CD528}"/>
                </a:ext>
              </a:extLst>
            </p:cNvPr>
            <p:cNvSpPr txBox="1"/>
            <p:nvPr/>
          </p:nvSpPr>
          <p:spPr>
            <a:xfrm>
              <a:off x="6313166" y="9525923"/>
              <a:ext cx="3079245" cy="73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Ampe kìm</a:t>
              </a:r>
            </a:p>
          </p:txBody>
        </p:sp>
      </p:grpSp>
      <p:grpSp>
        <p:nvGrpSpPr>
          <p:cNvPr id="10254" name="Group 10253">
            <a:extLst>
              <a:ext uri="{FF2B5EF4-FFF2-40B4-BE49-F238E27FC236}">
                <a16:creationId xmlns:a16="http://schemas.microsoft.com/office/drawing/2014/main" id="{B697ADBB-DE23-2421-9395-C69C66DA07FC}"/>
              </a:ext>
            </a:extLst>
          </p:cNvPr>
          <p:cNvGrpSpPr/>
          <p:nvPr/>
        </p:nvGrpSpPr>
        <p:grpSpPr>
          <a:xfrm>
            <a:off x="9118172" y="306729"/>
            <a:ext cx="4648200" cy="2660632"/>
            <a:chOff x="12344400" y="1104901"/>
            <a:chExt cx="4648200" cy="2660632"/>
          </a:xfrm>
        </p:grpSpPr>
        <p:sp>
          <p:nvSpPr>
            <p:cNvPr id="10251" name="Freeform 11">
              <a:extLst>
                <a:ext uri="{FF2B5EF4-FFF2-40B4-BE49-F238E27FC236}">
                  <a16:creationId xmlns:a16="http://schemas.microsoft.com/office/drawing/2014/main" id="{0CE8C03F-2DA4-C680-7AAE-715221D40380}"/>
                </a:ext>
              </a:extLst>
            </p:cNvPr>
            <p:cNvSpPr/>
            <p:nvPr/>
          </p:nvSpPr>
          <p:spPr>
            <a:xfrm flipH="1">
              <a:off x="12344400" y="1104901"/>
              <a:ext cx="4648200" cy="2660632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0253" name="TextBox 10252">
              <a:extLst>
                <a:ext uri="{FF2B5EF4-FFF2-40B4-BE49-F238E27FC236}">
                  <a16:creationId xmlns:a16="http://schemas.microsoft.com/office/drawing/2014/main" id="{EC26EF39-9B11-7D6B-6873-8E39FF4ECE33}"/>
                </a:ext>
              </a:extLst>
            </p:cNvPr>
            <p:cNvSpPr txBox="1"/>
            <p:nvPr/>
          </p:nvSpPr>
          <p:spPr>
            <a:xfrm>
              <a:off x="13220700" y="1310836"/>
              <a:ext cx="28956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 cụ đo điện </a:t>
              </a:r>
            </a:p>
          </p:txBody>
        </p:sp>
      </p:grpSp>
      <p:sp>
        <p:nvSpPr>
          <p:cNvPr id="10258" name="Rectangle: Rounded Corners 10257">
            <a:extLst>
              <a:ext uri="{FF2B5EF4-FFF2-40B4-BE49-F238E27FC236}">
                <a16:creationId xmlns:a16="http://schemas.microsoft.com/office/drawing/2014/main" id="{94B8B264-8C07-7007-3414-9BA432EDE77C}"/>
              </a:ext>
            </a:extLst>
          </p:cNvPr>
          <p:cNvSpPr/>
          <p:nvPr/>
        </p:nvSpPr>
        <p:spPr>
          <a:xfrm>
            <a:off x="498345" y="7200900"/>
            <a:ext cx="5155993" cy="198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9C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Đo lượng điện tiêu thụ mạng điện trong nhà.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0259" name="Rectangle: Rounded Corners 10258">
            <a:extLst>
              <a:ext uri="{FF2B5EF4-FFF2-40B4-BE49-F238E27FC236}">
                <a16:creationId xmlns:a16="http://schemas.microsoft.com/office/drawing/2014/main" id="{74878EFA-0087-95E8-ED4F-599ADA65481A}"/>
              </a:ext>
            </a:extLst>
          </p:cNvPr>
          <p:cNvSpPr/>
          <p:nvPr/>
        </p:nvSpPr>
        <p:spPr>
          <a:xfrm>
            <a:off x="6069130" y="7759978"/>
            <a:ext cx="5155993" cy="198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9C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dòng điện tiêu thụ trong mạch điện.</a:t>
            </a:r>
          </a:p>
        </p:txBody>
      </p:sp>
      <p:sp>
        <p:nvSpPr>
          <p:cNvPr id="10260" name="Rectangle: Rounded Corners 10259">
            <a:extLst>
              <a:ext uri="{FF2B5EF4-FFF2-40B4-BE49-F238E27FC236}">
                <a16:creationId xmlns:a16="http://schemas.microsoft.com/office/drawing/2014/main" id="{7C6B3486-C6D1-4425-9DAE-D1395A5B5D6E}"/>
              </a:ext>
            </a:extLst>
          </p:cNvPr>
          <p:cNvSpPr/>
          <p:nvPr/>
        </p:nvSpPr>
        <p:spPr>
          <a:xfrm>
            <a:off x="11644678" y="7793136"/>
            <a:ext cx="6300039" cy="198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9CB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điện áp trong mạch điện, phát hiện chập mạch.</a:t>
            </a:r>
          </a:p>
        </p:txBody>
      </p:sp>
    </p:spTree>
    <p:extLst>
      <p:ext uri="{BB962C8B-B14F-4D97-AF65-F5344CB8AC3E}">
        <p14:creationId xmlns:p14="http://schemas.microsoft.com/office/powerpoint/2010/main" val="36513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8" grpId="0" animBg="1"/>
      <p:bldP spid="10259" grpId="0" animBg="1"/>
      <p:bldP spid="1026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89CDB9-EC13-72FF-2294-1CD573DB2A7F}"/>
              </a:ext>
            </a:extLst>
          </p:cNvPr>
          <p:cNvSpPr/>
          <p:nvPr/>
        </p:nvSpPr>
        <p:spPr>
          <a:xfrm>
            <a:off x="4381500" y="866775"/>
            <a:ext cx="9525000" cy="1295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lắp đặt mạng điện trong nhà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C213A2-1836-001F-7ECD-851B9DC0E55D}"/>
              </a:ext>
            </a:extLst>
          </p:cNvPr>
          <p:cNvSpPr/>
          <p:nvPr/>
        </p:nvSpPr>
        <p:spPr>
          <a:xfrm>
            <a:off x="609600" y="2857500"/>
            <a:ext cx="7086600" cy="3200400"/>
          </a:xfrm>
          <a:prstGeom prst="roundRect">
            <a:avLst>
              <a:gd name="adj" fmla="val 63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đảm bảo an toàn, cách điện tốt.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51B8B2-22AA-B58A-2D04-880687D8E987}"/>
              </a:ext>
            </a:extLst>
          </p:cNvPr>
          <p:cNvSpPr/>
          <p:nvPr/>
        </p:nvSpPr>
        <p:spPr>
          <a:xfrm>
            <a:off x="10591802" y="2857500"/>
            <a:ext cx="7086600" cy="3200400"/>
          </a:xfrm>
          <a:prstGeom prst="roundRect">
            <a:avLst>
              <a:gd name="adj" fmla="val 604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phù hợp với chức năng của chúng.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E351BA-F68D-C38C-4D6D-D4C80BF23EC1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4152900" y="2162175"/>
            <a:ext cx="4991100" cy="69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3787B7-DA39-5051-035C-938D79623EF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9144000" y="2162175"/>
            <a:ext cx="4991102" cy="69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200mm Tua vít 2 đầu cán trong Top TSD-0225">
            <a:extLst>
              <a:ext uri="{FF2B5EF4-FFF2-40B4-BE49-F238E27FC236}">
                <a16:creationId xmlns:a16="http://schemas.microsoft.com/office/drawing/2014/main" id="{B788DF63-B604-DB71-3EF2-32D4BB9B9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23766"/>
          <a:stretch/>
        </p:blipFill>
        <p:spPr bwMode="auto">
          <a:xfrm>
            <a:off x="762000" y="6319775"/>
            <a:ext cx="5791200" cy="3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ìm cắt Crownman 0502427 - chính hãng, giá tốt tại Điện Máy XANH">
            <a:extLst>
              <a:ext uri="{FF2B5EF4-FFF2-40B4-BE49-F238E27FC236}">
                <a16:creationId xmlns:a16="http://schemas.microsoft.com/office/drawing/2014/main" id="{05777BFA-84B5-754C-DDFA-482C2AF5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44" y="6364095"/>
            <a:ext cx="5348669" cy="35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ìm tuốt dây điện đa năng Asaki AK-9106">
            <a:extLst>
              <a:ext uri="{FF2B5EF4-FFF2-40B4-BE49-F238E27FC236}">
                <a16:creationId xmlns:a16="http://schemas.microsoft.com/office/drawing/2014/main" id="{E1BE1277-A8AA-0C1A-FCB0-177BEF30C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555" y="6389163"/>
            <a:ext cx="5058158" cy="354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4198F-4374-6164-B292-C3F55DB55814}"/>
              </a:ext>
            </a:extLst>
          </p:cNvPr>
          <p:cNvSpPr txBox="1"/>
          <p:nvPr/>
        </p:nvSpPr>
        <p:spPr>
          <a:xfrm>
            <a:off x="5943600" y="388026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4DF8D3-7CD2-3674-1399-AFA3E084B6BE}"/>
              </a:ext>
            </a:extLst>
          </p:cNvPr>
          <p:cNvGrpSpPr/>
          <p:nvPr/>
        </p:nvGrpSpPr>
        <p:grpSpPr>
          <a:xfrm>
            <a:off x="250221" y="1347788"/>
            <a:ext cx="17787557" cy="8339138"/>
            <a:chOff x="348043" y="1147762"/>
            <a:chExt cx="17787557" cy="833913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321679B-00B6-CB02-729E-13548B448247}"/>
                </a:ext>
              </a:extLst>
            </p:cNvPr>
            <p:cNvSpPr/>
            <p:nvPr/>
          </p:nvSpPr>
          <p:spPr>
            <a:xfrm>
              <a:off x="348043" y="1147762"/>
              <a:ext cx="17787557" cy="8339138"/>
            </a:xfrm>
            <a:prstGeom prst="roundRect">
              <a:avLst>
                <a:gd name="adj" fmla="val 31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361062-DC5A-F829-CFA6-CD00AFF205E3}"/>
                </a:ext>
              </a:extLst>
            </p:cNvPr>
            <p:cNvSpPr txBox="1"/>
            <p:nvPr/>
          </p:nvSpPr>
          <p:spPr>
            <a:xfrm>
              <a:off x="609599" y="1322694"/>
              <a:ext cx="17330355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Hãy quan sát Hình 4.3 và cho biết: Những dụng cụ nào được dùng để lắp đặt mạng điện trong nhà? Chúng được dùng vào những việc gì? Tại sao?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4BA8D0-E2BE-AC5C-D0F2-2E3DAD48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6974" y="4260562"/>
              <a:ext cx="13789693" cy="4730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7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763C3-E328-030A-1021-3FC3274AE9E1}"/>
              </a:ext>
            </a:extLst>
          </p:cNvPr>
          <p:cNvGrpSpPr/>
          <p:nvPr/>
        </p:nvGrpSpPr>
        <p:grpSpPr>
          <a:xfrm>
            <a:off x="13144116" y="285749"/>
            <a:ext cx="4800601" cy="2176464"/>
            <a:chOff x="7162800" y="1588584"/>
            <a:chExt cx="3962400" cy="2335716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1FA7894E-BC03-B884-25B9-202BBAD2B555}"/>
                </a:ext>
              </a:extLst>
            </p:cNvPr>
            <p:cNvSpPr/>
            <p:nvPr/>
          </p:nvSpPr>
          <p:spPr>
            <a:xfrm>
              <a:off x="7162800" y="1588584"/>
              <a:ext cx="3962400" cy="2335716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8414E-D8DE-F04E-EDD7-C1297936C72B}"/>
                </a:ext>
              </a:extLst>
            </p:cNvPr>
            <p:cNvSpPr txBox="1"/>
            <p:nvPr/>
          </p:nvSpPr>
          <p:spPr>
            <a:xfrm>
              <a:off x="7162800" y="2376601"/>
              <a:ext cx="3962400" cy="75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HƯỚNG DẪN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F4573F-789A-E44F-BA6B-24E37358237D}"/>
              </a:ext>
            </a:extLst>
          </p:cNvPr>
          <p:cNvSpPr txBox="1"/>
          <p:nvPr/>
        </p:nvSpPr>
        <p:spPr>
          <a:xfrm>
            <a:off x="685800" y="1143774"/>
            <a:ext cx="1464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4000"/>
              <a:t>Các dụng cụ được dùng để lắp đặt mạng điện là:</a:t>
            </a:r>
            <a:endParaRPr lang="en-US" sz="40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0A2E84-B952-FF1B-17EA-37641ECFFDF5}"/>
              </a:ext>
            </a:extLst>
          </p:cNvPr>
          <p:cNvGrpSpPr/>
          <p:nvPr/>
        </p:nvGrpSpPr>
        <p:grpSpPr>
          <a:xfrm>
            <a:off x="304800" y="2876462"/>
            <a:ext cx="5715001" cy="6934200"/>
            <a:chOff x="571497" y="3033713"/>
            <a:chExt cx="5715001" cy="69342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1C06C6-807C-018A-3397-826B0F8D6FE4}"/>
                </a:ext>
              </a:extLst>
            </p:cNvPr>
            <p:cNvSpPr/>
            <p:nvPr/>
          </p:nvSpPr>
          <p:spPr>
            <a:xfrm>
              <a:off x="571498" y="3033713"/>
              <a:ext cx="5715000" cy="6934200"/>
            </a:xfrm>
            <a:prstGeom prst="roundRect">
              <a:avLst>
                <a:gd name="adj" fmla="val 5047"/>
              </a:avLst>
            </a:prstGeom>
            <a:solidFill>
              <a:schemeClr val="bg1"/>
            </a:solidFill>
            <a:ln w="38100"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8" descr="Kìm tổ hợp (Kìm răng) VDE cách điện 1000V 8&quot;/200mmIrwin 10505874">
              <a:extLst>
                <a:ext uri="{FF2B5EF4-FFF2-40B4-BE49-F238E27FC236}">
                  <a16:creationId xmlns:a16="http://schemas.microsoft.com/office/drawing/2014/main" id="{5DE96DB0-4DFB-2FF6-BB4E-9ACFE8E10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97" y="3518125"/>
              <a:ext cx="4267200" cy="361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CEAD69-5705-555E-CDA8-4489155E5AC3}"/>
                </a:ext>
              </a:extLst>
            </p:cNvPr>
            <p:cNvSpPr txBox="1"/>
            <p:nvPr/>
          </p:nvSpPr>
          <p:spPr>
            <a:xfrm>
              <a:off x="571497" y="3262313"/>
              <a:ext cx="57150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Kìm cách điện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E0E078-D5C6-E077-AF20-55B889E95F5E}"/>
                </a:ext>
              </a:extLst>
            </p:cNvPr>
            <p:cNvSpPr txBox="1"/>
            <p:nvPr/>
          </p:nvSpPr>
          <p:spPr>
            <a:xfrm>
              <a:off x="778473" y="6305595"/>
              <a:ext cx="5301047" cy="3506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700"/>
                <a:t>Vặn chặt các bu lông vì tránh nguy cơ tiếp xúc trực tiếp với điện, gây nguy hiểm.</a:t>
              </a:r>
              <a:endParaRPr lang="en-US" sz="37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33A41A-C846-8E88-296D-B7185B41FEA2}"/>
              </a:ext>
            </a:extLst>
          </p:cNvPr>
          <p:cNvGrpSpPr/>
          <p:nvPr/>
        </p:nvGrpSpPr>
        <p:grpSpPr>
          <a:xfrm>
            <a:off x="12354694" y="2876462"/>
            <a:ext cx="5715001" cy="6934200"/>
            <a:chOff x="12354694" y="2876462"/>
            <a:chExt cx="5715001" cy="69342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42B395-9E73-4CE4-3E01-67271F0A2593}"/>
                </a:ext>
              </a:extLst>
            </p:cNvPr>
            <p:cNvGrpSpPr/>
            <p:nvPr/>
          </p:nvGrpSpPr>
          <p:grpSpPr>
            <a:xfrm>
              <a:off x="12354694" y="2876462"/>
              <a:ext cx="5715001" cy="6934200"/>
              <a:chOff x="571497" y="3033713"/>
              <a:chExt cx="5715001" cy="69342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E1566A8-CA9F-7448-4B69-9B7F75A7AE37}"/>
                  </a:ext>
                </a:extLst>
              </p:cNvPr>
              <p:cNvSpPr/>
              <p:nvPr/>
            </p:nvSpPr>
            <p:spPr>
              <a:xfrm>
                <a:off x="571498" y="3033713"/>
                <a:ext cx="5715000" cy="6934200"/>
              </a:xfrm>
              <a:prstGeom prst="roundRect">
                <a:avLst>
                  <a:gd name="adj" fmla="val 5047"/>
                </a:avLst>
              </a:prstGeom>
              <a:solidFill>
                <a:schemeClr val="bg1"/>
              </a:solidFill>
              <a:ln w="38100">
                <a:solidFill>
                  <a:srgbClr val="A9CBD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90FC3A-2E0A-5F05-363F-30E99EDFA1AF}"/>
                  </a:ext>
                </a:extLst>
              </p:cNvPr>
              <p:cNvSpPr txBox="1"/>
              <p:nvPr/>
            </p:nvSpPr>
            <p:spPr>
              <a:xfrm>
                <a:off x="571497" y="3262313"/>
                <a:ext cx="571500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Kìm tuốt dây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37EF78-9207-8F75-290F-07FCE2F2C5ED}"/>
                  </a:ext>
                </a:extLst>
              </p:cNvPr>
              <p:cNvSpPr txBox="1"/>
              <p:nvPr/>
            </p:nvSpPr>
            <p:spPr>
              <a:xfrm>
                <a:off x="778473" y="5747694"/>
                <a:ext cx="5301047" cy="4044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/>
                  <a:t>Tuốt vỏ nhựa cách điện dây dẫn để đảm bảo thao tác dễ dàng, đúng kĩ thuật và không ảnh hưởng đến lõi dây dẫn.</a:t>
                </a:r>
                <a:endParaRPr lang="en-US" sz="3500"/>
              </a:p>
            </p:txBody>
          </p:sp>
        </p:grpSp>
        <p:pic>
          <p:nvPicPr>
            <p:cNvPr id="36" name="Picture 35" descr="Mua Kìm Tuốt Dây điện, Dây Cáp Giá Rẻ Bán Sỉ Lẻ Toàn Quốc Tháng Chín 2024 |  Gia Dụng Đức Duy">
              <a:extLst>
                <a:ext uri="{FF2B5EF4-FFF2-40B4-BE49-F238E27FC236}">
                  <a16:creationId xmlns:a16="http://schemas.microsoft.com/office/drawing/2014/main" id="{4374C7BC-1392-4240-72B3-B12CD1E9C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2942" y="3328357"/>
              <a:ext cx="3019951" cy="301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516B07-ED88-9168-7E61-2D51C5F0B554}"/>
              </a:ext>
            </a:extLst>
          </p:cNvPr>
          <p:cNvGrpSpPr/>
          <p:nvPr/>
        </p:nvGrpSpPr>
        <p:grpSpPr>
          <a:xfrm>
            <a:off x="6329747" y="2876462"/>
            <a:ext cx="5715001" cy="6934200"/>
            <a:chOff x="6329747" y="2876462"/>
            <a:chExt cx="5715001" cy="6934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F9355F3-7967-3C94-AAC4-F10CC5B80660}"/>
                </a:ext>
              </a:extLst>
            </p:cNvPr>
            <p:cNvGrpSpPr/>
            <p:nvPr/>
          </p:nvGrpSpPr>
          <p:grpSpPr>
            <a:xfrm>
              <a:off x="6329747" y="2876462"/>
              <a:ext cx="5715001" cy="6934200"/>
              <a:chOff x="571497" y="3033713"/>
              <a:chExt cx="5715001" cy="693420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EBAF3B8-8D9B-7E32-2FC2-6E0F358522E7}"/>
                  </a:ext>
                </a:extLst>
              </p:cNvPr>
              <p:cNvSpPr/>
              <p:nvPr/>
            </p:nvSpPr>
            <p:spPr>
              <a:xfrm>
                <a:off x="571498" y="3033713"/>
                <a:ext cx="5715000" cy="6934200"/>
              </a:xfrm>
              <a:prstGeom prst="roundRect">
                <a:avLst>
                  <a:gd name="adj" fmla="val 5047"/>
                </a:avLst>
              </a:prstGeom>
              <a:solidFill>
                <a:schemeClr val="bg1"/>
              </a:solidFill>
              <a:ln w="38100">
                <a:solidFill>
                  <a:srgbClr val="A9CBD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75A541-8F9F-46B8-BE8F-7644B0448373}"/>
                  </a:ext>
                </a:extLst>
              </p:cNvPr>
              <p:cNvSpPr txBox="1"/>
              <p:nvPr/>
            </p:nvSpPr>
            <p:spPr>
              <a:xfrm>
                <a:off x="571497" y="3262313"/>
                <a:ext cx="571500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Tua vít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B97B76-FBDF-0217-85CF-5BAC616FA60E}"/>
                  </a:ext>
                </a:extLst>
              </p:cNvPr>
              <p:cNvSpPr txBox="1"/>
              <p:nvPr/>
            </p:nvSpPr>
            <p:spPr>
              <a:xfrm>
                <a:off x="778473" y="7134396"/>
                <a:ext cx="5301047" cy="1708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700"/>
                  <a:t>Lắp, tháo các ốc vít để tránh nguy hiểm</a:t>
                </a:r>
                <a:endParaRPr lang="en-US" sz="3700"/>
              </a:p>
            </p:txBody>
          </p:sp>
        </p:grpSp>
        <p:pic>
          <p:nvPicPr>
            <p:cNvPr id="37" name="Picture 12" descr="Tua Vít Hai Đầu Top 5523A010 - THIẾT BỊ ĐIỆN KIM NGÂN PHÁT">
              <a:extLst>
                <a:ext uri="{FF2B5EF4-FFF2-40B4-BE49-F238E27FC236}">
                  <a16:creationId xmlns:a16="http://schemas.microsoft.com/office/drawing/2014/main" id="{86E9CD69-318E-A293-1BC1-9A393DDA38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38"/>
            <a:stretch/>
          </p:blipFill>
          <p:spPr bwMode="auto">
            <a:xfrm>
              <a:off x="6879388" y="3986957"/>
              <a:ext cx="4436786" cy="317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88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5829300" y="0"/>
            <a:ext cx="6629400" cy="218276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000"/>
              </a:pPr>
              <a:endParaRPr sz="6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000"/>
              </a:pPr>
              <a:endParaRPr sz="6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FFFFFF"/>
                </a:buClr>
                <a:buSzPts val="4400"/>
              </a:pPr>
              <a:r>
                <a:rPr lang="en-US" sz="6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kenhgiaovien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1173767" y="7234940"/>
            <a:ext cx="9573359" cy="1486050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2400"/>
              </a:pPr>
              <a:r>
                <a:rPr lang="en-US" sz="3600" u="sng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1225235" y="2694920"/>
            <a:ext cx="12269540" cy="429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giảng và giáo án này chỉ có duy nhất trên </a:t>
            </a:r>
            <a:r>
              <a:rPr lang="en-US" sz="3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kenhgiaovien.com </a:t>
            </a:r>
            <a:endParaRPr sz="3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85835" indent="-685835" algn="just" defTabSz="1371600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Vui lòng không tiếp tay cho hành vi xấu.</a:t>
            </a: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2706570" y="8566590"/>
            <a:ext cx="6507753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defTabSz="1371600">
              <a:buClr>
                <a:srgbClr val="000000"/>
              </a:buClr>
              <a:buSzPts val="4000"/>
            </a:pPr>
            <a:r>
              <a:rPr lang="en-US" sz="6000" kern="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6600" b="1" kern="0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6000" b="1" kern="0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81820" y="3209384"/>
            <a:ext cx="4511981" cy="707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143000" y="1936031"/>
            <a:ext cx="15335250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Tiêu chí nào sau đây để lựa chọn dây dẫn trong mạch điện?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4685611"/>
            <a:ext cx="7543800" cy="2181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Mức điện áp.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4685611"/>
            <a:ext cx="7543800" cy="2181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Loại điện áp.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505700"/>
            <a:ext cx="7543800" cy="2181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Cường độ dòng điện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thụ.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505700"/>
            <a:ext cx="7543800" cy="2181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Loại vật liệu cách điện.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19161" y="7510462"/>
            <a:ext cx="7543800" cy="2181226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Cường độ dòng điện 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tiêu thụ.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D24D0A-2E53-B82C-D4AF-0CB0F503A8FD}"/>
              </a:ext>
            </a:extLst>
          </p:cNvPr>
          <p:cNvSpPr txBox="1"/>
          <p:nvPr/>
        </p:nvSpPr>
        <p:spPr>
          <a:xfrm>
            <a:off x="4419600" y="520207"/>
            <a:ext cx="944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27439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1. </a:t>
            </a:r>
            <a:r>
              <a:rPr lang="vi-VN" sz="4000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 tròn vào đáp án đặt trước câu trả lời đúng</a:t>
            </a:r>
            <a:endParaRPr lang="en-US" sz="4000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143000" y="1378708"/>
            <a:ext cx="15335250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4500">
                <a:cs typeface="Arial" panose="020B0604020202020204" pitchFamily="34" charset="0"/>
              </a:rPr>
              <a:t>Vật liệu cách điện nào dưới đây thường được dùng cho mạng điện trong nhà?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38195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Băng dính cách điện.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38195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Ống đồng cách điện.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0199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Ống kim loại cách điện.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0199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Ống bạc cách điện.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28686" y="3810000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Băng dính cách điện.</a:t>
            </a:r>
          </a:p>
        </p:txBody>
      </p:sp>
    </p:spTree>
    <p:extLst>
      <p:ext uri="{BB962C8B-B14F-4D97-AF65-F5344CB8AC3E}">
        <p14:creationId xmlns:p14="http://schemas.microsoft.com/office/powerpoint/2010/main" val="20718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1. </a:t>
            </a:r>
            <a:r>
              <a:rPr lang="vi-VN" sz="4000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 tròn vào đáp án đặt trước câu trả lời đúng</a:t>
            </a:r>
            <a:endParaRPr lang="en-US" sz="4000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143000" y="1378708"/>
            <a:ext cx="1533525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500">
                <a:cs typeface="Arial" panose="020B0604020202020204" pitchFamily="34" charset="0"/>
              </a:rPr>
              <a:t>Vật liệu cách điện trong hình dưới đây là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Băng dính cách điện.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Ống luồn dây điện.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Ống kim loại cách điện.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Ống đồng cách điện.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854786" y="5551979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Ống luồn dây điện.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38216-EDB9-D9B3-72AA-B9CB0195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030"/>
          <a:stretch/>
        </p:blipFill>
        <p:spPr>
          <a:xfrm>
            <a:off x="5789538" y="2671523"/>
            <a:ext cx="6708923" cy="25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9571" y="8802699"/>
            <a:ext cx="13988854" cy="247973"/>
            <a:chOff x="0" y="0"/>
            <a:chExt cx="18651805" cy="3306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330631"/>
            </a:xfrm>
            <a:custGeom>
              <a:avLst/>
              <a:gdLst/>
              <a:ahLst/>
              <a:cxnLst/>
              <a:rect l="l" t="t" r="r" b="b"/>
              <a:pathLst>
                <a:path w="9753600" h="330631">
                  <a:moveTo>
                    <a:pt x="0" y="0"/>
                  </a:moveTo>
                  <a:lnTo>
                    <a:pt x="9753600" y="0"/>
                  </a:lnTo>
                  <a:lnTo>
                    <a:pt x="9753600" y="330631"/>
                  </a:lnTo>
                  <a:lnTo>
                    <a:pt x="0" y="33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050605" y="0"/>
              <a:ext cx="8601200" cy="330631"/>
            </a:xfrm>
            <a:custGeom>
              <a:avLst/>
              <a:gdLst/>
              <a:ahLst/>
              <a:cxnLst/>
              <a:rect l="l" t="t" r="r" b="b"/>
              <a:pathLst>
                <a:path w="8601200" h="330631">
                  <a:moveTo>
                    <a:pt x="0" y="0"/>
                  </a:moveTo>
                  <a:lnTo>
                    <a:pt x="8601200" y="0"/>
                  </a:lnTo>
                  <a:lnTo>
                    <a:pt x="8601200" y="330631"/>
                  </a:lnTo>
                  <a:lnTo>
                    <a:pt x="0" y="33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339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-495300"/>
            <a:ext cx="18288000" cy="1543050"/>
            <a:chOff x="0" y="0"/>
            <a:chExt cx="4816593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6400"/>
            </a:xfrm>
            <a:custGeom>
              <a:avLst/>
              <a:gdLst/>
              <a:ahLst/>
              <a:cxnLst/>
              <a:rect l="l" t="t" r="r" b="b"/>
              <a:pathLst>
                <a:path w="4816592" h="406400">
                  <a:moveTo>
                    <a:pt x="0" y="0"/>
                  </a:moveTo>
                  <a:lnTo>
                    <a:pt x="4816592" y="0"/>
                  </a:lnTo>
                  <a:lnTo>
                    <a:pt x="481659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391650"/>
            <a:ext cx="18288000" cy="1543050"/>
            <a:chOff x="0" y="0"/>
            <a:chExt cx="481659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406400"/>
            </a:xfrm>
            <a:custGeom>
              <a:avLst/>
              <a:gdLst/>
              <a:ahLst/>
              <a:cxnLst/>
              <a:rect l="l" t="t" r="r" b="b"/>
              <a:pathLst>
                <a:path w="4816592" h="406400">
                  <a:moveTo>
                    <a:pt x="0" y="0"/>
                  </a:moveTo>
                  <a:lnTo>
                    <a:pt x="4816592" y="0"/>
                  </a:lnTo>
                  <a:lnTo>
                    <a:pt x="481659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14350" y="2916247"/>
            <a:ext cx="17259296" cy="564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VẬT LIỆU, THIẾT BỊ VÀ DỤNG CỤ DÙNG CHO LẮP ĐẶT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MẠNG ĐIỆN TRONG NHÀ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6D3F72-0823-A0DB-5533-066493380DB8}"/>
              </a:ext>
            </a:extLst>
          </p:cNvPr>
          <p:cNvSpPr/>
          <p:nvPr/>
        </p:nvSpPr>
        <p:spPr>
          <a:xfrm>
            <a:off x="6286498" y="1481903"/>
            <a:ext cx="5715000" cy="143910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23116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1. </a:t>
            </a:r>
            <a:r>
              <a:rPr lang="vi-VN" sz="4000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 tròn vào đáp án đặt trước câu trả lời đúng</a:t>
            </a:r>
            <a:endParaRPr lang="en-US" sz="4000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143000" y="1378708"/>
            <a:ext cx="1533525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500">
                <a:cs typeface="Arial" panose="020B0604020202020204" pitchFamily="34" charset="0"/>
              </a:rPr>
              <a:t>Dụng cụ trong hình dưới đây là gì?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Kìm tuốt dây điện.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Tua vít.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Bút thử điện.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Kìm cách điện.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829802" y="791252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Kìm cách điện. </a:t>
            </a:r>
          </a:p>
        </p:txBody>
      </p:sp>
      <p:pic>
        <p:nvPicPr>
          <p:cNvPr id="2" name="Picture 8" descr="Kìm tổ hợp (Kìm răng) VDE cách điện 1000V 8&quot;/200mmIrwin 10505874">
            <a:extLst>
              <a:ext uri="{FF2B5EF4-FFF2-40B4-BE49-F238E27FC236}">
                <a16:creationId xmlns:a16="http://schemas.microsoft.com/office/drawing/2014/main" id="{F67FD1E1-BB16-2CAB-8A62-DFBF4AF50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2" b="11228"/>
          <a:stretch/>
        </p:blipFill>
        <p:spPr bwMode="auto">
          <a:xfrm>
            <a:off x="5693568" y="2381418"/>
            <a:ext cx="6005513" cy="35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1. </a:t>
            </a:r>
            <a:r>
              <a:rPr lang="vi-VN" sz="4000" i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 tròn vào đáp án đặt trước câu trả lời đúng</a:t>
            </a:r>
            <a:endParaRPr lang="en-US" sz="4000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143000" y="1378708"/>
            <a:ext cx="1533525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4500">
                <a:cs typeface="Arial" panose="020B0604020202020204" pitchFamily="34" charset="0"/>
              </a:rPr>
              <a:t>Dụng cụ trong hình bên là gì?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Kìm tuốt dây điện.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5553558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Tua vít.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Bút thử điện.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900986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Kìm cách điện.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14400" y="5543765"/>
            <a:ext cx="7543800" cy="1890713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Kìm tuốt dây điện. </a:t>
            </a:r>
          </a:p>
        </p:txBody>
      </p:sp>
      <p:pic>
        <p:nvPicPr>
          <p:cNvPr id="3" name="Picture 2" descr="Mua Kìm Tuốt Dây điện, Dây Cáp Giá Rẻ Bán Sỉ Lẻ Toàn Quốc Tháng Chín 2024 |  Gia Dụng Đức Duy">
            <a:extLst>
              <a:ext uri="{FF2B5EF4-FFF2-40B4-BE49-F238E27FC236}">
                <a16:creationId xmlns:a16="http://schemas.microsoft.com/office/drawing/2014/main" id="{89429DE2-F0EF-AD0C-53D6-36B04B9A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26" y="1674213"/>
            <a:ext cx="4586551" cy="45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1.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Khoanh tròn vào đáp án đặt trước câu trả lời đúng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476375" y="1378708"/>
            <a:ext cx="15335250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lang="en-US" sz="45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4500">
                <a:solidFill>
                  <a:prstClr val="black"/>
                </a:solidFill>
                <a:cs typeface="Arial" panose="020B0604020202020204" pitchFamily="34" charset="0"/>
              </a:rPr>
              <a:t>Tiêu chí nào dưới đây không phải là tiêu chí khi lựa chọn vật liệu cách điện? 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914400" y="38195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Điện áp cách điện.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829802" y="38195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Chống ẩm tốt.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914400" y="70199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Độ bền cơ học cao.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829802" y="70199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D. Môi trường chịu nhiệt kém.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829802" y="7019926"/>
            <a:ext cx="7543800" cy="2667000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D. Môi trường chịu nhiệt kém. 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1.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Khoanh tròn vào đáp án đặt trước câu trả lời đúng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476375" y="1409700"/>
            <a:ext cx="1533525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lang="en-US" sz="4500" b="1" i="1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4500">
                <a:solidFill>
                  <a:prstClr val="black"/>
                </a:solidFill>
                <a:cs typeface="Arial" panose="020B0604020202020204" pitchFamily="34" charset="0"/>
              </a:rPr>
              <a:t>Lựa chọn ống luồn dây dẫn như thế nào? 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761998" y="3111211"/>
            <a:ext cx="7924800" cy="2943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A. Chọn ống dây có tiết diện lớn hơn tổng tiết diện các dây dẫn điện đi trong ống.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677400" y="3111211"/>
            <a:ext cx="7924800" cy="2943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B. Chọn ống dây có tiết diện nhỏ hơn tổng tiết diện các dây dẫn điện đi trong ống.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761998" y="6640653"/>
            <a:ext cx="7924800" cy="2943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Chọn ống dây có tiết diện bằng tổng tiết diện các dây dẫn điện đi trong ống.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677400" y="6640653"/>
            <a:ext cx="7924800" cy="2943226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D. Không cần quan tâm đến tiết diện của ống dây.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761998" y="3106839"/>
            <a:ext cx="7924800" cy="2943226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A. Chọn ống dây có tiết diện lớn hơn tổng tiết diện các dây dẫn điện đi trong ống.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1.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Khoanh tròn vào đáp án đặt trước câu trả lời đúng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476375" y="1164750"/>
            <a:ext cx="15335250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lang="en-US" sz="45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4500">
                <a:solidFill>
                  <a:prstClr val="black"/>
                </a:solidFill>
                <a:cs typeface="Arial" panose="020B0604020202020204" pitchFamily="34" charset="0"/>
              </a:rPr>
              <a:t>Khi lắp đặt mạng điện trong nhà cần lựa chọn những thiết bị nào? 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761998" y="3721320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A. Dây dẫn điện và biến áp.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677400" y="3721320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B. Bộ chia mạch và biến áp.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761998" y="7080795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Thiết bị đóng cắt và thiết bị lấy điện.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677400" y="7080795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D. Các loại đèn và quạt điện.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771525" y="7080795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Thiết bị đóng cắt và thiết bị lấy điện.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1.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Khoanh tròn vào đáp án đặt trước câu trả lời đúng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1476375" y="1282615"/>
            <a:ext cx="1533525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lang="en-US" sz="4500" b="1" i="1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4500">
                <a:solidFill>
                  <a:prstClr val="black"/>
                </a:solidFill>
                <a:cs typeface="Arial" panose="020B0604020202020204" pitchFamily="34" charset="0"/>
              </a:rPr>
              <a:t>Thiết bị đóng cắt có thể sử dụng như thế nào? 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761998" y="3294422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A. Sử dụng vôn kế kết hợp với cầu dao hoặc cầu chì.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677400" y="3294422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B. Sử dụng cầu dao kết hợp với cầu chì hoặc aptomat.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761998" y="6948409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C. Sử dụng công tơ điện kết hợp với cầu dao hoặc cầu chì.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677400" y="6948409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D. Sử dụng oát kế kết hợp với công tơ điện hoặc aptomat.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9687397" y="3308560"/>
            <a:ext cx="7924800" cy="2677824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B. Sử dụng cầu dao kết hợp với cầu chì hoặc aptomat.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CDE87-905A-31C4-1951-51ED68D5C230}"/>
              </a:ext>
            </a:extLst>
          </p:cNvPr>
          <p:cNvSpPr txBox="1"/>
          <p:nvPr/>
        </p:nvSpPr>
        <p:spPr>
          <a:xfrm>
            <a:off x="914400" y="271461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1.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Khoanh tròn vào đáp án đặt trước câu trả lời đúng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AC603-3B4B-857F-DF8D-C9C19463FF77}"/>
              </a:ext>
            </a:extLst>
          </p:cNvPr>
          <p:cNvSpPr txBox="1"/>
          <p:nvPr/>
        </p:nvSpPr>
        <p:spPr>
          <a:xfrm>
            <a:off x="800099" y="1257300"/>
            <a:ext cx="16687802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lang="en-US" sz="4500" b="1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4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4500">
                <a:solidFill>
                  <a:prstClr val="black"/>
                </a:solidFill>
                <a:cs typeface="Arial" panose="020B0604020202020204" pitchFamily="34" charset="0"/>
              </a:rPr>
              <a:t>Với mạng điện trong nhà cấp điện cho các phụ tải không quá lớn, có thể sử dụng ổ cắm điện và phích cắm điện với dòng điện định mức bao nhiêu? 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C2C959-AB36-E9F4-ED85-7D62B11A35D8}"/>
              </a:ext>
            </a:extLst>
          </p:cNvPr>
          <p:cNvSpPr/>
          <p:nvPr/>
        </p:nvSpPr>
        <p:spPr>
          <a:xfrm>
            <a:off x="761998" y="4698574"/>
            <a:ext cx="7924800" cy="2200345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A hoặc 10 A.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21DBBB-DE57-8BA3-7DEE-D4D21D9C75B6}"/>
              </a:ext>
            </a:extLst>
          </p:cNvPr>
          <p:cNvSpPr/>
          <p:nvPr/>
        </p:nvSpPr>
        <p:spPr>
          <a:xfrm>
            <a:off x="9677400" y="4698574"/>
            <a:ext cx="7924800" cy="2200345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5,5 A hoặc 6 A.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2515E9-CD56-9D9D-4314-25D5E052FAC7}"/>
              </a:ext>
            </a:extLst>
          </p:cNvPr>
          <p:cNvSpPr/>
          <p:nvPr/>
        </p:nvSpPr>
        <p:spPr>
          <a:xfrm>
            <a:off x="761998" y="7515155"/>
            <a:ext cx="7924800" cy="2200345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A hoặc 9,3 A.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DF774E-C23A-7998-6945-C8B848A2761B}"/>
              </a:ext>
            </a:extLst>
          </p:cNvPr>
          <p:cNvSpPr/>
          <p:nvPr/>
        </p:nvSpPr>
        <p:spPr>
          <a:xfrm>
            <a:off x="9677400" y="7515155"/>
            <a:ext cx="7924800" cy="2200345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6,3 A hoặc 10 A.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63B6B6-4C47-B7AD-8142-D1CEE6059EA5}"/>
              </a:ext>
            </a:extLst>
          </p:cNvPr>
          <p:cNvSpPr/>
          <p:nvPr/>
        </p:nvSpPr>
        <p:spPr>
          <a:xfrm>
            <a:off x="754503" y="4698573"/>
            <a:ext cx="7924800" cy="2200345"/>
          </a:xfrm>
          <a:prstGeom prst="roundRect">
            <a:avLst>
              <a:gd name="adj" fmla="val 1131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pt-B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A hoặc 10 A.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6CD3E-637B-519C-1663-C1B7B3C73C53}"/>
              </a:ext>
            </a:extLst>
          </p:cNvPr>
          <p:cNvSpPr txBox="1"/>
          <p:nvPr/>
        </p:nvSpPr>
        <p:spPr>
          <a:xfrm>
            <a:off x="914400" y="397014"/>
            <a:ext cx="15563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2. 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thành bài tập trong SGK: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0CE603-FA96-EE54-7D0F-DE6BBC2CC7FF}"/>
              </a:ext>
            </a:extLst>
          </p:cNvPr>
          <p:cNvGrpSpPr/>
          <p:nvPr/>
        </p:nvGrpSpPr>
        <p:grpSpPr>
          <a:xfrm>
            <a:off x="588378" y="1790700"/>
            <a:ext cx="9856647" cy="5029200"/>
            <a:chOff x="670859" y="1790700"/>
            <a:chExt cx="9856647" cy="50292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A75598-0F99-81C8-B445-9E0335BFEEBF}"/>
                </a:ext>
              </a:extLst>
            </p:cNvPr>
            <p:cNvSpPr/>
            <p:nvPr/>
          </p:nvSpPr>
          <p:spPr>
            <a:xfrm>
              <a:off x="670859" y="1790700"/>
              <a:ext cx="9856647" cy="5029200"/>
            </a:xfrm>
            <a:prstGeom prst="roundRect">
              <a:avLst>
                <a:gd name="adj" fmla="val 6104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ED2EF9-EF32-2B5C-AFB4-BBC929C74C51}"/>
                </a:ext>
              </a:extLst>
            </p:cNvPr>
            <p:cNvSpPr txBox="1"/>
            <p:nvPr/>
          </p:nvSpPr>
          <p:spPr>
            <a:xfrm>
              <a:off x="811141" y="2000502"/>
              <a:ext cx="9576081" cy="4609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vụ: </a:t>
              </a:r>
              <a:r>
                <a:rPr lang="vi-VN" sz="4000"/>
                <a:t>Hãy lựa chọn các thiết bị và dây dẫn điện cho mạng điện trong sơ đồ nguyên lí (Hình 4.4). Trong đó đèn 1 có dòng điện 0,5A, đèn 2 dùng sưởi ẩm có dòng điện 4A, sử dụng dây dẫn lõi đồng.</a:t>
              </a:r>
              <a:endParaRPr lang="en-US" sz="4000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156B1497-CF51-0583-2F2D-1E34CDD04E1B}"/>
              </a:ext>
            </a:extLst>
          </p:cNvPr>
          <p:cNvSpPr/>
          <p:nvPr/>
        </p:nvSpPr>
        <p:spPr>
          <a:xfrm>
            <a:off x="1859102" y="7626096"/>
            <a:ext cx="7315200" cy="2660904"/>
          </a:xfrm>
          <a:custGeom>
            <a:avLst/>
            <a:gdLst/>
            <a:ahLst/>
            <a:cxnLst/>
            <a:rect l="l" t="t" r="r" b="b"/>
            <a:pathLst>
              <a:path w="7315200" h="2660904">
                <a:moveTo>
                  <a:pt x="0" y="0"/>
                </a:moveTo>
                <a:lnTo>
                  <a:pt x="7315200" y="0"/>
                </a:lnTo>
                <a:lnTo>
                  <a:pt x="7315200" y="2660904"/>
                </a:lnTo>
                <a:lnTo>
                  <a:pt x="0" y="266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04E696-C906-6474-170D-88A5444CD7E0}"/>
              </a:ext>
            </a:extLst>
          </p:cNvPr>
          <p:cNvGrpSpPr/>
          <p:nvPr/>
        </p:nvGrpSpPr>
        <p:grpSpPr>
          <a:xfrm>
            <a:off x="10685361" y="1790700"/>
            <a:ext cx="7162800" cy="8099286"/>
            <a:chOff x="10585309" y="1790700"/>
            <a:chExt cx="7162800" cy="80992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79E7D4-0E00-3016-987C-D437867AD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50269" y="1790700"/>
              <a:ext cx="6832881" cy="74499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22CD3A-908A-5B97-046D-F394AC5322B5}"/>
                </a:ext>
              </a:extLst>
            </p:cNvPr>
            <p:cNvSpPr txBox="1"/>
            <p:nvPr/>
          </p:nvSpPr>
          <p:spPr>
            <a:xfrm>
              <a:off x="10585309" y="9335988"/>
              <a:ext cx="7162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>
                  <a:latin typeface="Arial" panose="020B0604020202020204" pitchFamily="34" charset="0"/>
                  <a:cs typeface="Arial" panose="020B0604020202020204" pitchFamily="34" charset="0"/>
                </a:rPr>
                <a:t>Hình 4.4. </a:t>
              </a:r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Sơ đồ nguyên lí mạng điện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8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896D63-B934-8A84-696D-117E3AB18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29081"/>
              </p:ext>
            </p:extLst>
          </p:nvPr>
        </p:nvGraphicFramePr>
        <p:xfrm>
          <a:off x="457199" y="3009900"/>
          <a:ext cx="17373601" cy="6781803"/>
        </p:xfrm>
        <a:graphic>
          <a:graphicData uri="http://schemas.openxmlformats.org/drawingml/2006/table">
            <a:tbl>
              <a:tblPr firstRow="1" firstCol="1" bandRow="1"/>
              <a:tblGrid>
                <a:gridCol w="5790047">
                  <a:extLst>
                    <a:ext uri="{9D8B030D-6E8A-4147-A177-3AD203B41FA5}">
                      <a16:colId xmlns:a16="http://schemas.microsoft.com/office/drawing/2014/main" val="4127230340"/>
                    </a:ext>
                  </a:extLst>
                </a:gridCol>
                <a:gridCol w="5791777">
                  <a:extLst>
                    <a:ext uri="{9D8B030D-6E8A-4147-A177-3AD203B41FA5}">
                      <a16:colId xmlns:a16="http://schemas.microsoft.com/office/drawing/2014/main" val="2008837641"/>
                    </a:ext>
                  </a:extLst>
                </a:gridCol>
                <a:gridCol w="5791777">
                  <a:extLst>
                    <a:ext uri="{9D8B030D-6E8A-4147-A177-3AD203B41FA5}">
                      <a16:colId xmlns:a16="http://schemas.microsoft.com/office/drawing/2014/main" val="950455386"/>
                    </a:ext>
                  </a:extLst>
                </a:gridCol>
              </a:tblGrid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 dùng điện</a:t>
                      </a:r>
                      <a:endParaRPr lang="en-US" sz="33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1</a:t>
                      </a:r>
                      <a:endParaRPr lang="en-US" sz="33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Đèn 2</a:t>
                      </a:r>
                      <a:endParaRPr lang="en-US" sz="330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162292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Dòng điện tiêu thụ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069635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 diện dây dẫn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3mm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24mm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05103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Aptomat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0,65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5,2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71882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 tắc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727028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Ổ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135057"/>
                  </a:ext>
                </a:extLst>
              </a:tr>
              <a:tr h="968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Phích cắm điện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A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799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EDBD255-6984-A945-0D21-260C16B10A53}"/>
              </a:ext>
            </a:extLst>
          </p:cNvPr>
          <p:cNvGrpSpPr/>
          <p:nvPr/>
        </p:nvGrpSpPr>
        <p:grpSpPr>
          <a:xfrm>
            <a:off x="6743699" y="419100"/>
            <a:ext cx="4800601" cy="2343151"/>
            <a:chOff x="7162800" y="1409700"/>
            <a:chExt cx="3962400" cy="2514600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90BB9F5A-2485-BCF3-8AD6-41F4B6ADBEAB}"/>
                </a:ext>
              </a:extLst>
            </p:cNvPr>
            <p:cNvSpPr/>
            <p:nvPr/>
          </p:nvSpPr>
          <p:spPr>
            <a:xfrm>
              <a:off x="7162800" y="1409700"/>
              <a:ext cx="3962400" cy="2514600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B8F36A-CE6C-6422-9A0E-6D54D925EB91}"/>
                </a:ext>
              </a:extLst>
            </p:cNvPr>
            <p:cNvSpPr txBox="1"/>
            <p:nvPr/>
          </p:nvSpPr>
          <p:spPr>
            <a:xfrm>
              <a:off x="7162800" y="2313057"/>
              <a:ext cx="3962400" cy="75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6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D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1D002-653A-9A5E-56A9-4580410C417D}"/>
              </a:ext>
            </a:extLst>
          </p:cNvPr>
          <p:cNvSpPr txBox="1"/>
          <p:nvPr/>
        </p:nvSpPr>
        <p:spPr>
          <a:xfrm>
            <a:off x="3124200" y="585787"/>
            <a:ext cx="1203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C57BF7-A904-1256-DA93-8EE841A6A578}"/>
              </a:ext>
            </a:extLst>
          </p:cNvPr>
          <p:cNvGrpSpPr/>
          <p:nvPr/>
        </p:nvGrpSpPr>
        <p:grpSpPr>
          <a:xfrm>
            <a:off x="674608" y="2393673"/>
            <a:ext cx="10624757" cy="6324600"/>
            <a:chOff x="348043" y="2628900"/>
            <a:chExt cx="17602200" cy="3429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E17F83D-3CDD-19DC-71CA-7455E7AA3A76}"/>
                </a:ext>
              </a:extLst>
            </p:cNvPr>
            <p:cNvSpPr/>
            <p:nvPr/>
          </p:nvSpPr>
          <p:spPr>
            <a:xfrm>
              <a:off x="348043" y="2628900"/>
              <a:ext cx="17602200" cy="3429000"/>
            </a:xfrm>
            <a:prstGeom prst="roundRect">
              <a:avLst>
                <a:gd name="adj" fmla="val 7683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73C10-9DEE-B466-994D-30727C9AAB37}"/>
                </a:ext>
              </a:extLst>
            </p:cNvPr>
            <p:cNvSpPr txBox="1"/>
            <p:nvPr/>
          </p:nvSpPr>
          <p:spPr>
            <a:xfrm>
              <a:off x="1018715" y="2843510"/>
              <a:ext cx="16260855" cy="2999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vụ: </a:t>
              </a:r>
              <a:r>
                <a:rPr lang="vi-VN" sz="4000"/>
                <a:t>Tại sao phải chọn thiết bị điện cho mạng điện trong nhà như aptomat, ổ cắm điện và phích cắm điện, người ta chọn dòng điện định mức lớn hơn dòng điện tiêu thụ được và tính toán cho mạch khoảng 30%?</a:t>
              </a:r>
              <a:endParaRPr lang="en-US" sz="4000"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91AAC4DA-0D30-3A95-E4D0-FD8FE932E18E}"/>
              </a:ext>
            </a:extLst>
          </p:cNvPr>
          <p:cNvGrpSpPr/>
          <p:nvPr/>
        </p:nvGrpSpPr>
        <p:grpSpPr>
          <a:xfrm>
            <a:off x="11509296" y="5812888"/>
            <a:ext cx="6096546" cy="6096546"/>
            <a:chOff x="0" y="0"/>
            <a:chExt cx="812800" cy="8128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8BC9AE-9E53-43E0-E378-BA66AE7625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CF"/>
            </a:solidFill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5AFAEF44-C9C6-6C41-ED26-51D790B86FB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8">
            <a:extLst>
              <a:ext uri="{FF2B5EF4-FFF2-40B4-BE49-F238E27FC236}">
                <a16:creationId xmlns:a16="http://schemas.microsoft.com/office/drawing/2014/main" id="{4241C6E7-6B8D-3F31-C95B-1972F719A218}"/>
              </a:ext>
            </a:extLst>
          </p:cNvPr>
          <p:cNvSpPr/>
          <p:nvPr/>
        </p:nvSpPr>
        <p:spPr>
          <a:xfrm>
            <a:off x="11715459" y="4381501"/>
            <a:ext cx="6534441" cy="5905500"/>
          </a:xfrm>
          <a:custGeom>
            <a:avLst/>
            <a:gdLst/>
            <a:ahLst/>
            <a:cxnLst/>
            <a:rect l="l" t="t" r="r" b="b"/>
            <a:pathLst>
              <a:path w="5276140" h="4768311">
                <a:moveTo>
                  <a:pt x="0" y="0"/>
                </a:moveTo>
                <a:lnTo>
                  <a:pt x="5276140" y="0"/>
                </a:lnTo>
                <a:lnTo>
                  <a:pt x="5276140" y="4768311"/>
                </a:lnTo>
                <a:lnTo>
                  <a:pt x="0" y="476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16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5754" y="5659896"/>
            <a:ext cx="2825638" cy="3293604"/>
          </a:xfrm>
          <a:custGeom>
            <a:avLst/>
            <a:gdLst/>
            <a:ahLst/>
            <a:cxnLst/>
            <a:rect l="l" t="t" r="r" b="b"/>
            <a:pathLst>
              <a:path w="2825638" h="3293604">
                <a:moveTo>
                  <a:pt x="0" y="0"/>
                </a:moveTo>
                <a:lnTo>
                  <a:pt x="2825638" y="0"/>
                </a:lnTo>
                <a:lnTo>
                  <a:pt x="2825638" y="3293604"/>
                </a:lnTo>
                <a:lnTo>
                  <a:pt x="0" y="329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81800" y="-435567"/>
            <a:ext cx="12203300" cy="11061269"/>
            <a:chOff x="0" y="0"/>
            <a:chExt cx="2998295" cy="2913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8295" cy="2913256"/>
            </a:xfrm>
            <a:custGeom>
              <a:avLst/>
              <a:gdLst/>
              <a:ahLst/>
              <a:cxnLst/>
              <a:rect l="l" t="t" r="r" b="b"/>
              <a:pathLst>
                <a:path w="2998295" h="2913256">
                  <a:moveTo>
                    <a:pt x="0" y="0"/>
                  </a:moveTo>
                  <a:lnTo>
                    <a:pt x="2998295" y="0"/>
                  </a:lnTo>
                  <a:lnTo>
                    <a:pt x="2998295" y="2913256"/>
                  </a:lnTo>
                  <a:lnTo>
                    <a:pt x="0" y="2913256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98295" cy="2951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12333" y="4774747"/>
            <a:ext cx="4989090" cy="248811"/>
          </a:xfrm>
          <a:custGeom>
            <a:avLst/>
            <a:gdLst/>
            <a:ahLst/>
            <a:cxnLst/>
            <a:rect l="l" t="t" r="r" b="b"/>
            <a:pathLst>
              <a:path w="4989090" h="248811">
                <a:moveTo>
                  <a:pt x="0" y="0"/>
                </a:moveTo>
                <a:lnTo>
                  <a:pt x="4989090" y="0"/>
                </a:lnTo>
                <a:lnTo>
                  <a:pt x="4989090" y="248811"/>
                </a:lnTo>
                <a:lnTo>
                  <a:pt x="0" y="248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711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" y="1281915"/>
            <a:ext cx="5775146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NỘI DUNG BÀI HỌC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A5F277-31E7-1D6E-7BFC-65E639E5BC51}"/>
              </a:ext>
            </a:extLst>
          </p:cNvPr>
          <p:cNvGrpSpPr/>
          <p:nvPr/>
        </p:nvGrpSpPr>
        <p:grpSpPr>
          <a:xfrm>
            <a:off x="7391400" y="1281915"/>
            <a:ext cx="9231346" cy="1828800"/>
            <a:chOff x="7304054" y="1714500"/>
            <a:chExt cx="9231346" cy="18288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213D8BC-8661-10B3-E52C-CD4A40FB3831}"/>
                </a:ext>
              </a:extLst>
            </p:cNvPr>
            <p:cNvSpPr/>
            <p:nvPr/>
          </p:nvSpPr>
          <p:spPr>
            <a:xfrm>
              <a:off x="7304054" y="1714500"/>
              <a:ext cx="1905000" cy="18288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68B07-D087-CEC4-FF7C-619443A4C408}"/>
                </a:ext>
              </a:extLst>
            </p:cNvPr>
            <p:cNvSpPr txBox="1"/>
            <p:nvPr/>
          </p:nvSpPr>
          <p:spPr>
            <a:xfrm>
              <a:off x="9987108" y="2198013"/>
              <a:ext cx="654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Lựa chọn vật liệu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19FF0D-175A-A3A5-44FB-380E491E4A88}"/>
              </a:ext>
            </a:extLst>
          </p:cNvPr>
          <p:cNvGrpSpPr/>
          <p:nvPr/>
        </p:nvGrpSpPr>
        <p:grpSpPr>
          <a:xfrm>
            <a:off x="7391400" y="4229100"/>
            <a:ext cx="9884266" cy="1828800"/>
            <a:chOff x="7304054" y="1714500"/>
            <a:chExt cx="9884266" cy="18288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4A45721-0AD0-DEC9-BD95-22BDE3B606B2}"/>
                </a:ext>
              </a:extLst>
            </p:cNvPr>
            <p:cNvSpPr/>
            <p:nvPr/>
          </p:nvSpPr>
          <p:spPr>
            <a:xfrm>
              <a:off x="7304054" y="1714500"/>
              <a:ext cx="1905000" cy="18288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585D67-2A8F-B5F6-27BC-B481DCD58BF3}"/>
                </a:ext>
              </a:extLst>
            </p:cNvPr>
            <p:cNvSpPr txBox="1"/>
            <p:nvPr/>
          </p:nvSpPr>
          <p:spPr>
            <a:xfrm>
              <a:off x="9987107" y="2198013"/>
              <a:ext cx="720121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Lựa chọn thiết bị điện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3EDE18-1221-D071-C9D5-0CE488C368C2}"/>
              </a:ext>
            </a:extLst>
          </p:cNvPr>
          <p:cNvGrpSpPr/>
          <p:nvPr/>
        </p:nvGrpSpPr>
        <p:grpSpPr>
          <a:xfrm>
            <a:off x="7391400" y="7124700"/>
            <a:ext cx="9231346" cy="1828800"/>
            <a:chOff x="7304054" y="1714500"/>
            <a:chExt cx="9231346" cy="18288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F0E3743-20E1-C245-D5BA-9E475F6DB84D}"/>
                </a:ext>
              </a:extLst>
            </p:cNvPr>
            <p:cNvSpPr/>
            <p:nvPr/>
          </p:nvSpPr>
          <p:spPr>
            <a:xfrm>
              <a:off x="7304054" y="1714500"/>
              <a:ext cx="1905000" cy="18288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D40E58-D57A-F8F7-36A4-CF7ADB74FD76}"/>
                </a:ext>
              </a:extLst>
            </p:cNvPr>
            <p:cNvSpPr txBox="1"/>
            <p:nvPr/>
          </p:nvSpPr>
          <p:spPr>
            <a:xfrm>
              <a:off x="9987108" y="2198013"/>
              <a:ext cx="654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Lựa chọn dụng cụ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879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BD255-6984-A945-0D21-260C16B10A53}"/>
              </a:ext>
            </a:extLst>
          </p:cNvPr>
          <p:cNvGrpSpPr/>
          <p:nvPr/>
        </p:nvGrpSpPr>
        <p:grpSpPr>
          <a:xfrm>
            <a:off x="7124700" y="352165"/>
            <a:ext cx="4038600" cy="1911806"/>
            <a:chOff x="7162800" y="1709057"/>
            <a:chExt cx="3490686" cy="2215243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90BB9F5A-2485-BCF3-8AD6-41F4B6ADBEAB}"/>
                </a:ext>
              </a:extLst>
            </p:cNvPr>
            <p:cNvSpPr/>
            <p:nvPr/>
          </p:nvSpPr>
          <p:spPr>
            <a:xfrm>
              <a:off x="7162800" y="1709057"/>
              <a:ext cx="3490686" cy="2215243"/>
            </a:xfrm>
            <a:custGeom>
              <a:avLst/>
              <a:gdLst/>
              <a:ahLst/>
              <a:cxnLst/>
              <a:rect l="l" t="t" r="r" b="b"/>
              <a:pathLst>
                <a:path w="5560541" h="4114800">
                  <a:moveTo>
                    <a:pt x="0" y="0"/>
                  </a:moveTo>
                  <a:lnTo>
                    <a:pt x="5560541" y="0"/>
                  </a:lnTo>
                  <a:lnTo>
                    <a:pt x="5560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B8F36A-CE6C-6422-9A0E-6D54D925EB91}"/>
                </a:ext>
              </a:extLst>
            </p:cNvPr>
            <p:cNvSpPr txBox="1"/>
            <p:nvPr/>
          </p:nvSpPr>
          <p:spPr>
            <a:xfrm>
              <a:off x="7445829" y="2367304"/>
              <a:ext cx="3050418" cy="75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C94202-3005-93DF-F2B8-99C37892BC65}"/>
              </a:ext>
            </a:extLst>
          </p:cNvPr>
          <p:cNvSpPr/>
          <p:nvPr/>
        </p:nvSpPr>
        <p:spPr>
          <a:xfrm>
            <a:off x="348043" y="4610100"/>
            <a:ext cx="5562600" cy="5195888"/>
          </a:xfrm>
          <a:prstGeom prst="roundRect">
            <a:avLst>
              <a:gd name="adj" fmla="val 8395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tiêu thụ không luôn ổn định và có thể thay đổi đột ngột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Gia tăng sự linh hoạt của hệ thống. 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ED68B-9472-B751-39B6-9C00AD4E1D75}"/>
              </a:ext>
            </a:extLst>
          </p:cNvPr>
          <p:cNvSpPr txBox="1"/>
          <p:nvPr/>
        </p:nvSpPr>
        <p:spPr>
          <a:xfrm>
            <a:off x="796668" y="2400300"/>
            <a:ext cx="168402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Người ta chọn dòng định mức lớn hơn dòng điện tiêu thụ được tính toán cho mạch khoảng 30% vì:</a:t>
            </a:r>
            <a:endParaRPr lang="en-US" sz="4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457447-DCB9-A5D9-D96B-8A0D93C7C212}"/>
              </a:ext>
            </a:extLst>
          </p:cNvPr>
          <p:cNvSpPr/>
          <p:nvPr/>
        </p:nvSpPr>
        <p:spPr>
          <a:xfrm>
            <a:off x="6362699" y="4610100"/>
            <a:ext cx="5562600" cy="2590800"/>
          </a:xfrm>
          <a:prstGeom prst="roundRect">
            <a:avLst>
              <a:gd name="adj" fmla="val 8395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quá tải, bảo vệ các thiết bị điện.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671731-ACEF-9BBD-FA8F-019AEDC0539A}"/>
              </a:ext>
            </a:extLst>
          </p:cNvPr>
          <p:cNvSpPr/>
          <p:nvPr/>
        </p:nvSpPr>
        <p:spPr>
          <a:xfrm>
            <a:off x="12372592" y="4610100"/>
            <a:ext cx="5562600" cy="2590800"/>
          </a:xfrm>
          <a:prstGeom prst="roundRect">
            <a:avLst>
              <a:gd name="adj" fmla="val 8395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ứng nhu cầu của tương lai. </a:t>
            </a:r>
          </a:p>
        </p:txBody>
      </p:sp>
      <p:pic>
        <p:nvPicPr>
          <p:cNvPr id="18434" name="Picture 2" descr="Chỉ số Watts càng cao thì đèn LED sẽ càng sáng ?">
            <a:extLst>
              <a:ext uri="{FF2B5EF4-FFF2-40B4-BE49-F238E27FC236}">
                <a16:creationId xmlns:a16="http://schemas.microsoft.com/office/drawing/2014/main" id="{CE91BA3B-4BCB-1F75-E4B7-21CB36CF8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7353300"/>
            <a:ext cx="4919664" cy="27673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Khung đèn LED trang trí đường phố: Lợi ích và vị trí lắp đặt">
            <a:extLst>
              <a:ext uri="{FF2B5EF4-FFF2-40B4-BE49-F238E27FC236}">
                <a16:creationId xmlns:a16="http://schemas.microsoft.com/office/drawing/2014/main" id="{1D250082-7639-14FF-42F0-5E9905E6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0" y="7346085"/>
            <a:ext cx="4499232" cy="27745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7477031" y="5119689"/>
            <a:ext cx="8229600" cy="47625"/>
            <a:chOff x="0" y="0"/>
            <a:chExt cx="2167467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2543"/>
            </a:xfrm>
            <a:custGeom>
              <a:avLst/>
              <a:gdLst/>
              <a:ahLst/>
              <a:cxnLst/>
              <a:rect l="l" t="t" r="r" b="b"/>
              <a:pathLst>
                <a:path w="2167467" h="12543">
                  <a:moveTo>
                    <a:pt x="0" y="0"/>
                  </a:moveTo>
                  <a:lnTo>
                    <a:pt x="2167467" y="0"/>
                  </a:lnTo>
                  <a:lnTo>
                    <a:pt x="216746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7467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69346"/>
            <a:ext cx="9871788" cy="119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49"/>
              </a:lnSpc>
            </a:pPr>
            <a:r>
              <a:rPr lang="en-US" sz="7000" b="1">
                <a:solidFill>
                  <a:srgbClr val="1F4152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HƯỚNG DẪN VỀ NHÀ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334065" y="449515"/>
            <a:ext cx="4608309" cy="460830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C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63955" y="3752446"/>
            <a:ext cx="8052842" cy="80528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1D7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187182" y="1466850"/>
            <a:ext cx="3902916" cy="8820150"/>
          </a:xfrm>
          <a:custGeom>
            <a:avLst/>
            <a:gdLst/>
            <a:ahLst/>
            <a:cxnLst/>
            <a:rect l="l" t="t" r="r" b="b"/>
            <a:pathLst>
              <a:path w="3902916" h="8820150">
                <a:moveTo>
                  <a:pt x="0" y="0"/>
                </a:moveTo>
                <a:lnTo>
                  <a:pt x="3902917" y="0"/>
                </a:lnTo>
                <a:lnTo>
                  <a:pt x="3902917" y="8820150"/>
                </a:lnTo>
                <a:lnTo>
                  <a:pt x="0" y="882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6F1368-58CE-E780-5FC7-16436F04E29B}"/>
              </a:ext>
            </a:extLst>
          </p:cNvPr>
          <p:cNvGrpSpPr/>
          <p:nvPr/>
        </p:nvGrpSpPr>
        <p:grpSpPr>
          <a:xfrm>
            <a:off x="926698" y="2818564"/>
            <a:ext cx="9782109" cy="1732590"/>
            <a:chOff x="1279266" y="3263628"/>
            <a:chExt cx="9782109" cy="1732590"/>
          </a:xfrm>
        </p:grpSpPr>
        <p:sp>
          <p:nvSpPr>
            <p:cNvPr id="6" name="TextBox 6"/>
            <p:cNvSpPr txBox="1"/>
            <p:nvPr/>
          </p:nvSpPr>
          <p:spPr>
            <a:xfrm>
              <a:off x="2728357" y="3263628"/>
              <a:ext cx="8333018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Glacial Indifference"/>
                  <a:cs typeface="Arial" panose="020B0604020202020204" pitchFamily="34" charset="0"/>
                  <a:sym typeface="Glacial Indifference"/>
                </a:rPr>
                <a:t>Ôn tập lại kiến thức đã được học trong bài.</a:t>
              </a:r>
            </a:p>
          </p:txBody>
        </p: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06B85D17-CE0F-A589-3D55-339AA66AC27C}"/>
                </a:ext>
              </a:extLst>
            </p:cNvPr>
            <p:cNvGrpSpPr/>
            <p:nvPr/>
          </p:nvGrpSpPr>
          <p:grpSpPr>
            <a:xfrm>
              <a:off x="1279266" y="3390099"/>
              <a:ext cx="942448" cy="1479647"/>
              <a:chOff x="0" y="0"/>
              <a:chExt cx="1256597" cy="1972862"/>
            </a:xfrm>
          </p:grpSpPr>
          <p:grpSp>
            <p:nvGrpSpPr>
              <p:cNvPr id="16" name="Group 5">
                <a:extLst>
                  <a:ext uri="{FF2B5EF4-FFF2-40B4-BE49-F238E27FC236}">
                    <a16:creationId xmlns:a16="http://schemas.microsoft.com/office/drawing/2014/main" id="{FDBAAFE6-E96F-56F3-28EA-4195F785CCD1}"/>
                  </a:ext>
                </a:extLst>
              </p:cNvPr>
              <p:cNvGrpSpPr/>
              <p:nvPr/>
            </p:nvGrpSpPr>
            <p:grpSpPr>
              <a:xfrm>
                <a:off x="425291" y="1566847"/>
                <a:ext cx="406016" cy="406016"/>
                <a:chOff x="0" y="0"/>
                <a:chExt cx="812800" cy="812800"/>
              </a:xfrm>
            </p:grpSpPr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F7F6933F-8047-69F3-2FF6-85B1E2723A6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8B9C5"/>
                </a:solidFill>
              </p:spPr>
            </p:sp>
            <p:sp>
              <p:nvSpPr>
                <p:cNvPr id="19" name="TextBox 7">
                  <a:extLst>
                    <a:ext uri="{FF2B5EF4-FFF2-40B4-BE49-F238E27FC236}">
                      <a16:creationId xmlns:a16="http://schemas.microsoft.com/office/drawing/2014/main" id="{414A0B7C-B7E0-B383-BF62-15E59FCD31F0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2899" tIns="22899" rIns="22899" bIns="2289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43D8205F-54AE-7062-901E-32B261662F56}"/>
                  </a:ext>
                </a:extLst>
              </p:cNvPr>
              <p:cNvSpPr/>
              <p:nvPr/>
            </p:nvSpPr>
            <p:spPr>
              <a:xfrm>
                <a:off x="0" y="0"/>
                <a:ext cx="1256597" cy="1769855"/>
              </a:xfrm>
              <a:custGeom>
                <a:avLst/>
                <a:gdLst/>
                <a:ahLst/>
                <a:cxnLst/>
                <a:rect l="l" t="t" r="r" b="b"/>
                <a:pathLst>
                  <a:path w="1256597" h="1769855">
                    <a:moveTo>
                      <a:pt x="0" y="0"/>
                    </a:moveTo>
                    <a:lnTo>
                      <a:pt x="1256597" y="0"/>
                    </a:lnTo>
                    <a:lnTo>
                      <a:pt x="1256597" y="1769855"/>
                    </a:lnTo>
                    <a:lnTo>
                      <a:pt x="0" y="17698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1E2713-ABA7-97F4-FD5F-B6B01D13DBA2}"/>
              </a:ext>
            </a:extLst>
          </p:cNvPr>
          <p:cNvGrpSpPr/>
          <p:nvPr/>
        </p:nvGrpSpPr>
        <p:grpSpPr>
          <a:xfrm>
            <a:off x="926698" y="5354221"/>
            <a:ext cx="9782109" cy="1479647"/>
            <a:chOff x="1279266" y="3390099"/>
            <a:chExt cx="9782109" cy="1479647"/>
          </a:xfrm>
        </p:grpSpPr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62B80B13-FA65-3308-5902-5AC1F2CE2BDB}"/>
                </a:ext>
              </a:extLst>
            </p:cNvPr>
            <p:cNvSpPr txBox="1"/>
            <p:nvPr/>
          </p:nvSpPr>
          <p:spPr>
            <a:xfrm>
              <a:off x="2728357" y="3641493"/>
              <a:ext cx="8333018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Glacial Indifference"/>
                  <a:cs typeface="Arial" panose="020B0604020202020204" pitchFamily="34" charset="0"/>
                  <a:sym typeface="Glacial Indifference"/>
                </a:rPr>
                <a:t>Hoàn thành bài tập phần vận dụng. </a:t>
              </a:r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CCFA2DE2-14B6-CB73-8CB0-A9CE44E38B9F}"/>
                </a:ext>
              </a:extLst>
            </p:cNvPr>
            <p:cNvGrpSpPr/>
            <p:nvPr/>
          </p:nvGrpSpPr>
          <p:grpSpPr>
            <a:xfrm>
              <a:off x="1279266" y="3390099"/>
              <a:ext cx="942448" cy="1479647"/>
              <a:chOff x="0" y="0"/>
              <a:chExt cx="1256597" cy="1972862"/>
            </a:xfrm>
          </p:grpSpPr>
          <p:grpSp>
            <p:nvGrpSpPr>
              <p:cNvPr id="24" name="Group 5">
                <a:extLst>
                  <a:ext uri="{FF2B5EF4-FFF2-40B4-BE49-F238E27FC236}">
                    <a16:creationId xmlns:a16="http://schemas.microsoft.com/office/drawing/2014/main" id="{5EC04A2E-DA88-33DE-2BCC-AB0FDDBFA627}"/>
                  </a:ext>
                </a:extLst>
              </p:cNvPr>
              <p:cNvGrpSpPr/>
              <p:nvPr/>
            </p:nvGrpSpPr>
            <p:grpSpPr>
              <a:xfrm>
                <a:off x="425291" y="1566847"/>
                <a:ext cx="406016" cy="406016"/>
                <a:chOff x="0" y="0"/>
                <a:chExt cx="812800" cy="812800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8F552028-FC41-C85E-12E6-1C2E2E59B2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8B9C5"/>
                </a:solidFill>
              </p:spPr>
            </p:sp>
            <p:sp>
              <p:nvSpPr>
                <p:cNvPr id="27" name="TextBox 7">
                  <a:extLst>
                    <a:ext uri="{FF2B5EF4-FFF2-40B4-BE49-F238E27FC236}">
                      <a16:creationId xmlns:a16="http://schemas.microsoft.com/office/drawing/2014/main" id="{DD984E54-53A6-5666-3AD0-E639724478E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2899" tIns="22899" rIns="22899" bIns="2289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A76B1AA0-5F4C-C359-F174-F1921E3A0626}"/>
                  </a:ext>
                </a:extLst>
              </p:cNvPr>
              <p:cNvSpPr/>
              <p:nvPr/>
            </p:nvSpPr>
            <p:spPr>
              <a:xfrm>
                <a:off x="0" y="0"/>
                <a:ext cx="1256597" cy="1769855"/>
              </a:xfrm>
              <a:custGeom>
                <a:avLst/>
                <a:gdLst/>
                <a:ahLst/>
                <a:cxnLst/>
                <a:rect l="l" t="t" r="r" b="b"/>
                <a:pathLst>
                  <a:path w="1256597" h="1769855">
                    <a:moveTo>
                      <a:pt x="0" y="0"/>
                    </a:moveTo>
                    <a:lnTo>
                      <a:pt x="1256597" y="0"/>
                    </a:lnTo>
                    <a:lnTo>
                      <a:pt x="1256597" y="1769855"/>
                    </a:lnTo>
                    <a:lnTo>
                      <a:pt x="0" y="17698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7806A5-A084-6942-625A-BD453DDA7AE7}"/>
              </a:ext>
            </a:extLst>
          </p:cNvPr>
          <p:cNvGrpSpPr/>
          <p:nvPr/>
        </p:nvGrpSpPr>
        <p:grpSpPr>
          <a:xfrm>
            <a:off x="926698" y="7754310"/>
            <a:ext cx="10345383" cy="1732590"/>
            <a:chOff x="1279266" y="3263628"/>
            <a:chExt cx="10345383" cy="1732590"/>
          </a:xfrm>
        </p:grpSpPr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2642B785-3D5C-EE19-0003-3273BF5641CE}"/>
                </a:ext>
              </a:extLst>
            </p:cNvPr>
            <p:cNvSpPr txBox="1"/>
            <p:nvPr/>
          </p:nvSpPr>
          <p:spPr>
            <a:xfrm>
              <a:off x="2728356" y="3263628"/>
              <a:ext cx="8896293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Glacial Indifference"/>
                  <a:cs typeface="Arial" panose="020B0604020202020204" pitchFamily="34" charset="0"/>
                  <a:sym typeface="Glacial Indifference"/>
                </a:rPr>
                <a:t>Chuẩn bị bài mới, </a:t>
              </a:r>
              <a:r>
                <a:rPr lang="en-US" sz="4000" b="1" i="1">
                  <a:latin typeface="Arial" panose="020B0604020202020204" pitchFamily="34" charset="0"/>
                  <a:ea typeface="Glacial Indifference"/>
                  <a:cs typeface="Arial" panose="020B0604020202020204" pitchFamily="34" charset="0"/>
                  <a:sym typeface="Glacial Indifference"/>
                </a:rPr>
                <a:t>Bài 5: Tính toán chi phí mạng điện trong nhà. </a:t>
              </a: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29448146-9D86-2542-1C87-2B6ED01D467B}"/>
                </a:ext>
              </a:extLst>
            </p:cNvPr>
            <p:cNvGrpSpPr/>
            <p:nvPr/>
          </p:nvGrpSpPr>
          <p:grpSpPr>
            <a:xfrm>
              <a:off x="1279266" y="3390099"/>
              <a:ext cx="942448" cy="1479647"/>
              <a:chOff x="0" y="0"/>
              <a:chExt cx="1256597" cy="1972862"/>
            </a:xfrm>
          </p:grpSpPr>
          <p:grpSp>
            <p:nvGrpSpPr>
              <p:cNvPr id="31" name="Group 5">
                <a:extLst>
                  <a:ext uri="{FF2B5EF4-FFF2-40B4-BE49-F238E27FC236}">
                    <a16:creationId xmlns:a16="http://schemas.microsoft.com/office/drawing/2014/main" id="{C8906BDC-FCE0-85C4-73F3-69B16ED350A5}"/>
                  </a:ext>
                </a:extLst>
              </p:cNvPr>
              <p:cNvGrpSpPr/>
              <p:nvPr/>
            </p:nvGrpSpPr>
            <p:grpSpPr>
              <a:xfrm>
                <a:off x="425291" y="1566847"/>
                <a:ext cx="406016" cy="406016"/>
                <a:chOff x="0" y="0"/>
                <a:chExt cx="812800" cy="812800"/>
              </a:xfrm>
            </p:grpSpPr>
            <p:sp>
              <p:nvSpPr>
                <p:cNvPr id="33" name="Freeform 6">
                  <a:extLst>
                    <a:ext uri="{FF2B5EF4-FFF2-40B4-BE49-F238E27FC236}">
                      <a16:creationId xmlns:a16="http://schemas.microsoft.com/office/drawing/2014/main" id="{CC583293-71C3-D30C-89F3-AEC6BAE3B4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88B9C5"/>
                </a:solidFill>
              </p:spPr>
            </p:sp>
            <p:sp>
              <p:nvSpPr>
                <p:cNvPr id="34" name="TextBox 7">
                  <a:extLst>
                    <a:ext uri="{FF2B5EF4-FFF2-40B4-BE49-F238E27FC236}">
                      <a16:creationId xmlns:a16="http://schemas.microsoft.com/office/drawing/2014/main" id="{5989445A-855D-9BD0-2D18-89DC1A56FCF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2899" tIns="22899" rIns="22899" bIns="2289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9BE93087-BF82-6906-D93E-F818A6ECC793}"/>
                  </a:ext>
                </a:extLst>
              </p:cNvPr>
              <p:cNvSpPr/>
              <p:nvPr/>
            </p:nvSpPr>
            <p:spPr>
              <a:xfrm>
                <a:off x="0" y="0"/>
                <a:ext cx="1256597" cy="1769855"/>
              </a:xfrm>
              <a:custGeom>
                <a:avLst/>
                <a:gdLst/>
                <a:ahLst/>
                <a:cxnLst/>
                <a:rect l="l" t="t" r="r" b="b"/>
                <a:pathLst>
                  <a:path w="1256597" h="1769855">
                    <a:moveTo>
                      <a:pt x="0" y="0"/>
                    </a:moveTo>
                    <a:lnTo>
                      <a:pt x="1256597" y="0"/>
                    </a:lnTo>
                    <a:lnTo>
                      <a:pt x="1256597" y="1769855"/>
                    </a:lnTo>
                    <a:lnTo>
                      <a:pt x="0" y="17698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18288000" cy="2552700"/>
            <a:chOff x="0" y="0"/>
            <a:chExt cx="4816593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6400"/>
            </a:xfrm>
            <a:custGeom>
              <a:avLst/>
              <a:gdLst/>
              <a:ahLst/>
              <a:cxnLst/>
              <a:rect l="l" t="t" r="r" b="b"/>
              <a:pathLst>
                <a:path w="4816592" h="406400">
                  <a:moveTo>
                    <a:pt x="0" y="0"/>
                  </a:moveTo>
                  <a:lnTo>
                    <a:pt x="4816592" y="0"/>
                  </a:lnTo>
                  <a:lnTo>
                    <a:pt x="481659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743950"/>
            <a:ext cx="18288000" cy="1543050"/>
            <a:chOff x="0" y="0"/>
            <a:chExt cx="481659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406400"/>
            </a:xfrm>
            <a:custGeom>
              <a:avLst/>
              <a:gdLst/>
              <a:ahLst/>
              <a:cxnLst/>
              <a:rect l="l" t="t" r="r" b="b"/>
              <a:pathLst>
                <a:path w="4816592" h="406400">
                  <a:moveTo>
                    <a:pt x="0" y="0"/>
                  </a:moveTo>
                  <a:lnTo>
                    <a:pt x="4816592" y="0"/>
                  </a:lnTo>
                  <a:lnTo>
                    <a:pt x="481659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3746146"/>
            <a:ext cx="16744948" cy="337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>
                <a:solidFill>
                  <a:srgbClr val="1F4152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800" b="1">
                <a:solidFill>
                  <a:srgbClr val="1F4152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LẮNG NGHE BÀI GIẢNG!</a:t>
            </a:r>
          </a:p>
        </p:txBody>
      </p:sp>
      <p:grpSp>
        <p:nvGrpSpPr>
          <p:cNvPr id="16" name="Group 16"/>
          <p:cNvGrpSpPr/>
          <p:nvPr/>
        </p:nvGrpSpPr>
        <p:grpSpPr>
          <a:xfrm rot="5400000">
            <a:off x="12372975" y="4371975"/>
            <a:ext cx="10287000" cy="1543050"/>
            <a:chOff x="0" y="0"/>
            <a:chExt cx="2709333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09333" cy="406400"/>
            </a:xfrm>
            <a:custGeom>
              <a:avLst/>
              <a:gdLst/>
              <a:ahLst/>
              <a:cxnLst/>
              <a:rect l="l" t="t" r="r" b="b"/>
              <a:pathLst>
                <a:path w="2709333" h="406400">
                  <a:moveTo>
                    <a:pt x="0" y="0"/>
                  </a:moveTo>
                  <a:lnTo>
                    <a:pt x="2709333" y="0"/>
                  </a:lnTo>
                  <a:lnTo>
                    <a:pt x="2709333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A9CBD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70933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22">
            <a:extLst>
              <a:ext uri="{FF2B5EF4-FFF2-40B4-BE49-F238E27FC236}">
                <a16:creationId xmlns:a16="http://schemas.microsoft.com/office/drawing/2014/main" id="{32257E8E-8396-9797-B206-8DACCFE55AAC}"/>
              </a:ext>
            </a:extLst>
          </p:cNvPr>
          <p:cNvSpPr/>
          <p:nvPr/>
        </p:nvSpPr>
        <p:spPr>
          <a:xfrm>
            <a:off x="14706600" y="5980572"/>
            <a:ext cx="3158507" cy="3681602"/>
          </a:xfrm>
          <a:custGeom>
            <a:avLst/>
            <a:gdLst/>
            <a:ahLst/>
            <a:cxnLst/>
            <a:rect l="l" t="t" r="r" b="b"/>
            <a:pathLst>
              <a:path w="1561322" h="1819900">
                <a:moveTo>
                  <a:pt x="0" y="0"/>
                </a:moveTo>
                <a:lnTo>
                  <a:pt x="1561322" y="0"/>
                </a:lnTo>
                <a:lnTo>
                  <a:pt x="1561322" y="1819900"/>
                </a:lnTo>
                <a:lnTo>
                  <a:pt x="0" y="181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sp>
    </p:spTree>
    <p:extLst>
      <p:ext uri="{BB962C8B-B14F-4D97-AF65-F5344CB8AC3E}">
        <p14:creationId xmlns:p14="http://schemas.microsoft.com/office/powerpoint/2010/main" val="1656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011011" y="5119688"/>
            <a:ext cx="8229600" cy="47625"/>
            <a:chOff x="0" y="0"/>
            <a:chExt cx="2167467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2543"/>
            </a:xfrm>
            <a:custGeom>
              <a:avLst/>
              <a:gdLst/>
              <a:ahLst/>
              <a:cxnLst/>
              <a:rect l="l" t="t" r="r" b="b"/>
              <a:pathLst>
                <a:path w="2167467" h="12543">
                  <a:moveTo>
                    <a:pt x="0" y="0"/>
                  </a:moveTo>
                  <a:lnTo>
                    <a:pt x="2167467" y="0"/>
                  </a:lnTo>
                  <a:lnTo>
                    <a:pt x="216746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88B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7467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84827" y="1028700"/>
            <a:ext cx="8229600" cy="82296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C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05909" y="4686300"/>
            <a:ext cx="11453391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1F4152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PHẦN 1.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706D64"/>
                </a:solidFill>
                <a:effectLst/>
                <a:uLnTx/>
                <a:uFillTx/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Glacial Indifference"/>
              </a:rPr>
              <a:t>LỰA CHỌN VẬT LIỆU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6595" y="1028700"/>
            <a:ext cx="3778758" cy="8229600"/>
          </a:xfrm>
          <a:custGeom>
            <a:avLst/>
            <a:gdLst/>
            <a:ahLst/>
            <a:cxnLst/>
            <a:rect l="l" t="t" r="r" b="b"/>
            <a:pathLst>
              <a:path w="3778758" h="8229600">
                <a:moveTo>
                  <a:pt x="0" y="0"/>
                </a:moveTo>
                <a:lnTo>
                  <a:pt x="3778758" y="0"/>
                </a:lnTo>
                <a:lnTo>
                  <a:pt x="37787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27A9A168-6F46-97DD-5193-B923855FB80C}"/>
              </a:ext>
            </a:extLst>
          </p:cNvPr>
          <p:cNvSpPr/>
          <p:nvPr/>
        </p:nvSpPr>
        <p:spPr>
          <a:xfrm>
            <a:off x="5941237" y="459121"/>
            <a:ext cx="12375338" cy="3657600"/>
          </a:xfrm>
          <a:custGeom>
            <a:avLst/>
            <a:gdLst/>
            <a:ahLst/>
            <a:cxnLst/>
            <a:rect l="l" t="t" r="r" b="b"/>
            <a:pathLst>
              <a:path w="12375338" h="8229600">
                <a:moveTo>
                  <a:pt x="0" y="0"/>
                </a:moveTo>
                <a:lnTo>
                  <a:pt x="12375338" y="0"/>
                </a:lnTo>
                <a:lnTo>
                  <a:pt x="123753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250" b="-93750"/>
            </a:stretch>
          </a:blipFill>
        </p:spPr>
      </p:sp>
    </p:spTree>
    <p:extLst>
      <p:ext uri="{BB962C8B-B14F-4D97-AF65-F5344CB8AC3E}">
        <p14:creationId xmlns:p14="http://schemas.microsoft.com/office/powerpoint/2010/main" val="14724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B13A1C-4ABE-040E-9BBE-8FE65E164A4B}"/>
              </a:ext>
            </a:extLst>
          </p:cNvPr>
          <p:cNvGrpSpPr/>
          <p:nvPr/>
        </p:nvGrpSpPr>
        <p:grpSpPr>
          <a:xfrm>
            <a:off x="800099" y="566736"/>
            <a:ext cx="10782301" cy="3509963"/>
            <a:chOff x="800099" y="566736"/>
            <a:chExt cx="10782301" cy="35099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AC40EE-D1F4-ADBA-217F-1FFB0BEB2CD2}"/>
                </a:ext>
              </a:extLst>
            </p:cNvPr>
            <p:cNvSpPr/>
            <p:nvPr/>
          </p:nvSpPr>
          <p:spPr>
            <a:xfrm>
              <a:off x="952499" y="719136"/>
              <a:ext cx="10629901" cy="3357563"/>
            </a:xfrm>
            <a:prstGeom prst="roundRect">
              <a:avLst>
                <a:gd name="adj" fmla="val 9127"/>
              </a:avLst>
            </a:prstGeom>
            <a:solidFill>
              <a:srgbClr val="A9CBD4"/>
            </a:solidFill>
            <a:ln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5F9F6-42F9-2734-3F5F-59291EC9A797}"/>
                </a:ext>
              </a:extLst>
            </p:cNvPr>
            <p:cNvSpPr/>
            <p:nvPr/>
          </p:nvSpPr>
          <p:spPr>
            <a:xfrm>
              <a:off x="800099" y="566736"/>
              <a:ext cx="10629901" cy="3357563"/>
            </a:xfrm>
            <a:prstGeom prst="roundRect">
              <a:avLst>
                <a:gd name="adj" fmla="val 9127"/>
              </a:avLst>
            </a:prstGeom>
            <a:solidFill>
              <a:schemeClr val="bg1"/>
            </a:solidFill>
            <a:ln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A0C3C2-88CC-7317-1A15-F05FF4A49EA7}"/>
                </a:ext>
              </a:extLst>
            </p:cNvPr>
            <p:cNvSpPr txBox="1"/>
            <p:nvPr/>
          </p:nvSpPr>
          <p:spPr>
            <a:xfrm>
              <a:off x="2478690" y="864049"/>
              <a:ext cx="8229600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Có thể tuỳ ý lựa chọn vật liệu để lắp đặt cho mạng điện được không? Tại sao?</a:t>
              </a:r>
              <a:endParaRPr lang="en-US" sz="40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8883924-4488-3A34-E5D2-C9DEB9261185}"/>
                </a:ext>
              </a:extLst>
            </p:cNvPr>
            <p:cNvSpPr/>
            <p:nvPr/>
          </p:nvSpPr>
          <p:spPr>
            <a:xfrm>
              <a:off x="1084790" y="1709322"/>
              <a:ext cx="1060325" cy="1072389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9" y="0"/>
                  </a:lnTo>
                  <a:lnTo>
                    <a:pt x="40685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5CE3030C-A5F3-C989-D056-7B18EC28A7B3}"/>
              </a:ext>
            </a:extLst>
          </p:cNvPr>
          <p:cNvSpPr/>
          <p:nvPr/>
        </p:nvSpPr>
        <p:spPr>
          <a:xfrm flipH="1">
            <a:off x="12249549" y="998343"/>
            <a:ext cx="4342711" cy="5095185"/>
          </a:xfrm>
          <a:custGeom>
            <a:avLst/>
            <a:gdLst/>
            <a:ahLst/>
            <a:cxnLst/>
            <a:rect l="l" t="t" r="r" b="b"/>
            <a:pathLst>
              <a:path w="4342711" h="5095185">
                <a:moveTo>
                  <a:pt x="4342711" y="0"/>
                </a:moveTo>
                <a:lnTo>
                  <a:pt x="0" y="0"/>
                </a:lnTo>
                <a:lnTo>
                  <a:pt x="0" y="5095184"/>
                </a:lnTo>
                <a:lnTo>
                  <a:pt x="4342711" y="5095184"/>
                </a:lnTo>
                <a:lnTo>
                  <a:pt x="43427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5622"/>
            </a:stretch>
          </a:blipFill>
        </p:spPr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1B754400-AFCD-50C2-863F-21174A04D4CD}"/>
              </a:ext>
            </a:extLst>
          </p:cNvPr>
          <p:cNvGrpSpPr/>
          <p:nvPr/>
        </p:nvGrpSpPr>
        <p:grpSpPr>
          <a:xfrm>
            <a:off x="1681896" y="5256014"/>
            <a:ext cx="14924209" cy="4002286"/>
            <a:chOff x="0" y="-38100"/>
            <a:chExt cx="3930656" cy="105410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C615268-54DF-64D5-6D98-9BF9E020CA8B}"/>
                </a:ext>
              </a:extLst>
            </p:cNvPr>
            <p:cNvSpPr/>
            <p:nvPr/>
          </p:nvSpPr>
          <p:spPr>
            <a:xfrm>
              <a:off x="0" y="0"/>
              <a:ext cx="3791619" cy="1016000"/>
            </a:xfrm>
            <a:custGeom>
              <a:avLst/>
              <a:gdLst/>
              <a:ahLst/>
              <a:cxnLst/>
              <a:rect l="l" t="t" r="r" b="b"/>
              <a:pathLst>
                <a:path w="3930656" h="1016000">
                  <a:moveTo>
                    <a:pt x="7781" y="0"/>
                  </a:moveTo>
                  <a:lnTo>
                    <a:pt x="3922875" y="0"/>
                  </a:lnTo>
                  <a:cubicBezTo>
                    <a:pt x="3927172" y="0"/>
                    <a:pt x="3930656" y="3484"/>
                    <a:pt x="3930656" y="7781"/>
                  </a:cubicBezTo>
                  <a:lnTo>
                    <a:pt x="3930656" y="1008219"/>
                  </a:lnTo>
                  <a:cubicBezTo>
                    <a:pt x="3930656" y="1010283"/>
                    <a:pt x="3929836" y="1012262"/>
                    <a:pt x="3928377" y="1013721"/>
                  </a:cubicBezTo>
                  <a:cubicBezTo>
                    <a:pt x="3926918" y="1015180"/>
                    <a:pt x="3924938" y="1016000"/>
                    <a:pt x="3922875" y="1016000"/>
                  </a:cubicBezTo>
                  <a:lnTo>
                    <a:pt x="7781" y="1016000"/>
                  </a:lnTo>
                  <a:cubicBezTo>
                    <a:pt x="5718" y="1016000"/>
                    <a:pt x="3738" y="1015180"/>
                    <a:pt x="2279" y="1013721"/>
                  </a:cubicBezTo>
                  <a:cubicBezTo>
                    <a:pt x="820" y="1012262"/>
                    <a:pt x="0" y="1010283"/>
                    <a:pt x="0" y="1008219"/>
                  </a:cubicBezTo>
                  <a:lnTo>
                    <a:pt x="0" y="7781"/>
                  </a:lnTo>
                  <a:cubicBezTo>
                    <a:pt x="0" y="5718"/>
                    <a:pt x="820" y="3738"/>
                    <a:pt x="2279" y="2279"/>
                  </a:cubicBezTo>
                  <a:cubicBezTo>
                    <a:pt x="3738" y="820"/>
                    <a:pt x="5718" y="0"/>
                    <a:pt x="7781" y="0"/>
                  </a:cubicBezTo>
                  <a:close/>
                </a:path>
              </a:pathLst>
            </a:custGeom>
            <a:solidFill>
              <a:srgbClr val="CEDFE4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E5D80D72-44ED-3A46-B8E2-5E6A9220A7F9}"/>
                </a:ext>
              </a:extLst>
            </p:cNvPr>
            <p:cNvSpPr txBox="1"/>
            <p:nvPr/>
          </p:nvSpPr>
          <p:spPr>
            <a:xfrm>
              <a:off x="0" y="-38100"/>
              <a:ext cx="3930656" cy="1054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B98D96-4DB7-D77F-BD9D-B4BDAE649D6A}"/>
              </a:ext>
            </a:extLst>
          </p:cNvPr>
          <p:cNvSpPr txBox="1"/>
          <p:nvPr/>
        </p:nvSpPr>
        <p:spPr>
          <a:xfrm>
            <a:off x="2214563" y="5493695"/>
            <a:ext cx="1335405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thể tùy ý lựa chọn vật liệu để lắp cho mạng điện.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Vì sử dụng vật liệu một cách tùy ý sẽ không đảm bảo an toàn.</a:t>
            </a:r>
          </a:p>
        </p:txBody>
      </p:sp>
    </p:spTree>
    <p:extLst>
      <p:ext uri="{BB962C8B-B14F-4D97-AF65-F5344CB8AC3E}">
        <p14:creationId xmlns:p14="http://schemas.microsoft.com/office/powerpoint/2010/main" val="3117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8E05B-0A5C-D4CA-5E3B-9A27259B2BDF}"/>
              </a:ext>
            </a:extLst>
          </p:cNvPr>
          <p:cNvGrpSpPr/>
          <p:nvPr/>
        </p:nvGrpSpPr>
        <p:grpSpPr>
          <a:xfrm>
            <a:off x="685800" y="3467100"/>
            <a:ext cx="8305760" cy="6345198"/>
            <a:chOff x="685800" y="3467100"/>
            <a:chExt cx="8305760" cy="6345198"/>
          </a:xfrm>
        </p:grpSpPr>
        <p:pic>
          <p:nvPicPr>
            <p:cNvPr id="2050" name="Picture 2" descr="Phân biệt: Vật liệu cách điện - Vật liệu tĩnh điện - Vật liệu truyền dẫn  điện - Hưng Việt M.E">
              <a:extLst>
                <a:ext uri="{FF2B5EF4-FFF2-40B4-BE49-F238E27FC236}">
                  <a16:creationId xmlns:a16="http://schemas.microsoft.com/office/drawing/2014/main" id="{69C837C3-687F-908C-6D3E-8D2161DF5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467100"/>
              <a:ext cx="8305760" cy="5529263"/>
            </a:xfrm>
            <a:prstGeom prst="roundRect">
              <a:avLst/>
            </a:prstGeom>
            <a:noFill/>
            <a:effectLst>
              <a:reflection blurRad="6350" stA="50000" endA="300" endPos="5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E571DF-406E-D5B7-D392-6709859C7FB2}"/>
                </a:ext>
              </a:extLst>
            </p:cNvPr>
            <p:cNvSpPr txBox="1"/>
            <p:nvPr/>
          </p:nvSpPr>
          <p:spPr>
            <a:xfrm>
              <a:off x="1600180" y="9258300"/>
              <a:ext cx="6477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Vật liệu cách điện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912CB-97CE-F2BC-B645-B8441FABE1A4}"/>
              </a:ext>
            </a:extLst>
          </p:cNvPr>
          <p:cNvGrpSpPr/>
          <p:nvPr/>
        </p:nvGrpSpPr>
        <p:grpSpPr>
          <a:xfrm>
            <a:off x="9448800" y="3467100"/>
            <a:ext cx="7881555" cy="6345198"/>
            <a:chOff x="9448800" y="3467100"/>
            <a:chExt cx="7881555" cy="6345198"/>
          </a:xfrm>
        </p:grpSpPr>
        <p:pic>
          <p:nvPicPr>
            <p:cNvPr id="2054" name="Picture 6" descr="รูปพื้นหลังสายไฟฟ้าและอุปกรณ์สายไฟต่างๆ พื้นหลัง, ชื่อและรูปภาพวัสดุไฟฟ้า,  วัสดุรูปภาพ, พื้นหลัง พื้นหลังภาพพื้นหลังสำหรับการดาวน์โหลดฟรี - Pngtree">
              <a:extLst>
                <a:ext uri="{FF2B5EF4-FFF2-40B4-BE49-F238E27FC236}">
                  <a16:creationId xmlns:a16="http://schemas.microsoft.com/office/drawing/2014/main" id="{AC80D566-A0F4-FF1F-18AC-A04E63BE2A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" r="12662"/>
            <a:stretch/>
          </p:blipFill>
          <p:spPr bwMode="auto">
            <a:xfrm>
              <a:off x="9448800" y="3467100"/>
              <a:ext cx="7881555" cy="5529263"/>
            </a:xfrm>
            <a:prstGeom prst="roundRect">
              <a:avLst/>
            </a:prstGeom>
            <a:noFill/>
            <a:effectLst>
              <a:reflection blurRad="6350" stA="50000" endA="300" endPos="5550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A04E9A-0E68-4976-0BEE-5AAFDC1598BE}"/>
                </a:ext>
              </a:extLst>
            </p:cNvPr>
            <p:cNvSpPr txBox="1"/>
            <p:nvPr/>
          </p:nvSpPr>
          <p:spPr>
            <a:xfrm>
              <a:off x="10287000" y="9258300"/>
              <a:ext cx="6477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latin typeface="Arial" panose="020B0604020202020204" pitchFamily="34" charset="0"/>
                  <a:cs typeface="Arial" panose="020B0604020202020204" pitchFamily="34" charset="0"/>
                </a:rPr>
                <a:t>Dây dẫn điện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967BDC-BCD5-66EB-9224-B5557EF0EED4}"/>
              </a:ext>
            </a:extLst>
          </p:cNvPr>
          <p:cNvGrpSpPr/>
          <p:nvPr/>
        </p:nvGrpSpPr>
        <p:grpSpPr>
          <a:xfrm>
            <a:off x="783623" y="723900"/>
            <a:ext cx="16720754" cy="2041456"/>
            <a:chOff x="957646" y="1152172"/>
            <a:chExt cx="16720754" cy="20414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57C30-5245-9267-EE45-0ABDCCFB26DA}"/>
                </a:ext>
              </a:extLst>
            </p:cNvPr>
            <p:cNvSpPr txBox="1"/>
            <p:nvPr/>
          </p:nvSpPr>
          <p:spPr>
            <a:xfrm>
              <a:off x="2938462" y="1152172"/>
              <a:ext cx="14739938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i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trong sgk: </a:t>
              </a: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Nêu các tiêu chí lựa chọn vật liệu: dây dẫn điện và vật  liệu cách điện.</a:t>
              </a: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9BB3640-5FAD-F971-F6CC-6D377EF6AAAD}"/>
                </a:ext>
              </a:extLst>
            </p:cNvPr>
            <p:cNvSpPr/>
            <p:nvPr/>
          </p:nvSpPr>
          <p:spPr>
            <a:xfrm>
              <a:off x="957646" y="1409700"/>
              <a:ext cx="1526401" cy="1526401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sp>
      </p:grpSp>
    </p:spTree>
    <p:extLst>
      <p:ext uri="{BB962C8B-B14F-4D97-AF65-F5344CB8AC3E}">
        <p14:creationId xmlns:p14="http://schemas.microsoft.com/office/powerpoint/2010/main" val="34803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A307BBE-BF6C-AC16-5A26-A8E8961FD7D1}"/>
              </a:ext>
            </a:extLst>
          </p:cNvPr>
          <p:cNvSpPr/>
          <p:nvPr/>
        </p:nvSpPr>
        <p:spPr>
          <a:xfrm>
            <a:off x="-348044" y="-14288"/>
            <a:ext cx="696087" cy="600075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DB319D6-B85B-0194-DA98-63EE7B23899A}"/>
              </a:ext>
            </a:extLst>
          </p:cNvPr>
          <p:cNvSpPr/>
          <p:nvPr/>
        </p:nvSpPr>
        <p:spPr>
          <a:xfrm>
            <a:off x="17939956" y="-28576"/>
            <a:ext cx="696087" cy="600075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296A75-A7AE-1BAF-F26D-8FB20271553D}"/>
              </a:ext>
            </a:extLst>
          </p:cNvPr>
          <p:cNvSpPr/>
          <p:nvPr/>
        </p:nvSpPr>
        <p:spPr>
          <a:xfrm flipV="1">
            <a:off x="-348044" y="9686926"/>
            <a:ext cx="696087" cy="600074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61BAF18-F642-6342-71DB-C423DD9BACC5}"/>
              </a:ext>
            </a:extLst>
          </p:cNvPr>
          <p:cNvSpPr/>
          <p:nvPr/>
        </p:nvSpPr>
        <p:spPr>
          <a:xfrm flipV="1">
            <a:off x="17939955" y="9686926"/>
            <a:ext cx="696087" cy="600074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6AE588-6EB6-0F4E-2494-42AC6BB22C69}"/>
              </a:ext>
            </a:extLst>
          </p:cNvPr>
          <p:cNvSpPr/>
          <p:nvPr/>
        </p:nvSpPr>
        <p:spPr>
          <a:xfrm>
            <a:off x="-348044" y="876300"/>
            <a:ext cx="9187244" cy="1295400"/>
          </a:xfrm>
          <a:prstGeom prst="rect">
            <a:avLst/>
          </a:prstGeom>
          <a:solidFill>
            <a:srgbClr val="706D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1. Tiêu chí lựa chọn vật liệu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C1714C-CB36-87C1-CD13-3433C4A1B6A1}"/>
              </a:ext>
            </a:extLst>
          </p:cNvPr>
          <p:cNvGrpSpPr/>
          <p:nvPr/>
        </p:nvGrpSpPr>
        <p:grpSpPr>
          <a:xfrm>
            <a:off x="6096000" y="3795713"/>
            <a:ext cx="3048000" cy="4267200"/>
            <a:chOff x="6096000" y="3695700"/>
            <a:chExt cx="3048000" cy="4267200"/>
          </a:xfrm>
        </p:grpSpPr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C65B5179-743D-785F-D74C-90DBCF54B659}"/>
                </a:ext>
              </a:extLst>
            </p:cNvPr>
            <p:cNvSpPr/>
            <p:nvPr/>
          </p:nvSpPr>
          <p:spPr>
            <a:xfrm rot="5400000">
              <a:off x="5486400" y="4305300"/>
              <a:ext cx="4267200" cy="3048000"/>
            </a:xfrm>
            <a:prstGeom prst="flowChartOffpageConnector">
              <a:avLst/>
            </a:prstGeom>
            <a:solidFill>
              <a:schemeClr val="bg1"/>
            </a:solidFill>
            <a:ln w="38100">
              <a:solidFill>
                <a:srgbClr val="FDAC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293484-1476-AC34-8625-CD52CA49BD5B}"/>
                </a:ext>
              </a:extLst>
            </p:cNvPr>
            <p:cNvSpPr txBox="1"/>
            <p:nvPr/>
          </p:nvSpPr>
          <p:spPr>
            <a:xfrm>
              <a:off x="6629400" y="4916838"/>
              <a:ext cx="238125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Lựa chọn dây dẫn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778FE7-4627-8A7A-8CDA-048EEAEB2C36}"/>
              </a:ext>
            </a:extLst>
          </p:cNvPr>
          <p:cNvGrpSpPr/>
          <p:nvPr/>
        </p:nvGrpSpPr>
        <p:grpSpPr>
          <a:xfrm>
            <a:off x="9372600" y="3795713"/>
            <a:ext cx="3048000" cy="4267200"/>
            <a:chOff x="9372600" y="3695700"/>
            <a:chExt cx="3048000" cy="4267200"/>
          </a:xfrm>
        </p:grpSpPr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6E065C5B-9105-058E-3399-FF259904C1B2}"/>
                </a:ext>
              </a:extLst>
            </p:cNvPr>
            <p:cNvSpPr/>
            <p:nvPr/>
          </p:nvSpPr>
          <p:spPr>
            <a:xfrm rot="5400000" flipV="1">
              <a:off x="8763000" y="4305300"/>
              <a:ext cx="4267200" cy="3048000"/>
            </a:xfrm>
            <a:prstGeom prst="flowChartOffpageConnector">
              <a:avLst/>
            </a:prstGeom>
            <a:solidFill>
              <a:schemeClr val="bg1"/>
            </a:solidFill>
            <a:ln w="38100">
              <a:solidFill>
                <a:srgbClr val="A9CB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DBF8CC-EA12-EF62-1D71-8EC50A39EC7D}"/>
                </a:ext>
              </a:extLst>
            </p:cNvPr>
            <p:cNvSpPr txBox="1"/>
            <p:nvPr/>
          </p:nvSpPr>
          <p:spPr>
            <a:xfrm>
              <a:off x="9548812" y="4455172"/>
              <a:ext cx="238125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Lựa chọn vật liệu cách điện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28430F-9119-BB53-E66D-A266C4E0A22F}"/>
              </a:ext>
            </a:extLst>
          </p:cNvPr>
          <p:cNvSpPr txBox="1"/>
          <p:nvPr/>
        </p:nvSpPr>
        <p:spPr>
          <a:xfrm>
            <a:off x="776288" y="3631855"/>
            <a:ext cx="5053012" cy="45949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Tiết diện của dây dẫn được lựa chọn dựa vào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cường độ dòng điện tiêu thụ trong mạch điện.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1E29ED-4A4A-AF6B-5404-A47D5B885009}"/>
              </a:ext>
            </a:extLst>
          </p:cNvPr>
          <p:cNvSpPr txBox="1"/>
          <p:nvPr/>
        </p:nvSpPr>
        <p:spPr>
          <a:xfrm>
            <a:off x="12653962" y="3631855"/>
            <a:ext cx="5053012" cy="45949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Mức điện áp, loại điện áp và môi trường mà vật liệu đó được sử dụng cách điện. </a:t>
            </a:r>
          </a:p>
        </p:txBody>
      </p:sp>
    </p:spTree>
    <p:extLst>
      <p:ext uri="{BB962C8B-B14F-4D97-AF65-F5344CB8AC3E}">
        <p14:creationId xmlns:p14="http://schemas.microsoft.com/office/powerpoint/2010/main" val="1146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2687</Words>
  <Application>Microsoft Office PowerPoint</Application>
  <PresentationFormat>Custom</PresentationFormat>
  <Paragraphs>419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Aharoni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Thinking Skills for Students Interactive Education Presentation in Navy Cream and Teal Flat Graphic Style</dc:title>
  <cp:lastModifiedBy>Thảo Đào</cp:lastModifiedBy>
  <cp:revision>6</cp:revision>
  <dcterms:created xsi:type="dcterms:W3CDTF">2006-08-16T00:00:00Z</dcterms:created>
  <dcterms:modified xsi:type="dcterms:W3CDTF">2024-09-10T04:47:34Z</dcterms:modified>
  <dc:identifier>DAGP3yFIXnM</dc:identifier>
</cp:coreProperties>
</file>