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2"/>
  </p:notesMasterIdLst>
  <p:sldIdLst>
    <p:sldId id="271" r:id="rId3"/>
    <p:sldId id="275" r:id="rId4"/>
    <p:sldId id="344" r:id="rId5"/>
    <p:sldId id="256" r:id="rId6"/>
    <p:sldId id="272" r:id="rId7"/>
    <p:sldId id="273" r:id="rId8"/>
    <p:sldId id="316" r:id="rId9"/>
    <p:sldId id="317" r:id="rId10"/>
    <p:sldId id="318" r:id="rId11"/>
    <p:sldId id="319" r:id="rId12"/>
    <p:sldId id="315" r:id="rId13"/>
    <p:sldId id="320" r:id="rId14"/>
    <p:sldId id="322" r:id="rId15"/>
    <p:sldId id="321" r:id="rId16"/>
    <p:sldId id="323" r:id="rId17"/>
    <p:sldId id="324" r:id="rId18"/>
    <p:sldId id="325" r:id="rId19"/>
    <p:sldId id="277" r:id="rId20"/>
    <p:sldId id="326" r:id="rId21"/>
    <p:sldId id="343" r:id="rId22"/>
    <p:sldId id="327" r:id="rId23"/>
    <p:sldId id="329" r:id="rId24"/>
    <p:sldId id="328" r:id="rId25"/>
    <p:sldId id="331" r:id="rId26"/>
    <p:sldId id="330" r:id="rId27"/>
    <p:sldId id="332" r:id="rId28"/>
    <p:sldId id="333" r:id="rId29"/>
    <p:sldId id="334" r:id="rId30"/>
    <p:sldId id="335" r:id="rId31"/>
    <p:sldId id="336" r:id="rId32"/>
    <p:sldId id="337" r:id="rId33"/>
    <p:sldId id="338" r:id="rId34"/>
    <p:sldId id="339" r:id="rId35"/>
    <p:sldId id="340" r:id="rId36"/>
    <p:sldId id="341" r:id="rId37"/>
    <p:sldId id="313" r:id="rId38"/>
    <p:sldId id="342" r:id="rId39"/>
    <p:sldId id="260" r:id="rId40"/>
    <p:sldId id="305" r:id="rId41"/>
  </p:sldIdLst>
  <p:sldSz cx="18288000" cy="10287000"/>
  <p:notesSz cx="6858000" cy="9144000"/>
  <p:embeddedFontLst>
    <p:embeddedFont>
      <p:font typeface="Aharoni" panose="02010803020104030203" pitchFamily="2" charset="-79"/>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1509F5D-D6DD-4D61-B648-D000183E3FE7}">
          <p14:sldIdLst>
            <p14:sldId id="271"/>
            <p14:sldId id="275"/>
            <p14:sldId id="344"/>
            <p14:sldId id="256"/>
            <p14:sldId id="272"/>
            <p14:sldId id="273"/>
            <p14:sldId id="316"/>
            <p14:sldId id="317"/>
            <p14:sldId id="318"/>
            <p14:sldId id="319"/>
            <p14:sldId id="315"/>
            <p14:sldId id="320"/>
            <p14:sldId id="322"/>
            <p14:sldId id="321"/>
            <p14:sldId id="323"/>
            <p14:sldId id="324"/>
            <p14:sldId id="325"/>
            <p14:sldId id="277"/>
            <p14:sldId id="326"/>
            <p14:sldId id="343"/>
            <p14:sldId id="327"/>
            <p14:sldId id="329"/>
            <p14:sldId id="328"/>
            <p14:sldId id="331"/>
            <p14:sldId id="330"/>
            <p14:sldId id="332"/>
            <p14:sldId id="333"/>
            <p14:sldId id="334"/>
            <p14:sldId id="335"/>
            <p14:sldId id="336"/>
            <p14:sldId id="337"/>
            <p14:sldId id="338"/>
            <p14:sldId id="339"/>
            <p14:sldId id="340"/>
            <p14:sldId id="341"/>
            <p14:sldId id="313"/>
            <p14:sldId id="342"/>
            <p14:sldId id="260"/>
            <p14:sldId id="30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C3D0"/>
    <a:srgbClr val="E9C7C6"/>
    <a:srgbClr val="F6F3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112"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355947-BE1B-4E42-8BDA-16E62247FC17}" type="datetimeFigureOut">
              <a:rPr lang="en-US" smtClean="0"/>
              <a:t>9/10/2024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FE1610-C37E-4815-9B16-2D3E00290FD4}" type="slidenum">
              <a:rPr lang="en-US" smtClean="0"/>
              <a:t>‹#›</a:t>
            </a:fld>
            <a:endParaRPr lang="en-US"/>
          </a:p>
        </p:txBody>
      </p:sp>
    </p:spTree>
    <p:extLst>
      <p:ext uri="{BB962C8B-B14F-4D97-AF65-F5344CB8AC3E}">
        <p14:creationId xmlns:p14="http://schemas.microsoft.com/office/powerpoint/2010/main" val="644980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2712376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2400"/>
              <a:buNone/>
              <a:defRPr sz="3600"/>
            </a:lvl1pPr>
            <a:lvl2pPr lvl="1" algn="ctr">
              <a:lnSpc>
                <a:spcPct val="90000"/>
              </a:lnSpc>
              <a:spcBef>
                <a:spcPts val="750"/>
              </a:spcBef>
              <a:spcAft>
                <a:spcPts val="0"/>
              </a:spcAft>
              <a:buClr>
                <a:schemeClr val="dk1"/>
              </a:buClr>
              <a:buSzPts val="2000"/>
              <a:buNone/>
              <a:defRPr sz="3000"/>
            </a:lvl2pPr>
            <a:lvl3pPr lvl="2" algn="ctr">
              <a:lnSpc>
                <a:spcPct val="90000"/>
              </a:lnSpc>
              <a:spcBef>
                <a:spcPts val="750"/>
              </a:spcBef>
              <a:spcAft>
                <a:spcPts val="0"/>
              </a:spcAft>
              <a:buClr>
                <a:schemeClr val="dk1"/>
              </a:buClr>
              <a:buSzPts val="1800"/>
              <a:buNone/>
              <a:defRPr sz="2700"/>
            </a:lvl3pPr>
            <a:lvl4pPr lvl="3" algn="ctr">
              <a:lnSpc>
                <a:spcPct val="90000"/>
              </a:lnSpc>
              <a:spcBef>
                <a:spcPts val="750"/>
              </a:spcBef>
              <a:spcAft>
                <a:spcPts val="0"/>
              </a:spcAft>
              <a:buClr>
                <a:schemeClr val="dk1"/>
              </a:buClr>
              <a:buSzPts val="1600"/>
              <a:buNone/>
              <a:defRPr sz="2400"/>
            </a:lvl4pPr>
            <a:lvl5pPr lvl="4" algn="ctr">
              <a:lnSpc>
                <a:spcPct val="90000"/>
              </a:lnSpc>
              <a:spcBef>
                <a:spcPts val="750"/>
              </a:spcBef>
              <a:spcAft>
                <a:spcPts val="0"/>
              </a:spcAft>
              <a:buClr>
                <a:schemeClr val="dk1"/>
              </a:buClr>
              <a:buSzPts val="1600"/>
              <a:buNone/>
              <a:defRPr sz="2400"/>
            </a:lvl5pPr>
            <a:lvl6pPr lvl="5" algn="ctr">
              <a:lnSpc>
                <a:spcPct val="90000"/>
              </a:lnSpc>
              <a:spcBef>
                <a:spcPts val="750"/>
              </a:spcBef>
              <a:spcAft>
                <a:spcPts val="0"/>
              </a:spcAft>
              <a:buClr>
                <a:schemeClr val="dk1"/>
              </a:buClr>
              <a:buSzPts val="1600"/>
              <a:buNone/>
              <a:defRPr sz="2400"/>
            </a:lvl6pPr>
            <a:lvl7pPr lvl="6" algn="ctr">
              <a:lnSpc>
                <a:spcPct val="90000"/>
              </a:lnSpc>
              <a:spcBef>
                <a:spcPts val="750"/>
              </a:spcBef>
              <a:spcAft>
                <a:spcPts val="0"/>
              </a:spcAft>
              <a:buClr>
                <a:schemeClr val="dk1"/>
              </a:buClr>
              <a:buSzPts val="1600"/>
              <a:buNone/>
              <a:defRPr sz="2400"/>
            </a:lvl7pPr>
            <a:lvl8pPr lvl="7" algn="ctr">
              <a:lnSpc>
                <a:spcPct val="90000"/>
              </a:lnSpc>
              <a:spcBef>
                <a:spcPts val="750"/>
              </a:spcBef>
              <a:spcAft>
                <a:spcPts val="0"/>
              </a:spcAft>
              <a:buClr>
                <a:schemeClr val="dk1"/>
              </a:buClr>
              <a:buSzPts val="1600"/>
              <a:buNone/>
              <a:defRPr sz="2400"/>
            </a:lvl8pPr>
            <a:lvl9pPr lvl="8" algn="ctr">
              <a:lnSpc>
                <a:spcPct val="90000"/>
              </a:lnSpc>
              <a:spcBef>
                <a:spcPts val="750"/>
              </a:spcBef>
              <a:spcAft>
                <a:spcPts val="0"/>
              </a:spcAft>
              <a:buClr>
                <a:schemeClr val="dk1"/>
              </a:buClr>
              <a:buSzPts val="1600"/>
              <a:buNone/>
              <a:defRPr sz="2400"/>
            </a:lvl9pPr>
          </a:lstStyle>
          <a:p>
            <a:endParaRPr/>
          </a:p>
        </p:txBody>
      </p:sp>
      <p:sp>
        <p:nvSpPr>
          <p:cNvPr id="15" name="Google Shape;15;p2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21902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1" name="Google Shape;21;p2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36438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1247775" y="2564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1247775" y="6884195"/>
            <a:ext cx="15773400" cy="2250281"/>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rgbClr val="888888"/>
              </a:buClr>
              <a:buSzPts val="2400"/>
              <a:buNone/>
              <a:defRPr sz="3600">
                <a:solidFill>
                  <a:srgbClr val="888888"/>
                </a:solidFill>
              </a:defRPr>
            </a:lvl1pPr>
            <a:lvl2pPr marL="1371600" lvl="1" indent="-342900" algn="l">
              <a:lnSpc>
                <a:spcPct val="90000"/>
              </a:lnSpc>
              <a:spcBef>
                <a:spcPts val="750"/>
              </a:spcBef>
              <a:spcAft>
                <a:spcPts val="0"/>
              </a:spcAft>
              <a:buClr>
                <a:srgbClr val="888888"/>
              </a:buClr>
              <a:buSzPts val="2000"/>
              <a:buNone/>
              <a:defRPr sz="3000">
                <a:solidFill>
                  <a:srgbClr val="888888"/>
                </a:solidFill>
              </a:defRPr>
            </a:lvl2pPr>
            <a:lvl3pPr marL="2057400" lvl="2" indent="-342900" algn="l">
              <a:lnSpc>
                <a:spcPct val="90000"/>
              </a:lnSpc>
              <a:spcBef>
                <a:spcPts val="750"/>
              </a:spcBef>
              <a:spcAft>
                <a:spcPts val="0"/>
              </a:spcAft>
              <a:buClr>
                <a:srgbClr val="888888"/>
              </a:buClr>
              <a:buSzPts val="1800"/>
              <a:buNone/>
              <a:defRPr sz="2700">
                <a:solidFill>
                  <a:srgbClr val="888888"/>
                </a:solidFill>
              </a:defRPr>
            </a:lvl3pPr>
            <a:lvl4pPr marL="2743200" lvl="3" indent="-342900" algn="l">
              <a:lnSpc>
                <a:spcPct val="90000"/>
              </a:lnSpc>
              <a:spcBef>
                <a:spcPts val="750"/>
              </a:spcBef>
              <a:spcAft>
                <a:spcPts val="0"/>
              </a:spcAft>
              <a:buClr>
                <a:srgbClr val="888888"/>
              </a:buClr>
              <a:buSzPts val="1600"/>
              <a:buNone/>
              <a:defRPr sz="2400">
                <a:solidFill>
                  <a:srgbClr val="888888"/>
                </a:solidFill>
              </a:defRPr>
            </a:lvl4pPr>
            <a:lvl5pPr marL="3429000" lvl="4" indent="-342900" algn="l">
              <a:lnSpc>
                <a:spcPct val="90000"/>
              </a:lnSpc>
              <a:spcBef>
                <a:spcPts val="750"/>
              </a:spcBef>
              <a:spcAft>
                <a:spcPts val="0"/>
              </a:spcAft>
              <a:buClr>
                <a:srgbClr val="888888"/>
              </a:buClr>
              <a:buSzPts val="1600"/>
              <a:buNone/>
              <a:defRPr sz="2400">
                <a:solidFill>
                  <a:srgbClr val="888888"/>
                </a:solidFill>
              </a:defRPr>
            </a:lvl5pPr>
            <a:lvl6pPr marL="4114800" lvl="5" indent="-342900" algn="l">
              <a:lnSpc>
                <a:spcPct val="90000"/>
              </a:lnSpc>
              <a:spcBef>
                <a:spcPts val="750"/>
              </a:spcBef>
              <a:spcAft>
                <a:spcPts val="0"/>
              </a:spcAft>
              <a:buClr>
                <a:srgbClr val="888888"/>
              </a:buClr>
              <a:buSzPts val="1600"/>
              <a:buNone/>
              <a:defRPr sz="2400">
                <a:solidFill>
                  <a:srgbClr val="888888"/>
                </a:solidFill>
              </a:defRPr>
            </a:lvl6pPr>
            <a:lvl7pPr marL="4800600" lvl="6" indent="-342900" algn="l">
              <a:lnSpc>
                <a:spcPct val="90000"/>
              </a:lnSpc>
              <a:spcBef>
                <a:spcPts val="750"/>
              </a:spcBef>
              <a:spcAft>
                <a:spcPts val="0"/>
              </a:spcAft>
              <a:buClr>
                <a:srgbClr val="888888"/>
              </a:buClr>
              <a:buSzPts val="1600"/>
              <a:buNone/>
              <a:defRPr sz="2400">
                <a:solidFill>
                  <a:srgbClr val="888888"/>
                </a:solidFill>
              </a:defRPr>
            </a:lvl7pPr>
            <a:lvl8pPr marL="5486400" lvl="7" indent="-342900" algn="l">
              <a:lnSpc>
                <a:spcPct val="90000"/>
              </a:lnSpc>
              <a:spcBef>
                <a:spcPts val="750"/>
              </a:spcBef>
              <a:spcAft>
                <a:spcPts val="0"/>
              </a:spcAft>
              <a:buClr>
                <a:srgbClr val="888888"/>
              </a:buClr>
              <a:buSzPts val="1600"/>
              <a:buNone/>
              <a:defRPr sz="2400">
                <a:solidFill>
                  <a:srgbClr val="888888"/>
                </a:solidFill>
              </a:defRPr>
            </a:lvl8pPr>
            <a:lvl9pPr marL="6172200" lvl="8" indent="-342900" algn="l">
              <a:lnSpc>
                <a:spcPct val="90000"/>
              </a:lnSpc>
              <a:spcBef>
                <a:spcPts val="750"/>
              </a:spcBef>
              <a:spcAft>
                <a:spcPts val="0"/>
              </a:spcAft>
              <a:buClr>
                <a:srgbClr val="888888"/>
              </a:buClr>
              <a:buSzPts val="1600"/>
              <a:buNone/>
              <a:defRPr sz="2400">
                <a:solidFill>
                  <a:srgbClr val="888888"/>
                </a:solidFill>
              </a:defRPr>
            </a:lvl9pPr>
          </a:lstStyle>
          <a:p>
            <a:endParaRPr/>
          </a:p>
        </p:txBody>
      </p:sp>
      <p:sp>
        <p:nvSpPr>
          <p:cNvPr id="27" name="Google Shape;27;p2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99694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1257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3" name="Google Shape;33;p23"/>
          <p:cNvSpPr txBox="1">
            <a:spLocks noGrp="1"/>
          </p:cNvSpPr>
          <p:nvPr>
            <p:ph type="body" idx="2"/>
          </p:nvPr>
        </p:nvSpPr>
        <p:spPr>
          <a:xfrm>
            <a:off x="9258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4" name="Google Shape;34;p2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45434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1259683" y="2521745"/>
            <a:ext cx="7736681"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0" name="Google Shape;40;p24"/>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1" name="Google Shape;41;p24"/>
          <p:cNvSpPr txBox="1">
            <a:spLocks noGrp="1"/>
          </p:cNvSpPr>
          <p:nvPr>
            <p:ph type="body" idx="3"/>
          </p:nvPr>
        </p:nvSpPr>
        <p:spPr>
          <a:xfrm>
            <a:off x="9258300" y="2521745"/>
            <a:ext cx="7774782"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2" name="Google Shape;42;p24"/>
          <p:cNvSpPr txBox="1">
            <a:spLocks noGrp="1"/>
          </p:cNvSpPr>
          <p:nvPr>
            <p:ph type="body" idx="4"/>
          </p:nvPr>
        </p:nvSpPr>
        <p:spPr>
          <a:xfrm>
            <a:off x="9258300" y="3757613"/>
            <a:ext cx="7774782"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3" name="Google Shape;43;p2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87755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670581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60560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L="685800" lvl="0" indent="-647700" algn="l">
              <a:lnSpc>
                <a:spcPct val="90000"/>
              </a:lnSpc>
              <a:spcBef>
                <a:spcPts val="1500"/>
              </a:spcBef>
              <a:spcAft>
                <a:spcPts val="0"/>
              </a:spcAft>
              <a:buClr>
                <a:schemeClr val="dk1"/>
              </a:buClr>
              <a:buSzPts val="3200"/>
              <a:buChar char="•"/>
              <a:defRPr sz="4800"/>
            </a:lvl1pPr>
            <a:lvl2pPr marL="1371600" lvl="1" indent="-609600" algn="l">
              <a:lnSpc>
                <a:spcPct val="90000"/>
              </a:lnSpc>
              <a:spcBef>
                <a:spcPts val="750"/>
              </a:spcBef>
              <a:spcAft>
                <a:spcPts val="0"/>
              </a:spcAft>
              <a:buClr>
                <a:schemeClr val="dk1"/>
              </a:buClr>
              <a:buSzPts val="2800"/>
              <a:buChar char="•"/>
              <a:defRPr sz="4200"/>
            </a:lvl2pPr>
            <a:lvl3pPr marL="2057400" lvl="2" indent="-571500" algn="l">
              <a:lnSpc>
                <a:spcPct val="90000"/>
              </a:lnSpc>
              <a:spcBef>
                <a:spcPts val="750"/>
              </a:spcBef>
              <a:spcAft>
                <a:spcPts val="0"/>
              </a:spcAft>
              <a:buClr>
                <a:schemeClr val="dk1"/>
              </a:buClr>
              <a:buSzPts val="2400"/>
              <a:buChar char="•"/>
              <a:defRPr sz="3600"/>
            </a:lvl3pPr>
            <a:lvl4pPr marL="2743200" lvl="3" indent="-533400" algn="l">
              <a:lnSpc>
                <a:spcPct val="90000"/>
              </a:lnSpc>
              <a:spcBef>
                <a:spcPts val="750"/>
              </a:spcBef>
              <a:spcAft>
                <a:spcPts val="0"/>
              </a:spcAft>
              <a:buClr>
                <a:schemeClr val="dk1"/>
              </a:buClr>
              <a:buSzPts val="2000"/>
              <a:buChar char="•"/>
              <a:defRPr sz="3000"/>
            </a:lvl4pPr>
            <a:lvl5pPr marL="3429000" lvl="4" indent="-533400" algn="l">
              <a:lnSpc>
                <a:spcPct val="90000"/>
              </a:lnSpc>
              <a:spcBef>
                <a:spcPts val="750"/>
              </a:spcBef>
              <a:spcAft>
                <a:spcPts val="0"/>
              </a:spcAft>
              <a:buClr>
                <a:schemeClr val="dk1"/>
              </a:buClr>
              <a:buSzPts val="2000"/>
              <a:buChar char="•"/>
              <a:defRPr sz="3000"/>
            </a:lvl5pPr>
            <a:lvl6pPr marL="4114800" lvl="5" indent="-533400" algn="l">
              <a:lnSpc>
                <a:spcPct val="90000"/>
              </a:lnSpc>
              <a:spcBef>
                <a:spcPts val="750"/>
              </a:spcBef>
              <a:spcAft>
                <a:spcPts val="0"/>
              </a:spcAft>
              <a:buClr>
                <a:schemeClr val="dk1"/>
              </a:buClr>
              <a:buSzPts val="2000"/>
              <a:buChar char="•"/>
              <a:defRPr sz="3000"/>
            </a:lvl6pPr>
            <a:lvl7pPr marL="4800600" lvl="6" indent="-533400" algn="l">
              <a:lnSpc>
                <a:spcPct val="90000"/>
              </a:lnSpc>
              <a:spcBef>
                <a:spcPts val="750"/>
              </a:spcBef>
              <a:spcAft>
                <a:spcPts val="0"/>
              </a:spcAft>
              <a:buClr>
                <a:schemeClr val="dk1"/>
              </a:buClr>
              <a:buSzPts val="2000"/>
              <a:buChar char="•"/>
              <a:defRPr sz="3000"/>
            </a:lvl7pPr>
            <a:lvl8pPr marL="5486400" lvl="7" indent="-533400" algn="l">
              <a:lnSpc>
                <a:spcPct val="90000"/>
              </a:lnSpc>
              <a:spcBef>
                <a:spcPts val="750"/>
              </a:spcBef>
              <a:spcAft>
                <a:spcPts val="0"/>
              </a:spcAft>
              <a:buClr>
                <a:schemeClr val="dk1"/>
              </a:buClr>
              <a:buSzPts val="2000"/>
              <a:buChar char="•"/>
              <a:defRPr sz="3000"/>
            </a:lvl8pPr>
            <a:lvl9pPr marL="6172200" lvl="8" indent="-533400" algn="l">
              <a:lnSpc>
                <a:spcPct val="90000"/>
              </a:lnSpc>
              <a:spcBef>
                <a:spcPts val="750"/>
              </a:spcBef>
              <a:spcAft>
                <a:spcPts val="0"/>
              </a:spcAft>
              <a:buClr>
                <a:schemeClr val="dk1"/>
              </a:buClr>
              <a:buSzPts val="2000"/>
              <a:buChar char="•"/>
              <a:defRPr sz="3000"/>
            </a:lvl9pPr>
          </a:lstStyle>
          <a:p>
            <a:endParaRPr/>
          </a:p>
        </p:txBody>
      </p:sp>
      <p:sp>
        <p:nvSpPr>
          <p:cNvPr id="58" name="Google Shape;58;p27"/>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59" name="Google Shape;59;p2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666657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8"/>
          <p:cNvSpPr>
            <a:spLocks noGrp="1"/>
          </p:cNvSpPr>
          <p:nvPr>
            <p:ph type="pic" idx="2"/>
          </p:nvPr>
        </p:nvSpPr>
        <p:spPr>
          <a:xfrm>
            <a:off x="7774782" y="1481138"/>
            <a:ext cx="9258300" cy="7310438"/>
          </a:xfrm>
          <a:prstGeom prst="rect">
            <a:avLst/>
          </a:prstGeom>
          <a:noFill/>
          <a:ln>
            <a:noFill/>
          </a:ln>
        </p:spPr>
      </p:sp>
      <p:sp>
        <p:nvSpPr>
          <p:cNvPr id="65" name="Google Shape;65;p28"/>
          <p:cNvSpPr txBox="1">
            <a:spLocks noGrp="1"/>
          </p:cNvSpPr>
          <p:nvPr>
            <p:ph type="body" idx="1"/>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66" name="Google Shape;66;p2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453465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9"/>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9"/>
          <p:cNvSpPr txBox="1">
            <a:spLocks noGrp="1"/>
          </p:cNvSpPr>
          <p:nvPr>
            <p:ph type="body" idx="1"/>
          </p:nvPr>
        </p:nvSpPr>
        <p:spPr>
          <a:xfrm rot="5400000">
            <a:off x="5880497" y="-1884759"/>
            <a:ext cx="6527007" cy="1577340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2" name="Google Shape;72;p2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514533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rot="5400000">
            <a:off x="10700147" y="2934891"/>
            <a:ext cx="8717757"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0"/>
          <p:cNvSpPr txBox="1">
            <a:spLocks noGrp="1"/>
          </p:cNvSpPr>
          <p:nvPr>
            <p:ph type="body" idx="1"/>
          </p:nvPr>
        </p:nvSpPr>
        <p:spPr>
          <a:xfrm rot="5400000">
            <a:off x="2699147" y="-894159"/>
            <a:ext cx="8717757" cy="1160145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8" name="Google Shape;78;p3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6094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1195248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7.xml"/><Relationship Id="rId5" Type="http://schemas.openxmlformats.org/officeDocument/2006/relationships/image" Target="../media/image20.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gif"/><Relationship Id="rId1" Type="http://schemas.openxmlformats.org/officeDocument/2006/relationships/slideLayout" Target="../slideLayouts/slideLayout7.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16" name="AutoShape 16"/>
          <p:cNvSpPr/>
          <p:nvPr/>
        </p:nvSpPr>
        <p:spPr>
          <a:xfrm>
            <a:off x="-260599" y="9061267"/>
            <a:ext cx="7105264" cy="19050"/>
          </a:xfrm>
          <a:prstGeom prst="line">
            <a:avLst/>
          </a:prstGeom>
          <a:ln w="114300" cap="flat">
            <a:solidFill>
              <a:srgbClr val="9FC3D0"/>
            </a:solidFill>
            <a:prstDash val="solid"/>
            <a:headEnd type="none" w="sm" len="sm"/>
            <a:tailEnd type="none" w="sm" len="sm"/>
          </a:ln>
        </p:spPr>
      </p:sp>
      <p:sp>
        <p:nvSpPr>
          <p:cNvPr id="17" name="AutoShape 17"/>
          <p:cNvSpPr/>
          <p:nvPr/>
        </p:nvSpPr>
        <p:spPr>
          <a:xfrm>
            <a:off x="11430169" y="9061267"/>
            <a:ext cx="7105264" cy="19050"/>
          </a:xfrm>
          <a:prstGeom prst="line">
            <a:avLst/>
          </a:prstGeom>
          <a:ln w="114300" cap="flat">
            <a:solidFill>
              <a:srgbClr val="9FC3D0"/>
            </a:solidFill>
            <a:prstDash val="solid"/>
            <a:headEnd type="none" w="sm" len="sm"/>
            <a:tailEnd type="none" w="sm" len="sm"/>
          </a:ln>
        </p:spPr>
      </p:sp>
      <p:sp>
        <p:nvSpPr>
          <p:cNvPr id="23" name="Freeform 23"/>
          <p:cNvSpPr/>
          <p:nvPr/>
        </p:nvSpPr>
        <p:spPr>
          <a:xfrm>
            <a:off x="-2845001" y="434334"/>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4"/>
          <p:cNvSpPr/>
          <p:nvPr/>
        </p:nvSpPr>
        <p:spPr>
          <a:xfrm>
            <a:off x="13601700" y="6142060"/>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5" name="Oval 24">
            <a:extLst>
              <a:ext uri="{FF2B5EF4-FFF2-40B4-BE49-F238E27FC236}">
                <a16:creationId xmlns:a16="http://schemas.microsoft.com/office/drawing/2014/main" id="{07A8DE78-8023-9751-E2EF-0BED906B3395}"/>
              </a:ext>
            </a:extLst>
          </p:cNvPr>
          <p:cNvSpPr/>
          <p:nvPr/>
        </p:nvSpPr>
        <p:spPr>
          <a:xfrm>
            <a:off x="8001000" y="8966017"/>
            <a:ext cx="228600" cy="228600"/>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8E35CC8-4729-E154-DF96-98A226957011}"/>
              </a:ext>
            </a:extLst>
          </p:cNvPr>
          <p:cNvSpPr/>
          <p:nvPr/>
        </p:nvSpPr>
        <p:spPr>
          <a:xfrm>
            <a:off x="8686800" y="8966017"/>
            <a:ext cx="228600" cy="228600"/>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23AF992-1C05-5E63-45B7-525E1F0D1820}"/>
              </a:ext>
            </a:extLst>
          </p:cNvPr>
          <p:cNvSpPr/>
          <p:nvPr/>
        </p:nvSpPr>
        <p:spPr>
          <a:xfrm>
            <a:off x="9370670" y="8966017"/>
            <a:ext cx="228600" cy="228600"/>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577BBF5-805E-6158-83E3-CD47554AACB2}"/>
              </a:ext>
            </a:extLst>
          </p:cNvPr>
          <p:cNvSpPr/>
          <p:nvPr/>
        </p:nvSpPr>
        <p:spPr>
          <a:xfrm>
            <a:off x="9945149" y="8966017"/>
            <a:ext cx="228600" cy="228600"/>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
          <p:cNvSpPr txBox="1"/>
          <p:nvPr/>
        </p:nvSpPr>
        <p:spPr>
          <a:xfrm>
            <a:off x="972190" y="2605108"/>
            <a:ext cx="16343620" cy="3681392"/>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499"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CHÀO MỪNG CÁC EM ĐẾN VỚI</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499"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BÀI HỌC NGÀY HÔM NAY!</a:t>
            </a:r>
          </a:p>
        </p:txBody>
      </p:sp>
    </p:spTree>
    <p:extLst>
      <p:ext uri="{BB962C8B-B14F-4D97-AF65-F5344CB8AC3E}">
        <p14:creationId xmlns:p14="http://schemas.microsoft.com/office/powerpoint/2010/main" val="74513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B11087CE-7929-1253-A62F-1D6B111589C7}"/>
              </a:ext>
            </a:extLst>
          </p:cNvPr>
          <p:cNvGraphicFramePr>
            <a:graphicFrameLocks noGrp="1"/>
          </p:cNvGraphicFramePr>
          <p:nvPr>
            <p:extLst>
              <p:ext uri="{D42A27DB-BD31-4B8C-83A1-F6EECF244321}">
                <p14:modId xmlns:p14="http://schemas.microsoft.com/office/powerpoint/2010/main" val="3181085236"/>
              </p:ext>
            </p:extLst>
          </p:nvPr>
        </p:nvGraphicFramePr>
        <p:xfrm>
          <a:off x="228600" y="266700"/>
          <a:ext cx="17792700" cy="5537200"/>
        </p:xfrm>
        <a:graphic>
          <a:graphicData uri="http://schemas.openxmlformats.org/drawingml/2006/table">
            <a:tbl>
              <a:tblPr firstRow="1" firstCol="1" bandRow="1"/>
              <a:tblGrid>
                <a:gridCol w="4448175">
                  <a:extLst>
                    <a:ext uri="{9D8B030D-6E8A-4147-A177-3AD203B41FA5}">
                      <a16:colId xmlns:a16="http://schemas.microsoft.com/office/drawing/2014/main" val="530013942"/>
                    </a:ext>
                  </a:extLst>
                </a:gridCol>
                <a:gridCol w="4448175">
                  <a:extLst>
                    <a:ext uri="{9D8B030D-6E8A-4147-A177-3AD203B41FA5}">
                      <a16:colId xmlns:a16="http://schemas.microsoft.com/office/drawing/2014/main" val="3865882941"/>
                    </a:ext>
                  </a:extLst>
                </a:gridCol>
                <a:gridCol w="4448175">
                  <a:extLst>
                    <a:ext uri="{9D8B030D-6E8A-4147-A177-3AD203B41FA5}">
                      <a16:colId xmlns:a16="http://schemas.microsoft.com/office/drawing/2014/main" val="2848594288"/>
                    </a:ext>
                  </a:extLst>
                </a:gridCol>
                <a:gridCol w="4448175">
                  <a:extLst>
                    <a:ext uri="{9D8B030D-6E8A-4147-A177-3AD203B41FA5}">
                      <a16:colId xmlns:a16="http://schemas.microsoft.com/office/drawing/2014/main" val="2201789599"/>
                    </a:ext>
                  </a:extLst>
                </a:gridCol>
              </a:tblGrid>
              <a:tr h="1219200">
                <a:tc>
                  <a:txBody>
                    <a:bodyPr/>
                    <a:lstStyle/>
                    <a:p>
                      <a:pPr marL="0" marR="0" algn="ctr">
                        <a:lnSpc>
                          <a:spcPct val="10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Thiết bị</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0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Kí hiệu</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0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Thiết bị</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0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Kí hiệu</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24485238"/>
                  </a:ext>
                </a:extLst>
              </a:tr>
              <a:tr h="2159000">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Ôm kế</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Hai dây nối nhau</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2481311"/>
                  </a:ext>
                </a:extLst>
              </a:tr>
              <a:tr h="2159000">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Công tơ điện</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just">
                        <a:lnSpc>
                          <a:spcPct val="15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4701097"/>
                  </a:ext>
                </a:extLst>
              </a:tr>
            </a:tbl>
          </a:graphicData>
        </a:graphic>
      </p:graphicFrame>
      <p:pic>
        <p:nvPicPr>
          <p:cNvPr id="13" name="Picture 12">
            <a:extLst>
              <a:ext uri="{FF2B5EF4-FFF2-40B4-BE49-F238E27FC236}">
                <a16:creationId xmlns:a16="http://schemas.microsoft.com/office/drawing/2014/main" id="{B5E7B9E0-125B-4BF7-4D54-C713F8014B6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rcRect l="23377" t="77681" r="53247" b="12806"/>
          <a:stretch/>
        </p:blipFill>
        <p:spPr>
          <a:xfrm>
            <a:off x="5181600" y="2043784"/>
            <a:ext cx="3352800" cy="1066800"/>
          </a:xfrm>
          <a:prstGeom prst="rect">
            <a:avLst/>
          </a:prstGeom>
        </p:spPr>
      </p:pic>
      <p:pic>
        <p:nvPicPr>
          <p:cNvPr id="15" name="Picture 14">
            <a:extLst>
              <a:ext uri="{FF2B5EF4-FFF2-40B4-BE49-F238E27FC236}">
                <a16:creationId xmlns:a16="http://schemas.microsoft.com/office/drawing/2014/main" id="{F484165D-00B8-5386-52AA-50990BF43B7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rcRect l="71094" t="76780" r="5530" b="10866"/>
          <a:stretch/>
        </p:blipFill>
        <p:spPr>
          <a:xfrm>
            <a:off x="14178197" y="1790700"/>
            <a:ext cx="3352800" cy="1385466"/>
          </a:xfrm>
          <a:prstGeom prst="rect">
            <a:avLst/>
          </a:prstGeom>
        </p:spPr>
      </p:pic>
      <p:pic>
        <p:nvPicPr>
          <p:cNvPr id="2" name="Picture 1">
            <a:extLst>
              <a:ext uri="{FF2B5EF4-FFF2-40B4-BE49-F238E27FC236}">
                <a16:creationId xmlns:a16="http://schemas.microsoft.com/office/drawing/2014/main" id="{88F76F25-68DF-F5D1-4B24-9BB7213D631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rcRect l="23376" t="89493" r="53248" b="994"/>
          <a:stretch/>
        </p:blipFill>
        <p:spPr>
          <a:xfrm>
            <a:off x="5181600" y="4232785"/>
            <a:ext cx="3352800" cy="1066800"/>
          </a:xfrm>
          <a:prstGeom prst="rect">
            <a:avLst/>
          </a:prstGeom>
        </p:spPr>
      </p:pic>
      <p:sp>
        <p:nvSpPr>
          <p:cNvPr id="7" name="Freeform 9">
            <a:extLst>
              <a:ext uri="{FF2B5EF4-FFF2-40B4-BE49-F238E27FC236}">
                <a16:creationId xmlns:a16="http://schemas.microsoft.com/office/drawing/2014/main" id="{B2022F11-E980-5C4B-4654-D6DAAFF4FD92}"/>
              </a:ext>
            </a:extLst>
          </p:cNvPr>
          <p:cNvSpPr/>
          <p:nvPr/>
        </p:nvSpPr>
        <p:spPr>
          <a:xfrm>
            <a:off x="10123210" y="4232784"/>
            <a:ext cx="8109974" cy="6041931"/>
          </a:xfrm>
          <a:custGeom>
            <a:avLst/>
            <a:gdLst/>
            <a:ahLst/>
            <a:cxnLst/>
            <a:rect l="l" t="t" r="r" b="b"/>
            <a:pathLst>
              <a:path w="11046443" h="8229600">
                <a:moveTo>
                  <a:pt x="0" y="0"/>
                </a:moveTo>
                <a:lnTo>
                  <a:pt x="11046443" y="0"/>
                </a:lnTo>
                <a:lnTo>
                  <a:pt x="11046443"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30444107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EE291C-062F-93E9-AC4C-C416605C4C38}"/>
              </a:ext>
            </a:extLst>
          </p:cNvPr>
          <p:cNvSpPr txBox="1"/>
          <p:nvPr/>
        </p:nvSpPr>
        <p:spPr>
          <a:xfrm>
            <a:off x="609600" y="419100"/>
            <a:ext cx="17068800" cy="861774"/>
          </a:xfrm>
          <a:prstGeom prst="rect">
            <a:avLst/>
          </a:prstGeom>
          <a:noFill/>
        </p:spPr>
        <p:txBody>
          <a:bodyPr wrap="square">
            <a:spAutoFit/>
          </a:bodyPr>
          <a:lstStyle/>
          <a:p>
            <a:pPr algn="ctr"/>
            <a:r>
              <a:rPr lang="en-US" sz="5000" b="1">
                <a:solidFill>
                  <a:srgbClr val="0070C0"/>
                </a:solidFill>
                <a:latin typeface="Arial" panose="020B0604020202020204" pitchFamily="34" charset="0"/>
                <a:cs typeface="Arial" panose="020B0604020202020204" pitchFamily="34" charset="0"/>
              </a:rPr>
              <a:t>1. </a:t>
            </a:r>
            <a:r>
              <a:rPr lang="vi-VN" sz="5000" b="1">
                <a:solidFill>
                  <a:srgbClr val="0070C0"/>
                </a:solidFill>
                <a:latin typeface="Arial" panose="020B0604020202020204" pitchFamily="34" charset="0"/>
                <a:cs typeface="Arial" panose="020B0604020202020204" pitchFamily="34" charset="0"/>
              </a:rPr>
              <a:t>Sơ đồ nguyên lí</a:t>
            </a:r>
            <a:endParaRPr lang="en-US" sz="5000" b="1">
              <a:solidFill>
                <a:srgbClr val="0070C0"/>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F069266A-D59A-803D-9691-36E567843905}"/>
              </a:ext>
            </a:extLst>
          </p:cNvPr>
          <p:cNvGrpSpPr/>
          <p:nvPr/>
        </p:nvGrpSpPr>
        <p:grpSpPr>
          <a:xfrm>
            <a:off x="-304800" y="1638300"/>
            <a:ext cx="19735800" cy="2165246"/>
            <a:chOff x="-381000" y="1724920"/>
            <a:chExt cx="19735800" cy="2165246"/>
          </a:xfrm>
        </p:grpSpPr>
        <p:grpSp>
          <p:nvGrpSpPr>
            <p:cNvPr id="8" name="Group 7">
              <a:extLst>
                <a:ext uri="{FF2B5EF4-FFF2-40B4-BE49-F238E27FC236}">
                  <a16:creationId xmlns:a16="http://schemas.microsoft.com/office/drawing/2014/main" id="{F480C25C-873C-73A0-32DD-072EE8304672}"/>
                </a:ext>
              </a:extLst>
            </p:cNvPr>
            <p:cNvGrpSpPr/>
            <p:nvPr/>
          </p:nvGrpSpPr>
          <p:grpSpPr>
            <a:xfrm>
              <a:off x="-381000" y="1724920"/>
              <a:ext cx="5867400" cy="2165246"/>
              <a:chOff x="-152400" y="1562100"/>
              <a:chExt cx="5867400" cy="2165246"/>
            </a:xfrm>
          </p:grpSpPr>
          <p:grpSp>
            <p:nvGrpSpPr>
              <p:cNvPr id="7" name="Group 6">
                <a:extLst>
                  <a:ext uri="{FF2B5EF4-FFF2-40B4-BE49-F238E27FC236}">
                    <a16:creationId xmlns:a16="http://schemas.microsoft.com/office/drawing/2014/main" id="{48B778AC-B837-6C04-4261-D31FE0F3097B}"/>
                  </a:ext>
                </a:extLst>
              </p:cNvPr>
              <p:cNvGrpSpPr/>
              <p:nvPr/>
            </p:nvGrpSpPr>
            <p:grpSpPr>
              <a:xfrm>
                <a:off x="-152400" y="2185987"/>
                <a:ext cx="5867400" cy="1143000"/>
                <a:chOff x="-152400" y="2185987"/>
                <a:chExt cx="5867400" cy="1143000"/>
              </a:xfrm>
            </p:grpSpPr>
            <p:sp>
              <p:nvSpPr>
                <p:cNvPr id="4" name="Arrow: Pentagon 3">
                  <a:extLst>
                    <a:ext uri="{FF2B5EF4-FFF2-40B4-BE49-F238E27FC236}">
                      <a16:creationId xmlns:a16="http://schemas.microsoft.com/office/drawing/2014/main" id="{DC6ED968-A2E8-E60D-BB3F-F04343E33970}"/>
                    </a:ext>
                  </a:extLst>
                </p:cNvPr>
                <p:cNvSpPr/>
                <p:nvPr/>
              </p:nvSpPr>
              <p:spPr>
                <a:xfrm>
                  <a:off x="-152400" y="2185987"/>
                  <a:ext cx="5867400" cy="1143000"/>
                </a:xfrm>
                <a:prstGeom prst="homePlate">
                  <a:avLst/>
                </a:prstGeom>
                <a:solidFill>
                  <a:srgbClr val="9FC3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639C3E7-B96E-5760-CAA0-BB36AAFDAF3D}"/>
                    </a:ext>
                  </a:extLst>
                </p:cNvPr>
                <p:cNvSpPr txBox="1"/>
                <p:nvPr/>
              </p:nvSpPr>
              <p:spPr>
                <a:xfrm>
                  <a:off x="2133600" y="2384259"/>
                  <a:ext cx="3581400" cy="784830"/>
                </a:xfrm>
                <a:prstGeom prst="rect">
                  <a:avLst/>
                </a:prstGeom>
                <a:noFill/>
              </p:spPr>
              <p:txBody>
                <a:bodyPr wrap="square" rtlCol="0">
                  <a:spAutoFit/>
                </a:bodyPr>
                <a:lstStyle/>
                <a:p>
                  <a:pPr algn="ctr"/>
                  <a:r>
                    <a:rPr lang="en-US" sz="4500" b="1" i="1">
                      <a:latin typeface="Arial" panose="020B0604020202020204" pitchFamily="34" charset="0"/>
                      <a:cs typeface="Arial" panose="020B0604020202020204" pitchFamily="34" charset="0"/>
                    </a:rPr>
                    <a:t>Nhóm 1, 2 </a:t>
                  </a:r>
                </a:p>
              </p:txBody>
            </p:sp>
          </p:grpSp>
          <p:pic>
            <p:nvPicPr>
              <p:cNvPr id="5" name="Picture 2">
                <a:extLst>
                  <a:ext uri="{FF2B5EF4-FFF2-40B4-BE49-F238E27FC236}">
                    <a16:creationId xmlns:a16="http://schemas.microsoft.com/office/drawing/2014/main" id="{5853F383-CA16-7416-AE7F-7EBB28F25244}"/>
                  </a:ext>
                </a:extLst>
              </p:cNvPr>
              <p:cNvPicPr>
                <a:picLocks noChangeAspect="1"/>
              </p:cNvPicPr>
              <p:nvPr/>
            </p:nvPicPr>
            <p:blipFill>
              <a:blip r:embed="rId2"/>
              <a:srcRect/>
              <a:stretch>
                <a:fillRect/>
              </a:stretch>
            </p:blipFill>
            <p:spPr>
              <a:xfrm>
                <a:off x="304800" y="1562100"/>
                <a:ext cx="1981200" cy="2165246"/>
              </a:xfrm>
              <a:prstGeom prst="rect">
                <a:avLst/>
              </a:prstGeom>
            </p:spPr>
          </p:pic>
        </p:grpSp>
        <p:sp>
          <p:nvSpPr>
            <p:cNvPr id="10" name="TextBox 9">
              <a:extLst>
                <a:ext uri="{FF2B5EF4-FFF2-40B4-BE49-F238E27FC236}">
                  <a16:creationId xmlns:a16="http://schemas.microsoft.com/office/drawing/2014/main" id="{9BE82A76-07E9-CC66-6E00-34AAA265C998}"/>
                </a:ext>
              </a:extLst>
            </p:cNvPr>
            <p:cNvSpPr txBox="1"/>
            <p:nvPr/>
          </p:nvSpPr>
          <p:spPr>
            <a:xfrm>
              <a:off x="5638800" y="2354464"/>
              <a:ext cx="13716000" cy="916276"/>
            </a:xfrm>
            <a:prstGeom prst="rect">
              <a:avLst/>
            </a:prstGeom>
            <a:noFill/>
          </p:spPr>
          <p:txBody>
            <a:bodyPr wrap="square">
              <a:spAutoFit/>
            </a:bodyPr>
            <a:lstStyle/>
            <a:p>
              <a:pPr algn="just">
                <a:lnSpc>
                  <a:spcPct val="150000"/>
                </a:lnSpc>
              </a:pPr>
              <a:r>
                <a:rPr lang="vi-VN" sz="4000"/>
                <a:t>Nghiên cứu và trình bày về sơ đồ nguyên lí. </a:t>
              </a:r>
              <a:endParaRPr lang="en-US" sz="4000"/>
            </a:p>
          </p:txBody>
        </p:sp>
      </p:grpSp>
      <p:sp>
        <p:nvSpPr>
          <p:cNvPr id="14" name="TextBox 13">
            <a:extLst>
              <a:ext uri="{FF2B5EF4-FFF2-40B4-BE49-F238E27FC236}">
                <a16:creationId xmlns:a16="http://schemas.microsoft.com/office/drawing/2014/main" id="{D8A120AB-08A6-8D2C-025C-799934E193D6}"/>
              </a:ext>
            </a:extLst>
          </p:cNvPr>
          <p:cNvSpPr txBox="1"/>
          <p:nvPr/>
        </p:nvSpPr>
        <p:spPr>
          <a:xfrm>
            <a:off x="1138237" y="4957671"/>
            <a:ext cx="8610600" cy="3686266"/>
          </a:xfrm>
          <a:prstGeom prst="rect">
            <a:avLst/>
          </a:prstGeom>
          <a:noFill/>
        </p:spPr>
        <p:txBody>
          <a:bodyPr wrap="square">
            <a:spAutoFit/>
          </a:bodyPr>
          <a:lstStyle/>
          <a:p>
            <a:pPr algn="just">
              <a:lnSpc>
                <a:spcPct val="150000"/>
              </a:lnSpc>
            </a:pPr>
            <a:r>
              <a:rPr kumimoji="0" lang="vi-VN" sz="4000" b="1" i="1" u="none" strike="noStrike" kern="1200" cap="none" spc="0" normalizeH="0" baseline="0" noProof="0">
                <a:ln>
                  <a:noFill/>
                </a:ln>
                <a:solidFill>
                  <a:srgbClr val="C00000"/>
                </a:solidFill>
                <a:effectLst/>
                <a:uLnTx/>
                <a:uFillTx/>
                <a:latin typeface="Arial" panose="020B0604020202020204" pitchFamily="34" charset="0"/>
                <a:ea typeface="+mn-ea"/>
                <a:cs typeface="+mn-cs"/>
              </a:rPr>
              <a:t>Trả lời hoạt động trong hộp chức năng Khám phá mục I.1 (SGK – tr15)</a:t>
            </a:r>
            <a:r>
              <a:rPr kumimoji="0" lang="en-US" sz="4000" b="1" i="1" u="none" strike="noStrike" kern="1200" cap="none" spc="0" normalizeH="0" baseline="0" noProof="0">
                <a:ln>
                  <a:noFill/>
                </a:ln>
                <a:solidFill>
                  <a:srgbClr val="C00000"/>
                </a:solidFill>
                <a:effectLst/>
                <a:uLnTx/>
                <a:uFillTx/>
                <a:latin typeface="Arial" panose="020B0604020202020204" pitchFamily="34" charset="0"/>
                <a:ea typeface="+mn-ea"/>
                <a:cs typeface="+mn-cs"/>
              </a:rPr>
              <a:t>: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Mô tả nguyên lí sơ đồ nguyên lí của Hình 3.2</a:t>
            </a:r>
            <a:endParaRPr lang="en-US"/>
          </a:p>
        </p:txBody>
      </p:sp>
      <p:pic>
        <p:nvPicPr>
          <p:cNvPr id="16" name="Picture 15">
            <a:extLst>
              <a:ext uri="{FF2B5EF4-FFF2-40B4-BE49-F238E27FC236}">
                <a16:creationId xmlns:a16="http://schemas.microsoft.com/office/drawing/2014/main" id="{130F6097-1436-9328-547D-350DF8530923}"/>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0439400" y="3619500"/>
            <a:ext cx="7239000" cy="5999041"/>
          </a:xfrm>
          <a:prstGeom prst="rect">
            <a:avLst/>
          </a:prstGeom>
          <a:effectLst>
            <a:outerShdw blurRad="50800" dist="38100" dir="8100000" algn="tr" rotWithShape="0">
              <a:prstClr val="black">
                <a:alpha val="40000"/>
              </a:prstClr>
            </a:outerShdw>
          </a:effectLst>
        </p:spPr>
      </p:pic>
      <p:pic>
        <p:nvPicPr>
          <p:cNvPr id="2" name="Google Shape;205;p3">
            <a:extLst>
              <a:ext uri="{FF2B5EF4-FFF2-40B4-BE49-F238E27FC236}">
                <a16:creationId xmlns:a16="http://schemas.microsoft.com/office/drawing/2014/main" id="{6CB02E37-345B-25CB-ACF8-C0799520A7E9}"/>
              </a:ext>
            </a:extLst>
          </p:cNvPr>
          <p:cNvPicPr preferRelativeResize="0"/>
          <p:nvPr/>
        </p:nvPicPr>
        <p:blipFill rotWithShape="1">
          <a:blip r:embed="rId5">
            <a:alphaModFix/>
          </a:blip>
          <a:srcRect/>
          <a:stretch/>
        </p:blipFill>
        <p:spPr>
          <a:xfrm>
            <a:off x="228600" y="9668355"/>
            <a:ext cx="3200400" cy="528066"/>
          </a:xfrm>
          <a:prstGeom prst="rect">
            <a:avLst/>
          </a:prstGeom>
          <a:noFill/>
          <a:ln>
            <a:noFill/>
          </a:ln>
        </p:spPr>
      </p:pic>
    </p:spTree>
    <p:extLst>
      <p:ext uri="{BB962C8B-B14F-4D97-AF65-F5344CB8AC3E}">
        <p14:creationId xmlns:p14="http://schemas.microsoft.com/office/powerpoint/2010/main" val="3388597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par>
                                <p:cTn id="19" presetID="22" presetClass="entr" presetSubtype="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up)">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120C8F9-6BAF-2193-CD15-3A4FEA907AA5}"/>
              </a:ext>
            </a:extLst>
          </p:cNvPr>
          <p:cNvSpPr/>
          <p:nvPr/>
        </p:nvSpPr>
        <p:spPr>
          <a:xfrm>
            <a:off x="6019800" y="876300"/>
            <a:ext cx="6248400" cy="1219200"/>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Sơ đồ nguyên lí </a:t>
            </a:r>
          </a:p>
        </p:txBody>
      </p:sp>
      <p:sp>
        <p:nvSpPr>
          <p:cNvPr id="2" name="Rectangle: Rounded Corners 1">
            <a:extLst>
              <a:ext uri="{FF2B5EF4-FFF2-40B4-BE49-F238E27FC236}">
                <a16:creationId xmlns:a16="http://schemas.microsoft.com/office/drawing/2014/main" id="{8BEC6FA4-3B97-EFF7-CA04-EDB105477962}"/>
              </a:ext>
            </a:extLst>
          </p:cNvPr>
          <p:cNvSpPr/>
          <p:nvPr/>
        </p:nvSpPr>
        <p:spPr>
          <a:xfrm>
            <a:off x="1295401" y="3009900"/>
            <a:ext cx="6858000" cy="3276600"/>
          </a:xfrm>
          <a:prstGeom prst="roundRect">
            <a:avLst>
              <a:gd name="adj" fmla="val 8818"/>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Thể hiện mối liên lệ giữa các thiết bị trong mạng điện.</a:t>
            </a:r>
            <a:endParaRPr lang="en-US" sz="4000">
              <a:solidFill>
                <a:schemeClr val="tx1"/>
              </a:solidFill>
            </a:endParaRPr>
          </a:p>
        </p:txBody>
      </p:sp>
      <p:sp>
        <p:nvSpPr>
          <p:cNvPr id="3" name="Rectangle: Rounded Corners 2">
            <a:extLst>
              <a:ext uri="{FF2B5EF4-FFF2-40B4-BE49-F238E27FC236}">
                <a16:creationId xmlns:a16="http://schemas.microsoft.com/office/drawing/2014/main" id="{EDB4C207-5673-F3C0-9356-3B06F79EC20D}"/>
              </a:ext>
            </a:extLst>
          </p:cNvPr>
          <p:cNvSpPr/>
          <p:nvPr/>
        </p:nvSpPr>
        <p:spPr>
          <a:xfrm>
            <a:off x="10134600" y="3009900"/>
            <a:ext cx="6858000" cy="3276600"/>
          </a:xfrm>
          <a:prstGeom prst="roundRect">
            <a:avLst>
              <a:gd name="adj" fmla="val 8818"/>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Được dùng để nghiên cứu nguyên lí và là việc cơ sở để thiết kế sơ đồ lắp đặt.</a:t>
            </a:r>
            <a:endParaRPr lang="en-US" sz="4000">
              <a:solidFill>
                <a:schemeClr val="tx1"/>
              </a:solidFill>
            </a:endParaRPr>
          </a:p>
        </p:txBody>
      </p:sp>
      <p:cxnSp>
        <p:nvCxnSpPr>
          <p:cNvPr id="7" name="Straight Connector 6">
            <a:extLst>
              <a:ext uri="{FF2B5EF4-FFF2-40B4-BE49-F238E27FC236}">
                <a16:creationId xmlns:a16="http://schemas.microsoft.com/office/drawing/2014/main" id="{45E933FE-ABC4-3116-9589-06C6A368B97F}"/>
              </a:ext>
            </a:extLst>
          </p:cNvPr>
          <p:cNvCxnSpPr>
            <a:stCxn id="5" idx="2"/>
            <a:endCxn id="2" idx="0"/>
          </p:cNvCxnSpPr>
          <p:nvPr/>
        </p:nvCxnSpPr>
        <p:spPr>
          <a:xfrm rot="5400000">
            <a:off x="6477001" y="342901"/>
            <a:ext cx="914400" cy="4419599"/>
          </a:xfrm>
          <a:prstGeom prst="bentConnector3">
            <a:avLst>
              <a:gd name="adj1" fmla="val 50000"/>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56E62E9-DF67-BEA4-F168-60D735AC077C}"/>
              </a:ext>
            </a:extLst>
          </p:cNvPr>
          <p:cNvCxnSpPr>
            <a:cxnSpLocks/>
            <a:stCxn id="5" idx="2"/>
            <a:endCxn id="3" idx="0"/>
          </p:cNvCxnSpPr>
          <p:nvPr/>
        </p:nvCxnSpPr>
        <p:spPr>
          <a:xfrm rot="16200000" flipH="1">
            <a:off x="10896600" y="342900"/>
            <a:ext cx="914400" cy="4419600"/>
          </a:xfrm>
          <a:prstGeom prst="bentConnector3">
            <a:avLst>
              <a:gd name="adj1" fmla="val 50000"/>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3" name="Freeform 8">
            <a:extLst>
              <a:ext uri="{FF2B5EF4-FFF2-40B4-BE49-F238E27FC236}">
                <a16:creationId xmlns:a16="http://schemas.microsoft.com/office/drawing/2014/main" id="{C3036DDC-99B3-8110-6995-BAADD1E9D409}"/>
              </a:ext>
            </a:extLst>
          </p:cNvPr>
          <p:cNvSpPr/>
          <p:nvPr/>
        </p:nvSpPr>
        <p:spPr>
          <a:xfrm>
            <a:off x="4829175" y="7147965"/>
            <a:ext cx="8629650" cy="3139035"/>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851955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par>
                                <p:cTn id="12" presetID="22" presetClass="entr" presetSubtype="1"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2CD7C3-B47A-7403-7CDF-38D88DBB5CED}"/>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381000" y="1458178"/>
            <a:ext cx="8894100" cy="7370641"/>
          </a:xfrm>
          <a:prstGeom prst="rect">
            <a:avLst/>
          </a:prstGeom>
          <a:effectLst>
            <a:outerShdw blurRad="50800" dist="38100" dir="8100000" algn="tr" rotWithShape="0">
              <a:prstClr val="black">
                <a:alpha val="40000"/>
              </a:prstClr>
            </a:outerShdw>
          </a:effectLst>
        </p:spPr>
      </p:pic>
      <p:sp>
        <p:nvSpPr>
          <p:cNvPr id="6" name="Freeform 5">
            <a:extLst>
              <a:ext uri="{FF2B5EF4-FFF2-40B4-BE49-F238E27FC236}">
                <a16:creationId xmlns:a16="http://schemas.microsoft.com/office/drawing/2014/main" id="{12AA5025-099E-F26B-C34E-96705D2E1EC5}"/>
              </a:ext>
            </a:extLst>
          </p:cNvPr>
          <p:cNvSpPr/>
          <p:nvPr/>
        </p:nvSpPr>
        <p:spPr>
          <a:xfrm rot="2439077" flipV="1">
            <a:off x="8727169" y="1025040"/>
            <a:ext cx="1424762" cy="1761207"/>
          </a:xfrm>
          <a:custGeom>
            <a:avLst/>
            <a:gdLst/>
            <a:ahLst/>
            <a:cxnLst/>
            <a:rect l="l" t="t" r="r" b="b"/>
            <a:pathLst>
              <a:path w="3725764" h="4114800">
                <a:moveTo>
                  <a:pt x="0" y="0"/>
                </a:moveTo>
                <a:lnTo>
                  <a:pt x="3725764" y="0"/>
                </a:lnTo>
                <a:lnTo>
                  <a:pt x="372576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Rectangle: Rounded Corners 8">
            <a:extLst>
              <a:ext uri="{FF2B5EF4-FFF2-40B4-BE49-F238E27FC236}">
                <a16:creationId xmlns:a16="http://schemas.microsoft.com/office/drawing/2014/main" id="{F30D234B-8C5E-8809-7464-DF3A5A806415}"/>
              </a:ext>
            </a:extLst>
          </p:cNvPr>
          <p:cNvSpPr/>
          <p:nvPr/>
        </p:nvSpPr>
        <p:spPr>
          <a:xfrm>
            <a:off x="10972800" y="2024271"/>
            <a:ext cx="5486400" cy="1018322"/>
          </a:xfrm>
          <a:prstGeom prst="roundRect">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latin typeface="Arial" panose="020B0604020202020204" pitchFamily="34" charset="0"/>
                <a:cs typeface="Arial" panose="020B0604020202020204" pitchFamily="34" charset="0"/>
              </a:rPr>
              <a:t>Mô tả sơ đồ </a:t>
            </a:r>
          </a:p>
        </p:txBody>
      </p:sp>
      <p:grpSp>
        <p:nvGrpSpPr>
          <p:cNvPr id="14" name="Group 13">
            <a:extLst>
              <a:ext uri="{FF2B5EF4-FFF2-40B4-BE49-F238E27FC236}">
                <a16:creationId xmlns:a16="http://schemas.microsoft.com/office/drawing/2014/main" id="{FF199420-5F90-54F8-6F5D-087D16863FD2}"/>
              </a:ext>
            </a:extLst>
          </p:cNvPr>
          <p:cNvGrpSpPr/>
          <p:nvPr/>
        </p:nvGrpSpPr>
        <p:grpSpPr>
          <a:xfrm>
            <a:off x="10134600" y="3494819"/>
            <a:ext cx="7162800" cy="5334000"/>
            <a:chOff x="10210800" y="3238500"/>
            <a:chExt cx="7162800" cy="5334000"/>
          </a:xfrm>
        </p:grpSpPr>
        <p:sp>
          <p:nvSpPr>
            <p:cNvPr id="12" name="Rectangle: Rounded Corners 11">
              <a:extLst>
                <a:ext uri="{FF2B5EF4-FFF2-40B4-BE49-F238E27FC236}">
                  <a16:creationId xmlns:a16="http://schemas.microsoft.com/office/drawing/2014/main" id="{884A8E11-6649-64B5-5F87-DA78A5CBCA01}"/>
                </a:ext>
              </a:extLst>
            </p:cNvPr>
            <p:cNvSpPr/>
            <p:nvPr/>
          </p:nvSpPr>
          <p:spPr>
            <a:xfrm>
              <a:off x="10210800" y="3238500"/>
              <a:ext cx="7162800" cy="5334000"/>
            </a:xfrm>
            <a:prstGeom prst="roundRect">
              <a:avLst>
                <a:gd name="adj" fmla="val 756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FBF63D1-E55D-0D6A-D290-EE609F48BFD6}"/>
                </a:ext>
              </a:extLst>
            </p:cNvPr>
            <p:cNvSpPr txBox="1"/>
            <p:nvPr/>
          </p:nvSpPr>
          <p:spPr>
            <a:xfrm>
              <a:off x="10648950" y="3608044"/>
              <a:ext cx="6286500" cy="4594912"/>
            </a:xfrm>
            <a:prstGeom prst="rect">
              <a:avLst/>
            </a:prstGeom>
            <a:noFill/>
          </p:spPr>
          <p:txBody>
            <a:bodyPr wrap="square">
              <a:spAutoFit/>
            </a:bodyPr>
            <a:lstStyle/>
            <a:p>
              <a:pPr algn="just">
                <a:lnSpc>
                  <a:spcPct val="150000"/>
                </a:lnSpc>
              </a:pPr>
              <a:r>
                <a:rPr lang="vi-VN" sz="4000" i="1">
                  <a:latin typeface="Arial" panose="020B0604020202020204" pitchFamily="34" charset="0"/>
                  <a:cs typeface="Arial" panose="020B0604020202020204" pitchFamily="34" charset="0"/>
                </a:rPr>
                <a:t>Sơ đồ gồm</a:t>
              </a:r>
              <a:r>
                <a:rPr lang="en-US" sz="4000" i="1">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1 cầu chì</a:t>
              </a:r>
              <a:r>
                <a:rPr lang="en-US" sz="400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1 công tắc</a:t>
              </a:r>
              <a:r>
                <a:rPr lang="en-US" sz="400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1 ổ cắm điều khiển 1 bóng đèn.</a:t>
              </a:r>
              <a:endParaRPr lang="en-US" sz="4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57934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EE291C-062F-93E9-AC4C-C416605C4C38}"/>
              </a:ext>
            </a:extLst>
          </p:cNvPr>
          <p:cNvSpPr txBox="1"/>
          <p:nvPr/>
        </p:nvSpPr>
        <p:spPr>
          <a:xfrm>
            <a:off x="609600" y="419100"/>
            <a:ext cx="17068800" cy="861774"/>
          </a:xfrm>
          <a:prstGeom prst="rect">
            <a:avLst/>
          </a:prstGeom>
          <a:noFill/>
        </p:spPr>
        <p:txBody>
          <a:bodyPr wrap="square">
            <a:spAutoFit/>
          </a:bodyPr>
          <a:lstStyle/>
          <a:p>
            <a:pPr algn="ctr"/>
            <a:r>
              <a:rPr lang="en-US" sz="5000" b="1">
                <a:solidFill>
                  <a:srgbClr val="0070C0"/>
                </a:solidFill>
                <a:latin typeface="Arial" panose="020B0604020202020204" pitchFamily="34" charset="0"/>
                <a:cs typeface="Arial" panose="020B0604020202020204" pitchFamily="34" charset="0"/>
              </a:rPr>
              <a:t>2. </a:t>
            </a:r>
            <a:r>
              <a:rPr lang="vi-VN" sz="5000" b="1">
                <a:solidFill>
                  <a:srgbClr val="0070C0"/>
                </a:solidFill>
                <a:latin typeface="Arial" panose="020B0604020202020204" pitchFamily="34" charset="0"/>
                <a:cs typeface="Arial" panose="020B0604020202020204" pitchFamily="34" charset="0"/>
              </a:rPr>
              <a:t>Sơ đồ </a:t>
            </a:r>
            <a:r>
              <a:rPr lang="en-US" sz="5000" b="1">
                <a:solidFill>
                  <a:srgbClr val="0070C0"/>
                </a:solidFill>
                <a:latin typeface="Arial" panose="020B0604020202020204" pitchFamily="34" charset="0"/>
                <a:cs typeface="Arial" panose="020B0604020202020204" pitchFamily="34" charset="0"/>
              </a:rPr>
              <a:t>lắp đặt </a:t>
            </a:r>
          </a:p>
        </p:txBody>
      </p:sp>
      <p:grpSp>
        <p:nvGrpSpPr>
          <p:cNvPr id="12" name="Group 11">
            <a:extLst>
              <a:ext uri="{FF2B5EF4-FFF2-40B4-BE49-F238E27FC236}">
                <a16:creationId xmlns:a16="http://schemas.microsoft.com/office/drawing/2014/main" id="{F069266A-D59A-803D-9691-36E567843905}"/>
              </a:ext>
            </a:extLst>
          </p:cNvPr>
          <p:cNvGrpSpPr/>
          <p:nvPr/>
        </p:nvGrpSpPr>
        <p:grpSpPr>
          <a:xfrm>
            <a:off x="-304800" y="1638300"/>
            <a:ext cx="19735800" cy="2165246"/>
            <a:chOff x="-381000" y="1724920"/>
            <a:chExt cx="19735800" cy="2165246"/>
          </a:xfrm>
        </p:grpSpPr>
        <p:grpSp>
          <p:nvGrpSpPr>
            <p:cNvPr id="8" name="Group 7">
              <a:extLst>
                <a:ext uri="{FF2B5EF4-FFF2-40B4-BE49-F238E27FC236}">
                  <a16:creationId xmlns:a16="http://schemas.microsoft.com/office/drawing/2014/main" id="{F480C25C-873C-73A0-32DD-072EE8304672}"/>
                </a:ext>
              </a:extLst>
            </p:cNvPr>
            <p:cNvGrpSpPr/>
            <p:nvPr/>
          </p:nvGrpSpPr>
          <p:grpSpPr>
            <a:xfrm>
              <a:off x="-381000" y="1724920"/>
              <a:ext cx="5867400" cy="2165246"/>
              <a:chOff x="-152400" y="1562100"/>
              <a:chExt cx="5867400" cy="2165246"/>
            </a:xfrm>
          </p:grpSpPr>
          <p:grpSp>
            <p:nvGrpSpPr>
              <p:cNvPr id="7" name="Group 6">
                <a:extLst>
                  <a:ext uri="{FF2B5EF4-FFF2-40B4-BE49-F238E27FC236}">
                    <a16:creationId xmlns:a16="http://schemas.microsoft.com/office/drawing/2014/main" id="{48B778AC-B837-6C04-4261-D31FE0F3097B}"/>
                  </a:ext>
                </a:extLst>
              </p:cNvPr>
              <p:cNvGrpSpPr/>
              <p:nvPr/>
            </p:nvGrpSpPr>
            <p:grpSpPr>
              <a:xfrm>
                <a:off x="-152400" y="2185987"/>
                <a:ext cx="5867400" cy="1143000"/>
                <a:chOff x="-152400" y="2185987"/>
                <a:chExt cx="5867400" cy="1143000"/>
              </a:xfrm>
            </p:grpSpPr>
            <p:sp>
              <p:nvSpPr>
                <p:cNvPr id="4" name="Arrow: Pentagon 3">
                  <a:extLst>
                    <a:ext uri="{FF2B5EF4-FFF2-40B4-BE49-F238E27FC236}">
                      <a16:creationId xmlns:a16="http://schemas.microsoft.com/office/drawing/2014/main" id="{DC6ED968-A2E8-E60D-BB3F-F04343E33970}"/>
                    </a:ext>
                  </a:extLst>
                </p:cNvPr>
                <p:cNvSpPr/>
                <p:nvPr/>
              </p:nvSpPr>
              <p:spPr>
                <a:xfrm>
                  <a:off x="-152400" y="2185987"/>
                  <a:ext cx="5867400" cy="1143000"/>
                </a:xfrm>
                <a:prstGeom prst="homePlate">
                  <a:avLst/>
                </a:prstGeom>
                <a:solidFill>
                  <a:srgbClr val="9FC3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639C3E7-B96E-5760-CAA0-BB36AAFDAF3D}"/>
                    </a:ext>
                  </a:extLst>
                </p:cNvPr>
                <p:cNvSpPr txBox="1"/>
                <p:nvPr/>
              </p:nvSpPr>
              <p:spPr>
                <a:xfrm>
                  <a:off x="2133600" y="2384259"/>
                  <a:ext cx="3581400" cy="784830"/>
                </a:xfrm>
                <a:prstGeom prst="rect">
                  <a:avLst/>
                </a:prstGeom>
                <a:noFill/>
              </p:spPr>
              <p:txBody>
                <a:bodyPr wrap="square" rtlCol="0">
                  <a:spAutoFit/>
                </a:bodyPr>
                <a:lstStyle/>
                <a:p>
                  <a:pPr algn="ctr"/>
                  <a:r>
                    <a:rPr lang="en-US" sz="4500" b="1" i="1">
                      <a:latin typeface="Arial" panose="020B0604020202020204" pitchFamily="34" charset="0"/>
                      <a:cs typeface="Arial" panose="020B0604020202020204" pitchFamily="34" charset="0"/>
                    </a:rPr>
                    <a:t>Nhóm 3, 4</a:t>
                  </a:r>
                </a:p>
              </p:txBody>
            </p:sp>
          </p:grpSp>
          <p:pic>
            <p:nvPicPr>
              <p:cNvPr id="5" name="Picture 2">
                <a:extLst>
                  <a:ext uri="{FF2B5EF4-FFF2-40B4-BE49-F238E27FC236}">
                    <a16:creationId xmlns:a16="http://schemas.microsoft.com/office/drawing/2014/main" id="{5853F383-CA16-7416-AE7F-7EBB28F25244}"/>
                  </a:ext>
                </a:extLst>
              </p:cNvPr>
              <p:cNvPicPr>
                <a:picLocks noChangeAspect="1"/>
              </p:cNvPicPr>
              <p:nvPr/>
            </p:nvPicPr>
            <p:blipFill>
              <a:blip r:embed="rId2"/>
              <a:srcRect/>
              <a:stretch>
                <a:fillRect/>
              </a:stretch>
            </p:blipFill>
            <p:spPr>
              <a:xfrm>
                <a:off x="304800" y="1562100"/>
                <a:ext cx="1981200" cy="2165246"/>
              </a:xfrm>
              <a:prstGeom prst="rect">
                <a:avLst/>
              </a:prstGeom>
            </p:spPr>
          </p:pic>
        </p:grpSp>
        <p:sp>
          <p:nvSpPr>
            <p:cNvPr id="10" name="TextBox 9">
              <a:extLst>
                <a:ext uri="{FF2B5EF4-FFF2-40B4-BE49-F238E27FC236}">
                  <a16:creationId xmlns:a16="http://schemas.microsoft.com/office/drawing/2014/main" id="{9BE82A76-07E9-CC66-6E00-34AAA265C998}"/>
                </a:ext>
              </a:extLst>
            </p:cNvPr>
            <p:cNvSpPr txBox="1"/>
            <p:nvPr/>
          </p:nvSpPr>
          <p:spPr>
            <a:xfrm>
              <a:off x="5638800" y="2354464"/>
              <a:ext cx="13716000" cy="916276"/>
            </a:xfrm>
            <a:prstGeom prst="rect">
              <a:avLst/>
            </a:prstGeom>
            <a:noFill/>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Nghiên cứu và trình bày về sơ </a:t>
              </a:r>
              <a:r>
                <a:rPr lang="en-US" sz="4000">
                  <a:latin typeface="Arial" panose="020B0604020202020204" pitchFamily="34" charset="0"/>
                  <a:cs typeface="Arial" panose="020B0604020202020204" pitchFamily="34" charset="0"/>
                </a:rPr>
                <a:t>đồ lắp đặt: </a:t>
              </a:r>
            </a:p>
          </p:txBody>
        </p:sp>
      </p:grpSp>
      <p:sp>
        <p:nvSpPr>
          <p:cNvPr id="14" name="TextBox 13">
            <a:extLst>
              <a:ext uri="{FF2B5EF4-FFF2-40B4-BE49-F238E27FC236}">
                <a16:creationId xmlns:a16="http://schemas.microsoft.com/office/drawing/2014/main" id="{D8A120AB-08A6-8D2C-025C-799934E193D6}"/>
              </a:ext>
            </a:extLst>
          </p:cNvPr>
          <p:cNvSpPr txBox="1"/>
          <p:nvPr/>
        </p:nvSpPr>
        <p:spPr>
          <a:xfrm>
            <a:off x="1133475" y="4577016"/>
            <a:ext cx="8610600" cy="4609595"/>
          </a:xfrm>
          <a:prstGeom prst="rect">
            <a:avLst/>
          </a:prstGeom>
          <a:noFill/>
        </p:spPr>
        <p:txBody>
          <a:bodyPr wrap="square">
            <a:spAutoFit/>
          </a:bodyPr>
          <a:lstStyle/>
          <a:p>
            <a:pPr algn="just">
              <a:lnSpc>
                <a:spcPct val="150000"/>
              </a:lnSpc>
            </a:pPr>
            <a:r>
              <a:rPr kumimoji="0" lang="vi-VN" sz="4000" b="1" i="1" u="none" strike="noStrike" kern="1200" cap="none" spc="0" normalizeH="0" baseline="0" noProof="0">
                <a:ln>
                  <a:noFill/>
                </a:ln>
                <a:solidFill>
                  <a:srgbClr val="C00000"/>
                </a:solidFill>
                <a:effectLst/>
                <a:uLnTx/>
                <a:uFillTx/>
                <a:latin typeface="Arial" panose="020B0604020202020204" pitchFamily="34" charset="0"/>
                <a:ea typeface="+mn-ea"/>
                <a:cs typeface="+mn-cs"/>
              </a:rPr>
              <a:t>Trả lờii hoạt động trong hộp chức năng Khám phá mục I.2 (SGK – tr15)</a:t>
            </a:r>
            <a:r>
              <a:rPr kumimoji="0" lang="en-US" sz="4000" b="1" i="1" u="none" strike="noStrike" kern="1200" cap="none" spc="0" normalizeH="0" baseline="0" noProof="0">
                <a:ln>
                  <a:noFill/>
                </a:ln>
                <a:solidFill>
                  <a:srgbClr val="C00000"/>
                </a:solidFill>
                <a:effectLst/>
                <a:uLnTx/>
                <a:uFillTx/>
                <a:latin typeface="Arial" panose="020B0604020202020204" pitchFamily="34" charset="0"/>
                <a:ea typeface="+mn-ea"/>
                <a:cs typeface="+mn-cs"/>
              </a:rPr>
              <a:t>: </a:t>
            </a:r>
            <a:r>
              <a:rPr kumimoji="0" lang="vi-VN" sz="4000" u="none" strike="noStrike" kern="1200" cap="none" spc="0" normalizeH="0" baseline="0" noProof="0">
                <a:ln>
                  <a:noFill/>
                </a:ln>
                <a:effectLst/>
                <a:uLnTx/>
                <a:uFillTx/>
                <a:latin typeface="Arial" panose="020B0604020202020204" pitchFamily="34" charset="0"/>
                <a:ea typeface="+mn-ea"/>
                <a:cs typeface="+mn-cs"/>
              </a:rPr>
              <a:t>Chỉ ra sự khác biệt giữa sơ đồ lắp đặt trong hình 3.3 và sơ đồ nguyên lí trong hình 3.2.</a:t>
            </a:r>
            <a:endParaRPr lang="en-US"/>
          </a:p>
        </p:txBody>
      </p:sp>
      <p:pic>
        <p:nvPicPr>
          <p:cNvPr id="11" name="Picture 10">
            <a:extLst>
              <a:ext uri="{FF2B5EF4-FFF2-40B4-BE49-F238E27FC236}">
                <a16:creationId xmlns:a16="http://schemas.microsoft.com/office/drawing/2014/main" id="{B207F468-38EE-DA47-B80A-BFA981075E5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591800" y="3273713"/>
            <a:ext cx="6931753" cy="6626926"/>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901417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120C8F9-6BAF-2193-CD15-3A4FEA907AA5}"/>
              </a:ext>
            </a:extLst>
          </p:cNvPr>
          <p:cNvSpPr/>
          <p:nvPr/>
        </p:nvSpPr>
        <p:spPr>
          <a:xfrm>
            <a:off x="6019800" y="876300"/>
            <a:ext cx="6248400" cy="1219200"/>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Sơ đồ lắp đặt </a:t>
            </a:r>
          </a:p>
        </p:txBody>
      </p:sp>
      <p:sp>
        <p:nvSpPr>
          <p:cNvPr id="2" name="Rectangle: Rounded Corners 1">
            <a:extLst>
              <a:ext uri="{FF2B5EF4-FFF2-40B4-BE49-F238E27FC236}">
                <a16:creationId xmlns:a16="http://schemas.microsoft.com/office/drawing/2014/main" id="{8BEC6FA4-3B97-EFF7-CA04-EDB105477962}"/>
              </a:ext>
            </a:extLst>
          </p:cNvPr>
          <p:cNvSpPr/>
          <p:nvPr/>
        </p:nvSpPr>
        <p:spPr>
          <a:xfrm>
            <a:off x="1295401" y="3009900"/>
            <a:ext cx="6858000" cy="3657600"/>
          </a:xfrm>
          <a:prstGeom prst="roundRect">
            <a:avLst>
              <a:gd name="adj" fmla="val 8818"/>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Biểu thị rõ vị trí, cách lắp đặt của các thiết bị và đồ dùng điện của mạng điện.</a:t>
            </a:r>
            <a:endParaRPr lang="en-US" sz="4000">
              <a:solidFill>
                <a:schemeClr val="tx1"/>
              </a:solidFill>
            </a:endParaRPr>
          </a:p>
        </p:txBody>
      </p:sp>
      <p:sp>
        <p:nvSpPr>
          <p:cNvPr id="3" name="Rectangle: Rounded Corners 2">
            <a:extLst>
              <a:ext uri="{FF2B5EF4-FFF2-40B4-BE49-F238E27FC236}">
                <a16:creationId xmlns:a16="http://schemas.microsoft.com/office/drawing/2014/main" id="{EDB4C207-5673-F3C0-9356-3B06F79EC20D}"/>
              </a:ext>
            </a:extLst>
          </p:cNvPr>
          <p:cNvSpPr/>
          <p:nvPr/>
        </p:nvSpPr>
        <p:spPr>
          <a:xfrm>
            <a:off x="10134600" y="3009900"/>
            <a:ext cx="6858000" cy="3657600"/>
          </a:xfrm>
          <a:prstGeom prst="roundRect">
            <a:avLst>
              <a:gd name="adj" fmla="val 8818"/>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được sử dụng để dự trù vật liệu, lắp đặt, sửa chữa và số lượng các thiết bị điện có trong mạng điện.</a:t>
            </a:r>
            <a:endParaRPr lang="en-US" sz="4000">
              <a:solidFill>
                <a:schemeClr val="tx1"/>
              </a:solidFill>
            </a:endParaRPr>
          </a:p>
        </p:txBody>
      </p:sp>
      <p:cxnSp>
        <p:nvCxnSpPr>
          <p:cNvPr id="7" name="Straight Connector 6">
            <a:extLst>
              <a:ext uri="{FF2B5EF4-FFF2-40B4-BE49-F238E27FC236}">
                <a16:creationId xmlns:a16="http://schemas.microsoft.com/office/drawing/2014/main" id="{45E933FE-ABC4-3116-9589-06C6A368B97F}"/>
              </a:ext>
            </a:extLst>
          </p:cNvPr>
          <p:cNvCxnSpPr>
            <a:cxnSpLocks/>
            <a:stCxn id="5" idx="2"/>
            <a:endCxn id="2" idx="0"/>
          </p:cNvCxnSpPr>
          <p:nvPr/>
        </p:nvCxnSpPr>
        <p:spPr>
          <a:xfrm rot="5400000">
            <a:off x="6477001" y="342901"/>
            <a:ext cx="914400" cy="4419599"/>
          </a:xfrm>
          <a:prstGeom prst="bentConnector3">
            <a:avLst>
              <a:gd name="adj1" fmla="val 50000"/>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56E62E9-DF67-BEA4-F168-60D735AC077C}"/>
              </a:ext>
            </a:extLst>
          </p:cNvPr>
          <p:cNvCxnSpPr>
            <a:cxnSpLocks/>
            <a:stCxn id="5" idx="2"/>
            <a:endCxn id="3" idx="0"/>
          </p:cNvCxnSpPr>
          <p:nvPr/>
        </p:nvCxnSpPr>
        <p:spPr>
          <a:xfrm rot="16200000" flipH="1">
            <a:off x="10896600" y="342900"/>
            <a:ext cx="914400" cy="4419600"/>
          </a:xfrm>
          <a:prstGeom prst="bentConnector3">
            <a:avLst>
              <a:gd name="adj1" fmla="val 50000"/>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3" name="Freeform 8">
            <a:extLst>
              <a:ext uri="{FF2B5EF4-FFF2-40B4-BE49-F238E27FC236}">
                <a16:creationId xmlns:a16="http://schemas.microsoft.com/office/drawing/2014/main" id="{C3036DDC-99B3-8110-6995-BAADD1E9D409}"/>
              </a:ext>
            </a:extLst>
          </p:cNvPr>
          <p:cNvSpPr/>
          <p:nvPr/>
        </p:nvSpPr>
        <p:spPr>
          <a:xfrm>
            <a:off x="4829175" y="7147965"/>
            <a:ext cx="8629650" cy="3139035"/>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3502719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par>
                                <p:cTn id="12" presetID="22" presetClass="entr" presetSubtype="1"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FD078A-4686-0DD4-53CC-6B7FB1C29759}"/>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991979" y="1896209"/>
            <a:ext cx="5922041" cy="4907662"/>
          </a:xfrm>
          <a:prstGeom prst="rect">
            <a:avLst/>
          </a:prstGeom>
          <a:effectLst>
            <a:outerShdw blurRad="50800" dist="38100" dir="8100000" algn="tr" rotWithShape="0">
              <a:prstClr val="black">
                <a:alpha val="40000"/>
              </a:prstClr>
            </a:outerShdw>
          </a:effectLst>
        </p:spPr>
      </p:pic>
      <p:pic>
        <p:nvPicPr>
          <p:cNvPr id="6" name="Picture 5">
            <a:extLst>
              <a:ext uri="{FF2B5EF4-FFF2-40B4-BE49-F238E27FC236}">
                <a16:creationId xmlns:a16="http://schemas.microsoft.com/office/drawing/2014/main" id="{06A1EC55-CE1C-CB66-FD5A-9856202CFA6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1024929" y="1910276"/>
            <a:ext cx="5118692" cy="4893595"/>
          </a:xfrm>
          <a:prstGeom prst="rect">
            <a:avLst/>
          </a:prstGeom>
          <a:effectLst>
            <a:outerShdw blurRad="50800" dist="38100" dir="8100000" algn="tr" rotWithShape="0">
              <a:prstClr val="black">
                <a:alpha val="40000"/>
              </a:prstClr>
            </a:outerShdw>
          </a:effectLst>
        </p:spPr>
      </p:pic>
      <p:sp>
        <p:nvSpPr>
          <p:cNvPr id="9" name="Rectangle 8">
            <a:extLst>
              <a:ext uri="{FF2B5EF4-FFF2-40B4-BE49-F238E27FC236}">
                <a16:creationId xmlns:a16="http://schemas.microsoft.com/office/drawing/2014/main" id="{2794D6C8-E3B7-8132-8214-B84433D865AA}"/>
              </a:ext>
            </a:extLst>
          </p:cNvPr>
          <p:cNvSpPr/>
          <p:nvPr/>
        </p:nvSpPr>
        <p:spPr>
          <a:xfrm>
            <a:off x="1066800" y="495300"/>
            <a:ext cx="16154400" cy="990600"/>
          </a:xfrm>
          <a:prstGeom prst="rect">
            <a:avLst/>
          </a:prstGeom>
          <a:solidFill>
            <a:schemeClr val="accent3">
              <a:lumMod val="40000"/>
              <a:lumOff val="6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SỰ KHÁC BIỆT </a:t>
            </a:r>
          </a:p>
        </p:txBody>
      </p:sp>
      <p:grpSp>
        <p:nvGrpSpPr>
          <p:cNvPr id="12" name="Group 11">
            <a:extLst>
              <a:ext uri="{FF2B5EF4-FFF2-40B4-BE49-F238E27FC236}">
                <a16:creationId xmlns:a16="http://schemas.microsoft.com/office/drawing/2014/main" id="{0456AA11-C657-6B06-6E31-C42755003B09}"/>
              </a:ext>
            </a:extLst>
          </p:cNvPr>
          <p:cNvGrpSpPr/>
          <p:nvPr/>
        </p:nvGrpSpPr>
        <p:grpSpPr>
          <a:xfrm>
            <a:off x="1371600" y="7023789"/>
            <a:ext cx="6858000" cy="2869041"/>
            <a:chOff x="1447800" y="7023789"/>
            <a:chExt cx="6858000" cy="2869041"/>
          </a:xfrm>
        </p:grpSpPr>
        <p:sp>
          <p:nvSpPr>
            <p:cNvPr id="10" name="Arrow: Down 9">
              <a:extLst>
                <a:ext uri="{FF2B5EF4-FFF2-40B4-BE49-F238E27FC236}">
                  <a16:creationId xmlns:a16="http://schemas.microsoft.com/office/drawing/2014/main" id="{F3788D4F-75EA-BB39-167C-F19969F9E786}"/>
                </a:ext>
              </a:extLst>
            </p:cNvPr>
            <p:cNvSpPr/>
            <p:nvPr/>
          </p:nvSpPr>
          <p:spPr>
            <a:xfrm>
              <a:off x="4419600" y="7023789"/>
              <a:ext cx="914400" cy="38078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D8150952-9F89-3DA5-E8FB-E3CD697D573A}"/>
                </a:ext>
              </a:extLst>
            </p:cNvPr>
            <p:cNvSpPr/>
            <p:nvPr/>
          </p:nvSpPr>
          <p:spPr>
            <a:xfrm>
              <a:off x="1447800" y="7505700"/>
              <a:ext cx="6858000" cy="2387130"/>
            </a:xfrm>
            <a:prstGeom prst="roundRect">
              <a:avLst>
                <a:gd name="adj" fmla="val 8818"/>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Thể hiện mối liên lệ giữa các thiết bị trong mạng điện.</a:t>
              </a:r>
              <a:endParaRPr lang="en-US" sz="3600">
                <a:solidFill>
                  <a:schemeClr val="tx1"/>
                </a:solidFill>
              </a:endParaRPr>
            </a:p>
          </p:txBody>
        </p:sp>
      </p:grpSp>
      <p:grpSp>
        <p:nvGrpSpPr>
          <p:cNvPr id="14" name="Group 13">
            <a:extLst>
              <a:ext uri="{FF2B5EF4-FFF2-40B4-BE49-F238E27FC236}">
                <a16:creationId xmlns:a16="http://schemas.microsoft.com/office/drawing/2014/main" id="{B1355801-D6A5-49D4-6EE5-9DC79513DFEA}"/>
              </a:ext>
            </a:extLst>
          </p:cNvPr>
          <p:cNvGrpSpPr/>
          <p:nvPr/>
        </p:nvGrpSpPr>
        <p:grpSpPr>
          <a:xfrm>
            <a:off x="10287000" y="7019026"/>
            <a:ext cx="6858000" cy="2869041"/>
            <a:chOff x="1447800" y="7023789"/>
            <a:chExt cx="6858000" cy="2869041"/>
          </a:xfrm>
        </p:grpSpPr>
        <p:sp>
          <p:nvSpPr>
            <p:cNvPr id="15" name="Arrow: Down 14">
              <a:extLst>
                <a:ext uri="{FF2B5EF4-FFF2-40B4-BE49-F238E27FC236}">
                  <a16:creationId xmlns:a16="http://schemas.microsoft.com/office/drawing/2014/main" id="{04D29141-7CF8-695C-58F8-D0D4BAD1F857}"/>
                </a:ext>
              </a:extLst>
            </p:cNvPr>
            <p:cNvSpPr/>
            <p:nvPr/>
          </p:nvSpPr>
          <p:spPr>
            <a:xfrm>
              <a:off x="4419600" y="7023789"/>
              <a:ext cx="914400" cy="38078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C57FC210-F9CF-8DAF-8813-9E9EE0B1588F}"/>
                </a:ext>
              </a:extLst>
            </p:cNvPr>
            <p:cNvSpPr/>
            <p:nvPr/>
          </p:nvSpPr>
          <p:spPr>
            <a:xfrm>
              <a:off x="1447800" y="7505700"/>
              <a:ext cx="6858000" cy="2387130"/>
            </a:xfrm>
            <a:prstGeom prst="roundRect">
              <a:avLst>
                <a:gd name="adj" fmla="val 8818"/>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Biểu thị rõ vị trí, cách lắp đặt của các thiết bị và đồ dùng điện của mạng điện.</a:t>
              </a:r>
              <a:endParaRPr lang="en-US" sz="3600">
                <a:solidFill>
                  <a:schemeClr val="tx1"/>
                </a:solidFill>
              </a:endParaRPr>
            </a:p>
          </p:txBody>
        </p:sp>
      </p:grpSp>
    </p:spTree>
    <p:extLst>
      <p:ext uri="{BB962C8B-B14F-4D97-AF65-F5344CB8AC3E}">
        <p14:creationId xmlns:p14="http://schemas.microsoft.com/office/powerpoint/2010/main" val="1331490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22"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10D9C326-0445-3A1B-006B-50E49FC2938C}"/>
              </a:ext>
            </a:extLst>
          </p:cNvPr>
          <p:cNvSpPr/>
          <p:nvPr/>
        </p:nvSpPr>
        <p:spPr>
          <a:xfrm>
            <a:off x="-1193330" y="-190500"/>
            <a:ext cx="20674657" cy="6143423"/>
          </a:xfrm>
          <a:custGeom>
            <a:avLst/>
            <a:gdLst/>
            <a:ahLst/>
            <a:cxnLst/>
            <a:rect l="l" t="t" r="r" b="b"/>
            <a:pathLst>
              <a:path w="13659087" h="8229600">
                <a:moveTo>
                  <a:pt x="0" y="0"/>
                </a:moveTo>
                <a:lnTo>
                  <a:pt x="13659088" y="0"/>
                </a:lnTo>
                <a:lnTo>
                  <a:pt x="13659088" y="8229600"/>
                </a:lnTo>
                <a:lnTo>
                  <a:pt x="0" y="8229600"/>
                </a:lnTo>
                <a:lnTo>
                  <a:pt x="0" y="0"/>
                </a:lnTo>
                <a:close/>
              </a:path>
            </a:pathLst>
          </a:custGeom>
          <a:blipFill>
            <a:blip r:embed="rId2"/>
            <a:stretch>
              <a:fillRect t="-38331" b="-74849"/>
            </a:stretch>
          </a:blipFill>
        </p:spPr>
      </p:sp>
      <p:sp>
        <p:nvSpPr>
          <p:cNvPr id="5" name="Freeform 5"/>
          <p:cNvSpPr/>
          <p:nvPr/>
        </p:nvSpPr>
        <p:spPr>
          <a:xfrm>
            <a:off x="12982861" y="5933231"/>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a:off x="-3482681" y="-210192"/>
            <a:ext cx="7315200" cy="2477783"/>
          </a:xfrm>
          <a:custGeom>
            <a:avLst/>
            <a:gdLst/>
            <a:ahLst/>
            <a:cxnLst/>
            <a:rect l="l" t="t" r="r" b="b"/>
            <a:pathLst>
              <a:path w="7315200" h="2477783">
                <a:moveTo>
                  <a:pt x="0" y="0"/>
                </a:moveTo>
                <a:lnTo>
                  <a:pt x="7315200" y="0"/>
                </a:lnTo>
                <a:lnTo>
                  <a:pt x="7315200" y="2477784"/>
                </a:lnTo>
                <a:lnTo>
                  <a:pt x="0" y="24777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AutoShape 4">
            <a:extLst>
              <a:ext uri="{FF2B5EF4-FFF2-40B4-BE49-F238E27FC236}">
                <a16:creationId xmlns:a16="http://schemas.microsoft.com/office/drawing/2014/main" id="{3938209C-7976-E89B-0581-005B64EBE1DD}"/>
              </a:ext>
            </a:extLst>
          </p:cNvPr>
          <p:cNvSpPr/>
          <p:nvPr/>
        </p:nvSpPr>
        <p:spPr>
          <a:xfrm>
            <a:off x="-260599" y="5734050"/>
            <a:ext cx="7105264" cy="19050"/>
          </a:xfrm>
          <a:prstGeom prst="line">
            <a:avLst/>
          </a:prstGeom>
          <a:ln w="114300" cap="flat">
            <a:solidFill>
              <a:schemeClr val="bg1"/>
            </a:solidFill>
            <a:prstDash val="solid"/>
            <a:headEnd type="none" w="sm" len="sm"/>
            <a:tailEnd type="none" w="sm" len="sm"/>
          </a:ln>
        </p:spPr>
      </p:sp>
      <p:sp>
        <p:nvSpPr>
          <p:cNvPr id="19" name="AutoShape 6">
            <a:extLst>
              <a:ext uri="{FF2B5EF4-FFF2-40B4-BE49-F238E27FC236}">
                <a16:creationId xmlns:a16="http://schemas.microsoft.com/office/drawing/2014/main" id="{6CE673DB-C4E5-C6E8-B5EE-A4FCCE97A09A}"/>
              </a:ext>
            </a:extLst>
          </p:cNvPr>
          <p:cNvSpPr/>
          <p:nvPr/>
        </p:nvSpPr>
        <p:spPr>
          <a:xfrm>
            <a:off x="11430169" y="5734050"/>
            <a:ext cx="7105264" cy="19050"/>
          </a:xfrm>
          <a:prstGeom prst="line">
            <a:avLst/>
          </a:prstGeom>
          <a:ln w="114300" cap="flat">
            <a:solidFill>
              <a:schemeClr val="bg1"/>
            </a:solidFill>
            <a:prstDash val="solid"/>
            <a:headEnd type="none" w="sm" len="sm"/>
            <a:tailEnd type="none" w="sm" len="sm"/>
          </a:ln>
        </p:spPr>
      </p:sp>
      <p:sp>
        <p:nvSpPr>
          <p:cNvPr id="20" name="TextBox 19">
            <a:extLst>
              <a:ext uri="{FF2B5EF4-FFF2-40B4-BE49-F238E27FC236}">
                <a16:creationId xmlns:a16="http://schemas.microsoft.com/office/drawing/2014/main" id="{0E814AB1-9ED8-DE94-2243-D8333B10BA88}"/>
              </a:ext>
            </a:extLst>
          </p:cNvPr>
          <p:cNvSpPr txBox="1"/>
          <p:nvPr/>
        </p:nvSpPr>
        <p:spPr>
          <a:xfrm>
            <a:off x="1852469" y="6148339"/>
            <a:ext cx="14583061" cy="3340979"/>
          </a:xfrm>
          <a:prstGeom prst="rect">
            <a:avLst/>
          </a:prstGeom>
          <a:noFill/>
        </p:spPr>
        <p:txBody>
          <a:bodyPr wrap="square" rtlCol="0">
            <a:spAutoFit/>
          </a:bodyPr>
          <a:lstStyle/>
          <a:p>
            <a:pPr algn="ctr">
              <a:lnSpc>
                <a:spcPct val="150000"/>
              </a:lnSpc>
            </a:pPr>
            <a:r>
              <a:rPr lang="en-US" sz="7500" b="1">
                <a:latin typeface="Arial" panose="020B0604020202020204" pitchFamily="34" charset="0"/>
                <a:cs typeface="Arial" panose="020B0604020202020204" pitchFamily="34" charset="0"/>
              </a:rPr>
              <a:t>PHẦN 2. </a:t>
            </a:r>
            <a:r>
              <a:rPr lang="vi-VN" sz="7500" b="1">
                <a:latin typeface="Arial" panose="020B0604020202020204" pitchFamily="34" charset="0"/>
                <a:cs typeface="Arial" panose="020B0604020202020204" pitchFamily="34" charset="0"/>
              </a:rPr>
              <a:t>THIẾT KẾ SƠ ĐỒ MẠNG ĐIỆN TRONG NHÀ </a:t>
            </a:r>
          </a:p>
        </p:txBody>
      </p:sp>
    </p:spTree>
    <p:extLst>
      <p:ext uri="{BB962C8B-B14F-4D97-AF65-F5344CB8AC3E}">
        <p14:creationId xmlns:p14="http://schemas.microsoft.com/office/powerpoint/2010/main" val="2396624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66BF64-AFBC-FDE7-0AA4-49BB6022C688}"/>
              </a:ext>
            </a:extLst>
          </p:cNvPr>
          <p:cNvSpPr txBox="1"/>
          <p:nvPr/>
        </p:nvSpPr>
        <p:spPr>
          <a:xfrm>
            <a:off x="3048000" y="571500"/>
            <a:ext cx="12192000" cy="861774"/>
          </a:xfrm>
          <a:prstGeom prst="rect">
            <a:avLst/>
          </a:prstGeom>
          <a:noFill/>
        </p:spPr>
        <p:txBody>
          <a:bodyPr wrap="square">
            <a:spAutoFit/>
          </a:bodyPr>
          <a:lstStyle/>
          <a:p>
            <a:pPr algn="ctr"/>
            <a:r>
              <a:rPr lang="vi-VN" sz="5000" b="1">
                <a:solidFill>
                  <a:srgbClr val="C00000"/>
                </a:solidFill>
              </a:rPr>
              <a:t>1. Thiết kế sơ đồ nguyên lí</a:t>
            </a:r>
            <a:endParaRPr lang="en-US" sz="5000" b="1">
              <a:solidFill>
                <a:srgbClr val="C00000"/>
              </a:solidFill>
            </a:endParaRPr>
          </a:p>
        </p:txBody>
      </p:sp>
      <p:grpSp>
        <p:nvGrpSpPr>
          <p:cNvPr id="9" name="Group 8">
            <a:extLst>
              <a:ext uri="{FF2B5EF4-FFF2-40B4-BE49-F238E27FC236}">
                <a16:creationId xmlns:a16="http://schemas.microsoft.com/office/drawing/2014/main" id="{8A3A4E45-41B1-D608-6D4F-60D0652D035A}"/>
              </a:ext>
            </a:extLst>
          </p:cNvPr>
          <p:cNvGrpSpPr/>
          <p:nvPr/>
        </p:nvGrpSpPr>
        <p:grpSpPr>
          <a:xfrm>
            <a:off x="361950" y="1795753"/>
            <a:ext cx="17564100" cy="2895600"/>
            <a:chOff x="361950" y="1795753"/>
            <a:chExt cx="17564100" cy="2895600"/>
          </a:xfrm>
        </p:grpSpPr>
        <p:sp>
          <p:nvSpPr>
            <p:cNvPr id="8" name="Rectangle 7">
              <a:extLst>
                <a:ext uri="{FF2B5EF4-FFF2-40B4-BE49-F238E27FC236}">
                  <a16:creationId xmlns:a16="http://schemas.microsoft.com/office/drawing/2014/main" id="{9AEA0689-E198-3773-ACA3-90B478EAC539}"/>
                </a:ext>
              </a:extLst>
            </p:cNvPr>
            <p:cNvSpPr/>
            <p:nvPr/>
          </p:nvSpPr>
          <p:spPr>
            <a:xfrm>
              <a:off x="361950" y="1795753"/>
              <a:ext cx="17564100" cy="2895600"/>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2D774A0D-7EFC-F3EC-2679-4552AA5CCD56}"/>
                </a:ext>
              </a:extLst>
            </p:cNvPr>
            <p:cNvGrpSpPr/>
            <p:nvPr/>
          </p:nvGrpSpPr>
          <p:grpSpPr>
            <a:xfrm>
              <a:off x="495300" y="1866900"/>
              <a:ext cx="17297400" cy="2748253"/>
              <a:chOff x="457200" y="2395247"/>
              <a:chExt cx="17297400" cy="2748253"/>
            </a:xfrm>
          </p:grpSpPr>
          <p:sp>
            <p:nvSpPr>
              <p:cNvPr id="4" name="Freeform 3">
                <a:extLst>
                  <a:ext uri="{FF2B5EF4-FFF2-40B4-BE49-F238E27FC236}">
                    <a16:creationId xmlns:a16="http://schemas.microsoft.com/office/drawing/2014/main" id="{FAA00404-BCE6-F2FA-32C0-0B56EDE8A96B}"/>
                  </a:ext>
                </a:extLst>
              </p:cNvPr>
              <p:cNvSpPr/>
              <p:nvPr/>
            </p:nvSpPr>
            <p:spPr>
              <a:xfrm>
                <a:off x="457200" y="3015276"/>
                <a:ext cx="1600200" cy="1508189"/>
              </a:xfrm>
              <a:custGeom>
                <a:avLst/>
                <a:gdLst/>
                <a:ahLst/>
                <a:cxnLst/>
                <a:rect l="l" t="t" r="r" b="b"/>
                <a:pathLst>
                  <a:path w="4365836" h="4114800">
                    <a:moveTo>
                      <a:pt x="0" y="0"/>
                    </a:moveTo>
                    <a:lnTo>
                      <a:pt x="4365836" y="0"/>
                    </a:lnTo>
                    <a:lnTo>
                      <a:pt x="436583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5">
                <a:extLst>
                  <a:ext uri="{FF2B5EF4-FFF2-40B4-BE49-F238E27FC236}">
                    <a16:creationId xmlns:a16="http://schemas.microsoft.com/office/drawing/2014/main" id="{BD0901F1-4EDE-D671-374C-E934790E366F}"/>
                  </a:ext>
                </a:extLst>
              </p:cNvPr>
              <p:cNvSpPr txBox="1"/>
              <p:nvPr/>
            </p:nvSpPr>
            <p:spPr>
              <a:xfrm>
                <a:off x="2286000" y="2395247"/>
                <a:ext cx="15468600" cy="2748253"/>
              </a:xfrm>
              <a:prstGeom prst="rect">
                <a:avLst/>
              </a:prstGeom>
              <a:noFill/>
            </p:spPr>
            <p:txBody>
              <a:bodyPr wrap="square">
                <a:spAutoFit/>
              </a:bodyPr>
              <a:lstStyle/>
              <a:p>
                <a:pPr algn="just">
                  <a:lnSpc>
                    <a:spcPct val="150000"/>
                  </a:lnSpc>
                </a:pPr>
                <a:r>
                  <a:rPr lang="en-US" sz="4000" b="1" i="1">
                    <a:latin typeface="Arial" panose="020B0604020202020204" pitchFamily="34" charset="0"/>
                    <a:cs typeface="Arial" panose="020B0604020202020204" pitchFamily="34" charset="0"/>
                  </a:rPr>
                  <a:t>Làm việc nhóm: </a:t>
                </a:r>
                <a:r>
                  <a:rPr lang="vi-VN" sz="4000">
                    <a:latin typeface="Arial" panose="020B0604020202020204" pitchFamily="34" charset="0"/>
                    <a:cs typeface="Arial" panose="020B0604020202020204" pitchFamily="34" charset="0"/>
                  </a:rPr>
                  <a:t>Thiết kế sơ đồ nguyên lí mạng điện công tắc điều khiển bóng đèn có 1 công tắc, 1 bóng đèn, trong đó công tắc nối trực tiếp về bóng đèn.</a:t>
                </a:r>
                <a:endParaRPr lang="en-US" sz="4000">
                  <a:latin typeface="Arial" panose="020B0604020202020204" pitchFamily="34" charset="0"/>
                  <a:cs typeface="Arial" panose="020B0604020202020204" pitchFamily="34" charset="0"/>
                </a:endParaRPr>
              </a:p>
            </p:txBody>
          </p:sp>
        </p:grpSp>
      </p:grpSp>
      <p:sp>
        <p:nvSpPr>
          <p:cNvPr id="11" name="Rectangle: Rounded Corners 10">
            <a:extLst>
              <a:ext uri="{FF2B5EF4-FFF2-40B4-BE49-F238E27FC236}">
                <a16:creationId xmlns:a16="http://schemas.microsoft.com/office/drawing/2014/main" id="{14CACCC0-F47D-4E0C-CE9D-1F266382DF7F}"/>
              </a:ext>
            </a:extLst>
          </p:cNvPr>
          <p:cNvSpPr/>
          <p:nvPr/>
        </p:nvSpPr>
        <p:spPr>
          <a:xfrm>
            <a:off x="6286500" y="5295900"/>
            <a:ext cx="5715000" cy="933740"/>
          </a:xfrm>
          <a:prstGeom prst="roundRect">
            <a:avLst/>
          </a:prstGeom>
          <a:solidFill>
            <a:srgbClr val="E9C7C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Các bước thực hiện </a:t>
            </a:r>
          </a:p>
        </p:txBody>
      </p:sp>
      <p:sp>
        <p:nvSpPr>
          <p:cNvPr id="12" name="Rectangle: Rounded Corners 11">
            <a:extLst>
              <a:ext uri="{FF2B5EF4-FFF2-40B4-BE49-F238E27FC236}">
                <a16:creationId xmlns:a16="http://schemas.microsoft.com/office/drawing/2014/main" id="{9EB33017-2131-DCE0-F14C-D7AF2A3592F3}"/>
              </a:ext>
            </a:extLst>
          </p:cNvPr>
          <p:cNvSpPr/>
          <p:nvPr/>
        </p:nvSpPr>
        <p:spPr>
          <a:xfrm>
            <a:off x="361950" y="7353300"/>
            <a:ext cx="5614988" cy="2615730"/>
          </a:xfrm>
          <a:prstGeom prst="roundRect">
            <a:avLst>
              <a:gd name="adj" fmla="val 8818"/>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b="1">
                <a:solidFill>
                  <a:schemeClr val="tx1"/>
                </a:solidFill>
              </a:rPr>
              <a:t>Bước 1: </a:t>
            </a:r>
            <a:r>
              <a:rPr lang="vi-VN" sz="3600">
                <a:solidFill>
                  <a:schemeClr val="tx1"/>
                </a:solidFill>
              </a:rPr>
              <a:t>Xác định nhiệm vụ thiết kế.</a:t>
            </a:r>
            <a:endParaRPr lang="en-US" sz="3600">
              <a:solidFill>
                <a:schemeClr val="tx1"/>
              </a:solidFill>
            </a:endParaRPr>
          </a:p>
        </p:txBody>
      </p:sp>
      <p:sp>
        <p:nvSpPr>
          <p:cNvPr id="14" name="Rectangle: Rounded Corners 13">
            <a:extLst>
              <a:ext uri="{FF2B5EF4-FFF2-40B4-BE49-F238E27FC236}">
                <a16:creationId xmlns:a16="http://schemas.microsoft.com/office/drawing/2014/main" id="{B661D7B8-D948-4D52-3D9E-DE624F99682E}"/>
              </a:ext>
            </a:extLst>
          </p:cNvPr>
          <p:cNvSpPr/>
          <p:nvPr/>
        </p:nvSpPr>
        <p:spPr>
          <a:xfrm>
            <a:off x="6336506" y="7353300"/>
            <a:ext cx="5614988" cy="2615730"/>
          </a:xfrm>
          <a:prstGeom prst="roundRect">
            <a:avLst>
              <a:gd name="adj" fmla="val 8818"/>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b="1">
                <a:solidFill>
                  <a:schemeClr val="tx1"/>
                </a:solidFill>
                <a:latin typeface="Arial" panose="020B0604020202020204" pitchFamily="34" charset="0"/>
                <a:cs typeface="Arial" panose="020B0604020202020204" pitchFamily="34" charset="0"/>
              </a:rPr>
              <a:t>Bước </a:t>
            </a:r>
            <a:r>
              <a:rPr lang="en-US" sz="3600" b="1">
                <a:solidFill>
                  <a:schemeClr val="tx1"/>
                </a:solidFill>
                <a:latin typeface="Arial" panose="020B0604020202020204" pitchFamily="34" charset="0"/>
                <a:cs typeface="Arial" panose="020B0604020202020204" pitchFamily="34" charset="0"/>
              </a:rPr>
              <a:t>2</a:t>
            </a:r>
            <a:r>
              <a:rPr lang="vi-VN" sz="3600" b="1">
                <a:solidFill>
                  <a:schemeClr val="tx1"/>
                </a:solidFill>
                <a:latin typeface="Arial" panose="020B0604020202020204" pitchFamily="34" charset="0"/>
                <a:cs typeface="Arial" panose="020B0604020202020204" pitchFamily="34" charset="0"/>
              </a:rPr>
              <a:t>: </a:t>
            </a:r>
            <a:r>
              <a:rPr lang="vi-VN" sz="3600">
                <a:solidFill>
                  <a:schemeClr val="tx1"/>
                </a:solidFill>
                <a:latin typeface="Arial" panose="020B0604020202020204" pitchFamily="34" charset="0"/>
                <a:cs typeface="Arial" panose="020B0604020202020204" pitchFamily="34" charset="0"/>
              </a:rPr>
              <a:t>Xác định thiết bị, đồ dùng điện và mối liên hệ giữa chúng.</a:t>
            </a:r>
            <a:endParaRPr lang="en-US" sz="3600">
              <a:solidFill>
                <a:schemeClr val="tx1"/>
              </a:solidFill>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1C86ABAD-C53A-CE34-EA23-000BA0E13592}"/>
              </a:ext>
            </a:extLst>
          </p:cNvPr>
          <p:cNvSpPr/>
          <p:nvPr/>
        </p:nvSpPr>
        <p:spPr>
          <a:xfrm>
            <a:off x="12311063" y="7353300"/>
            <a:ext cx="5614988" cy="2615730"/>
          </a:xfrm>
          <a:prstGeom prst="roundRect">
            <a:avLst>
              <a:gd name="adj" fmla="val 8818"/>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b="1">
                <a:solidFill>
                  <a:schemeClr val="tx1"/>
                </a:solidFill>
                <a:latin typeface="Arial" panose="020B0604020202020204" pitchFamily="34" charset="0"/>
                <a:cs typeface="Arial" panose="020B0604020202020204" pitchFamily="34" charset="0"/>
              </a:rPr>
              <a:t>Bước </a:t>
            </a:r>
            <a:r>
              <a:rPr lang="en-US" sz="3600" b="1">
                <a:solidFill>
                  <a:schemeClr val="tx1"/>
                </a:solidFill>
                <a:latin typeface="Arial" panose="020B0604020202020204" pitchFamily="34" charset="0"/>
                <a:cs typeface="Arial" panose="020B0604020202020204" pitchFamily="34" charset="0"/>
              </a:rPr>
              <a:t>3</a:t>
            </a:r>
            <a:r>
              <a:rPr lang="vi-VN" sz="3600" b="1">
                <a:solidFill>
                  <a:schemeClr val="tx1"/>
                </a:solidFill>
                <a:latin typeface="Arial" panose="020B0604020202020204" pitchFamily="34" charset="0"/>
                <a:cs typeface="Arial" panose="020B0604020202020204" pitchFamily="34" charset="0"/>
              </a:rPr>
              <a:t>: </a:t>
            </a:r>
            <a:r>
              <a:rPr lang="vi-VN" sz="3600">
                <a:solidFill>
                  <a:schemeClr val="tx1"/>
                </a:solidFill>
                <a:latin typeface="Arial" panose="020B0604020202020204" pitchFamily="34" charset="0"/>
                <a:cs typeface="Arial" panose="020B0604020202020204" pitchFamily="34" charset="0"/>
              </a:rPr>
              <a:t>Vẽ sơ đồ nguyên lí mạch điện</a:t>
            </a:r>
            <a:endParaRPr lang="en-US" sz="3600">
              <a:solidFill>
                <a:schemeClr val="tx1"/>
              </a:solidFill>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8C64419B-D695-2B25-7027-8F2584C5252C}"/>
              </a:ext>
            </a:extLst>
          </p:cNvPr>
          <p:cNvCxnSpPr>
            <a:stCxn id="11" idx="2"/>
            <a:endCxn id="12" idx="0"/>
          </p:cNvCxnSpPr>
          <p:nvPr/>
        </p:nvCxnSpPr>
        <p:spPr>
          <a:xfrm rot="5400000">
            <a:off x="5594892" y="3804192"/>
            <a:ext cx="1123660" cy="5974556"/>
          </a:xfrm>
          <a:prstGeom prst="curved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CC5EFA5-2F97-C1FA-F738-17B94EF801C4}"/>
              </a:ext>
            </a:extLst>
          </p:cNvPr>
          <p:cNvCxnSpPr>
            <a:cxnSpLocks/>
            <a:stCxn id="11" idx="2"/>
            <a:endCxn id="16" idx="0"/>
          </p:cNvCxnSpPr>
          <p:nvPr/>
        </p:nvCxnSpPr>
        <p:spPr>
          <a:xfrm rot="16200000" flipH="1">
            <a:off x="11569448" y="3804191"/>
            <a:ext cx="1123660" cy="5974557"/>
          </a:xfrm>
          <a:prstGeom prst="curved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B0D69D8-389F-360B-E9A3-989CBAD25F68}"/>
              </a:ext>
            </a:extLst>
          </p:cNvPr>
          <p:cNvCxnSpPr>
            <a:cxnSpLocks/>
            <a:stCxn id="11" idx="2"/>
            <a:endCxn id="14" idx="0"/>
          </p:cNvCxnSpPr>
          <p:nvPr/>
        </p:nvCxnSpPr>
        <p:spPr>
          <a:xfrm>
            <a:off x="9144000" y="6229640"/>
            <a:ext cx="0" cy="11236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650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cTn>
                              </p:par>
                              <p:par>
                                <p:cTn id="22" presetID="22" presetClass="entr" presetSubtype="1"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up)">
                                      <p:cBhvr>
                                        <p:cTn id="24" dur="500"/>
                                        <p:tgtEl>
                                          <p:spTgt spid="29"/>
                                        </p:tgtEl>
                                      </p:cBhvr>
                                    </p:animEffect>
                                  </p:childTnLst>
                                </p:cTn>
                              </p:par>
                              <p:par>
                                <p:cTn id="25" presetID="22" presetClass="entr" presetSubtype="1"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childTnLst>
                          </p:cTn>
                        </p:par>
                        <p:par>
                          <p:cTn id="28" fill="hold">
                            <p:stCondLst>
                              <p:cond delay="1000"/>
                            </p:stCondLst>
                            <p:childTnLst>
                              <p:par>
                                <p:cTn id="29" presetID="16" presetClass="entr" presetSubtype="2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12" grpId="0" animBg="1"/>
      <p:bldP spid="14"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1D6A5D1E-41E2-B23B-BD90-C4DDE3361B26}"/>
              </a:ext>
            </a:extLst>
          </p:cNvPr>
          <p:cNvGrpSpPr/>
          <p:nvPr/>
        </p:nvGrpSpPr>
        <p:grpSpPr>
          <a:xfrm>
            <a:off x="533400" y="327487"/>
            <a:ext cx="16002000" cy="2590800"/>
            <a:chOff x="457200" y="190500"/>
            <a:chExt cx="16002000" cy="2590800"/>
          </a:xfrm>
        </p:grpSpPr>
        <p:sp>
          <p:nvSpPr>
            <p:cNvPr id="32" name="Rectangle: Rounded Corners 31">
              <a:extLst>
                <a:ext uri="{FF2B5EF4-FFF2-40B4-BE49-F238E27FC236}">
                  <a16:creationId xmlns:a16="http://schemas.microsoft.com/office/drawing/2014/main" id="{26612762-C915-A34F-66B2-0777748256EF}"/>
                </a:ext>
              </a:extLst>
            </p:cNvPr>
            <p:cNvSpPr/>
            <p:nvPr/>
          </p:nvSpPr>
          <p:spPr>
            <a:xfrm>
              <a:off x="457200" y="190500"/>
              <a:ext cx="16002000" cy="2590800"/>
            </a:xfrm>
            <a:prstGeom prst="roundRect">
              <a:avLst>
                <a:gd name="adj" fmla="val 949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6B30FF7B-1E34-B2A5-97BA-2506E39DDCDE}"/>
                </a:ext>
              </a:extLst>
            </p:cNvPr>
            <p:cNvGrpSpPr/>
            <p:nvPr/>
          </p:nvGrpSpPr>
          <p:grpSpPr>
            <a:xfrm>
              <a:off x="685800" y="571500"/>
              <a:ext cx="10439400" cy="990600"/>
              <a:chOff x="990600" y="952500"/>
              <a:chExt cx="10439400" cy="990600"/>
            </a:xfrm>
          </p:grpSpPr>
          <p:sp>
            <p:nvSpPr>
              <p:cNvPr id="2" name="Oval 1">
                <a:extLst>
                  <a:ext uri="{FF2B5EF4-FFF2-40B4-BE49-F238E27FC236}">
                    <a16:creationId xmlns:a16="http://schemas.microsoft.com/office/drawing/2014/main" id="{EF4AAEAB-D18B-A65D-B4EC-AF807A71C51F}"/>
                  </a:ext>
                </a:extLst>
              </p:cNvPr>
              <p:cNvSpPr/>
              <p:nvPr/>
            </p:nvSpPr>
            <p:spPr>
              <a:xfrm>
                <a:off x="990600" y="952500"/>
                <a:ext cx="990600" cy="99060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1</a:t>
                </a:r>
              </a:p>
            </p:txBody>
          </p:sp>
          <p:sp>
            <p:nvSpPr>
              <p:cNvPr id="10" name="TextBox 9">
                <a:extLst>
                  <a:ext uri="{FF2B5EF4-FFF2-40B4-BE49-F238E27FC236}">
                    <a16:creationId xmlns:a16="http://schemas.microsoft.com/office/drawing/2014/main" id="{4D3C7C7A-9328-5883-9A37-9884855F0651}"/>
                  </a:ext>
                </a:extLst>
              </p:cNvPr>
              <p:cNvSpPr txBox="1"/>
              <p:nvPr/>
            </p:nvSpPr>
            <p:spPr>
              <a:xfrm>
                <a:off x="2286000" y="1093857"/>
                <a:ext cx="9144000" cy="707886"/>
              </a:xfrm>
              <a:prstGeom prst="rect">
                <a:avLst/>
              </a:prstGeom>
              <a:noFill/>
            </p:spPr>
            <p:txBody>
              <a:bodyPr wrap="square">
                <a:spAutoFit/>
              </a:bodyPr>
              <a:lstStyle/>
              <a:p>
                <a:r>
                  <a:rPr lang="en-US" sz="4000">
                    <a:latin typeface="Arial" panose="020B0604020202020204" pitchFamily="34" charset="0"/>
                    <a:cs typeface="Arial" panose="020B0604020202020204" pitchFamily="34" charset="0"/>
                  </a:rPr>
                  <a:t>Xác định nhiệm vụ thiết kế.</a:t>
                </a:r>
              </a:p>
            </p:txBody>
          </p:sp>
        </p:grpSp>
        <p:sp>
          <p:nvSpPr>
            <p:cNvPr id="15" name="TextBox 14">
              <a:extLst>
                <a:ext uri="{FF2B5EF4-FFF2-40B4-BE49-F238E27FC236}">
                  <a16:creationId xmlns:a16="http://schemas.microsoft.com/office/drawing/2014/main" id="{FBFCBF3B-18E5-FA28-3D3B-2B2613D2EF24}"/>
                </a:ext>
              </a:extLst>
            </p:cNvPr>
            <p:cNvSpPr txBox="1"/>
            <p:nvPr/>
          </p:nvSpPr>
          <p:spPr>
            <a:xfrm>
              <a:off x="685800" y="1943100"/>
              <a:ext cx="12801600" cy="707886"/>
            </a:xfrm>
            <a:prstGeom prst="rect">
              <a:avLst/>
            </a:prstGeom>
            <a:noFill/>
          </p:spPr>
          <p:txBody>
            <a:bodyPr wrap="square" rtlCol="0" anchor="ctr">
              <a:spAutoFit/>
            </a:bodyPr>
            <a:lstStyle/>
            <a:p>
              <a:pPr marL="0" marR="0" algn="just">
                <a:spcBef>
                  <a:spcPts val="0"/>
                </a:spcBef>
                <a:spcAft>
                  <a:spcPts val="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Bản mô tả chung về mạng điện cần thiết kế.</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EB8E52AC-E195-7004-72C5-34FB68AA0B52}"/>
              </a:ext>
            </a:extLst>
          </p:cNvPr>
          <p:cNvGrpSpPr/>
          <p:nvPr/>
        </p:nvGrpSpPr>
        <p:grpSpPr>
          <a:xfrm>
            <a:off x="533400" y="3318577"/>
            <a:ext cx="16383000" cy="3718757"/>
            <a:chOff x="457200" y="2781300"/>
            <a:chExt cx="16383000" cy="3718757"/>
          </a:xfrm>
        </p:grpSpPr>
        <p:sp>
          <p:nvSpPr>
            <p:cNvPr id="30" name="Rectangle: Rounded Corners 29">
              <a:extLst>
                <a:ext uri="{FF2B5EF4-FFF2-40B4-BE49-F238E27FC236}">
                  <a16:creationId xmlns:a16="http://schemas.microsoft.com/office/drawing/2014/main" id="{6D038BDC-D86E-F8AC-BFA8-C8E09C52A524}"/>
                </a:ext>
              </a:extLst>
            </p:cNvPr>
            <p:cNvSpPr/>
            <p:nvPr/>
          </p:nvSpPr>
          <p:spPr>
            <a:xfrm>
              <a:off x="457200" y="2781300"/>
              <a:ext cx="16002000" cy="3718757"/>
            </a:xfrm>
            <a:prstGeom prst="roundRect">
              <a:avLst>
                <a:gd name="adj" fmla="val 949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D6AF7030-1931-6697-457A-A034B9721F38}"/>
                </a:ext>
              </a:extLst>
            </p:cNvPr>
            <p:cNvGrpSpPr/>
            <p:nvPr/>
          </p:nvGrpSpPr>
          <p:grpSpPr>
            <a:xfrm>
              <a:off x="685800" y="3086100"/>
              <a:ext cx="15544800" cy="1000211"/>
              <a:chOff x="990600" y="942889"/>
              <a:chExt cx="15544800" cy="1000211"/>
            </a:xfrm>
          </p:grpSpPr>
          <p:sp>
            <p:nvSpPr>
              <p:cNvPr id="20" name="Oval 19">
                <a:extLst>
                  <a:ext uri="{FF2B5EF4-FFF2-40B4-BE49-F238E27FC236}">
                    <a16:creationId xmlns:a16="http://schemas.microsoft.com/office/drawing/2014/main" id="{12C5A30F-1540-CCBE-4E9C-6DBAF866AB8F}"/>
                  </a:ext>
                </a:extLst>
              </p:cNvPr>
              <p:cNvSpPr/>
              <p:nvPr/>
            </p:nvSpPr>
            <p:spPr>
              <a:xfrm>
                <a:off x="990600" y="952500"/>
                <a:ext cx="990600" cy="99060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2</a:t>
                </a:r>
              </a:p>
            </p:txBody>
          </p:sp>
          <p:sp>
            <p:nvSpPr>
              <p:cNvPr id="21" name="TextBox 20">
                <a:extLst>
                  <a:ext uri="{FF2B5EF4-FFF2-40B4-BE49-F238E27FC236}">
                    <a16:creationId xmlns:a16="http://schemas.microsoft.com/office/drawing/2014/main" id="{8EDDA896-9FE0-A1DC-464F-ACE382462E63}"/>
                  </a:ext>
                </a:extLst>
              </p:cNvPr>
              <p:cNvSpPr txBox="1"/>
              <p:nvPr/>
            </p:nvSpPr>
            <p:spPr>
              <a:xfrm>
                <a:off x="2286000" y="942889"/>
                <a:ext cx="14249400" cy="901593"/>
              </a:xfrm>
              <a:prstGeom prst="rect">
                <a:avLst/>
              </a:prstGeom>
              <a:noFill/>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Xác định thiết bị, đồ dùng điện và mối liên hệ giữa chúng.</a:t>
                </a:r>
              </a:p>
            </p:txBody>
          </p:sp>
        </p:grpSp>
        <p:sp>
          <p:nvSpPr>
            <p:cNvPr id="22" name="TextBox 21">
              <a:extLst>
                <a:ext uri="{FF2B5EF4-FFF2-40B4-BE49-F238E27FC236}">
                  <a16:creationId xmlns:a16="http://schemas.microsoft.com/office/drawing/2014/main" id="{BAB19EB4-1551-A933-E0BE-DC664AEA23A6}"/>
                </a:ext>
              </a:extLst>
            </p:cNvPr>
            <p:cNvSpPr txBox="1"/>
            <p:nvPr/>
          </p:nvSpPr>
          <p:spPr>
            <a:xfrm>
              <a:off x="685800" y="4359168"/>
              <a:ext cx="16154400" cy="1824923"/>
            </a:xfrm>
            <a:prstGeom prst="rect">
              <a:avLst/>
            </a:prstGeom>
            <a:noFill/>
          </p:spPr>
          <p:txBody>
            <a:bodyPr wrap="square" rtlCol="0" anchor="ctr">
              <a:spAutoFit/>
            </a:bodyPr>
            <a:lstStyle/>
            <a:p>
              <a:pPr marL="0" marR="0" algn="just">
                <a:lnSpc>
                  <a:spcPct val="150000"/>
                </a:lnSpc>
                <a:spcBef>
                  <a:spcPts val="0"/>
                </a:spcBef>
                <a:spcAft>
                  <a:spcPts val="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Bản danh sách và thiết bị và đồ dùng điện cần lắp đặt.</a:t>
              </a:r>
            </a:p>
            <a:p>
              <a:pPr marL="0" marR="0" algn="just">
                <a:lnSpc>
                  <a:spcPct val="150000"/>
                </a:lnSpc>
                <a:spcBef>
                  <a:spcPts val="0"/>
                </a:spcBef>
                <a:spcAft>
                  <a:spcPts val="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Mối liên hệ giữa các thiết bị và đồ dùng điện.</a:t>
              </a:r>
            </a:p>
          </p:txBody>
        </p:sp>
      </p:grpSp>
      <p:grpSp>
        <p:nvGrpSpPr>
          <p:cNvPr id="28" name="Group 27">
            <a:extLst>
              <a:ext uri="{FF2B5EF4-FFF2-40B4-BE49-F238E27FC236}">
                <a16:creationId xmlns:a16="http://schemas.microsoft.com/office/drawing/2014/main" id="{A1CED238-3083-8F06-C002-160436F4AECA}"/>
              </a:ext>
            </a:extLst>
          </p:cNvPr>
          <p:cNvGrpSpPr/>
          <p:nvPr/>
        </p:nvGrpSpPr>
        <p:grpSpPr>
          <a:xfrm>
            <a:off x="533400" y="7353300"/>
            <a:ext cx="16383000" cy="2590800"/>
            <a:chOff x="457200" y="6286500"/>
            <a:chExt cx="16383000" cy="2590800"/>
          </a:xfrm>
        </p:grpSpPr>
        <p:sp>
          <p:nvSpPr>
            <p:cNvPr id="27" name="Rectangle: Rounded Corners 26">
              <a:extLst>
                <a:ext uri="{FF2B5EF4-FFF2-40B4-BE49-F238E27FC236}">
                  <a16:creationId xmlns:a16="http://schemas.microsoft.com/office/drawing/2014/main" id="{23E3AA8B-5817-4806-66B7-6D5FB676CFF0}"/>
                </a:ext>
              </a:extLst>
            </p:cNvPr>
            <p:cNvSpPr/>
            <p:nvPr/>
          </p:nvSpPr>
          <p:spPr>
            <a:xfrm>
              <a:off x="457200" y="6286500"/>
              <a:ext cx="16002000" cy="2590800"/>
            </a:xfrm>
            <a:prstGeom prst="roundRect">
              <a:avLst>
                <a:gd name="adj" fmla="val 949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F29ECD85-655F-F07B-0F8B-27F78D342EA2}"/>
                </a:ext>
              </a:extLst>
            </p:cNvPr>
            <p:cNvGrpSpPr/>
            <p:nvPr/>
          </p:nvGrpSpPr>
          <p:grpSpPr>
            <a:xfrm>
              <a:off x="685800" y="6495202"/>
              <a:ext cx="15544800" cy="1000211"/>
              <a:chOff x="990600" y="942889"/>
              <a:chExt cx="15544800" cy="1000211"/>
            </a:xfrm>
          </p:grpSpPr>
          <p:sp>
            <p:nvSpPr>
              <p:cNvPr id="24" name="Oval 23">
                <a:extLst>
                  <a:ext uri="{FF2B5EF4-FFF2-40B4-BE49-F238E27FC236}">
                    <a16:creationId xmlns:a16="http://schemas.microsoft.com/office/drawing/2014/main" id="{BD2BDAE2-303C-DBB2-0120-4FB9363CEB96}"/>
                  </a:ext>
                </a:extLst>
              </p:cNvPr>
              <p:cNvSpPr/>
              <p:nvPr/>
            </p:nvSpPr>
            <p:spPr>
              <a:xfrm>
                <a:off x="990600" y="952500"/>
                <a:ext cx="990600" cy="99060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3</a:t>
                </a:r>
              </a:p>
            </p:txBody>
          </p:sp>
          <p:sp>
            <p:nvSpPr>
              <p:cNvPr id="25" name="TextBox 24">
                <a:extLst>
                  <a:ext uri="{FF2B5EF4-FFF2-40B4-BE49-F238E27FC236}">
                    <a16:creationId xmlns:a16="http://schemas.microsoft.com/office/drawing/2014/main" id="{BC1D3E13-59FE-3028-A2A2-6F8A86460E0E}"/>
                  </a:ext>
                </a:extLst>
              </p:cNvPr>
              <p:cNvSpPr txBox="1"/>
              <p:nvPr/>
            </p:nvSpPr>
            <p:spPr>
              <a:xfrm>
                <a:off x="2286000" y="942889"/>
                <a:ext cx="14249400" cy="901593"/>
              </a:xfrm>
              <a:prstGeom prst="rect">
                <a:avLst/>
              </a:prstGeom>
              <a:noFill/>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Vẽ sơ đồ nguyên lí mạch điện</a:t>
                </a:r>
                <a:endParaRPr lang="en-US" sz="4000">
                  <a:latin typeface="Arial" panose="020B0604020202020204" pitchFamily="34" charset="0"/>
                  <a:cs typeface="Arial" panose="020B0604020202020204" pitchFamily="34" charset="0"/>
                </a:endParaRPr>
              </a:p>
            </p:txBody>
          </p:sp>
        </p:grpSp>
        <p:sp>
          <p:nvSpPr>
            <p:cNvPr id="26" name="TextBox 25">
              <a:extLst>
                <a:ext uri="{FF2B5EF4-FFF2-40B4-BE49-F238E27FC236}">
                  <a16:creationId xmlns:a16="http://schemas.microsoft.com/office/drawing/2014/main" id="{E259B2F2-01FD-4148-CF0E-201B986D30DB}"/>
                </a:ext>
              </a:extLst>
            </p:cNvPr>
            <p:cNvSpPr txBox="1"/>
            <p:nvPr/>
          </p:nvSpPr>
          <p:spPr>
            <a:xfrm>
              <a:off x="685800" y="7797085"/>
              <a:ext cx="16154400" cy="901593"/>
            </a:xfrm>
            <a:prstGeom prst="rect">
              <a:avLst/>
            </a:prstGeom>
            <a:noFill/>
          </p:spPr>
          <p:txBody>
            <a:bodyPr wrap="square" rtlCol="0" anchor="ctr">
              <a:spAutoFit/>
            </a:bodyPr>
            <a:lstStyle/>
            <a:p>
              <a:pPr marL="0" marR="0" algn="just">
                <a:lnSpc>
                  <a:spcPct val="150000"/>
                </a:lnSpc>
                <a:spcBef>
                  <a:spcPts val="0"/>
                </a:spcBef>
                <a:spcAft>
                  <a:spcPts val="0"/>
                </a:spcAft>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Bản vẽ sơ đồ nguyên lí mạng điện.</a:t>
              </a:r>
              <a:endPar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34" name="Freeform 8">
            <a:extLst>
              <a:ext uri="{FF2B5EF4-FFF2-40B4-BE49-F238E27FC236}">
                <a16:creationId xmlns:a16="http://schemas.microsoft.com/office/drawing/2014/main" id="{99BB6292-7B68-4696-8723-3BAD72E54192}"/>
              </a:ext>
            </a:extLst>
          </p:cNvPr>
          <p:cNvSpPr/>
          <p:nvPr/>
        </p:nvSpPr>
        <p:spPr>
          <a:xfrm>
            <a:off x="14828091" y="5618041"/>
            <a:ext cx="3231309" cy="4668959"/>
          </a:xfrm>
          <a:custGeom>
            <a:avLst/>
            <a:gdLst/>
            <a:ahLst/>
            <a:cxnLst/>
            <a:rect l="l" t="t" r="r" b="b"/>
            <a:pathLst>
              <a:path w="2847785" h="4114800">
                <a:moveTo>
                  <a:pt x="0" y="0"/>
                </a:moveTo>
                <a:lnTo>
                  <a:pt x="2847785" y="0"/>
                </a:lnTo>
                <a:lnTo>
                  <a:pt x="284778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3873798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par>
                                <p:cTn id="11" presetID="22" presetClass="entr" presetSubtype="4"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436357-477F-BF40-45C5-89C8E7D9DE70}"/>
              </a:ext>
            </a:extLst>
          </p:cNvPr>
          <p:cNvSpPr txBox="1"/>
          <p:nvPr/>
        </p:nvSpPr>
        <p:spPr>
          <a:xfrm>
            <a:off x="2324100" y="495300"/>
            <a:ext cx="13639800" cy="1169551"/>
          </a:xfrm>
          <a:prstGeom prst="rect">
            <a:avLst/>
          </a:prstGeom>
          <a:noFill/>
        </p:spPr>
        <p:txBody>
          <a:bodyPr wrap="square" rtlCol="0">
            <a:spAutoFit/>
          </a:bodyPr>
          <a:lstStyle/>
          <a:p>
            <a:pPr algn="ctr"/>
            <a:r>
              <a:rPr lang="en-US" sz="7000" b="1">
                <a:solidFill>
                  <a:schemeClr val="accent5">
                    <a:lumMod val="50000"/>
                  </a:schemeClr>
                </a:solidFill>
                <a:latin typeface="Arial" panose="020B0604020202020204" pitchFamily="34" charset="0"/>
                <a:cs typeface="Arial" panose="020B0604020202020204" pitchFamily="34" charset="0"/>
              </a:rPr>
              <a:t>KHỞI ĐỘNG </a:t>
            </a:r>
          </a:p>
        </p:txBody>
      </p:sp>
      <p:grpSp>
        <p:nvGrpSpPr>
          <p:cNvPr id="16" name="Group 15">
            <a:extLst>
              <a:ext uri="{FF2B5EF4-FFF2-40B4-BE49-F238E27FC236}">
                <a16:creationId xmlns:a16="http://schemas.microsoft.com/office/drawing/2014/main" id="{3E0D4BE9-9D17-15A9-9CE1-DA838BFB72EA}"/>
              </a:ext>
            </a:extLst>
          </p:cNvPr>
          <p:cNvGrpSpPr/>
          <p:nvPr/>
        </p:nvGrpSpPr>
        <p:grpSpPr>
          <a:xfrm>
            <a:off x="762000" y="2857500"/>
            <a:ext cx="7647225" cy="6470571"/>
            <a:chOff x="963374" y="2655927"/>
            <a:chExt cx="7647225" cy="6470571"/>
          </a:xfrm>
        </p:grpSpPr>
        <p:pic>
          <p:nvPicPr>
            <p:cNvPr id="5" name="Picture 4">
              <a:extLst>
                <a:ext uri="{FF2B5EF4-FFF2-40B4-BE49-F238E27FC236}">
                  <a16:creationId xmlns:a16="http://schemas.microsoft.com/office/drawing/2014/main" id="{CDA51163-5928-97DF-9FBB-BC861B79AC43}"/>
                </a:ext>
              </a:extLst>
            </p:cNvPr>
            <p:cNvPicPr>
              <a:picLocks noChangeAspect="1"/>
            </p:cNvPicPr>
            <p:nvPr/>
          </p:nvPicPr>
          <p:blipFill>
            <a:blip r:embed="rId2"/>
            <a:srcRect l="2247" t="1835" r="3370" b="13698"/>
            <a:stretch/>
          </p:blipFill>
          <p:spPr>
            <a:xfrm>
              <a:off x="963374" y="2655927"/>
              <a:ext cx="7647225" cy="5735419"/>
            </a:xfrm>
            <a:prstGeom prst="rect">
              <a:avLst/>
            </a:prstGeom>
          </p:spPr>
        </p:pic>
        <p:sp>
          <p:nvSpPr>
            <p:cNvPr id="12" name="TextBox 11">
              <a:extLst>
                <a:ext uri="{FF2B5EF4-FFF2-40B4-BE49-F238E27FC236}">
                  <a16:creationId xmlns:a16="http://schemas.microsoft.com/office/drawing/2014/main" id="{A8FB843B-B443-63DF-F683-7DF55BEF80FD}"/>
                </a:ext>
              </a:extLst>
            </p:cNvPr>
            <p:cNvSpPr txBox="1"/>
            <p:nvPr/>
          </p:nvSpPr>
          <p:spPr>
            <a:xfrm>
              <a:off x="1662786" y="8572500"/>
              <a:ext cx="6248400" cy="553998"/>
            </a:xfrm>
            <a:prstGeom prst="rect">
              <a:avLst/>
            </a:prstGeom>
            <a:noFill/>
          </p:spPr>
          <p:txBody>
            <a:bodyPr wrap="square" rtlCol="0">
              <a:spAutoFit/>
            </a:bodyPr>
            <a:lstStyle/>
            <a:p>
              <a:pPr algn="ctr"/>
              <a:r>
                <a:rPr lang="en-US" sz="3000" b="1" i="1">
                  <a:latin typeface="Arial" panose="020B0604020202020204" pitchFamily="34" charset="0"/>
                  <a:cs typeface="Arial" panose="020B0604020202020204" pitchFamily="34" charset="0"/>
                </a:rPr>
                <a:t>Hình 3. </a:t>
              </a:r>
              <a:r>
                <a:rPr lang="en-US" sz="3000" i="1">
                  <a:latin typeface="Arial" panose="020B0604020202020204" pitchFamily="34" charset="0"/>
                  <a:cs typeface="Arial" panose="020B0604020202020204" pitchFamily="34" charset="0"/>
                </a:rPr>
                <a:t>Mạng điện trong nhà </a:t>
              </a:r>
            </a:p>
          </p:txBody>
        </p:sp>
      </p:grpSp>
      <p:grpSp>
        <p:nvGrpSpPr>
          <p:cNvPr id="21" name="Group 20">
            <a:extLst>
              <a:ext uri="{FF2B5EF4-FFF2-40B4-BE49-F238E27FC236}">
                <a16:creationId xmlns:a16="http://schemas.microsoft.com/office/drawing/2014/main" id="{CD809DBB-4083-F584-D889-516167607D7E}"/>
              </a:ext>
            </a:extLst>
          </p:cNvPr>
          <p:cNvGrpSpPr/>
          <p:nvPr/>
        </p:nvGrpSpPr>
        <p:grpSpPr>
          <a:xfrm>
            <a:off x="9220200" y="3257970"/>
            <a:ext cx="8153400" cy="4934477"/>
            <a:chOff x="9144000" y="3335750"/>
            <a:chExt cx="8153400" cy="4934477"/>
          </a:xfrm>
        </p:grpSpPr>
        <p:sp>
          <p:nvSpPr>
            <p:cNvPr id="19" name="Rectangle: Rounded Corners 18">
              <a:extLst>
                <a:ext uri="{FF2B5EF4-FFF2-40B4-BE49-F238E27FC236}">
                  <a16:creationId xmlns:a16="http://schemas.microsoft.com/office/drawing/2014/main" id="{6762A47B-1F96-E295-D532-47DC79AF070C}"/>
                </a:ext>
              </a:extLst>
            </p:cNvPr>
            <p:cNvSpPr/>
            <p:nvPr/>
          </p:nvSpPr>
          <p:spPr>
            <a:xfrm>
              <a:off x="9144000" y="4155427"/>
              <a:ext cx="8153400" cy="4114800"/>
            </a:xfrm>
            <a:prstGeom prst="roundRect">
              <a:avLst>
                <a:gd name="adj" fmla="val 11732"/>
              </a:avLst>
            </a:prstGeom>
            <a:solidFill>
              <a:schemeClr val="bg1"/>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FDF3EA9-8D5A-A996-A814-8AB36FF04261}"/>
                </a:ext>
              </a:extLst>
            </p:cNvPr>
            <p:cNvSpPr txBox="1"/>
            <p:nvPr/>
          </p:nvSpPr>
          <p:spPr>
            <a:xfrm>
              <a:off x="9601200" y="4909847"/>
              <a:ext cx="7239000" cy="2748253"/>
            </a:xfrm>
            <a:prstGeom prst="rect">
              <a:avLst/>
            </a:prstGeom>
            <a:noFill/>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Quan sát Hình 3.1 và cho biết: Mạng điện trong nhà gồm có những thiết bị nào? </a:t>
              </a:r>
            </a:p>
          </p:txBody>
        </p:sp>
        <p:sp>
          <p:nvSpPr>
            <p:cNvPr id="20" name="Freeform 7">
              <a:extLst>
                <a:ext uri="{FF2B5EF4-FFF2-40B4-BE49-F238E27FC236}">
                  <a16:creationId xmlns:a16="http://schemas.microsoft.com/office/drawing/2014/main" id="{5C90940B-6510-5CD9-B977-BFD5E9F4AB8C}"/>
                </a:ext>
              </a:extLst>
            </p:cNvPr>
            <p:cNvSpPr/>
            <p:nvPr/>
          </p:nvSpPr>
          <p:spPr>
            <a:xfrm>
              <a:off x="12211050" y="3335750"/>
              <a:ext cx="2019300" cy="1479137"/>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Tree>
    <p:extLst>
      <p:ext uri="{BB962C8B-B14F-4D97-AF65-F5344CB8AC3E}">
        <p14:creationId xmlns:p14="http://schemas.microsoft.com/office/powerpoint/2010/main" val="1973114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5829300" y="0"/>
            <a:ext cx="6629400" cy="218276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000"/>
              </a:pPr>
              <a:endParaRPr sz="6000" kern="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000"/>
              </a:pPr>
              <a:endParaRPr sz="6000" kern="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400"/>
              </a:pPr>
              <a:r>
                <a:rPr lang="en-US" sz="6600" b="1" kern="0">
                  <a:solidFill>
                    <a:srgbClr val="FFFFFF"/>
                  </a:solidFill>
                  <a:latin typeface="Arial"/>
                  <a:ea typeface="Arial"/>
                  <a:cs typeface="Arial"/>
                  <a:sym typeface="Arial"/>
                </a:rPr>
                <a:t>kenhgiaovien</a:t>
              </a:r>
              <a:endParaRPr sz="2100" kern="0">
                <a:solidFill>
                  <a:srgbClr val="000000"/>
                </a:solidFill>
                <a:latin typeface="Arial"/>
                <a:cs typeface="Arial"/>
                <a:sym typeface="Arial"/>
              </a:endParaRPr>
            </a:p>
          </p:txBody>
        </p:sp>
      </p:grpSp>
      <p:grpSp>
        <p:nvGrpSpPr>
          <p:cNvPr id="164" name="Google Shape;164;p1"/>
          <p:cNvGrpSpPr/>
          <p:nvPr/>
        </p:nvGrpSpPr>
        <p:grpSpPr>
          <a:xfrm>
            <a:off x="1173767" y="7234940"/>
            <a:ext cx="9573359" cy="1486050"/>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137138" tIns="68550" rIns="137138" bIns="68550" anchor="ctr" anchorCtr="0">
              <a:noAutofit/>
            </a:bodyPr>
            <a:lstStyle/>
            <a:p>
              <a:pPr algn="ctr" defTabSz="1371600">
                <a:buClr>
                  <a:srgbClr val="000000"/>
                </a:buClr>
                <a:buSzPts val="2400"/>
              </a:pPr>
              <a:r>
                <a:rPr lang="en-US" sz="3600" u="sng" kern="0">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https://kenhgiaovien.com/</a:t>
              </a:r>
              <a:r>
                <a:rPr lang="en-US" sz="3600" kern="0">
                  <a:solidFill>
                    <a:srgbClr val="000000"/>
                  </a:solidFill>
                  <a:latin typeface="Arial"/>
                  <a:ea typeface="Arial"/>
                  <a:cs typeface="Arial"/>
                  <a:sym typeface="Arial"/>
                </a:rPr>
                <a:t> </a:t>
              </a:r>
              <a:endParaRPr sz="2100" kern="0">
                <a:solidFill>
                  <a:srgbClr val="000000"/>
                </a:solidFill>
                <a:latin typeface="Arial"/>
                <a:cs typeface="Arial"/>
                <a:sym typeface="Arial"/>
              </a:endParaRPr>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1225235" y="2694920"/>
            <a:ext cx="12269540" cy="4293422"/>
          </a:xfrm>
          <a:prstGeom prst="rect">
            <a:avLst/>
          </a:prstGeom>
          <a:noFill/>
          <a:ln>
            <a:noFill/>
          </a:ln>
        </p:spPr>
        <p:txBody>
          <a:bodyPr spcFirstLastPara="1" wrap="square" lIns="137138" tIns="68550" rIns="137138" bIns="68550" anchor="t" anchorCtr="0">
            <a:spAutoFit/>
          </a:bodyPr>
          <a:lstStyle/>
          <a:p>
            <a:pPr marL="685835" indent="-685835" algn="just" defTabSz="1371600">
              <a:lnSpc>
                <a:spcPct val="150000"/>
              </a:lnSpc>
              <a:buClr>
                <a:srgbClr val="000000"/>
              </a:buClr>
              <a:buSzPts val="2400"/>
              <a:buFont typeface="Arial"/>
              <a:buChar char="•"/>
            </a:pPr>
            <a:r>
              <a:rPr lang="en-US" sz="3600" kern="0">
                <a:solidFill>
                  <a:srgbClr val="000000"/>
                </a:solidFill>
                <a:latin typeface="Arial"/>
                <a:ea typeface="Arial"/>
                <a:cs typeface="Arial"/>
                <a:sym typeface="Arial"/>
              </a:rPr>
              <a:t>Bài giảng và giáo án này chỉ có duy nhất trên </a:t>
            </a:r>
            <a:r>
              <a:rPr lang="en-US" sz="3600" b="1" kern="0">
                <a:solidFill>
                  <a:srgbClr val="000000"/>
                </a:solidFill>
                <a:latin typeface="Arial"/>
                <a:ea typeface="Arial"/>
                <a:cs typeface="Arial"/>
                <a:sym typeface="Arial"/>
              </a:rPr>
              <a:t>kenhgiaovien.com </a:t>
            </a:r>
            <a:endParaRPr sz="3600" b="1" kern="0">
              <a:solidFill>
                <a:srgbClr val="000000"/>
              </a:solidFill>
              <a:latin typeface="Arial"/>
              <a:ea typeface="Arial"/>
              <a:cs typeface="Arial"/>
              <a:sym typeface="Arial"/>
            </a:endParaRPr>
          </a:p>
          <a:p>
            <a:pPr marL="685835" indent="-685835" algn="just" defTabSz="1371600">
              <a:lnSpc>
                <a:spcPct val="150000"/>
              </a:lnSpc>
              <a:buClr>
                <a:srgbClr val="000000"/>
              </a:buClr>
              <a:buSzPts val="2400"/>
              <a:buFont typeface="Arial"/>
              <a:buChar char="•"/>
            </a:pPr>
            <a:r>
              <a:rPr lang="en-US" sz="3600" kern="0">
                <a:solidFill>
                  <a:srgbClr val="000000"/>
                </a:solidFill>
                <a:latin typeface="Arial"/>
                <a:ea typeface="Arial"/>
                <a:cs typeface="Arial"/>
                <a:sym typeface="Arial"/>
              </a:rPr>
              <a:t>Bất cứ nơi nào đăng bán lại đều là đánh cắp bản quyền và hưởng lợi bất chính trên công sức của giáo viên. </a:t>
            </a:r>
            <a:endParaRPr sz="2100" kern="0">
              <a:solidFill>
                <a:srgbClr val="000000"/>
              </a:solidFill>
              <a:latin typeface="Arial"/>
              <a:cs typeface="Arial"/>
              <a:sym typeface="Arial"/>
            </a:endParaRPr>
          </a:p>
          <a:p>
            <a:pPr marL="685835" indent="-685835" algn="just" defTabSz="1371600">
              <a:lnSpc>
                <a:spcPct val="150000"/>
              </a:lnSpc>
              <a:buClr>
                <a:srgbClr val="000000"/>
              </a:buClr>
              <a:buSzPts val="2400"/>
              <a:buFont typeface="Arial"/>
              <a:buChar char="•"/>
            </a:pPr>
            <a:r>
              <a:rPr lang="en-US" sz="3600" kern="0">
                <a:solidFill>
                  <a:srgbClr val="000000"/>
                </a:solidFill>
                <a:latin typeface="Arial"/>
                <a:ea typeface="Arial"/>
                <a:cs typeface="Arial"/>
                <a:sym typeface="Arial"/>
              </a:rPr>
              <a:t>Vui lòng không tiếp tay cho hành vi xấu.</a:t>
            </a:r>
            <a:endParaRPr sz="2100" kern="0">
              <a:solidFill>
                <a:srgbClr val="000000"/>
              </a:solidFill>
              <a:latin typeface="Arial"/>
              <a:cs typeface="Arial"/>
              <a:sym typeface="Arial"/>
            </a:endParaRPr>
          </a:p>
        </p:txBody>
      </p:sp>
      <p:sp>
        <p:nvSpPr>
          <p:cNvPr id="169" name="Google Shape;169;p1"/>
          <p:cNvSpPr txBox="1"/>
          <p:nvPr/>
        </p:nvSpPr>
        <p:spPr>
          <a:xfrm>
            <a:off x="2706570" y="8566590"/>
            <a:ext cx="6507753" cy="1154102"/>
          </a:xfrm>
          <a:prstGeom prst="rect">
            <a:avLst/>
          </a:prstGeom>
          <a:noFill/>
          <a:ln>
            <a:noFill/>
          </a:ln>
        </p:spPr>
        <p:txBody>
          <a:bodyPr spcFirstLastPara="1" wrap="square" lIns="137138" tIns="68550" rIns="137138" bIns="68550" anchor="t" anchorCtr="0">
            <a:spAutoFit/>
          </a:bodyPr>
          <a:lstStyle/>
          <a:p>
            <a:pPr algn="ctr" defTabSz="1371600">
              <a:buClr>
                <a:srgbClr val="000000"/>
              </a:buClr>
              <a:buSzPts val="4000"/>
            </a:pPr>
            <a:r>
              <a:rPr lang="en-US" sz="6000" kern="0">
                <a:solidFill>
                  <a:srgbClr val="000000"/>
                </a:solidFill>
                <a:latin typeface="Aharoni"/>
                <a:ea typeface="Aharoni"/>
                <a:cs typeface="Aharoni"/>
                <a:sym typeface="Aharoni"/>
              </a:rPr>
              <a:t>Zalo: </a:t>
            </a:r>
            <a:r>
              <a:rPr lang="en-US" sz="6600" b="1" kern="0">
                <a:solidFill>
                  <a:srgbClr val="4EA72E"/>
                </a:solidFill>
                <a:latin typeface="Aharoni"/>
                <a:ea typeface="Aharoni"/>
                <a:cs typeface="Aharoni"/>
                <a:sym typeface="Aharoni"/>
              </a:rPr>
              <a:t>0386 168 725</a:t>
            </a:r>
            <a:endParaRPr sz="6000" b="1" kern="0">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13081820" y="3209384"/>
            <a:ext cx="4511981" cy="707761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8B03304-04F2-4C33-F6C4-BB411EE0BBC5}"/>
              </a:ext>
            </a:extLst>
          </p:cNvPr>
          <p:cNvGrpSpPr/>
          <p:nvPr/>
        </p:nvGrpSpPr>
        <p:grpSpPr>
          <a:xfrm>
            <a:off x="-457200" y="800100"/>
            <a:ext cx="5334000" cy="1295400"/>
            <a:chOff x="-457200" y="1943100"/>
            <a:chExt cx="5334000" cy="1295400"/>
          </a:xfrm>
        </p:grpSpPr>
        <p:sp>
          <p:nvSpPr>
            <p:cNvPr id="3" name="Rectangle: Rounded Corners 2">
              <a:extLst>
                <a:ext uri="{FF2B5EF4-FFF2-40B4-BE49-F238E27FC236}">
                  <a16:creationId xmlns:a16="http://schemas.microsoft.com/office/drawing/2014/main" id="{7F3037C1-D37A-8A0F-3532-5FA57BB3ED18}"/>
                </a:ext>
              </a:extLst>
            </p:cNvPr>
            <p:cNvSpPr/>
            <p:nvPr/>
          </p:nvSpPr>
          <p:spPr>
            <a:xfrm>
              <a:off x="1295400" y="1943100"/>
              <a:ext cx="3581400" cy="1295400"/>
            </a:xfrm>
            <a:prstGeom prst="roundRect">
              <a:avLst/>
            </a:prstGeom>
            <a:solidFill>
              <a:schemeClr val="accent5">
                <a:lumMod val="40000"/>
                <a:lumOff val="6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LƯU Ý </a:t>
              </a:r>
            </a:p>
          </p:txBody>
        </p:sp>
        <p:cxnSp>
          <p:nvCxnSpPr>
            <p:cNvPr id="5" name="Straight Connector 4">
              <a:extLst>
                <a:ext uri="{FF2B5EF4-FFF2-40B4-BE49-F238E27FC236}">
                  <a16:creationId xmlns:a16="http://schemas.microsoft.com/office/drawing/2014/main" id="{94CB0FB0-3A6F-AFE7-F97B-55E69E9DE0D3}"/>
                </a:ext>
              </a:extLst>
            </p:cNvPr>
            <p:cNvCxnSpPr/>
            <p:nvPr/>
          </p:nvCxnSpPr>
          <p:spPr>
            <a:xfrm>
              <a:off x="-457200" y="2590800"/>
              <a:ext cx="1752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74900BE7-166F-8F9F-C5B2-FDF6572D235F}"/>
              </a:ext>
            </a:extLst>
          </p:cNvPr>
          <p:cNvGrpSpPr/>
          <p:nvPr/>
        </p:nvGrpSpPr>
        <p:grpSpPr>
          <a:xfrm>
            <a:off x="533400" y="2933700"/>
            <a:ext cx="9753600" cy="6212115"/>
            <a:chOff x="427806" y="4167863"/>
            <a:chExt cx="9753600" cy="6212115"/>
          </a:xfrm>
        </p:grpSpPr>
        <p:sp>
          <p:nvSpPr>
            <p:cNvPr id="8" name="Rectangle: Rounded Corners 7">
              <a:extLst>
                <a:ext uri="{FF2B5EF4-FFF2-40B4-BE49-F238E27FC236}">
                  <a16:creationId xmlns:a16="http://schemas.microsoft.com/office/drawing/2014/main" id="{958FB72C-2D3C-F2B5-A0F5-B04878911285}"/>
                </a:ext>
              </a:extLst>
            </p:cNvPr>
            <p:cNvSpPr/>
            <p:nvPr/>
          </p:nvSpPr>
          <p:spPr>
            <a:xfrm>
              <a:off x="427806" y="4667631"/>
              <a:ext cx="9753600" cy="5712347"/>
            </a:xfrm>
            <a:prstGeom prst="roundRect">
              <a:avLst>
                <a:gd name="adj" fmla="val 7046"/>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AC28710-D7FE-F21E-1DF5-04425BBDCDFA}"/>
                </a:ext>
              </a:extLst>
            </p:cNvPr>
            <p:cNvSpPr txBox="1"/>
            <p:nvPr/>
          </p:nvSpPr>
          <p:spPr>
            <a:xfrm>
              <a:off x="534181" y="5431450"/>
              <a:ext cx="9418625" cy="459491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a:t>Mạch nguồn thường được đặt ngang.</a:t>
              </a:r>
            </a:p>
            <a:p>
              <a:pPr marL="571500" indent="-571500" algn="just">
                <a:lnSpc>
                  <a:spcPct val="150000"/>
                </a:lnSpc>
                <a:buFont typeface="Arial" panose="020B0604020202020204" pitchFamily="34" charset="0"/>
                <a:buChar char="•"/>
              </a:pPr>
              <a:r>
                <a:rPr lang="vi-VN" sz="4000"/>
                <a:t>Vị trí của các thiết bị đóng cắt, bảo vệ, lấy điện ở bên trái thiết bị điện.</a:t>
              </a:r>
            </a:p>
            <a:p>
              <a:pPr marL="571500" indent="-571500" algn="just">
                <a:lnSpc>
                  <a:spcPct val="150000"/>
                </a:lnSpc>
                <a:buFont typeface="Arial" panose="020B0604020202020204" pitchFamily="34" charset="0"/>
                <a:buChar char="•"/>
              </a:pPr>
              <a:r>
                <a:rPr lang="vi-VN" sz="4000"/>
                <a:t>Công tắc luôn được vẽ ở trạng thái ngắt mạch điện.</a:t>
              </a:r>
            </a:p>
          </p:txBody>
        </p:sp>
        <p:sp>
          <p:nvSpPr>
            <p:cNvPr id="11" name="Freeform 12">
              <a:extLst>
                <a:ext uri="{FF2B5EF4-FFF2-40B4-BE49-F238E27FC236}">
                  <a16:creationId xmlns:a16="http://schemas.microsoft.com/office/drawing/2014/main" id="{5EAA1876-1FF7-A8D9-36C1-57A0F3AA110A}"/>
                </a:ext>
              </a:extLst>
            </p:cNvPr>
            <p:cNvSpPr/>
            <p:nvPr/>
          </p:nvSpPr>
          <p:spPr>
            <a:xfrm>
              <a:off x="5152206" y="4167863"/>
              <a:ext cx="1458124" cy="1263587"/>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16" name="Freeform 12">
            <a:extLst>
              <a:ext uri="{FF2B5EF4-FFF2-40B4-BE49-F238E27FC236}">
                <a16:creationId xmlns:a16="http://schemas.microsoft.com/office/drawing/2014/main" id="{58FD901E-6300-44A1-DCEF-EC16CB21D96D}"/>
              </a:ext>
            </a:extLst>
          </p:cNvPr>
          <p:cNvSpPr/>
          <p:nvPr/>
        </p:nvSpPr>
        <p:spPr>
          <a:xfrm>
            <a:off x="10439400" y="3086100"/>
            <a:ext cx="7726614" cy="7015122"/>
          </a:xfrm>
          <a:custGeom>
            <a:avLst/>
            <a:gdLst/>
            <a:ahLst/>
            <a:cxnLst/>
            <a:rect l="l" t="t" r="r" b="b"/>
            <a:pathLst>
              <a:path w="9064268" h="8229600">
                <a:moveTo>
                  <a:pt x="0" y="0"/>
                </a:moveTo>
                <a:lnTo>
                  <a:pt x="9064268" y="0"/>
                </a:lnTo>
                <a:lnTo>
                  <a:pt x="9064268" y="8229600"/>
                </a:lnTo>
                <a:lnTo>
                  <a:pt x="0" y="8229600"/>
                </a:lnTo>
                <a:lnTo>
                  <a:pt x="0" y="0"/>
                </a:lnTo>
                <a:close/>
              </a:path>
            </a:pathLst>
          </a:custGeom>
          <a:blipFill>
            <a:blip r:embed="rId4"/>
            <a:stretch>
              <a:fillRect/>
            </a:stretch>
          </a:blipFill>
        </p:spPr>
      </p:sp>
      <p:sp>
        <p:nvSpPr>
          <p:cNvPr id="18" name="Freeform 9">
            <a:extLst>
              <a:ext uri="{FF2B5EF4-FFF2-40B4-BE49-F238E27FC236}">
                <a16:creationId xmlns:a16="http://schemas.microsoft.com/office/drawing/2014/main" id="{088AF6A3-A1BF-CE5B-EA22-D14C8BF6C2E7}"/>
              </a:ext>
            </a:extLst>
          </p:cNvPr>
          <p:cNvSpPr/>
          <p:nvPr/>
        </p:nvSpPr>
        <p:spPr>
          <a:xfrm>
            <a:off x="13792200" y="142762"/>
            <a:ext cx="4086225" cy="2610076"/>
          </a:xfrm>
          <a:custGeom>
            <a:avLst/>
            <a:gdLst/>
            <a:ahLst/>
            <a:cxnLst/>
            <a:rect l="l" t="t" r="r" b="b"/>
            <a:pathLst>
              <a:path w="6441957" h="4114800">
                <a:moveTo>
                  <a:pt x="0" y="0"/>
                </a:moveTo>
                <a:lnTo>
                  <a:pt x="6441957" y="0"/>
                </a:lnTo>
                <a:lnTo>
                  <a:pt x="644195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4237521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AE4D265-E40E-FB3E-FCA0-A8AD98A4A534}"/>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rcRect b="14603"/>
          <a:stretch/>
        </p:blipFill>
        <p:spPr>
          <a:xfrm>
            <a:off x="10515600" y="3695700"/>
            <a:ext cx="7321796" cy="5181600"/>
          </a:xfrm>
          <a:prstGeom prst="rect">
            <a:avLst/>
          </a:prstGeom>
          <a:effectLst>
            <a:outerShdw blurRad="50800" dist="38100" dir="8100000" algn="tr" rotWithShape="0">
              <a:prstClr val="black">
                <a:alpha val="40000"/>
              </a:prstClr>
            </a:outerShdw>
          </a:effectLst>
        </p:spPr>
      </p:pic>
      <p:sp>
        <p:nvSpPr>
          <p:cNvPr id="4" name="TextBox 3">
            <a:extLst>
              <a:ext uri="{FF2B5EF4-FFF2-40B4-BE49-F238E27FC236}">
                <a16:creationId xmlns:a16="http://schemas.microsoft.com/office/drawing/2014/main" id="{E3733EE3-E87D-3F90-3180-B304818C2725}"/>
              </a:ext>
            </a:extLst>
          </p:cNvPr>
          <p:cNvSpPr txBox="1"/>
          <p:nvPr/>
        </p:nvSpPr>
        <p:spPr>
          <a:xfrm>
            <a:off x="-1" y="414259"/>
            <a:ext cx="18288001" cy="1019253"/>
          </a:xfrm>
          <a:prstGeom prst="rect">
            <a:avLst/>
          </a:prstGeom>
          <a:noFill/>
        </p:spPr>
        <p:txBody>
          <a:bodyPr wrap="square">
            <a:spAutoFit/>
          </a:bodyPr>
          <a:lstStyle/>
          <a:p>
            <a:pPr algn="ctr">
              <a:lnSpc>
                <a:spcPct val="150000"/>
              </a:lnSpc>
            </a:pPr>
            <a:r>
              <a:rPr lang="vi-VN" sz="4500" b="1"/>
              <a:t>Thiết kế sơ đồ nguyên lí</a:t>
            </a:r>
            <a:endParaRPr lang="en-US" sz="4500" b="1"/>
          </a:p>
        </p:txBody>
      </p:sp>
      <p:grpSp>
        <p:nvGrpSpPr>
          <p:cNvPr id="16" name="Group 15">
            <a:extLst>
              <a:ext uri="{FF2B5EF4-FFF2-40B4-BE49-F238E27FC236}">
                <a16:creationId xmlns:a16="http://schemas.microsoft.com/office/drawing/2014/main" id="{5FCBD305-E8A6-79B9-A7F8-416ED77BABB9}"/>
              </a:ext>
            </a:extLst>
          </p:cNvPr>
          <p:cNvGrpSpPr/>
          <p:nvPr/>
        </p:nvGrpSpPr>
        <p:grpSpPr>
          <a:xfrm>
            <a:off x="1000124" y="2019300"/>
            <a:ext cx="8905876" cy="1824923"/>
            <a:chOff x="585787" y="3294764"/>
            <a:chExt cx="8905876" cy="1824923"/>
          </a:xfrm>
        </p:grpSpPr>
        <p:sp>
          <p:nvSpPr>
            <p:cNvPr id="10" name="Oval 9">
              <a:extLst>
                <a:ext uri="{FF2B5EF4-FFF2-40B4-BE49-F238E27FC236}">
                  <a16:creationId xmlns:a16="http://schemas.microsoft.com/office/drawing/2014/main" id="{603A807F-B50C-0472-E7DA-25B433E08F96}"/>
                </a:ext>
              </a:extLst>
            </p:cNvPr>
            <p:cNvSpPr/>
            <p:nvPr/>
          </p:nvSpPr>
          <p:spPr>
            <a:xfrm>
              <a:off x="585787" y="3711925"/>
              <a:ext cx="990600" cy="99060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1</a:t>
              </a:r>
            </a:p>
          </p:txBody>
        </p:sp>
        <p:sp>
          <p:nvSpPr>
            <p:cNvPr id="15" name="TextBox 14">
              <a:extLst>
                <a:ext uri="{FF2B5EF4-FFF2-40B4-BE49-F238E27FC236}">
                  <a16:creationId xmlns:a16="http://schemas.microsoft.com/office/drawing/2014/main" id="{2CDEE2D9-ABBA-10AB-5C75-0518987620ED}"/>
                </a:ext>
              </a:extLst>
            </p:cNvPr>
            <p:cNvSpPr txBox="1"/>
            <p:nvPr/>
          </p:nvSpPr>
          <p:spPr>
            <a:xfrm>
              <a:off x="1885950" y="3294764"/>
              <a:ext cx="7605713" cy="1824923"/>
            </a:xfrm>
            <a:prstGeom prst="rect">
              <a:avLst/>
            </a:prstGeom>
            <a:noFill/>
          </p:spPr>
          <p:txBody>
            <a:bodyPr wrap="square">
              <a:spAutoFit/>
            </a:bodyPr>
            <a:lstStyle/>
            <a:p>
              <a:pPr algn="just">
                <a:lnSpc>
                  <a:spcPct val="150000"/>
                </a:lnSpc>
              </a:pPr>
              <a:r>
                <a:rPr lang="en-US" sz="4000" i="1">
                  <a:latin typeface="Arial" panose="020B0604020202020204" pitchFamily="34" charset="0"/>
                  <a:cs typeface="Arial" panose="020B0604020202020204" pitchFamily="34" charset="0"/>
                </a:rPr>
                <a:t>Mô tả mạng điện</a:t>
              </a:r>
              <a:r>
                <a:rPr lang="en-US" sz="4000">
                  <a:latin typeface="Arial" panose="020B0604020202020204" pitchFamily="34" charset="0"/>
                  <a:cs typeface="Arial" panose="020B0604020202020204" pitchFamily="34" charset="0"/>
                </a:rPr>
                <a:t>: nguồn điện, cầu chì, công tắc, bóng đèn.</a:t>
              </a:r>
            </a:p>
          </p:txBody>
        </p:sp>
      </p:grpSp>
      <p:grpSp>
        <p:nvGrpSpPr>
          <p:cNvPr id="17" name="Group 16">
            <a:extLst>
              <a:ext uri="{FF2B5EF4-FFF2-40B4-BE49-F238E27FC236}">
                <a16:creationId xmlns:a16="http://schemas.microsoft.com/office/drawing/2014/main" id="{48FD63E1-B9EA-66D6-AA9A-E4DB2BA6F0B9}"/>
              </a:ext>
            </a:extLst>
          </p:cNvPr>
          <p:cNvGrpSpPr/>
          <p:nvPr/>
        </p:nvGrpSpPr>
        <p:grpSpPr>
          <a:xfrm>
            <a:off x="1000124" y="4319178"/>
            <a:ext cx="8905876" cy="3671583"/>
            <a:chOff x="585787" y="3197652"/>
            <a:chExt cx="8905876" cy="3671583"/>
          </a:xfrm>
        </p:grpSpPr>
        <p:sp>
          <p:nvSpPr>
            <p:cNvPr id="18" name="Oval 17">
              <a:extLst>
                <a:ext uri="{FF2B5EF4-FFF2-40B4-BE49-F238E27FC236}">
                  <a16:creationId xmlns:a16="http://schemas.microsoft.com/office/drawing/2014/main" id="{87148C65-FDC7-3CB0-568E-D3DEAD7C68DE}"/>
                </a:ext>
              </a:extLst>
            </p:cNvPr>
            <p:cNvSpPr/>
            <p:nvPr/>
          </p:nvSpPr>
          <p:spPr>
            <a:xfrm>
              <a:off x="585787" y="4538143"/>
              <a:ext cx="990600" cy="99060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2</a:t>
              </a:r>
            </a:p>
          </p:txBody>
        </p:sp>
        <p:sp>
          <p:nvSpPr>
            <p:cNvPr id="19" name="TextBox 18">
              <a:extLst>
                <a:ext uri="{FF2B5EF4-FFF2-40B4-BE49-F238E27FC236}">
                  <a16:creationId xmlns:a16="http://schemas.microsoft.com/office/drawing/2014/main" id="{D9E26DFC-97C7-71EF-EF38-85C14E675DA5}"/>
                </a:ext>
              </a:extLst>
            </p:cNvPr>
            <p:cNvSpPr txBox="1"/>
            <p:nvPr/>
          </p:nvSpPr>
          <p:spPr>
            <a:xfrm>
              <a:off x="1885950" y="3197652"/>
              <a:ext cx="7605713" cy="3671583"/>
            </a:xfrm>
            <a:prstGeom prst="rect">
              <a:avLst/>
            </a:prstGeom>
            <a:noFill/>
          </p:spPr>
          <p:txBody>
            <a:bodyPr wrap="square">
              <a:spAutoFit/>
            </a:bodyPr>
            <a:lstStyle/>
            <a:p>
              <a:pPr algn="just">
                <a:lnSpc>
                  <a:spcPct val="150000"/>
                </a:lnSpc>
              </a:pPr>
              <a:r>
                <a:rPr lang="vi-VN" sz="4000" i="1">
                  <a:latin typeface="Arial" panose="020B0604020202020204" pitchFamily="34" charset="0"/>
                  <a:cs typeface="Arial" panose="020B0604020202020204" pitchFamily="34" charset="0"/>
                </a:rPr>
                <a:t>Số lượng thiết bị và đồ dùng điện: </a:t>
              </a:r>
              <a:r>
                <a:rPr lang="vi-VN" sz="4000">
                  <a:latin typeface="Arial" panose="020B0604020202020204" pitchFamily="34" charset="0"/>
                  <a:cs typeface="Arial" panose="020B0604020202020204" pitchFamily="34" charset="0"/>
                </a:rPr>
                <a:t>1 công tắc, 1 bóng đèn, trong đó công tắc nối trực tiếp về bóng đèn.</a:t>
              </a:r>
              <a:endParaRPr lang="en-US" sz="4000">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E299F38A-A7EF-F61E-86E6-CF8A9CB91027}"/>
              </a:ext>
            </a:extLst>
          </p:cNvPr>
          <p:cNvGrpSpPr/>
          <p:nvPr/>
        </p:nvGrpSpPr>
        <p:grpSpPr>
          <a:xfrm>
            <a:off x="1000124" y="8466354"/>
            <a:ext cx="8905876" cy="1033838"/>
            <a:chOff x="585787" y="3668687"/>
            <a:chExt cx="8905876" cy="1033838"/>
          </a:xfrm>
        </p:grpSpPr>
        <p:sp>
          <p:nvSpPr>
            <p:cNvPr id="21" name="Oval 20">
              <a:extLst>
                <a:ext uri="{FF2B5EF4-FFF2-40B4-BE49-F238E27FC236}">
                  <a16:creationId xmlns:a16="http://schemas.microsoft.com/office/drawing/2014/main" id="{A5927B7C-1BC0-EDFE-BC9D-A9B122D45679}"/>
                </a:ext>
              </a:extLst>
            </p:cNvPr>
            <p:cNvSpPr/>
            <p:nvPr/>
          </p:nvSpPr>
          <p:spPr>
            <a:xfrm>
              <a:off x="585787" y="3711925"/>
              <a:ext cx="990600" cy="99060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3</a:t>
              </a:r>
            </a:p>
          </p:txBody>
        </p:sp>
        <p:sp>
          <p:nvSpPr>
            <p:cNvPr id="22" name="TextBox 21">
              <a:extLst>
                <a:ext uri="{FF2B5EF4-FFF2-40B4-BE49-F238E27FC236}">
                  <a16:creationId xmlns:a16="http://schemas.microsoft.com/office/drawing/2014/main" id="{FC829644-E385-312C-4029-A274F8B7630C}"/>
                </a:ext>
              </a:extLst>
            </p:cNvPr>
            <p:cNvSpPr txBox="1"/>
            <p:nvPr/>
          </p:nvSpPr>
          <p:spPr>
            <a:xfrm>
              <a:off x="1885950" y="3668687"/>
              <a:ext cx="7605713" cy="901593"/>
            </a:xfrm>
            <a:prstGeom prst="rect">
              <a:avLst/>
            </a:prstGeom>
            <a:noFill/>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Bản vẽ sơ đồ nguyên lí </a:t>
              </a:r>
              <a:endParaRPr lang="en-US" sz="4000">
                <a:latin typeface="Arial" panose="020B0604020202020204" pitchFamily="34" charset="0"/>
                <a:cs typeface="Arial" panose="020B0604020202020204" pitchFamily="34" charset="0"/>
              </a:endParaRPr>
            </a:p>
          </p:txBody>
        </p:sp>
      </p:grpSp>
      <p:pic>
        <p:nvPicPr>
          <p:cNvPr id="2" name="Google Shape;205;p3">
            <a:extLst>
              <a:ext uri="{FF2B5EF4-FFF2-40B4-BE49-F238E27FC236}">
                <a16:creationId xmlns:a16="http://schemas.microsoft.com/office/drawing/2014/main" id="{9B863ED2-41A6-C12E-429E-D5D22572E599}"/>
              </a:ext>
            </a:extLst>
          </p:cNvPr>
          <p:cNvPicPr preferRelativeResize="0"/>
          <p:nvPr/>
        </p:nvPicPr>
        <p:blipFill rotWithShape="1">
          <a:blip r:embed="rId4">
            <a:alphaModFix/>
          </a:blip>
          <a:srcRect/>
          <a:stretch/>
        </p:blipFill>
        <p:spPr>
          <a:xfrm>
            <a:off x="228600" y="9668355"/>
            <a:ext cx="3200400" cy="528066"/>
          </a:xfrm>
          <a:prstGeom prst="rect">
            <a:avLst/>
          </a:prstGeom>
          <a:noFill/>
          <a:ln>
            <a:noFill/>
          </a:ln>
        </p:spPr>
      </p:pic>
    </p:spTree>
    <p:extLst>
      <p:ext uri="{BB962C8B-B14F-4D97-AF65-F5344CB8AC3E}">
        <p14:creationId xmlns:p14="http://schemas.microsoft.com/office/powerpoint/2010/main" val="4260747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par>
                                <p:cTn id="13" presetID="14" presetClass="entr" presetSubtype="1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par>
                                <p:cTn id="19" presetID="14" presetClass="entr" presetSubtype="1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E6E2380F-8028-8537-EE8A-B5DEB5403AD2}"/>
              </a:ext>
            </a:extLst>
          </p:cNvPr>
          <p:cNvSpPr/>
          <p:nvPr/>
        </p:nvSpPr>
        <p:spPr>
          <a:xfrm>
            <a:off x="2190750" y="8928299"/>
            <a:ext cx="13906500" cy="331975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6DCCCB3-2314-6CF8-9B4A-BB81B224C14A}"/>
              </a:ext>
            </a:extLst>
          </p:cNvPr>
          <p:cNvSpPr txBox="1"/>
          <p:nvPr/>
        </p:nvSpPr>
        <p:spPr>
          <a:xfrm>
            <a:off x="3048000" y="571500"/>
            <a:ext cx="12192000" cy="861774"/>
          </a:xfrm>
          <a:prstGeom prst="rect">
            <a:avLst/>
          </a:prstGeom>
          <a:noFill/>
        </p:spPr>
        <p:txBody>
          <a:bodyPr wrap="square">
            <a:spAutoFit/>
          </a:bodyPr>
          <a:lstStyle/>
          <a:p>
            <a:pPr algn="ctr"/>
            <a:r>
              <a:rPr lang="en-US" sz="5000" b="1">
                <a:solidFill>
                  <a:srgbClr val="C00000"/>
                </a:solidFill>
                <a:latin typeface="Arial" panose="020B0604020202020204" pitchFamily="34" charset="0"/>
                <a:cs typeface="Arial" panose="020B0604020202020204" pitchFamily="34" charset="0"/>
              </a:rPr>
              <a:t>2. Thiết kế sơ đồ lắp đặt </a:t>
            </a:r>
          </a:p>
        </p:txBody>
      </p:sp>
      <p:grpSp>
        <p:nvGrpSpPr>
          <p:cNvPr id="4" name="Group 3">
            <a:extLst>
              <a:ext uri="{FF2B5EF4-FFF2-40B4-BE49-F238E27FC236}">
                <a16:creationId xmlns:a16="http://schemas.microsoft.com/office/drawing/2014/main" id="{10C7211A-49D2-D0B2-C60E-BD9FE657935B}"/>
              </a:ext>
            </a:extLst>
          </p:cNvPr>
          <p:cNvGrpSpPr/>
          <p:nvPr/>
        </p:nvGrpSpPr>
        <p:grpSpPr>
          <a:xfrm>
            <a:off x="361950" y="1795753"/>
            <a:ext cx="17564100" cy="2895600"/>
            <a:chOff x="361950" y="1795753"/>
            <a:chExt cx="17564100" cy="2895600"/>
          </a:xfrm>
        </p:grpSpPr>
        <p:sp>
          <p:nvSpPr>
            <p:cNvPr id="10" name="Rectangle 9">
              <a:extLst>
                <a:ext uri="{FF2B5EF4-FFF2-40B4-BE49-F238E27FC236}">
                  <a16:creationId xmlns:a16="http://schemas.microsoft.com/office/drawing/2014/main" id="{839F6E1E-99C4-0730-4D26-CF3016F3D882}"/>
                </a:ext>
              </a:extLst>
            </p:cNvPr>
            <p:cNvSpPr/>
            <p:nvPr/>
          </p:nvSpPr>
          <p:spPr>
            <a:xfrm>
              <a:off x="361950" y="1795753"/>
              <a:ext cx="17564100" cy="2895600"/>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CA9C22EB-8F68-70F9-F758-94A4C45E39C0}"/>
                </a:ext>
              </a:extLst>
            </p:cNvPr>
            <p:cNvGrpSpPr/>
            <p:nvPr/>
          </p:nvGrpSpPr>
          <p:grpSpPr>
            <a:xfrm>
              <a:off x="495300" y="1866900"/>
              <a:ext cx="17297400" cy="2748253"/>
              <a:chOff x="457200" y="2395247"/>
              <a:chExt cx="17297400" cy="2748253"/>
            </a:xfrm>
          </p:grpSpPr>
          <p:sp>
            <p:nvSpPr>
              <p:cNvPr id="15" name="Freeform 3">
                <a:extLst>
                  <a:ext uri="{FF2B5EF4-FFF2-40B4-BE49-F238E27FC236}">
                    <a16:creationId xmlns:a16="http://schemas.microsoft.com/office/drawing/2014/main" id="{72842E22-79B4-5CDA-D60B-6C6748ADE08C}"/>
                  </a:ext>
                </a:extLst>
              </p:cNvPr>
              <p:cNvSpPr/>
              <p:nvPr/>
            </p:nvSpPr>
            <p:spPr>
              <a:xfrm>
                <a:off x="457200" y="3015276"/>
                <a:ext cx="1600200" cy="1508189"/>
              </a:xfrm>
              <a:custGeom>
                <a:avLst/>
                <a:gdLst/>
                <a:ahLst/>
                <a:cxnLst/>
                <a:rect l="l" t="t" r="r" b="b"/>
                <a:pathLst>
                  <a:path w="4365836" h="4114800">
                    <a:moveTo>
                      <a:pt x="0" y="0"/>
                    </a:moveTo>
                    <a:lnTo>
                      <a:pt x="4365836" y="0"/>
                    </a:lnTo>
                    <a:lnTo>
                      <a:pt x="436583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TextBox 15">
                <a:extLst>
                  <a:ext uri="{FF2B5EF4-FFF2-40B4-BE49-F238E27FC236}">
                    <a16:creationId xmlns:a16="http://schemas.microsoft.com/office/drawing/2014/main" id="{34BC0B5F-13B4-6ECF-D67C-9863EA31B2FC}"/>
                  </a:ext>
                </a:extLst>
              </p:cNvPr>
              <p:cNvSpPr txBox="1"/>
              <p:nvPr/>
            </p:nvSpPr>
            <p:spPr>
              <a:xfrm>
                <a:off x="2286000" y="2395247"/>
                <a:ext cx="15468600" cy="2748253"/>
              </a:xfrm>
              <a:prstGeom prst="rect">
                <a:avLst/>
              </a:prstGeom>
              <a:noFill/>
            </p:spPr>
            <p:txBody>
              <a:bodyPr wrap="square">
                <a:spAutoFit/>
              </a:bodyPr>
              <a:lstStyle/>
              <a:p>
                <a:pPr algn="just">
                  <a:lnSpc>
                    <a:spcPct val="150000"/>
                  </a:lnSpc>
                </a:pPr>
                <a:r>
                  <a:rPr lang="en-US" sz="4000" b="1" i="1">
                    <a:latin typeface="Arial" panose="020B0604020202020204" pitchFamily="34" charset="0"/>
                    <a:cs typeface="Arial" panose="020B0604020202020204" pitchFamily="34" charset="0"/>
                  </a:rPr>
                  <a:t>Làm việc nhóm: </a:t>
                </a:r>
                <a:r>
                  <a:rPr lang="vi-VN" sz="4000">
                    <a:latin typeface="Arial" panose="020B0604020202020204" pitchFamily="34" charset="0"/>
                    <a:cs typeface="Arial" panose="020B0604020202020204" pitchFamily="34" charset="0"/>
                  </a:rPr>
                  <a:t>Thiết kế sơ đồ lắp đặt mạng điện công tắc điều khiển bóng đèn có vị trí cánh mặt đất 3m, công tắc cách mặt đất 1,5m, bóng đèn cách mặt đất 3m.</a:t>
                </a:r>
                <a:endParaRPr lang="en-US" sz="4000">
                  <a:latin typeface="Arial" panose="020B0604020202020204" pitchFamily="34" charset="0"/>
                  <a:cs typeface="Arial" panose="020B0604020202020204" pitchFamily="34" charset="0"/>
                </a:endParaRPr>
              </a:p>
            </p:txBody>
          </p:sp>
        </p:grpSp>
      </p:grpSp>
      <p:sp>
        <p:nvSpPr>
          <p:cNvPr id="17" name="Freeform 7">
            <a:extLst>
              <a:ext uri="{FF2B5EF4-FFF2-40B4-BE49-F238E27FC236}">
                <a16:creationId xmlns:a16="http://schemas.microsoft.com/office/drawing/2014/main" id="{484DCCA6-0685-67F1-6FCA-9D9F3B216395}"/>
              </a:ext>
            </a:extLst>
          </p:cNvPr>
          <p:cNvSpPr/>
          <p:nvPr/>
        </p:nvSpPr>
        <p:spPr>
          <a:xfrm>
            <a:off x="5295900" y="5162550"/>
            <a:ext cx="7696200" cy="4954429"/>
          </a:xfrm>
          <a:custGeom>
            <a:avLst/>
            <a:gdLst/>
            <a:ahLst/>
            <a:cxnLst/>
            <a:rect l="l" t="t" r="r" b="b"/>
            <a:pathLst>
              <a:path w="12783845" h="8229600">
                <a:moveTo>
                  <a:pt x="0" y="0"/>
                </a:moveTo>
                <a:lnTo>
                  <a:pt x="12783845" y="0"/>
                </a:lnTo>
                <a:lnTo>
                  <a:pt x="12783845"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500130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1D6A5D1E-41E2-B23B-BD90-C4DDE3361B26}"/>
              </a:ext>
            </a:extLst>
          </p:cNvPr>
          <p:cNvGrpSpPr/>
          <p:nvPr/>
        </p:nvGrpSpPr>
        <p:grpSpPr>
          <a:xfrm>
            <a:off x="533400" y="600305"/>
            <a:ext cx="16002000" cy="2590800"/>
            <a:chOff x="457200" y="190500"/>
            <a:chExt cx="16002000" cy="2590800"/>
          </a:xfrm>
        </p:grpSpPr>
        <p:sp>
          <p:nvSpPr>
            <p:cNvPr id="32" name="Rectangle: Rounded Corners 31">
              <a:extLst>
                <a:ext uri="{FF2B5EF4-FFF2-40B4-BE49-F238E27FC236}">
                  <a16:creationId xmlns:a16="http://schemas.microsoft.com/office/drawing/2014/main" id="{26612762-C915-A34F-66B2-0777748256EF}"/>
                </a:ext>
              </a:extLst>
            </p:cNvPr>
            <p:cNvSpPr/>
            <p:nvPr/>
          </p:nvSpPr>
          <p:spPr>
            <a:xfrm>
              <a:off x="457200" y="190500"/>
              <a:ext cx="16002000" cy="2590800"/>
            </a:xfrm>
            <a:prstGeom prst="roundRect">
              <a:avLst>
                <a:gd name="adj" fmla="val 949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a:extLst>
                <a:ext uri="{FF2B5EF4-FFF2-40B4-BE49-F238E27FC236}">
                  <a16:creationId xmlns:a16="http://schemas.microsoft.com/office/drawing/2014/main" id="{6B30FF7B-1E34-B2A5-97BA-2506E39DDCDE}"/>
                </a:ext>
              </a:extLst>
            </p:cNvPr>
            <p:cNvGrpSpPr/>
            <p:nvPr/>
          </p:nvGrpSpPr>
          <p:grpSpPr>
            <a:xfrm>
              <a:off x="685800" y="571500"/>
              <a:ext cx="10439400" cy="990600"/>
              <a:chOff x="990600" y="952500"/>
              <a:chExt cx="10439400" cy="990600"/>
            </a:xfrm>
          </p:grpSpPr>
          <p:sp>
            <p:nvSpPr>
              <p:cNvPr id="2" name="Oval 1">
                <a:extLst>
                  <a:ext uri="{FF2B5EF4-FFF2-40B4-BE49-F238E27FC236}">
                    <a16:creationId xmlns:a16="http://schemas.microsoft.com/office/drawing/2014/main" id="{EF4AAEAB-D18B-A65D-B4EC-AF807A71C51F}"/>
                  </a:ext>
                </a:extLst>
              </p:cNvPr>
              <p:cNvSpPr/>
              <p:nvPr/>
            </p:nvSpPr>
            <p:spPr>
              <a:xfrm>
                <a:off x="990600" y="952500"/>
                <a:ext cx="990600" cy="99060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10" name="TextBox 9">
                <a:extLst>
                  <a:ext uri="{FF2B5EF4-FFF2-40B4-BE49-F238E27FC236}">
                    <a16:creationId xmlns:a16="http://schemas.microsoft.com/office/drawing/2014/main" id="{4D3C7C7A-9328-5883-9A37-9884855F0651}"/>
                  </a:ext>
                </a:extLst>
              </p:cNvPr>
              <p:cNvSpPr txBox="1"/>
              <p:nvPr/>
            </p:nvSpPr>
            <p:spPr>
              <a:xfrm>
                <a:off x="2286000" y="1093857"/>
                <a:ext cx="91440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Nghiên cứu sơ đồ nguyên lí</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5" name="TextBox 14">
              <a:extLst>
                <a:ext uri="{FF2B5EF4-FFF2-40B4-BE49-F238E27FC236}">
                  <a16:creationId xmlns:a16="http://schemas.microsoft.com/office/drawing/2014/main" id="{FBFCBF3B-18E5-FA28-3D3B-2B2613D2EF24}"/>
                </a:ext>
              </a:extLst>
            </p:cNvPr>
            <p:cNvSpPr txBox="1"/>
            <p:nvPr/>
          </p:nvSpPr>
          <p:spPr>
            <a:xfrm>
              <a:off x="685800" y="1943100"/>
              <a:ext cx="15773400" cy="707886"/>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Mô tả về số lượng và cách kết nốt các thiết bị và đồ dùng điện.</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EB8E52AC-E195-7004-72C5-34FB68AA0B52}"/>
              </a:ext>
            </a:extLst>
          </p:cNvPr>
          <p:cNvGrpSpPr/>
          <p:nvPr/>
        </p:nvGrpSpPr>
        <p:grpSpPr>
          <a:xfrm>
            <a:off x="533400" y="3720081"/>
            <a:ext cx="16002000" cy="2715240"/>
            <a:chOff x="457200" y="2781301"/>
            <a:chExt cx="16002000" cy="2715240"/>
          </a:xfrm>
        </p:grpSpPr>
        <p:sp>
          <p:nvSpPr>
            <p:cNvPr id="30" name="Rectangle: Rounded Corners 29">
              <a:extLst>
                <a:ext uri="{FF2B5EF4-FFF2-40B4-BE49-F238E27FC236}">
                  <a16:creationId xmlns:a16="http://schemas.microsoft.com/office/drawing/2014/main" id="{6D038BDC-D86E-F8AC-BFA8-C8E09C52A524}"/>
                </a:ext>
              </a:extLst>
            </p:cNvPr>
            <p:cNvSpPr/>
            <p:nvPr/>
          </p:nvSpPr>
          <p:spPr>
            <a:xfrm>
              <a:off x="457200" y="2781301"/>
              <a:ext cx="16002000" cy="2715240"/>
            </a:xfrm>
            <a:prstGeom prst="roundRect">
              <a:avLst>
                <a:gd name="adj" fmla="val 949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7" name="Group 16">
              <a:extLst>
                <a:ext uri="{FF2B5EF4-FFF2-40B4-BE49-F238E27FC236}">
                  <a16:creationId xmlns:a16="http://schemas.microsoft.com/office/drawing/2014/main" id="{D6AF7030-1931-6697-457A-A034B9721F38}"/>
                </a:ext>
              </a:extLst>
            </p:cNvPr>
            <p:cNvGrpSpPr/>
            <p:nvPr/>
          </p:nvGrpSpPr>
          <p:grpSpPr>
            <a:xfrm>
              <a:off x="685800" y="3086100"/>
              <a:ext cx="15544800" cy="1000211"/>
              <a:chOff x="990600" y="942889"/>
              <a:chExt cx="15544800" cy="1000211"/>
            </a:xfrm>
          </p:grpSpPr>
          <p:sp>
            <p:nvSpPr>
              <p:cNvPr id="20" name="Oval 19">
                <a:extLst>
                  <a:ext uri="{FF2B5EF4-FFF2-40B4-BE49-F238E27FC236}">
                    <a16:creationId xmlns:a16="http://schemas.microsoft.com/office/drawing/2014/main" id="{12C5A30F-1540-CCBE-4E9C-6DBAF866AB8F}"/>
                  </a:ext>
                </a:extLst>
              </p:cNvPr>
              <p:cNvSpPr/>
              <p:nvPr/>
            </p:nvSpPr>
            <p:spPr>
              <a:xfrm>
                <a:off x="990600" y="952500"/>
                <a:ext cx="990600" cy="99060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21" name="TextBox 20">
                <a:extLst>
                  <a:ext uri="{FF2B5EF4-FFF2-40B4-BE49-F238E27FC236}">
                    <a16:creationId xmlns:a16="http://schemas.microsoft.com/office/drawing/2014/main" id="{8EDDA896-9FE0-A1DC-464F-ACE382462E63}"/>
                  </a:ext>
                </a:extLst>
              </p:cNvPr>
              <p:cNvSpPr txBox="1"/>
              <p:nvPr/>
            </p:nvSpPr>
            <p:spPr>
              <a:xfrm>
                <a:off x="2286000" y="942889"/>
                <a:ext cx="14249400" cy="90159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Xác định vị trí lắp đặt thiết bị và đồ dùng vị trí thực tế.</a:t>
                </a:r>
              </a:p>
            </p:txBody>
          </p:sp>
        </p:grpSp>
        <p:sp>
          <p:nvSpPr>
            <p:cNvPr id="22" name="TextBox 21">
              <a:extLst>
                <a:ext uri="{FF2B5EF4-FFF2-40B4-BE49-F238E27FC236}">
                  <a16:creationId xmlns:a16="http://schemas.microsoft.com/office/drawing/2014/main" id="{BAB19EB4-1551-A933-E0BE-DC664AEA23A6}"/>
                </a:ext>
              </a:extLst>
            </p:cNvPr>
            <p:cNvSpPr txBox="1"/>
            <p:nvPr/>
          </p:nvSpPr>
          <p:spPr>
            <a:xfrm>
              <a:off x="685800" y="4108445"/>
              <a:ext cx="15011400" cy="901593"/>
            </a:xfrm>
            <a:prstGeom prst="rect">
              <a:avLst/>
            </a:prstGeom>
            <a:noFill/>
          </p:spPr>
          <p:txBody>
            <a:bodyPr wrap="square" rtlCol="0" anchor="ctr">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Bản vẽ có vị trí của các thiết bị và đồ dùng điện theo thực tế.</a:t>
              </a:r>
            </a:p>
          </p:txBody>
        </p:sp>
      </p:grpSp>
      <p:grpSp>
        <p:nvGrpSpPr>
          <p:cNvPr id="28" name="Group 27">
            <a:extLst>
              <a:ext uri="{FF2B5EF4-FFF2-40B4-BE49-F238E27FC236}">
                <a16:creationId xmlns:a16="http://schemas.microsoft.com/office/drawing/2014/main" id="{A1CED238-3083-8F06-C002-160436F4AECA}"/>
              </a:ext>
            </a:extLst>
          </p:cNvPr>
          <p:cNvGrpSpPr/>
          <p:nvPr/>
        </p:nvGrpSpPr>
        <p:grpSpPr>
          <a:xfrm>
            <a:off x="533400" y="6972300"/>
            <a:ext cx="16383000" cy="2590800"/>
            <a:chOff x="457200" y="6286500"/>
            <a:chExt cx="16383000" cy="2590800"/>
          </a:xfrm>
        </p:grpSpPr>
        <p:sp>
          <p:nvSpPr>
            <p:cNvPr id="27" name="Rectangle: Rounded Corners 26">
              <a:extLst>
                <a:ext uri="{FF2B5EF4-FFF2-40B4-BE49-F238E27FC236}">
                  <a16:creationId xmlns:a16="http://schemas.microsoft.com/office/drawing/2014/main" id="{23E3AA8B-5817-4806-66B7-6D5FB676CFF0}"/>
                </a:ext>
              </a:extLst>
            </p:cNvPr>
            <p:cNvSpPr/>
            <p:nvPr/>
          </p:nvSpPr>
          <p:spPr>
            <a:xfrm>
              <a:off x="457200" y="6286500"/>
              <a:ext cx="16002000" cy="2590800"/>
            </a:xfrm>
            <a:prstGeom prst="roundRect">
              <a:avLst>
                <a:gd name="adj" fmla="val 949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F29ECD85-655F-F07B-0F8B-27F78D342EA2}"/>
                </a:ext>
              </a:extLst>
            </p:cNvPr>
            <p:cNvGrpSpPr/>
            <p:nvPr/>
          </p:nvGrpSpPr>
          <p:grpSpPr>
            <a:xfrm>
              <a:off x="685800" y="6495202"/>
              <a:ext cx="15544800" cy="1000211"/>
              <a:chOff x="990600" y="942889"/>
              <a:chExt cx="15544800" cy="1000211"/>
            </a:xfrm>
          </p:grpSpPr>
          <p:sp>
            <p:nvSpPr>
              <p:cNvPr id="24" name="Oval 23">
                <a:extLst>
                  <a:ext uri="{FF2B5EF4-FFF2-40B4-BE49-F238E27FC236}">
                    <a16:creationId xmlns:a16="http://schemas.microsoft.com/office/drawing/2014/main" id="{BD2BDAE2-303C-DBB2-0120-4FB9363CEB96}"/>
                  </a:ext>
                </a:extLst>
              </p:cNvPr>
              <p:cNvSpPr/>
              <p:nvPr/>
            </p:nvSpPr>
            <p:spPr>
              <a:xfrm>
                <a:off x="990600" y="952500"/>
                <a:ext cx="990600" cy="99060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25" name="TextBox 24">
                <a:extLst>
                  <a:ext uri="{FF2B5EF4-FFF2-40B4-BE49-F238E27FC236}">
                    <a16:creationId xmlns:a16="http://schemas.microsoft.com/office/drawing/2014/main" id="{BC1D3E13-59FE-3028-A2A2-6F8A86460E0E}"/>
                  </a:ext>
                </a:extLst>
              </p:cNvPr>
              <p:cNvSpPr txBox="1"/>
              <p:nvPr/>
            </p:nvSpPr>
            <p:spPr>
              <a:xfrm>
                <a:off x="2286000" y="942889"/>
                <a:ext cx="14249400" cy="90159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Vẽ sơ đồ lắp mạch điện</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6" name="TextBox 25">
              <a:extLst>
                <a:ext uri="{FF2B5EF4-FFF2-40B4-BE49-F238E27FC236}">
                  <a16:creationId xmlns:a16="http://schemas.microsoft.com/office/drawing/2014/main" id="{E259B2F2-01FD-4148-CF0E-201B986D30DB}"/>
                </a:ext>
              </a:extLst>
            </p:cNvPr>
            <p:cNvSpPr txBox="1"/>
            <p:nvPr/>
          </p:nvSpPr>
          <p:spPr>
            <a:xfrm>
              <a:off x="685800" y="7797085"/>
              <a:ext cx="16154400" cy="901593"/>
            </a:xfrm>
            <a:prstGeom prst="rect">
              <a:avLst/>
            </a:prstGeom>
            <a:noFill/>
          </p:spPr>
          <p:txBody>
            <a:bodyPr wrap="square" rtlCol="0" anchor="ctr">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Bản vẽ sơ đồ lắp đặt mạng điện.</a:t>
              </a: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34" name="Freeform 8">
            <a:extLst>
              <a:ext uri="{FF2B5EF4-FFF2-40B4-BE49-F238E27FC236}">
                <a16:creationId xmlns:a16="http://schemas.microsoft.com/office/drawing/2014/main" id="{99BB6292-7B68-4696-8723-3BAD72E54192}"/>
              </a:ext>
            </a:extLst>
          </p:cNvPr>
          <p:cNvSpPr/>
          <p:nvPr/>
        </p:nvSpPr>
        <p:spPr>
          <a:xfrm>
            <a:off x="15056691" y="5748115"/>
            <a:ext cx="3231309" cy="4668959"/>
          </a:xfrm>
          <a:custGeom>
            <a:avLst/>
            <a:gdLst/>
            <a:ahLst/>
            <a:cxnLst/>
            <a:rect l="l" t="t" r="r" b="b"/>
            <a:pathLst>
              <a:path w="2847785" h="4114800">
                <a:moveTo>
                  <a:pt x="0" y="0"/>
                </a:moveTo>
                <a:lnTo>
                  <a:pt x="2847785" y="0"/>
                </a:lnTo>
                <a:lnTo>
                  <a:pt x="284778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2667257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B5C431-206C-7574-CC77-8CA4E3B7A4F6}"/>
              </a:ext>
            </a:extLst>
          </p:cNvPr>
          <p:cNvSpPr txBox="1"/>
          <p:nvPr/>
        </p:nvSpPr>
        <p:spPr>
          <a:xfrm>
            <a:off x="4305300" y="495300"/>
            <a:ext cx="9677400" cy="1169551"/>
          </a:xfrm>
          <a:prstGeom prst="rect">
            <a:avLst/>
          </a:prstGeom>
          <a:noFill/>
        </p:spPr>
        <p:txBody>
          <a:bodyPr wrap="square" rtlCol="0">
            <a:spAutoFit/>
          </a:bodyPr>
          <a:lstStyle/>
          <a:p>
            <a:pPr algn="ctr"/>
            <a:r>
              <a:rPr lang="en-US" sz="7000" b="1">
                <a:solidFill>
                  <a:srgbClr val="0070C0"/>
                </a:solidFill>
                <a:latin typeface="Arial" panose="020B0604020202020204" pitchFamily="34" charset="0"/>
                <a:cs typeface="Arial" panose="020B0604020202020204" pitchFamily="34" charset="0"/>
              </a:rPr>
              <a:t>LUYỆN TẬP </a:t>
            </a:r>
          </a:p>
        </p:txBody>
      </p:sp>
      <p:sp>
        <p:nvSpPr>
          <p:cNvPr id="5" name="Rectangle: Rounded Corners 4">
            <a:extLst>
              <a:ext uri="{FF2B5EF4-FFF2-40B4-BE49-F238E27FC236}">
                <a16:creationId xmlns:a16="http://schemas.microsoft.com/office/drawing/2014/main" id="{DEFB31E8-B848-BE64-247E-7E6763DFB66F}"/>
              </a:ext>
            </a:extLst>
          </p:cNvPr>
          <p:cNvSpPr/>
          <p:nvPr/>
        </p:nvSpPr>
        <p:spPr>
          <a:xfrm>
            <a:off x="609601" y="3543300"/>
            <a:ext cx="8077200" cy="2590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A. 220 V.</a:t>
            </a:r>
          </a:p>
        </p:txBody>
      </p:sp>
      <p:sp>
        <p:nvSpPr>
          <p:cNvPr id="7" name="TextBox 6">
            <a:extLst>
              <a:ext uri="{FF2B5EF4-FFF2-40B4-BE49-F238E27FC236}">
                <a16:creationId xmlns:a16="http://schemas.microsoft.com/office/drawing/2014/main" id="{8F07C212-DBDF-9ACA-A604-F717E115BE48}"/>
              </a:ext>
            </a:extLst>
          </p:cNvPr>
          <p:cNvSpPr txBox="1"/>
          <p:nvPr/>
        </p:nvSpPr>
        <p:spPr>
          <a:xfrm>
            <a:off x="1714500" y="2073414"/>
            <a:ext cx="14859000" cy="707886"/>
          </a:xfrm>
          <a:prstGeom prst="rect">
            <a:avLst/>
          </a:prstGeom>
          <a:noFill/>
        </p:spPr>
        <p:txBody>
          <a:bodyPr wrap="square">
            <a:spAutoFit/>
          </a:bodyPr>
          <a:lstStyle/>
          <a:p>
            <a:pPr algn="ctr"/>
            <a:r>
              <a:rPr lang="vi-VN" sz="4000" b="1" i="1">
                <a:solidFill>
                  <a:srgbClr val="C00000"/>
                </a:solidFill>
              </a:rPr>
              <a:t>Câu 1: </a:t>
            </a:r>
            <a:r>
              <a:rPr lang="vi-VN" sz="4000"/>
              <a:t>Mạng điện trong nhà thường có điện áp</a:t>
            </a:r>
            <a:endParaRPr lang="en-US" sz="4000"/>
          </a:p>
        </p:txBody>
      </p:sp>
      <p:sp>
        <p:nvSpPr>
          <p:cNvPr id="8" name="Rectangle: Rounded Corners 7">
            <a:extLst>
              <a:ext uri="{FF2B5EF4-FFF2-40B4-BE49-F238E27FC236}">
                <a16:creationId xmlns:a16="http://schemas.microsoft.com/office/drawing/2014/main" id="{730FDC53-65C8-B7E5-28F8-E533734443E3}"/>
              </a:ext>
            </a:extLst>
          </p:cNvPr>
          <p:cNvSpPr/>
          <p:nvPr/>
        </p:nvSpPr>
        <p:spPr>
          <a:xfrm>
            <a:off x="9601199" y="3543300"/>
            <a:ext cx="8077200" cy="2590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B. 200 V.</a:t>
            </a:r>
          </a:p>
        </p:txBody>
      </p:sp>
      <p:sp>
        <p:nvSpPr>
          <p:cNvPr id="9" name="Rectangle: Rounded Corners 8">
            <a:extLst>
              <a:ext uri="{FF2B5EF4-FFF2-40B4-BE49-F238E27FC236}">
                <a16:creationId xmlns:a16="http://schemas.microsoft.com/office/drawing/2014/main" id="{00081C4F-D241-7898-636E-279F4ADE7DA6}"/>
              </a:ext>
            </a:extLst>
          </p:cNvPr>
          <p:cNvSpPr/>
          <p:nvPr/>
        </p:nvSpPr>
        <p:spPr>
          <a:xfrm>
            <a:off x="609601" y="6896100"/>
            <a:ext cx="8077200" cy="2590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 250 V.</a:t>
            </a:r>
          </a:p>
        </p:txBody>
      </p:sp>
      <p:sp>
        <p:nvSpPr>
          <p:cNvPr id="11" name="Rectangle: Rounded Corners 10">
            <a:extLst>
              <a:ext uri="{FF2B5EF4-FFF2-40B4-BE49-F238E27FC236}">
                <a16:creationId xmlns:a16="http://schemas.microsoft.com/office/drawing/2014/main" id="{E1022EF2-64CD-513C-2BF9-D7528A6BA4D8}"/>
              </a:ext>
            </a:extLst>
          </p:cNvPr>
          <p:cNvSpPr/>
          <p:nvPr/>
        </p:nvSpPr>
        <p:spPr>
          <a:xfrm>
            <a:off x="9601199" y="6896100"/>
            <a:ext cx="8077200" cy="2590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D. 210 V. </a:t>
            </a:r>
          </a:p>
        </p:txBody>
      </p:sp>
      <p:sp>
        <p:nvSpPr>
          <p:cNvPr id="12" name="Rectangle: Rounded Corners 11">
            <a:extLst>
              <a:ext uri="{FF2B5EF4-FFF2-40B4-BE49-F238E27FC236}">
                <a16:creationId xmlns:a16="http://schemas.microsoft.com/office/drawing/2014/main" id="{ECB985A3-09FF-FFD3-08AC-BCFB15E59862}"/>
              </a:ext>
            </a:extLst>
          </p:cNvPr>
          <p:cNvSpPr/>
          <p:nvPr/>
        </p:nvSpPr>
        <p:spPr>
          <a:xfrm>
            <a:off x="633413" y="3529012"/>
            <a:ext cx="8077200" cy="2590800"/>
          </a:xfrm>
          <a:prstGeom prst="roundRect">
            <a:avLst>
              <a:gd name="adj" fmla="val 10275"/>
            </a:avLst>
          </a:prstGeom>
          <a:solidFill>
            <a:srgbClr val="E9C7C6"/>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A. 220 V.</a:t>
            </a:r>
          </a:p>
        </p:txBody>
      </p:sp>
    </p:spTree>
    <p:extLst>
      <p:ext uri="{BB962C8B-B14F-4D97-AF65-F5344CB8AC3E}">
        <p14:creationId xmlns:p14="http://schemas.microsoft.com/office/powerpoint/2010/main" val="1732288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EFB31E8-B848-BE64-247E-7E6763DFB66F}"/>
              </a:ext>
            </a:extLst>
          </p:cNvPr>
          <p:cNvSpPr/>
          <p:nvPr/>
        </p:nvSpPr>
        <p:spPr>
          <a:xfrm>
            <a:off x="609601" y="3619500"/>
            <a:ext cx="8077200" cy="2590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A. 1 loại.</a:t>
            </a:r>
          </a:p>
        </p:txBody>
      </p:sp>
      <p:sp>
        <p:nvSpPr>
          <p:cNvPr id="7" name="TextBox 6">
            <a:extLst>
              <a:ext uri="{FF2B5EF4-FFF2-40B4-BE49-F238E27FC236}">
                <a16:creationId xmlns:a16="http://schemas.microsoft.com/office/drawing/2014/main" id="{8F07C212-DBDF-9ACA-A604-F717E115BE48}"/>
              </a:ext>
            </a:extLst>
          </p:cNvPr>
          <p:cNvSpPr txBox="1"/>
          <p:nvPr/>
        </p:nvSpPr>
        <p:spPr>
          <a:xfrm>
            <a:off x="1714500" y="1996708"/>
            <a:ext cx="14859000" cy="707886"/>
          </a:xfrm>
          <a:prstGeom prst="rect">
            <a:avLst/>
          </a:prstGeom>
          <a:noFill/>
        </p:spPr>
        <p:txBody>
          <a:bodyPr wrap="square">
            <a:spAutoFit/>
          </a:bodyPr>
          <a:lstStyle/>
          <a:p>
            <a:pPr algn="ctr"/>
            <a:r>
              <a:rPr lang="vi-VN" sz="4000" b="1" i="1">
                <a:solidFill>
                  <a:srgbClr val="C00000"/>
                </a:solidFill>
                <a:latin typeface="Arial" panose="020B0604020202020204" pitchFamily="34" charset="0"/>
                <a:cs typeface="Arial" panose="020B0604020202020204" pitchFamily="34" charset="0"/>
              </a:rPr>
              <a:t>Câu </a:t>
            </a:r>
            <a:r>
              <a:rPr lang="en-US" sz="4000" b="1" i="1">
                <a:solidFill>
                  <a:srgbClr val="C00000"/>
                </a:solidFill>
                <a:latin typeface="Arial" panose="020B0604020202020204" pitchFamily="34" charset="0"/>
                <a:cs typeface="Arial" panose="020B0604020202020204" pitchFamily="34" charset="0"/>
              </a:rPr>
              <a:t>2</a:t>
            </a:r>
            <a:r>
              <a:rPr lang="vi-VN" sz="4000" b="1" i="1">
                <a:solidFill>
                  <a:srgbClr val="C00000"/>
                </a:solidFill>
                <a:latin typeface="Arial" panose="020B0604020202020204" pitchFamily="34" charset="0"/>
                <a:cs typeface="Arial" panose="020B0604020202020204" pitchFamily="34" charset="0"/>
              </a:rPr>
              <a:t>: </a:t>
            </a:r>
            <a:r>
              <a:rPr lang="vi-VN" sz="4000">
                <a:cs typeface="Arial" panose="020B0604020202020204" pitchFamily="34" charset="0"/>
              </a:rPr>
              <a:t>Có mấy loại sơ đồ mạng điện? </a:t>
            </a:r>
            <a:endParaRPr lang="en-US" sz="4000">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730FDC53-65C8-B7E5-28F8-E533734443E3}"/>
              </a:ext>
            </a:extLst>
          </p:cNvPr>
          <p:cNvSpPr/>
          <p:nvPr/>
        </p:nvSpPr>
        <p:spPr>
          <a:xfrm>
            <a:off x="9601199" y="3619500"/>
            <a:ext cx="8077200" cy="2590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B. 2 loại.</a:t>
            </a:r>
          </a:p>
        </p:txBody>
      </p:sp>
      <p:sp>
        <p:nvSpPr>
          <p:cNvPr id="9" name="Rectangle: Rounded Corners 8">
            <a:extLst>
              <a:ext uri="{FF2B5EF4-FFF2-40B4-BE49-F238E27FC236}">
                <a16:creationId xmlns:a16="http://schemas.microsoft.com/office/drawing/2014/main" id="{00081C4F-D241-7898-636E-279F4ADE7DA6}"/>
              </a:ext>
            </a:extLst>
          </p:cNvPr>
          <p:cNvSpPr/>
          <p:nvPr/>
        </p:nvSpPr>
        <p:spPr>
          <a:xfrm>
            <a:off x="609601" y="6972300"/>
            <a:ext cx="8077200" cy="2590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 3 loại.</a:t>
            </a:r>
          </a:p>
        </p:txBody>
      </p:sp>
      <p:sp>
        <p:nvSpPr>
          <p:cNvPr id="11" name="Rectangle: Rounded Corners 10">
            <a:extLst>
              <a:ext uri="{FF2B5EF4-FFF2-40B4-BE49-F238E27FC236}">
                <a16:creationId xmlns:a16="http://schemas.microsoft.com/office/drawing/2014/main" id="{E1022EF2-64CD-513C-2BF9-D7528A6BA4D8}"/>
              </a:ext>
            </a:extLst>
          </p:cNvPr>
          <p:cNvSpPr/>
          <p:nvPr/>
        </p:nvSpPr>
        <p:spPr>
          <a:xfrm>
            <a:off x="9601199" y="6972300"/>
            <a:ext cx="8077200" cy="2590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D. 4 loại. </a:t>
            </a:r>
          </a:p>
        </p:txBody>
      </p:sp>
      <p:sp>
        <p:nvSpPr>
          <p:cNvPr id="12" name="Rectangle: Rounded Corners 11">
            <a:extLst>
              <a:ext uri="{FF2B5EF4-FFF2-40B4-BE49-F238E27FC236}">
                <a16:creationId xmlns:a16="http://schemas.microsoft.com/office/drawing/2014/main" id="{ECB985A3-09FF-FFD3-08AC-BCFB15E59862}"/>
              </a:ext>
            </a:extLst>
          </p:cNvPr>
          <p:cNvSpPr/>
          <p:nvPr/>
        </p:nvSpPr>
        <p:spPr>
          <a:xfrm>
            <a:off x="9601199" y="3619500"/>
            <a:ext cx="8077200" cy="2590800"/>
          </a:xfrm>
          <a:prstGeom prst="roundRect">
            <a:avLst>
              <a:gd name="adj" fmla="val 10275"/>
            </a:avLst>
          </a:prstGeom>
          <a:solidFill>
            <a:srgbClr val="E9C7C6"/>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B. 2 loại.</a:t>
            </a:r>
          </a:p>
        </p:txBody>
      </p:sp>
      <p:sp>
        <p:nvSpPr>
          <p:cNvPr id="2" name="TextBox 1">
            <a:extLst>
              <a:ext uri="{FF2B5EF4-FFF2-40B4-BE49-F238E27FC236}">
                <a16:creationId xmlns:a16="http://schemas.microsoft.com/office/drawing/2014/main" id="{EFC41906-911D-6F23-263F-19EFC5ED19AE}"/>
              </a:ext>
            </a:extLst>
          </p:cNvPr>
          <p:cNvSpPr txBox="1"/>
          <p:nvPr/>
        </p:nvSpPr>
        <p:spPr>
          <a:xfrm>
            <a:off x="4305300" y="495300"/>
            <a:ext cx="9677400" cy="1169551"/>
          </a:xfrm>
          <a:prstGeom prst="rect">
            <a:avLst/>
          </a:prstGeom>
          <a:noFill/>
        </p:spPr>
        <p:txBody>
          <a:bodyPr wrap="square" rtlCol="0">
            <a:spAutoFit/>
          </a:bodyPr>
          <a:lstStyle/>
          <a:p>
            <a:pPr algn="ctr"/>
            <a:r>
              <a:rPr lang="en-US" sz="7000" b="1">
                <a:solidFill>
                  <a:srgbClr val="0070C0"/>
                </a:solidFill>
                <a:latin typeface="Arial" panose="020B0604020202020204" pitchFamily="34" charset="0"/>
                <a:cs typeface="Arial" panose="020B0604020202020204" pitchFamily="34" charset="0"/>
              </a:rPr>
              <a:t>LUYỆN TẬP </a:t>
            </a:r>
          </a:p>
        </p:txBody>
      </p:sp>
    </p:spTree>
    <p:extLst>
      <p:ext uri="{BB962C8B-B14F-4D97-AF65-F5344CB8AC3E}">
        <p14:creationId xmlns:p14="http://schemas.microsoft.com/office/powerpoint/2010/main" val="165976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EFB31E8-B848-BE64-247E-7E6763DFB66F}"/>
              </a:ext>
            </a:extLst>
          </p:cNvPr>
          <p:cNvSpPr/>
          <p:nvPr/>
        </p:nvSpPr>
        <p:spPr>
          <a:xfrm>
            <a:off x="609601" y="3771900"/>
            <a:ext cx="8077200" cy="2590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A. Ổ lấy điện.</a:t>
            </a:r>
          </a:p>
        </p:txBody>
      </p:sp>
      <p:sp>
        <p:nvSpPr>
          <p:cNvPr id="7" name="TextBox 6">
            <a:extLst>
              <a:ext uri="{FF2B5EF4-FFF2-40B4-BE49-F238E27FC236}">
                <a16:creationId xmlns:a16="http://schemas.microsoft.com/office/drawing/2014/main" id="{8F07C212-DBDF-9ACA-A604-F717E115BE48}"/>
              </a:ext>
            </a:extLst>
          </p:cNvPr>
          <p:cNvSpPr txBox="1"/>
          <p:nvPr/>
        </p:nvSpPr>
        <p:spPr>
          <a:xfrm>
            <a:off x="1714500" y="723900"/>
            <a:ext cx="14859000" cy="707886"/>
          </a:xfrm>
          <a:prstGeom prst="rect">
            <a:avLst/>
          </a:prstGeom>
          <a:noFill/>
        </p:spPr>
        <p:txBody>
          <a:bodyPr wrap="square">
            <a:spAutoFit/>
          </a:bodyPr>
          <a:lstStyle/>
          <a:p>
            <a:pPr algn="ctr"/>
            <a:r>
              <a:rPr lang="vi-VN" sz="4000" b="1" i="1">
                <a:solidFill>
                  <a:srgbClr val="C00000"/>
                </a:solidFill>
                <a:latin typeface="Arial" panose="020B0604020202020204" pitchFamily="34" charset="0"/>
                <a:cs typeface="Arial" panose="020B0604020202020204" pitchFamily="34" charset="0"/>
              </a:rPr>
              <a:t>Câu </a:t>
            </a:r>
            <a:r>
              <a:rPr lang="en-US" sz="4000" b="1" i="1">
                <a:solidFill>
                  <a:srgbClr val="C00000"/>
                </a:solidFill>
                <a:latin typeface="Arial" panose="020B0604020202020204" pitchFamily="34" charset="0"/>
                <a:cs typeface="Arial" panose="020B0604020202020204" pitchFamily="34" charset="0"/>
              </a:rPr>
              <a:t>3</a:t>
            </a:r>
            <a:r>
              <a:rPr lang="vi-VN" sz="4000" b="1" i="1">
                <a:solidFill>
                  <a:srgbClr val="C00000"/>
                </a:solidFill>
                <a:latin typeface="Arial" panose="020B0604020202020204" pitchFamily="34" charset="0"/>
                <a:cs typeface="Arial" panose="020B0604020202020204" pitchFamily="34" charset="0"/>
              </a:rPr>
              <a:t>: </a:t>
            </a:r>
            <a:r>
              <a:rPr lang="vi-VN" sz="4000">
                <a:cs typeface="Arial" panose="020B0604020202020204" pitchFamily="34" charset="0"/>
              </a:rPr>
              <a:t>Thiết bị nào có kí hiệu như hình bên? </a:t>
            </a:r>
            <a:endParaRPr lang="en-US" sz="4000">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730FDC53-65C8-B7E5-28F8-E533734443E3}"/>
              </a:ext>
            </a:extLst>
          </p:cNvPr>
          <p:cNvSpPr/>
          <p:nvPr/>
        </p:nvSpPr>
        <p:spPr>
          <a:xfrm>
            <a:off x="9601199" y="3771900"/>
            <a:ext cx="8077200" cy="2590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a:solidFill>
                  <a:schemeClr val="tx1"/>
                </a:solidFill>
                <a:latin typeface="Arial" panose="020B0604020202020204" pitchFamily="34" charset="0"/>
                <a:cs typeface="Arial" panose="020B0604020202020204" pitchFamily="34" charset="0"/>
              </a:rPr>
              <a:t>B. Hai dây dẫn chéo nhau.</a:t>
            </a:r>
            <a:endParaRPr lang="en-US" sz="400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00081C4F-D241-7898-636E-279F4ADE7DA6}"/>
              </a:ext>
            </a:extLst>
          </p:cNvPr>
          <p:cNvSpPr/>
          <p:nvPr/>
        </p:nvSpPr>
        <p:spPr>
          <a:xfrm>
            <a:off x="609601" y="7048500"/>
            <a:ext cx="8077200" cy="2590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 Hai dây dẫn nối nhau.</a:t>
            </a:r>
          </a:p>
        </p:txBody>
      </p:sp>
      <p:sp>
        <p:nvSpPr>
          <p:cNvPr id="11" name="Rectangle: Rounded Corners 10">
            <a:extLst>
              <a:ext uri="{FF2B5EF4-FFF2-40B4-BE49-F238E27FC236}">
                <a16:creationId xmlns:a16="http://schemas.microsoft.com/office/drawing/2014/main" id="{E1022EF2-64CD-513C-2BF9-D7528A6BA4D8}"/>
              </a:ext>
            </a:extLst>
          </p:cNvPr>
          <p:cNvSpPr/>
          <p:nvPr/>
        </p:nvSpPr>
        <p:spPr>
          <a:xfrm>
            <a:off x="9601199" y="7048500"/>
            <a:ext cx="8077200" cy="2590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D. Quạt trần. </a:t>
            </a:r>
          </a:p>
        </p:txBody>
      </p:sp>
      <p:sp>
        <p:nvSpPr>
          <p:cNvPr id="12" name="Rectangle: Rounded Corners 11">
            <a:extLst>
              <a:ext uri="{FF2B5EF4-FFF2-40B4-BE49-F238E27FC236}">
                <a16:creationId xmlns:a16="http://schemas.microsoft.com/office/drawing/2014/main" id="{ECB985A3-09FF-FFD3-08AC-BCFB15E59862}"/>
              </a:ext>
            </a:extLst>
          </p:cNvPr>
          <p:cNvSpPr/>
          <p:nvPr/>
        </p:nvSpPr>
        <p:spPr>
          <a:xfrm>
            <a:off x="9601199" y="7054121"/>
            <a:ext cx="8077200" cy="2590800"/>
          </a:xfrm>
          <a:prstGeom prst="roundRect">
            <a:avLst>
              <a:gd name="adj" fmla="val 10275"/>
            </a:avLst>
          </a:prstGeom>
          <a:solidFill>
            <a:srgbClr val="E9C7C6"/>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D. Quạt trần. </a:t>
            </a:r>
          </a:p>
        </p:txBody>
      </p:sp>
      <p:pic>
        <p:nvPicPr>
          <p:cNvPr id="3" name="Picture 2">
            <a:extLst>
              <a:ext uri="{FF2B5EF4-FFF2-40B4-BE49-F238E27FC236}">
                <a16:creationId xmlns:a16="http://schemas.microsoft.com/office/drawing/2014/main" id="{9AF66E64-8DF4-ED83-FB97-B227989EBF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0823" y="1848416"/>
            <a:ext cx="5386354" cy="1390084"/>
          </a:xfrm>
          <a:prstGeom prst="rect">
            <a:avLst/>
          </a:prstGeom>
        </p:spPr>
      </p:pic>
    </p:spTree>
    <p:extLst>
      <p:ext uri="{BB962C8B-B14F-4D97-AF65-F5344CB8AC3E}">
        <p14:creationId xmlns:p14="http://schemas.microsoft.com/office/powerpoint/2010/main" val="1192481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up)">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EFB31E8-B848-BE64-247E-7E6763DFB66F}"/>
              </a:ext>
            </a:extLst>
          </p:cNvPr>
          <p:cNvSpPr/>
          <p:nvPr/>
        </p:nvSpPr>
        <p:spPr>
          <a:xfrm>
            <a:off x="609601" y="3619500"/>
            <a:ext cx="8077200" cy="2590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A. Hệ thống dây pha.</a:t>
            </a:r>
          </a:p>
        </p:txBody>
      </p:sp>
      <p:sp>
        <p:nvSpPr>
          <p:cNvPr id="7" name="TextBox 6">
            <a:extLst>
              <a:ext uri="{FF2B5EF4-FFF2-40B4-BE49-F238E27FC236}">
                <a16:creationId xmlns:a16="http://schemas.microsoft.com/office/drawing/2014/main" id="{8F07C212-DBDF-9ACA-A604-F717E115BE48}"/>
              </a:ext>
            </a:extLst>
          </p:cNvPr>
          <p:cNvSpPr txBox="1"/>
          <p:nvPr/>
        </p:nvSpPr>
        <p:spPr>
          <a:xfrm>
            <a:off x="1714500" y="791421"/>
            <a:ext cx="14859000" cy="1824923"/>
          </a:xfrm>
          <a:prstGeom prst="rect">
            <a:avLst/>
          </a:prstGeom>
          <a:noFill/>
        </p:spPr>
        <p:txBody>
          <a:bodyPr wrap="square">
            <a:spAutoFit/>
          </a:bodyPr>
          <a:lstStyle/>
          <a:p>
            <a:pPr algn="ctr">
              <a:lnSpc>
                <a:spcPct val="150000"/>
              </a:lnSpc>
            </a:pPr>
            <a:r>
              <a:rPr lang="vi-VN" sz="4000" b="1" i="1">
                <a:solidFill>
                  <a:srgbClr val="C00000"/>
                </a:solidFill>
                <a:latin typeface="Arial" panose="020B0604020202020204" pitchFamily="34" charset="0"/>
                <a:cs typeface="Arial" panose="020B0604020202020204" pitchFamily="34" charset="0"/>
              </a:rPr>
              <a:t>Câu </a:t>
            </a:r>
            <a:r>
              <a:rPr lang="en-US" sz="4000" b="1" i="1">
                <a:solidFill>
                  <a:srgbClr val="C00000"/>
                </a:solidFill>
                <a:latin typeface="Arial" panose="020B0604020202020204" pitchFamily="34" charset="0"/>
                <a:cs typeface="Arial" panose="020B0604020202020204" pitchFamily="34" charset="0"/>
              </a:rPr>
              <a:t>4</a:t>
            </a:r>
            <a:r>
              <a:rPr lang="vi-VN" sz="4000" b="1" i="1">
                <a:solidFill>
                  <a:srgbClr val="C00000"/>
                </a:solidFill>
                <a:latin typeface="Arial" panose="020B0604020202020204" pitchFamily="34" charset="0"/>
                <a:cs typeface="Arial" panose="020B0604020202020204" pitchFamily="34" charset="0"/>
              </a:rPr>
              <a:t>: </a:t>
            </a:r>
            <a:r>
              <a:rPr lang="vi-VN" sz="4000">
                <a:cs typeface="Arial" panose="020B0604020202020204" pitchFamily="34" charset="0"/>
              </a:rPr>
              <a:t>Mạng điện trong nhà nhận điện năng từ đâu để cung cấp điện cho các đồ dùng điện trong gia đình? </a:t>
            </a:r>
            <a:endParaRPr lang="en-US" sz="4000">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730FDC53-65C8-B7E5-28F8-E533734443E3}"/>
              </a:ext>
            </a:extLst>
          </p:cNvPr>
          <p:cNvSpPr/>
          <p:nvPr/>
        </p:nvSpPr>
        <p:spPr>
          <a:xfrm>
            <a:off x="9601199" y="3619500"/>
            <a:ext cx="8077200" cy="2590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a:solidFill>
                  <a:schemeClr val="tx1"/>
                </a:solidFill>
                <a:latin typeface="Arial" panose="020B0604020202020204" pitchFamily="34" charset="0"/>
                <a:cs typeface="Arial" panose="020B0604020202020204" pitchFamily="34" charset="0"/>
              </a:rPr>
              <a:t>B. Hệ thống dây trung tính.</a:t>
            </a:r>
            <a:endParaRPr lang="en-US" sz="400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00081C4F-D241-7898-636E-279F4ADE7DA6}"/>
              </a:ext>
            </a:extLst>
          </p:cNvPr>
          <p:cNvSpPr/>
          <p:nvPr/>
        </p:nvSpPr>
        <p:spPr>
          <a:xfrm>
            <a:off x="609601" y="6896100"/>
            <a:ext cx="8077200" cy="2590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cs typeface="Arial" panose="020B0604020202020204" pitchFamily="34" charset="0"/>
              </a:rPr>
              <a:t>C. Công tơ điện.</a:t>
            </a:r>
            <a:endParaRPr lang="en-US" sz="4000">
              <a:solidFill>
                <a:schemeClr val="tx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E1022EF2-64CD-513C-2BF9-D7528A6BA4D8}"/>
              </a:ext>
            </a:extLst>
          </p:cNvPr>
          <p:cNvSpPr/>
          <p:nvPr/>
        </p:nvSpPr>
        <p:spPr>
          <a:xfrm>
            <a:off x="9601199" y="6896100"/>
            <a:ext cx="8077200" cy="2590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D. Mạng phân phối. </a:t>
            </a:r>
          </a:p>
        </p:txBody>
      </p:sp>
      <p:sp>
        <p:nvSpPr>
          <p:cNvPr id="12" name="Rectangle: Rounded Corners 11">
            <a:extLst>
              <a:ext uri="{FF2B5EF4-FFF2-40B4-BE49-F238E27FC236}">
                <a16:creationId xmlns:a16="http://schemas.microsoft.com/office/drawing/2014/main" id="{ECB985A3-09FF-FFD3-08AC-BCFB15E59862}"/>
              </a:ext>
            </a:extLst>
          </p:cNvPr>
          <p:cNvSpPr/>
          <p:nvPr/>
        </p:nvSpPr>
        <p:spPr>
          <a:xfrm>
            <a:off x="9632429" y="6904779"/>
            <a:ext cx="8077200" cy="2590800"/>
          </a:xfrm>
          <a:prstGeom prst="roundRect">
            <a:avLst>
              <a:gd name="adj" fmla="val 10275"/>
            </a:avLst>
          </a:prstGeom>
          <a:solidFill>
            <a:srgbClr val="E9C7C6"/>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D. Mạng phân phối. </a:t>
            </a:r>
          </a:p>
        </p:txBody>
      </p:sp>
    </p:spTree>
    <p:extLst>
      <p:ext uri="{BB962C8B-B14F-4D97-AF65-F5344CB8AC3E}">
        <p14:creationId xmlns:p14="http://schemas.microsoft.com/office/powerpoint/2010/main" val="3995029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EFB31E8-B848-BE64-247E-7E6763DFB66F}"/>
              </a:ext>
            </a:extLst>
          </p:cNvPr>
          <p:cNvSpPr/>
          <p:nvPr/>
        </p:nvSpPr>
        <p:spPr>
          <a:xfrm>
            <a:off x="609601" y="3162300"/>
            <a:ext cx="8077200" cy="2590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A. Thể hiện mối liên hệ điện giữa các thiết bị trong mạng điện.</a:t>
            </a:r>
          </a:p>
        </p:txBody>
      </p:sp>
      <p:sp>
        <p:nvSpPr>
          <p:cNvPr id="7" name="TextBox 6">
            <a:extLst>
              <a:ext uri="{FF2B5EF4-FFF2-40B4-BE49-F238E27FC236}">
                <a16:creationId xmlns:a16="http://schemas.microsoft.com/office/drawing/2014/main" id="{8F07C212-DBDF-9ACA-A604-F717E115BE48}"/>
              </a:ext>
            </a:extLst>
          </p:cNvPr>
          <p:cNvSpPr txBox="1"/>
          <p:nvPr/>
        </p:nvSpPr>
        <p:spPr>
          <a:xfrm>
            <a:off x="1714500" y="965307"/>
            <a:ext cx="14859000" cy="901593"/>
          </a:xfrm>
          <a:prstGeom prst="rect">
            <a:avLst/>
          </a:prstGeom>
          <a:noFill/>
        </p:spPr>
        <p:txBody>
          <a:bodyPr wrap="square">
            <a:spAutoFit/>
          </a:bodyPr>
          <a:lstStyle/>
          <a:p>
            <a:pPr algn="ctr">
              <a:lnSpc>
                <a:spcPct val="150000"/>
              </a:lnSpc>
            </a:pPr>
            <a:r>
              <a:rPr lang="vi-VN" sz="4000" b="1" i="1">
                <a:solidFill>
                  <a:srgbClr val="C00000"/>
                </a:solidFill>
                <a:latin typeface="Arial" panose="020B0604020202020204" pitchFamily="34" charset="0"/>
                <a:cs typeface="Arial" panose="020B0604020202020204" pitchFamily="34" charset="0"/>
              </a:rPr>
              <a:t>Câu </a:t>
            </a:r>
            <a:r>
              <a:rPr lang="en-US" sz="4000" b="1" i="1">
                <a:solidFill>
                  <a:srgbClr val="C00000"/>
                </a:solidFill>
                <a:latin typeface="Arial" panose="020B0604020202020204" pitchFamily="34" charset="0"/>
                <a:cs typeface="Arial" panose="020B0604020202020204" pitchFamily="34" charset="0"/>
              </a:rPr>
              <a:t>5</a:t>
            </a:r>
            <a:r>
              <a:rPr lang="vi-VN" sz="4000" b="1" i="1">
                <a:solidFill>
                  <a:srgbClr val="C00000"/>
                </a:solidFill>
                <a:latin typeface="Arial" panose="020B0604020202020204" pitchFamily="34" charset="0"/>
                <a:cs typeface="Arial" panose="020B0604020202020204" pitchFamily="34" charset="0"/>
              </a:rPr>
              <a:t>: </a:t>
            </a:r>
            <a:r>
              <a:rPr lang="vi-VN" sz="4000">
                <a:cs typeface="Arial" panose="020B0604020202020204" pitchFamily="34" charset="0"/>
              </a:rPr>
              <a:t>Chọn phát biểu sai về sơ đồ nguyên lí. </a:t>
            </a:r>
            <a:endParaRPr lang="en-US" sz="4000">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730FDC53-65C8-B7E5-28F8-E533734443E3}"/>
              </a:ext>
            </a:extLst>
          </p:cNvPr>
          <p:cNvSpPr/>
          <p:nvPr/>
        </p:nvSpPr>
        <p:spPr>
          <a:xfrm>
            <a:off x="9601199" y="3162300"/>
            <a:ext cx="8077200" cy="2590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B. Là cơ sở để thiết kế sơ đồ lắp đặt.</a:t>
            </a:r>
            <a:endParaRPr lang="en-US" sz="400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00081C4F-D241-7898-636E-279F4ADE7DA6}"/>
              </a:ext>
            </a:extLst>
          </p:cNvPr>
          <p:cNvSpPr/>
          <p:nvPr/>
        </p:nvSpPr>
        <p:spPr>
          <a:xfrm>
            <a:off x="609601" y="6438900"/>
            <a:ext cx="8077200" cy="2590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C. Biểu thị rõ vị trí, cách lắp đặt của các thiết bị điện trong nhà.</a:t>
            </a:r>
            <a:endParaRPr lang="en-US" sz="4000">
              <a:solidFill>
                <a:schemeClr val="tx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E1022EF2-64CD-513C-2BF9-D7528A6BA4D8}"/>
              </a:ext>
            </a:extLst>
          </p:cNvPr>
          <p:cNvSpPr/>
          <p:nvPr/>
        </p:nvSpPr>
        <p:spPr>
          <a:xfrm>
            <a:off x="9601199" y="6438900"/>
            <a:ext cx="8077200" cy="2590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D. Được dùng để nghiên cứu nguyên lí làm việc. </a:t>
            </a:r>
            <a:endParaRPr lang="en-US" sz="4000">
              <a:solidFill>
                <a:schemeClr val="tx1"/>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ECB985A3-09FF-FFD3-08AC-BCFB15E59862}"/>
              </a:ext>
            </a:extLst>
          </p:cNvPr>
          <p:cNvSpPr/>
          <p:nvPr/>
        </p:nvSpPr>
        <p:spPr>
          <a:xfrm>
            <a:off x="609601" y="3136692"/>
            <a:ext cx="8077200" cy="2590800"/>
          </a:xfrm>
          <a:prstGeom prst="roundRect">
            <a:avLst>
              <a:gd name="adj" fmla="val 10275"/>
            </a:avLst>
          </a:prstGeom>
          <a:solidFill>
            <a:srgbClr val="E9C7C6"/>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A. Thể hiện mối liên hệ điện giữa các thiết bị trong mạng điện.</a:t>
            </a:r>
          </a:p>
        </p:txBody>
      </p:sp>
    </p:spTree>
    <p:extLst>
      <p:ext uri="{BB962C8B-B14F-4D97-AF65-F5344CB8AC3E}">
        <p14:creationId xmlns:p14="http://schemas.microsoft.com/office/powerpoint/2010/main" val="1817827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F5CF41-6762-2F36-17A8-0F1DE76F1805}"/>
              </a:ext>
            </a:extLst>
          </p:cNvPr>
          <p:cNvSpPr/>
          <p:nvPr/>
        </p:nvSpPr>
        <p:spPr>
          <a:xfrm>
            <a:off x="-457200" y="495300"/>
            <a:ext cx="7177088" cy="914400"/>
          </a:xfrm>
          <a:prstGeom prst="rect">
            <a:avLst/>
          </a:prstGeom>
          <a:solidFill>
            <a:srgbClr val="E9C7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Các thiết bị điện </a:t>
            </a:r>
          </a:p>
        </p:txBody>
      </p:sp>
      <p:grpSp>
        <p:nvGrpSpPr>
          <p:cNvPr id="6" name="Group 5">
            <a:extLst>
              <a:ext uri="{FF2B5EF4-FFF2-40B4-BE49-F238E27FC236}">
                <a16:creationId xmlns:a16="http://schemas.microsoft.com/office/drawing/2014/main" id="{ED5C35DA-556F-984F-45C1-45A27160472C}"/>
              </a:ext>
            </a:extLst>
          </p:cNvPr>
          <p:cNvGrpSpPr/>
          <p:nvPr/>
        </p:nvGrpSpPr>
        <p:grpSpPr>
          <a:xfrm>
            <a:off x="922734" y="1655056"/>
            <a:ext cx="5272088" cy="3390900"/>
            <a:chOff x="1416844" y="2324100"/>
            <a:chExt cx="5272088" cy="3390900"/>
          </a:xfrm>
        </p:grpSpPr>
        <p:pic>
          <p:nvPicPr>
            <p:cNvPr id="10" name="Picture 2" descr="Công tắc">
              <a:extLst>
                <a:ext uri="{FF2B5EF4-FFF2-40B4-BE49-F238E27FC236}">
                  <a16:creationId xmlns:a16="http://schemas.microsoft.com/office/drawing/2014/main" id="{AEE70B7A-57A8-93C9-1097-9CC25B2F40E3}"/>
                </a:ext>
              </a:extLst>
            </p:cNvPr>
            <p:cNvPicPr>
              <a:picLocks noChangeAspect="1" noChangeArrowheads="1"/>
            </p:cNvPicPr>
            <p:nvPr/>
          </p:nvPicPr>
          <p:blipFill rotWithShape="1">
            <a:blip r:embed="rId2">
              <a:clrChange>
                <a:clrFrom>
                  <a:srgbClr val="F8F8F8"/>
                </a:clrFrom>
                <a:clrTo>
                  <a:srgbClr val="F8F8F8">
                    <a:alpha val="0"/>
                  </a:srgbClr>
                </a:clrTo>
              </a:clrChange>
              <a:extLst>
                <a:ext uri="{28A0092B-C50C-407E-A947-70E740481C1C}">
                  <a14:useLocalDpi xmlns:a14="http://schemas.microsoft.com/office/drawing/2010/main" val="0"/>
                </a:ext>
              </a:extLst>
            </a:blip>
            <a:srcRect l="8000" t="28000" r="9333" b="16000"/>
            <a:stretch/>
          </p:blipFill>
          <p:spPr bwMode="auto">
            <a:xfrm>
              <a:off x="1690688" y="2324100"/>
              <a:ext cx="4724400" cy="3200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258164A-C5E5-C106-D7A3-B993C6001802}"/>
                </a:ext>
              </a:extLst>
            </p:cNvPr>
            <p:cNvSpPr txBox="1"/>
            <p:nvPr/>
          </p:nvSpPr>
          <p:spPr>
            <a:xfrm>
              <a:off x="1416844" y="5084058"/>
              <a:ext cx="5272088"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Công tắc </a:t>
              </a:r>
            </a:p>
          </p:txBody>
        </p:sp>
      </p:grpSp>
      <p:grpSp>
        <p:nvGrpSpPr>
          <p:cNvPr id="12" name="Group 11">
            <a:extLst>
              <a:ext uri="{FF2B5EF4-FFF2-40B4-BE49-F238E27FC236}">
                <a16:creationId xmlns:a16="http://schemas.microsoft.com/office/drawing/2014/main" id="{A8420E3E-1D63-24D0-4A88-BE14B6372A9F}"/>
              </a:ext>
            </a:extLst>
          </p:cNvPr>
          <p:cNvGrpSpPr/>
          <p:nvPr/>
        </p:nvGrpSpPr>
        <p:grpSpPr>
          <a:xfrm>
            <a:off x="6507956" y="1239625"/>
            <a:ext cx="5272088" cy="3806331"/>
            <a:chOff x="6507956" y="1908669"/>
            <a:chExt cx="5272088" cy="3806331"/>
          </a:xfrm>
        </p:grpSpPr>
        <p:pic>
          <p:nvPicPr>
            <p:cNvPr id="13" name="Picture 6" descr="Ổ cắm điện LIOA chống giật, 3D33N-CG">
              <a:extLst>
                <a:ext uri="{FF2B5EF4-FFF2-40B4-BE49-F238E27FC236}">
                  <a16:creationId xmlns:a16="http://schemas.microsoft.com/office/drawing/2014/main" id="{9569C587-3D03-635F-4B1E-038FED83E2CA}"/>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8009" b="23472"/>
            <a:stretch/>
          </p:blipFill>
          <p:spPr bwMode="auto">
            <a:xfrm>
              <a:off x="6719888" y="1908669"/>
              <a:ext cx="4876800" cy="285383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78FF2D3-5589-2095-4FFD-68187A40555D}"/>
                </a:ext>
              </a:extLst>
            </p:cNvPr>
            <p:cNvSpPr txBox="1"/>
            <p:nvPr/>
          </p:nvSpPr>
          <p:spPr>
            <a:xfrm>
              <a:off x="6507956" y="5084058"/>
              <a:ext cx="5272088"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Ổ cắm </a:t>
              </a:r>
            </a:p>
          </p:txBody>
        </p:sp>
      </p:grpSp>
      <p:grpSp>
        <p:nvGrpSpPr>
          <p:cNvPr id="15" name="Group 14">
            <a:extLst>
              <a:ext uri="{FF2B5EF4-FFF2-40B4-BE49-F238E27FC236}">
                <a16:creationId xmlns:a16="http://schemas.microsoft.com/office/drawing/2014/main" id="{41A39103-59C7-DCC9-B060-11818190EB76}"/>
              </a:ext>
            </a:extLst>
          </p:cNvPr>
          <p:cNvGrpSpPr/>
          <p:nvPr/>
        </p:nvGrpSpPr>
        <p:grpSpPr>
          <a:xfrm>
            <a:off x="12395598" y="1028700"/>
            <a:ext cx="5272088" cy="4014786"/>
            <a:chOff x="11872912" y="1697744"/>
            <a:chExt cx="5272088" cy="4014786"/>
          </a:xfrm>
        </p:grpSpPr>
        <p:pic>
          <p:nvPicPr>
            <p:cNvPr id="16" name="Picture 8" descr="Dây điện đôi nhiều lõi đồng mạ kẽm">
              <a:extLst>
                <a:ext uri="{FF2B5EF4-FFF2-40B4-BE49-F238E27FC236}">
                  <a16:creationId xmlns:a16="http://schemas.microsoft.com/office/drawing/2014/main" id="{D063B9AB-E51D-0581-567A-B0B51C23EA10}"/>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7779" b="11481"/>
            <a:stretch/>
          </p:blipFill>
          <p:spPr bwMode="auto">
            <a:xfrm>
              <a:off x="12406312" y="1697744"/>
              <a:ext cx="4191000" cy="338384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F3CA413-4E49-BEB2-BA52-10D3B6AC82CC}"/>
                </a:ext>
              </a:extLst>
            </p:cNvPr>
            <p:cNvSpPr txBox="1"/>
            <p:nvPr/>
          </p:nvSpPr>
          <p:spPr>
            <a:xfrm>
              <a:off x="11872912" y="5081588"/>
              <a:ext cx="5272088"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Dây điện </a:t>
              </a:r>
            </a:p>
          </p:txBody>
        </p:sp>
      </p:grpSp>
      <p:sp>
        <p:nvSpPr>
          <p:cNvPr id="18" name="Rectangle 17">
            <a:extLst>
              <a:ext uri="{FF2B5EF4-FFF2-40B4-BE49-F238E27FC236}">
                <a16:creationId xmlns:a16="http://schemas.microsoft.com/office/drawing/2014/main" id="{057D253F-96EB-FE6D-C6C4-FD5F58036901}"/>
              </a:ext>
            </a:extLst>
          </p:cNvPr>
          <p:cNvSpPr/>
          <p:nvPr/>
        </p:nvSpPr>
        <p:spPr>
          <a:xfrm>
            <a:off x="-457200" y="5391326"/>
            <a:ext cx="7177088" cy="914400"/>
          </a:xfrm>
          <a:prstGeom prst="rect">
            <a:avLst/>
          </a:prstGeom>
          <a:solidFill>
            <a:srgbClr val="E9C7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Đồ dùng điện</a:t>
            </a:r>
          </a:p>
        </p:txBody>
      </p:sp>
      <p:grpSp>
        <p:nvGrpSpPr>
          <p:cNvPr id="19" name="Group 18">
            <a:extLst>
              <a:ext uri="{FF2B5EF4-FFF2-40B4-BE49-F238E27FC236}">
                <a16:creationId xmlns:a16="http://schemas.microsoft.com/office/drawing/2014/main" id="{11972C45-C984-03AC-A99C-DACE3CD958D3}"/>
              </a:ext>
            </a:extLst>
          </p:cNvPr>
          <p:cNvGrpSpPr/>
          <p:nvPr/>
        </p:nvGrpSpPr>
        <p:grpSpPr>
          <a:xfrm>
            <a:off x="639365" y="6529077"/>
            <a:ext cx="5272088" cy="3470363"/>
            <a:chOff x="639365" y="6636808"/>
            <a:chExt cx="5272088" cy="3470363"/>
          </a:xfrm>
        </p:grpSpPr>
        <p:pic>
          <p:nvPicPr>
            <p:cNvPr id="20" name="Picture 10" descr="Quạt Kẹp Ô Tô 12V - 24V Quạt Điện Trên Xe Tải Lồng Sắt Cao Cấp Quạt Kẹp  Bình Ắc Quy - C018">
              <a:extLst>
                <a:ext uri="{FF2B5EF4-FFF2-40B4-BE49-F238E27FC236}">
                  <a16:creationId xmlns:a16="http://schemas.microsoft.com/office/drawing/2014/main" id="{2362D265-AB94-BEB3-E5E6-C02942180C7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0" y="6636808"/>
              <a:ext cx="3094621" cy="309462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C8940A5B-BE1D-3C69-0C5F-A6C4E07EE37D}"/>
                </a:ext>
              </a:extLst>
            </p:cNvPr>
            <p:cNvSpPr txBox="1"/>
            <p:nvPr/>
          </p:nvSpPr>
          <p:spPr>
            <a:xfrm>
              <a:off x="639365" y="9476229"/>
              <a:ext cx="5272088"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Quạt điện </a:t>
              </a:r>
            </a:p>
          </p:txBody>
        </p:sp>
      </p:grpSp>
      <p:grpSp>
        <p:nvGrpSpPr>
          <p:cNvPr id="22" name="Group 21">
            <a:extLst>
              <a:ext uri="{FF2B5EF4-FFF2-40B4-BE49-F238E27FC236}">
                <a16:creationId xmlns:a16="http://schemas.microsoft.com/office/drawing/2014/main" id="{1028974B-3B9A-7F88-FA47-400B6E412ED4}"/>
              </a:ext>
            </a:extLst>
          </p:cNvPr>
          <p:cNvGrpSpPr/>
          <p:nvPr/>
        </p:nvGrpSpPr>
        <p:grpSpPr>
          <a:xfrm>
            <a:off x="5920978" y="6895741"/>
            <a:ext cx="5757515" cy="3103699"/>
            <a:chOff x="5920978" y="7003472"/>
            <a:chExt cx="5757515" cy="3103699"/>
          </a:xfrm>
        </p:grpSpPr>
        <p:pic>
          <p:nvPicPr>
            <p:cNvPr id="23" name="Picture 22">
              <a:extLst>
                <a:ext uri="{FF2B5EF4-FFF2-40B4-BE49-F238E27FC236}">
                  <a16:creationId xmlns:a16="http://schemas.microsoft.com/office/drawing/2014/main" id="{827B0117-6D67-39D5-0926-2F6E83AA415B}"/>
                </a:ext>
              </a:extLst>
            </p:cNvPr>
            <p:cNvPicPr>
              <a:picLocks noChangeAspect="1"/>
            </p:cNvPicPr>
            <p:nvPr/>
          </p:nvPicPr>
          <p:blipFill>
            <a:blip r:embed="rId6">
              <a:clrChange>
                <a:clrFrom>
                  <a:srgbClr val="FFFFFF"/>
                </a:clrFrom>
                <a:clrTo>
                  <a:srgbClr val="FFFFFF">
                    <a:alpha val="0"/>
                  </a:srgbClr>
                </a:clrTo>
              </a:clrChange>
            </a:blip>
            <a:srcRect t="17350" b="21131"/>
            <a:stretch/>
          </p:blipFill>
          <p:spPr>
            <a:xfrm>
              <a:off x="5920978" y="7003472"/>
              <a:ext cx="5757515" cy="2361292"/>
            </a:xfrm>
            <a:prstGeom prst="rect">
              <a:avLst/>
            </a:prstGeom>
          </p:spPr>
        </p:pic>
        <p:sp>
          <p:nvSpPr>
            <p:cNvPr id="24" name="TextBox 23">
              <a:extLst>
                <a:ext uri="{FF2B5EF4-FFF2-40B4-BE49-F238E27FC236}">
                  <a16:creationId xmlns:a16="http://schemas.microsoft.com/office/drawing/2014/main" id="{D1BCE130-C5D7-606D-8A62-8EEAA7D441FA}"/>
                </a:ext>
              </a:extLst>
            </p:cNvPr>
            <p:cNvSpPr txBox="1"/>
            <p:nvPr/>
          </p:nvSpPr>
          <p:spPr>
            <a:xfrm>
              <a:off x="6163691" y="9476229"/>
              <a:ext cx="5272088"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Điều hòa </a:t>
              </a:r>
            </a:p>
          </p:txBody>
        </p:sp>
      </p:grpSp>
      <p:grpSp>
        <p:nvGrpSpPr>
          <p:cNvPr id="25" name="Group 24">
            <a:extLst>
              <a:ext uri="{FF2B5EF4-FFF2-40B4-BE49-F238E27FC236}">
                <a16:creationId xmlns:a16="http://schemas.microsoft.com/office/drawing/2014/main" id="{A1933F2B-3B42-A6A7-1DEE-A74FE1332F5E}"/>
              </a:ext>
            </a:extLst>
          </p:cNvPr>
          <p:cNvGrpSpPr/>
          <p:nvPr/>
        </p:nvGrpSpPr>
        <p:grpSpPr>
          <a:xfrm>
            <a:off x="12039600" y="6438900"/>
            <a:ext cx="5987139" cy="3560540"/>
            <a:chOff x="12039600" y="6546631"/>
            <a:chExt cx="5987139" cy="3560540"/>
          </a:xfrm>
        </p:grpSpPr>
        <p:pic>
          <p:nvPicPr>
            <p:cNvPr id="26" name="Picture 14" descr="Tivi Asanzo 25S200 LED 25 inch - Asanzo Việt Nam">
              <a:extLst>
                <a:ext uri="{FF2B5EF4-FFF2-40B4-BE49-F238E27FC236}">
                  <a16:creationId xmlns:a16="http://schemas.microsoft.com/office/drawing/2014/main" id="{EE8AF23E-8D50-F6D6-D007-5DFA81E59E22}"/>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23606" b="17394"/>
            <a:stretch/>
          </p:blipFill>
          <p:spPr bwMode="auto">
            <a:xfrm>
              <a:off x="12039600" y="6546631"/>
              <a:ext cx="5987139" cy="353241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111571A-1FD6-B518-1B8D-28204537C4F9}"/>
                </a:ext>
              </a:extLst>
            </p:cNvPr>
            <p:cNvSpPr txBox="1"/>
            <p:nvPr/>
          </p:nvSpPr>
          <p:spPr>
            <a:xfrm>
              <a:off x="12496800" y="9476229"/>
              <a:ext cx="5272088"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Ti vi</a:t>
              </a:r>
            </a:p>
          </p:txBody>
        </p:sp>
      </p:grpSp>
    </p:spTree>
    <p:extLst>
      <p:ext uri="{BB962C8B-B14F-4D97-AF65-F5344CB8AC3E}">
        <p14:creationId xmlns:p14="http://schemas.microsoft.com/office/powerpoint/2010/main" val="330766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par>
                                <p:cTn id="32" presetID="22" presetClass="entr" presetSubtype="4"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down)">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EFB31E8-B848-BE64-247E-7E6763DFB66F}"/>
              </a:ext>
            </a:extLst>
          </p:cNvPr>
          <p:cNvSpPr/>
          <p:nvPr/>
        </p:nvSpPr>
        <p:spPr>
          <a:xfrm>
            <a:off x="609601" y="3162300"/>
            <a:ext cx="8077200" cy="2590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A. Là cơ sở để thiết kế sơ đồ lắp đặt.</a:t>
            </a:r>
            <a:endParaRPr lang="en-US" sz="4000">
              <a:solidFill>
                <a:schemeClr val="tx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F07C212-DBDF-9ACA-A604-F717E115BE48}"/>
              </a:ext>
            </a:extLst>
          </p:cNvPr>
          <p:cNvSpPr txBox="1"/>
          <p:nvPr/>
        </p:nvSpPr>
        <p:spPr>
          <a:xfrm>
            <a:off x="1714500" y="965307"/>
            <a:ext cx="14859000" cy="901593"/>
          </a:xfrm>
          <a:prstGeom prst="rect">
            <a:avLst/>
          </a:prstGeom>
          <a:noFill/>
        </p:spPr>
        <p:txBody>
          <a:bodyPr wrap="square">
            <a:spAutoFit/>
          </a:bodyPr>
          <a:lstStyle/>
          <a:p>
            <a:pPr algn="ctr">
              <a:lnSpc>
                <a:spcPct val="150000"/>
              </a:lnSpc>
            </a:pPr>
            <a:r>
              <a:rPr lang="vi-VN" sz="4000" b="1" i="1">
                <a:solidFill>
                  <a:srgbClr val="C00000"/>
                </a:solidFill>
                <a:latin typeface="Arial" panose="020B0604020202020204" pitchFamily="34" charset="0"/>
                <a:cs typeface="Arial" panose="020B0604020202020204" pitchFamily="34" charset="0"/>
              </a:rPr>
              <a:t>Câu </a:t>
            </a:r>
            <a:r>
              <a:rPr lang="en-US" sz="4000" b="1" i="1">
                <a:solidFill>
                  <a:srgbClr val="C00000"/>
                </a:solidFill>
                <a:latin typeface="Arial" panose="020B0604020202020204" pitchFamily="34" charset="0"/>
                <a:cs typeface="Arial" panose="020B0604020202020204" pitchFamily="34" charset="0"/>
              </a:rPr>
              <a:t>6</a:t>
            </a:r>
            <a:r>
              <a:rPr lang="vi-VN" sz="4000" b="1" i="1">
                <a:solidFill>
                  <a:srgbClr val="C00000"/>
                </a:solidFill>
                <a:latin typeface="Arial" panose="020B0604020202020204" pitchFamily="34" charset="0"/>
                <a:cs typeface="Arial" panose="020B0604020202020204" pitchFamily="34" charset="0"/>
              </a:rPr>
              <a:t>: </a:t>
            </a:r>
            <a:r>
              <a:rPr lang="vi-VN" sz="4000">
                <a:cs typeface="Arial" panose="020B0604020202020204" pitchFamily="34" charset="0"/>
              </a:rPr>
              <a:t>Chọn phát biểu sai về sơ đồ lắp đặt mạng điện trong nhà.</a:t>
            </a:r>
            <a:endParaRPr lang="en-US" sz="4000">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730FDC53-65C8-B7E5-28F8-E533734443E3}"/>
              </a:ext>
            </a:extLst>
          </p:cNvPr>
          <p:cNvSpPr/>
          <p:nvPr/>
        </p:nvSpPr>
        <p:spPr>
          <a:xfrm>
            <a:off x="9601199" y="3162300"/>
            <a:ext cx="8077200" cy="2590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B. Biểu thị rõ vị trí, cách lắp đặt của các thiết bị và đồ dùng điện của mạng điện.</a:t>
            </a:r>
            <a:endParaRPr lang="en-US" sz="400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00081C4F-D241-7898-636E-279F4ADE7DA6}"/>
              </a:ext>
            </a:extLst>
          </p:cNvPr>
          <p:cNvSpPr/>
          <p:nvPr/>
        </p:nvSpPr>
        <p:spPr>
          <a:xfrm>
            <a:off x="609601" y="6438900"/>
            <a:ext cx="8077200" cy="2590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C. Được sử dụng để dự trù vật liệu, lắp đặt sửa chữa các thiết bị điện có trong mạng điện.</a:t>
            </a:r>
            <a:endParaRPr lang="en-US" sz="4000">
              <a:solidFill>
                <a:schemeClr val="tx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E1022EF2-64CD-513C-2BF9-D7528A6BA4D8}"/>
              </a:ext>
            </a:extLst>
          </p:cNvPr>
          <p:cNvSpPr/>
          <p:nvPr/>
        </p:nvSpPr>
        <p:spPr>
          <a:xfrm>
            <a:off x="9601199" y="6438900"/>
            <a:ext cx="8077200" cy="2590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D. Được sử dụng để dự trù vật liệu và số lượng các thiết bị điện có trong mạng điện. </a:t>
            </a:r>
            <a:endParaRPr lang="en-US" sz="4000">
              <a:solidFill>
                <a:schemeClr val="tx1"/>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ECB985A3-09FF-FFD3-08AC-BCFB15E59862}"/>
              </a:ext>
            </a:extLst>
          </p:cNvPr>
          <p:cNvSpPr/>
          <p:nvPr/>
        </p:nvSpPr>
        <p:spPr>
          <a:xfrm>
            <a:off x="609601" y="3162300"/>
            <a:ext cx="8077200" cy="2590800"/>
          </a:xfrm>
          <a:prstGeom prst="roundRect">
            <a:avLst>
              <a:gd name="adj" fmla="val 10275"/>
            </a:avLst>
          </a:prstGeom>
          <a:solidFill>
            <a:srgbClr val="E9C7C6"/>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A. Là cơ sở để thiết kế sơ đồ lắp đặt.</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3454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EFB31E8-B848-BE64-247E-7E6763DFB66F}"/>
              </a:ext>
            </a:extLst>
          </p:cNvPr>
          <p:cNvSpPr/>
          <p:nvPr/>
        </p:nvSpPr>
        <p:spPr>
          <a:xfrm>
            <a:off x="609601" y="3086100"/>
            <a:ext cx="8077200" cy="2590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A. Đảm bảo tiện lợi và thẩm mĩ trong lắp đặt.</a:t>
            </a:r>
            <a:endParaRPr lang="en-US" sz="4000">
              <a:solidFill>
                <a:schemeClr val="tx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F07C212-DBDF-9ACA-A604-F717E115BE48}"/>
              </a:ext>
            </a:extLst>
          </p:cNvPr>
          <p:cNvSpPr txBox="1"/>
          <p:nvPr/>
        </p:nvSpPr>
        <p:spPr>
          <a:xfrm>
            <a:off x="2076450" y="671005"/>
            <a:ext cx="14135100" cy="1824923"/>
          </a:xfrm>
          <a:prstGeom prst="rect">
            <a:avLst/>
          </a:prstGeom>
          <a:noFill/>
        </p:spPr>
        <p:txBody>
          <a:bodyPr wrap="square">
            <a:spAutoFit/>
          </a:bodyPr>
          <a:lstStyle/>
          <a:p>
            <a:pPr algn="ctr">
              <a:lnSpc>
                <a:spcPct val="150000"/>
              </a:lnSpc>
            </a:pPr>
            <a:r>
              <a:rPr lang="vi-VN" sz="4000" b="1" i="1">
                <a:solidFill>
                  <a:srgbClr val="C00000"/>
                </a:solidFill>
                <a:latin typeface="Arial" panose="020B0604020202020204" pitchFamily="34" charset="0"/>
                <a:cs typeface="Arial" panose="020B0604020202020204" pitchFamily="34" charset="0"/>
              </a:rPr>
              <a:t>Câu </a:t>
            </a:r>
            <a:r>
              <a:rPr lang="en-US" sz="4000" b="1" i="1">
                <a:solidFill>
                  <a:srgbClr val="C00000"/>
                </a:solidFill>
                <a:latin typeface="Arial" panose="020B0604020202020204" pitchFamily="34" charset="0"/>
                <a:cs typeface="Arial" panose="020B0604020202020204" pitchFamily="34" charset="0"/>
              </a:rPr>
              <a:t>7</a:t>
            </a:r>
            <a:r>
              <a:rPr lang="vi-VN" sz="4000" b="1" i="1">
                <a:solidFill>
                  <a:srgbClr val="C00000"/>
                </a:solidFill>
                <a:latin typeface="Arial" panose="020B0604020202020204" pitchFamily="34" charset="0"/>
                <a:cs typeface="Arial" panose="020B0604020202020204" pitchFamily="34" charset="0"/>
              </a:rPr>
              <a:t>: </a:t>
            </a:r>
            <a:r>
              <a:rPr lang="vi-VN" sz="4000">
                <a:cs typeface="Arial" panose="020B0604020202020204" pitchFamily="34" charset="0"/>
              </a:rPr>
              <a:t>Mục đích của việc thiết kế sơ đồ nguyên lí mạng điện là gì?</a:t>
            </a:r>
            <a:endParaRPr lang="en-US" sz="4000">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730FDC53-65C8-B7E5-28F8-E533734443E3}"/>
              </a:ext>
            </a:extLst>
          </p:cNvPr>
          <p:cNvSpPr/>
          <p:nvPr/>
        </p:nvSpPr>
        <p:spPr>
          <a:xfrm>
            <a:off x="9601199" y="3086100"/>
            <a:ext cx="8077200" cy="2590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B. Xác định số lượng và loại ổ cắm cần thiết.</a:t>
            </a:r>
            <a:endParaRPr lang="en-US" sz="400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00081C4F-D241-7898-636E-279F4ADE7DA6}"/>
              </a:ext>
            </a:extLst>
          </p:cNvPr>
          <p:cNvSpPr/>
          <p:nvPr/>
        </p:nvSpPr>
        <p:spPr>
          <a:xfrm>
            <a:off x="609601" y="6362700"/>
            <a:ext cx="8077200" cy="2590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C. Xác định vị trí lắp đặt của bảng điện chính.</a:t>
            </a:r>
            <a:endParaRPr lang="en-US" sz="4000">
              <a:solidFill>
                <a:schemeClr val="tx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E1022EF2-64CD-513C-2BF9-D7528A6BA4D8}"/>
              </a:ext>
            </a:extLst>
          </p:cNvPr>
          <p:cNvSpPr/>
          <p:nvPr/>
        </p:nvSpPr>
        <p:spPr>
          <a:xfrm>
            <a:off x="9601199" y="6362700"/>
            <a:ext cx="8077200" cy="2590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D. Mô tả về cách thức kết nối các thiết bị và đồ dùng điện với nguồn cấp điện. </a:t>
            </a:r>
            <a:endParaRPr lang="en-US" sz="4000">
              <a:solidFill>
                <a:schemeClr val="tx1"/>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ECB985A3-09FF-FFD3-08AC-BCFB15E59862}"/>
              </a:ext>
            </a:extLst>
          </p:cNvPr>
          <p:cNvSpPr/>
          <p:nvPr/>
        </p:nvSpPr>
        <p:spPr>
          <a:xfrm>
            <a:off x="9601199" y="3086100"/>
            <a:ext cx="8077200" cy="2590800"/>
          </a:xfrm>
          <a:prstGeom prst="roundRect">
            <a:avLst>
              <a:gd name="adj" fmla="val 10275"/>
            </a:avLst>
          </a:prstGeom>
          <a:solidFill>
            <a:srgbClr val="E9C7C6"/>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B. Xác định số lượng và loại ổ cắm cần thiết.</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4245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EFB31E8-B848-BE64-247E-7E6763DFB66F}"/>
              </a:ext>
            </a:extLst>
          </p:cNvPr>
          <p:cNvSpPr/>
          <p:nvPr/>
        </p:nvSpPr>
        <p:spPr>
          <a:xfrm>
            <a:off x="609601" y="3086100"/>
            <a:ext cx="8077200" cy="2590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A. Bản vẽ sơ đồ nguyên lí mạng điện. </a:t>
            </a:r>
            <a:endParaRPr lang="en-US" sz="4000">
              <a:solidFill>
                <a:schemeClr val="tx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F07C212-DBDF-9ACA-A604-F717E115BE48}"/>
              </a:ext>
            </a:extLst>
          </p:cNvPr>
          <p:cNvSpPr txBox="1"/>
          <p:nvPr/>
        </p:nvSpPr>
        <p:spPr>
          <a:xfrm>
            <a:off x="2076450" y="671005"/>
            <a:ext cx="14135100" cy="1824923"/>
          </a:xfrm>
          <a:prstGeom prst="rect">
            <a:avLst/>
          </a:prstGeom>
          <a:noFill/>
        </p:spPr>
        <p:txBody>
          <a:bodyPr wrap="square">
            <a:spAutoFit/>
          </a:bodyPr>
          <a:lstStyle/>
          <a:p>
            <a:pPr algn="ctr">
              <a:lnSpc>
                <a:spcPct val="150000"/>
              </a:lnSpc>
            </a:pPr>
            <a:r>
              <a:rPr lang="vi-VN" sz="4000" b="1" i="1">
                <a:solidFill>
                  <a:srgbClr val="C00000"/>
                </a:solidFill>
                <a:latin typeface="Arial" panose="020B0604020202020204" pitchFamily="34" charset="0"/>
                <a:cs typeface="Arial" panose="020B0604020202020204" pitchFamily="34" charset="0"/>
              </a:rPr>
              <a:t>Câu </a:t>
            </a:r>
            <a:r>
              <a:rPr lang="en-US" sz="4000" b="1" i="1">
                <a:solidFill>
                  <a:srgbClr val="C00000"/>
                </a:solidFill>
                <a:latin typeface="Arial" panose="020B0604020202020204" pitchFamily="34" charset="0"/>
                <a:cs typeface="Arial" panose="020B0604020202020204" pitchFamily="34" charset="0"/>
              </a:rPr>
              <a:t>8</a:t>
            </a:r>
            <a:r>
              <a:rPr lang="vi-VN" sz="4000" b="1" i="1">
                <a:solidFill>
                  <a:srgbClr val="C00000"/>
                </a:solidFill>
                <a:latin typeface="Arial" panose="020B0604020202020204" pitchFamily="34" charset="0"/>
                <a:cs typeface="Arial" panose="020B0604020202020204" pitchFamily="34" charset="0"/>
              </a:rPr>
              <a:t>: </a:t>
            </a:r>
            <a:r>
              <a:rPr lang="vi-VN" sz="4000">
                <a:cs typeface="Arial" panose="020B0604020202020204" pitchFamily="34" charset="0"/>
              </a:rPr>
              <a:t>Kết quả cần đạt được ở bước đầu tiên khi thiết kế sơ đồ nguyên lí là gì? </a:t>
            </a:r>
            <a:endParaRPr lang="en-US" sz="4000">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730FDC53-65C8-B7E5-28F8-E533734443E3}"/>
              </a:ext>
            </a:extLst>
          </p:cNvPr>
          <p:cNvSpPr/>
          <p:nvPr/>
        </p:nvSpPr>
        <p:spPr>
          <a:xfrm>
            <a:off x="9601199" y="3086100"/>
            <a:ext cx="8077200" cy="2590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B. Bản danh sách thiết bị và đồ dùng điện cần lắp đặt. </a:t>
            </a:r>
            <a:endParaRPr lang="en-US" sz="400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00081C4F-D241-7898-636E-279F4ADE7DA6}"/>
              </a:ext>
            </a:extLst>
          </p:cNvPr>
          <p:cNvSpPr/>
          <p:nvPr/>
        </p:nvSpPr>
        <p:spPr>
          <a:xfrm>
            <a:off x="609601" y="6362700"/>
            <a:ext cx="8077200" cy="2590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C. Bản mô tả chung về mạng điện cần thiết kế. </a:t>
            </a:r>
            <a:endParaRPr lang="en-US" sz="4000">
              <a:solidFill>
                <a:schemeClr val="tx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E1022EF2-64CD-513C-2BF9-D7528A6BA4D8}"/>
              </a:ext>
            </a:extLst>
          </p:cNvPr>
          <p:cNvSpPr/>
          <p:nvPr/>
        </p:nvSpPr>
        <p:spPr>
          <a:xfrm>
            <a:off x="9601199" y="6362700"/>
            <a:ext cx="8077200" cy="2590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D. Mối liên hệ giữa các thiết bị và đồ dùng điện. </a:t>
            </a:r>
            <a:endParaRPr lang="en-US" sz="4000">
              <a:solidFill>
                <a:schemeClr val="tx1"/>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ECB985A3-09FF-FFD3-08AC-BCFB15E59862}"/>
              </a:ext>
            </a:extLst>
          </p:cNvPr>
          <p:cNvSpPr/>
          <p:nvPr/>
        </p:nvSpPr>
        <p:spPr>
          <a:xfrm>
            <a:off x="610850" y="6353331"/>
            <a:ext cx="8077200" cy="2590800"/>
          </a:xfrm>
          <a:prstGeom prst="roundRect">
            <a:avLst>
              <a:gd name="adj" fmla="val 10275"/>
            </a:avLst>
          </a:prstGeom>
          <a:solidFill>
            <a:srgbClr val="E9C7C6"/>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C. Bản mô tả chung về mạng điện cần thiết kế. </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1494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EFB31E8-B848-BE64-247E-7E6763DFB66F}"/>
              </a:ext>
            </a:extLst>
          </p:cNvPr>
          <p:cNvSpPr/>
          <p:nvPr/>
        </p:nvSpPr>
        <p:spPr>
          <a:xfrm>
            <a:off x="609601" y="3086100"/>
            <a:ext cx="8077200" cy="2590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A. Bản mô tả chung về mạng điện cần thiết kế.</a:t>
            </a:r>
            <a:endParaRPr lang="en-US" sz="4000">
              <a:solidFill>
                <a:schemeClr val="tx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F07C212-DBDF-9ACA-A604-F717E115BE48}"/>
              </a:ext>
            </a:extLst>
          </p:cNvPr>
          <p:cNvSpPr txBox="1"/>
          <p:nvPr/>
        </p:nvSpPr>
        <p:spPr>
          <a:xfrm>
            <a:off x="2076450" y="671005"/>
            <a:ext cx="14135100" cy="1824923"/>
          </a:xfrm>
          <a:prstGeom prst="rect">
            <a:avLst/>
          </a:prstGeom>
          <a:noFill/>
        </p:spPr>
        <p:txBody>
          <a:bodyPr wrap="square">
            <a:spAutoFit/>
          </a:bodyPr>
          <a:lstStyle/>
          <a:p>
            <a:pPr algn="ctr">
              <a:lnSpc>
                <a:spcPct val="150000"/>
              </a:lnSpc>
            </a:pPr>
            <a:r>
              <a:rPr lang="vi-VN" sz="4000" b="1" i="1">
                <a:solidFill>
                  <a:srgbClr val="C00000"/>
                </a:solidFill>
                <a:latin typeface="Arial" panose="020B0604020202020204" pitchFamily="34" charset="0"/>
                <a:cs typeface="Arial" panose="020B0604020202020204" pitchFamily="34" charset="0"/>
              </a:rPr>
              <a:t>Câu </a:t>
            </a:r>
            <a:r>
              <a:rPr lang="en-US" sz="4000" b="1" i="1">
                <a:solidFill>
                  <a:srgbClr val="C00000"/>
                </a:solidFill>
                <a:latin typeface="Arial" panose="020B0604020202020204" pitchFamily="34" charset="0"/>
                <a:cs typeface="Arial" panose="020B0604020202020204" pitchFamily="34" charset="0"/>
              </a:rPr>
              <a:t>9</a:t>
            </a:r>
            <a:r>
              <a:rPr lang="vi-VN" sz="4000" b="1" i="1">
                <a:solidFill>
                  <a:srgbClr val="C00000"/>
                </a:solidFill>
                <a:latin typeface="Arial" panose="020B0604020202020204" pitchFamily="34" charset="0"/>
                <a:cs typeface="Arial" panose="020B0604020202020204" pitchFamily="34" charset="0"/>
              </a:rPr>
              <a:t>: </a:t>
            </a:r>
            <a:r>
              <a:rPr lang="vi-VN" sz="4000">
                <a:cs typeface="Arial" panose="020B0604020202020204" pitchFamily="34" charset="0"/>
              </a:rPr>
              <a:t>Kết quả cần đạt được ở bước thứ hai khi thiết kế sơ đồ lắp đặt là gì? </a:t>
            </a:r>
            <a:endParaRPr lang="en-US" sz="4000">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730FDC53-65C8-B7E5-28F8-E533734443E3}"/>
              </a:ext>
            </a:extLst>
          </p:cNvPr>
          <p:cNvSpPr/>
          <p:nvPr/>
        </p:nvSpPr>
        <p:spPr>
          <a:xfrm>
            <a:off x="9601199" y="3086100"/>
            <a:ext cx="8077200" cy="2590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B. Bản vẽ sơ đồ lắp đặt mạng điện.</a:t>
            </a:r>
            <a:endParaRPr lang="en-US" sz="400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00081C4F-D241-7898-636E-279F4ADE7DA6}"/>
              </a:ext>
            </a:extLst>
          </p:cNvPr>
          <p:cNvSpPr/>
          <p:nvPr/>
        </p:nvSpPr>
        <p:spPr>
          <a:xfrm>
            <a:off x="609601" y="6362700"/>
            <a:ext cx="8077200" cy="2590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C. Bản danh sách thiết bị và đồ dùng điện cần lắp đặt.</a:t>
            </a:r>
            <a:endParaRPr lang="en-US" sz="4000">
              <a:solidFill>
                <a:schemeClr val="tx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E1022EF2-64CD-513C-2BF9-D7528A6BA4D8}"/>
              </a:ext>
            </a:extLst>
          </p:cNvPr>
          <p:cNvSpPr/>
          <p:nvPr/>
        </p:nvSpPr>
        <p:spPr>
          <a:xfrm>
            <a:off x="9601199" y="6362700"/>
            <a:ext cx="8077200" cy="2590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D. Bản vẽ có vị trí của các thiết bị và đồ dùng điện theo thực tế. </a:t>
            </a:r>
            <a:endParaRPr lang="en-US" sz="4000">
              <a:solidFill>
                <a:schemeClr val="tx1"/>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ECB985A3-09FF-FFD3-08AC-BCFB15E59862}"/>
              </a:ext>
            </a:extLst>
          </p:cNvPr>
          <p:cNvSpPr/>
          <p:nvPr/>
        </p:nvSpPr>
        <p:spPr>
          <a:xfrm>
            <a:off x="9637425" y="6362700"/>
            <a:ext cx="8077200" cy="2590800"/>
          </a:xfrm>
          <a:prstGeom prst="roundRect">
            <a:avLst>
              <a:gd name="adj" fmla="val 10275"/>
            </a:avLst>
          </a:prstGeom>
          <a:solidFill>
            <a:srgbClr val="E9C7C6"/>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D. Bản vẽ có vị trí của các thiết bị và đồ dùng điện theo thực tế. </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6127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EFB31E8-B848-BE64-247E-7E6763DFB66F}"/>
              </a:ext>
            </a:extLst>
          </p:cNvPr>
          <p:cNvSpPr/>
          <p:nvPr/>
        </p:nvSpPr>
        <p:spPr>
          <a:xfrm>
            <a:off x="609601" y="3009900"/>
            <a:ext cx="8077200" cy="2590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A. Công tắc luôn được vẽ ở trạng thái ngắt mạch điện.</a:t>
            </a:r>
            <a:endParaRPr lang="en-US" sz="4000">
              <a:solidFill>
                <a:schemeClr val="tx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F07C212-DBDF-9ACA-A604-F717E115BE48}"/>
              </a:ext>
            </a:extLst>
          </p:cNvPr>
          <p:cNvSpPr txBox="1"/>
          <p:nvPr/>
        </p:nvSpPr>
        <p:spPr>
          <a:xfrm>
            <a:off x="2076450" y="889107"/>
            <a:ext cx="14135100" cy="901593"/>
          </a:xfrm>
          <a:prstGeom prst="rect">
            <a:avLst/>
          </a:prstGeom>
          <a:noFill/>
        </p:spPr>
        <p:txBody>
          <a:bodyPr wrap="square">
            <a:spAutoFit/>
          </a:bodyPr>
          <a:lstStyle/>
          <a:p>
            <a:pPr algn="ctr">
              <a:lnSpc>
                <a:spcPct val="150000"/>
              </a:lnSpc>
            </a:pPr>
            <a:r>
              <a:rPr lang="vi-VN" sz="4000" b="1" i="1">
                <a:solidFill>
                  <a:srgbClr val="C00000"/>
                </a:solidFill>
                <a:latin typeface="Arial" panose="020B0604020202020204" pitchFamily="34" charset="0"/>
                <a:cs typeface="Arial" panose="020B0604020202020204" pitchFamily="34" charset="0"/>
              </a:rPr>
              <a:t>Câu </a:t>
            </a:r>
            <a:r>
              <a:rPr lang="en-US" sz="4000" b="1" i="1">
                <a:solidFill>
                  <a:srgbClr val="C00000"/>
                </a:solidFill>
                <a:latin typeface="Arial" panose="020B0604020202020204" pitchFamily="34" charset="0"/>
                <a:cs typeface="Arial" panose="020B0604020202020204" pitchFamily="34" charset="0"/>
              </a:rPr>
              <a:t>10</a:t>
            </a:r>
            <a:r>
              <a:rPr lang="vi-VN" sz="4000" b="1" i="1">
                <a:solidFill>
                  <a:srgbClr val="C00000"/>
                </a:solidFill>
                <a:latin typeface="Arial" panose="020B0604020202020204" pitchFamily="34" charset="0"/>
                <a:cs typeface="Arial" panose="020B0604020202020204" pitchFamily="34" charset="0"/>
              </a:rPr>
              <a:t>: </a:t>
            </a:r>
            <a:r>
              <a:rPr lang="vi-VN" sz="4000">
                <a:cs typeface="Arial" panose="020B0604020202020204" pitchFamily="34" charset="0"/>
              </a:rPr>
              <a:t>Chọn lưu ý sai khi thiết kế sơ đồ nguyên lí. </a:t>
            </a:r>
            <a:endParaRPr lang="en-US" sz="4000">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730FDC53-65C8-B7E5-28F8-E533734443E3}"/>
              </a:ext>
            </a:extLst>
          </p:cNvPr>
          <p:cNvSpPr/>
          <p:nvPr/>
        </p:nvSpPr>
        <p:spPr>
          <a:xfrm>
            <a:off x="9601199" y="3009900"/>
            <a:ext cx="8077200" cy="2590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B. Mạch nguồn thường được đặt dọc. </a:t>
            </a:r>
            <a:endParaRPr lang="en-US" sz="400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00081C4F-D241-7898-636E-279F4ADE7DA6}"/>
              </a:ext>
            </a:extLst>
          </p:cNvPr>
          <p:cNvSpPr/>
          <p:nvPr/>
        </p:nvSpPr>
        <p:spPr>
          <a:xfrm>
            <a:off x="609601" y="6286500"/>
            <a:ext cx="8077200" cy="2590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C. Vị trí của các thiết bị đóng cắt, lấy điện ở bên trái thiết bị điện.</a:t>
            </a:r>
            <a:endParaRPr lang="en-US" sz="4000">
              <a:solidFill>
                <a:schemeClr val="tx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E1022EF2-64CD-513C-2BF9-D7528A6BA4D8}"/>
              </a:ext>
            </a:extLst>
          </p:cNvPr>
          <p:cNvSpPr/>
          <p:nvPr/>
        </p:nvSpPr>
        <p:spPr>
          <a:xfrm>
            <a:off x="9601199" y="6286500"/>
            <a:ext cx="8077200" cy="2590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D. Vị trí của các thiết bị bảo vệ, lấy điện ở bên trái thiết bị điện. </a:t>
            </a:r>
            <a:endParaRPr lang="en-US" sz="4000">
              <a:solidFill>
                <a:schemeClr val="tx1"/>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ECB985A3-09FF-FFD3-08AC-BCFB15E59862}"/>
              </a:ext>
            </a:extLst>
          </p:cNvPr>
          <p:cNvSpPr/>
          <p:nvPr/>
        </p:nvSpPr>
        <p:spPr>
          <a:xfrm>
            <a:off x="9601199" y="3009900"/>
            <a:ext cx="8077200" cy="2590800"/>
          </a:xfrm>
          <a:prstGeom prst="roundRect">
            <a:avLst>
              <a:gd name="adj" fmla="val 10275"/>
            </a:avLst>
          </a:prstGeom>
          <a:solidFill>
            <a:srgbClr val="E9C7C6"/>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B. Mạch nguồn thường được đặt dọc. </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3716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FC3D0"/>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92F1453-A9E2-079E-6D41-D6BE35C0BCF9}"/>
              </a:ext>
            </a:extLst>
          </p:cNvPr>
          <p:cNvSpPr/>
          <p:nvPr/>
        </p:nvSpPr>
        <p:spPr>
          <a:xfrm>
            <a:off x="445957" y="4305300"/>
            <a:ext cx="17449800" cy="5715000"/>
          </a:xfrm>
          <a:prstGeom prst="roundRect">
            <a:avLst>
              <a:gd name="adj" fmla="val 734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5465D7E-0B83-C567-F038-6AE318FB4E3E}"/>
              </a:ext>
            </a:extLst>
          </p:cNvPr>
          <p:cNvGrpSpPr/>
          <p:nvPr/>
        </p:nvGrpSpPr>
        <p:grpSpPr>
          <a:xfrm>
            <a:off x="445957" y="365377"/>
            <a:ext cx="17449800" cy="3787523"/>
            <a:chOff x="445957" y="365377"/>
            <a:chExt cx="17449800" cy="3787523"/>
          </a:xfrm>
        </p:grpSpPr>
        <p:sp>
          <p:nvSpPr>
            <p:cNvPr id="4" name="Rectangle: Rounded Corners 3">
              <a:extLst>
                <a:ext uri="{FF2B5EF4-FFF2-40B4-BE49-F238E27FC236}">
                  <a16:creationId xmlns:a16="http://schemas.microsoft.com/office/drawing/2014/main" id="{3951C136-C685-4E56-F609-94B3573BB476}"/>
                </a:ext>
              </a:extLst>
            </p:cNvPr>
            <p:cNvSpPr/>
            <p:nvPr/>
          </p:nvSpPr>
          <p:spPr>
            <a:xfrm>
              <a:off x="445957" y="853190"/>
              <a:ext cx="17449800" cy="3299710"/>
            </a:xfrm>
            <a:prstGeom prst="roundRect">
              <a:avLst>
                <a:gd name="adj" fmla="val 734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D436DCF-E9E4-AEB4-D02B-C281323C45C4}"/>
                </a:ext>
              </a:extLst>
            </p:cNvPr>
            <p:cNvSpPr txBox="1"/>
            <p:nvPr/>
          </p:nvSpPr>
          <p:spPr>
            <a:xfrm>
              <a:off x="609600" y="1333500"/>
              <a:ext cx="17068800" cy="2762936"/>
            </a:xfrm>
            <a:prstGeom prst="rect">
              <a:avLst/>
            </a:prstGeom>
            <a:noFill/>
          </p:spPr>
          <p:txBody>
            <a:bodyPr wrap="square">
              <a:spAutoFit/>
            </a:bodyPr>
            <a:lstStyle/>
            <a:p>
              <a:pPr algn="just">
                <a:lnSpc>
                  <a:spcPct val="150000"/>
                </a:lnSpc>
              </a:pPr>
              <a:r>
                <a:rPr lang="vi-VN" sz="4000"/>
                <a:t>Hãy thiết kế sơ đồ nguyên lí, sơ đồ mạng điện gồm: nguồn điện, aptomat, công tắc hai cực và bóng đèn, trong đó có công tắc bật tắt bóng đèn và aptomat bảo vệ mạng điện.</a:t>
              </a:r>
              <a:endParaRPr lang="en-US" sz="4000"/>
            </a:p>
          </p:txBody>
        </p:sp>
        <p:sp>
          <p:nvSpPr>
            <p:cNvPr id="10" name="Oval 9">
              <a:extLst>
                <a:ext uri="{FF2B5EF4-FFF2-40B4-BE49-F238E27FC236}">
                  <a16:creationId xmlns:a16="http://schemas.microsoft.com/office/drawing/2014/main" id="{64590E66-4343-5F95-55C8-200D7D232BB7}"/>
                </a:ext>
              </a:extLst>
            </p:cNvPr>
            <p:cNvSpPr/>
            <p:nvPr/>
          </p:nvSpPr>
          <p:spPr>
            <a:xfrm>
              <a:off x="7200900" y="365377"/>
              <a:ext cx="3886200" cy="975626"/>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NHIỆM VỤ </a:t>
              </a:r>
            </a:p>
          </p:txBody>
        </p:sp>
      </p:grpSp>
      <p:grpSp>
        <p:nvGrpSpPr>
          <p:cNvPr id="20" name="Group 19">
            <a:extLst>
              <a:ext uri="{FF2B5EF4-FFF2-40B4-BE49-F238E27FC236}">
                <a16:creationId xmlns:a16="http://schemas.microsoft.com/office/drawing/2014/main" id="{9E59F59C-2C01-643A-99E9-5DA4A426193E}"/>
              </a:ext>
            </a:extLst>
          </p:cNvPr>
          <p:cNvGrpSpPr/>
          <p:nvPr/>
        </p:nvGrpSpPr>
        <p:grpSpPr>
          <a:xfrm>
            <a:off x="1828800" y="4562458"/>
            <a:ext cx="5922041" cy="5114600"/>
            <a:chOff x="1828800" y="4562458"/>
            <a:chExt cx="5922041" cy="5114600"/>
          </a:xfrm>
        </p:grpSpPr>
        <p:pic>
          <p:nvPicPr>
            <p:cNvPr id="14" name="Picture 13">
              <a:extLst>
                <a:ext uri="{FF2B5EF4-FFF2-40B4-BE49-F238E27FC236}">
                  <a16:creationId xmlns:a16="http://schemas.microsoft.com/office/drawing/2014/main" id="{B0D25E20-ABE8-939B-8A4F-84A48D8914DC}"/>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rcRect b="14588"/>
            <a:stretch/>
          </p:blipFill>
          <p:spPr>
            <a:xfrm>
              <a:off x="1828800" y="4562458"/>
              <a:ext cx="5922041" cy="4191703"/>
            </a:xfrm>
            <a:prstGeom prst="rect">
              <a:avLst/>
            </a:prstGeom>
            <a:effectLst>
              <a:outerShdw blurRad="50800" dist="38100" dir="8100000" algn="tr" rotWithShape="0">
                <a:prstClr val="black">
                  <a:alpha val="40000"/>
                </a:prstClr>
              </a:outerShdw>
            </a:effectLst>
          </p:spPr>
        </p:pic>
        <p:sp>
          <p:nvSpPr>
            <p:cNvPr id="17" name="TextBox 16">
              <a:extLst>
                <a:ext uri="{FF2B5EF4-FFF2-40B4-BE49-F238E27FC236}">
                  <a16:creationId xmlns:a16="http://schemas.microsoft.com/office/drawing/2014/main" id="{9658EA2E-679F-5C43-25CB-EF048747508C}"/>
                </a:ext>
              </a:extLst>
            </p:cNvPr>
            <p:cNvSpPr txBox="1"/>
            <p:nvPr/>
          </p:nvSpPr>
          <p:spPr>
            <a:xfrm>
              <a:off x="2635149" y="9030727"/>
              <a:ext cx="4309341" cy="646331"/>
            </a:xfrm>
            <a:prstGeom prst="rect">
              <a:avLst/>
            </a:prstGeom>
            <a:noFill/>
          </p:spPr>
          <p:txBody>
            <a:bodyPr wrap="square">
              <a:spAutoFit/>
            </a:bodyPr>
            <a:lstStyle/>
            <a:p>
              <a:pPr algn="ctr"/>
              <a:r>
                <a:rPr lang="vi-VN" sz="3600" i="1"/>
                <a:t>Sơ đồ nguyên lí</a:t>
              </a:r>
              <a:endParaRPr lang="en-US" sz="3600" i="1"/>
            </a:p>
          </p:txBody>
        </p:sp>
      </p:grpSp>
      <p:grpSp>
        <p:nvGrpSpPr>
          <p:cNvPr id="19" name="Group 18">
            <a:extLst>
              <a:ext uri="{FF2B5EF4-FFF2-40B4-BE49-F238E27FC236}">
                <a16:creationId xmlns:a16="http://schemas.microsoft.com/office/drawing/2014/main" id="{AC28A162-1A6C-B4D9-3AD5-00CEC67A7725}"/>
              </a:ext>
            </a:extLst>
          </p:cNvPr>
          <p:cNvGrpSpPr/>
          <p:nvPr/>
        </p:nvGrpSpPr>
        <p:grpSpPr>
          <a:xfrm>
            <a:off x="11091862" y="4576526"/>
            <a:ext cx="5118692" cy="5100532"/>
            <a:chOff x="11091862" y="4576526"/>
            <a:chExt cx="5118692" cy="5100532"/>
          </a:xfrm>
        </p:grpSpPr>
        <p:pic>
          <p:nvPicPr>
            <p:cNvPr id="15" name="Picture 14">
              <a:extLst>
                <a:ext uri="{FF2B5EF4-FFF2-40B4-BE49-F238E27FC236}">
                  <a16:creationId xmlns:a16="http://schemas.microsoft.com/office/drawing/2014/main" id="{DCC651BF-AD9E-65C6-69E9-F80BF09F6A1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b="14631"/>
            <a:stretch/>
          </p:blipFill>
          <p:spPr>
            <a:xfrm>
              <a:off x="11091862" y="4576526"/>
              <a:ext cx="5118692" cy="4177636"/>
            </a:xfrm>
            <a:prstGeom prst="rect">
              <a:avLst/>
            </a:prstGeom>
            <a:effectLst>
              <a:outerShdw blurRad="50800" dist="38100" dir="8100000" algn="tr" rotWithShape="0">
                <a:prstClr val="black">
                  <a:alpha val="40000"/>
                </a:prstClr>
              </a:outerShdw>
            </a:effectLst>
          </p:spPr>
        </p:pic>
        <p:sp>
          <p:nvSpPr>
            <p:cNvPr id="18" name="TextBox 17">
              <a:extLst>
                <a:ext uri="{FF2B5EF4-FFF2-40B4-BE49-F238E27FC236}">
                  <a16:creationId xmlns:a16="http://schemas.microsoft.com/office/drawing/2014/main" id="{2858331E-8A29-F99E-6C12-A96F2DD847F1}"/>
                </a:ext>
              </a:extLst>
            </p:cNvPr>
            <p:cNvSpPr txBox="1"/>
            <p:nvPr/>
          </p:nvSpPr>
          <p:spPr>
            <a:xfrm>
              <a:off x="11496537" y="9030727"/>
              <a:ext cx="4309341" cy="646331"/>
            </a:xfrm>
            <a:prstGeom prst="rect">
              <a:avLst/>
            </a:prstGeom>
            <a:noFill/>
          </p:spPr>
          <p:txBody>
            <a:bodyPr wrap="square">
              <a:spAutoFit/>
            </a:bodyPr>
            <a:lstStyle/>
            <a:p>
              <a:pPr algn="ctr"/>
              <a:r>
                <a:rPr lang="vi-VN" sz="3600" i="1"/>
                <a:t>Sơ đồ mạng điện</a:t>
              </a:r>
              <a:endParaRPr lang="en-US" sz="3600" i="1"/>
            </a:p>
          </p:txBody>
        </p:sp>
      </p:grpSp>
    </p:spTree>
    <p:extLst>
      <p:ext uri="{BB962C8B-B14F-4D97-AF65-F5344CB8AC3E}">
        <p14:creationId xmlns:p14="http://schemas.microsoft.com/office/powerpoint/2010/main" val="3377067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68610B-363C-9BD5-9298-4E594C87854A}"/>
              </a:ext>
            </a:extLst>
          </p:cNvPr>
          <p:cNvSpPr txBox="1"/>
          <p:nvPr/>
        </p:nvSpPr>
        <p:spPr>
          <a:xfrm>
            <a:off x="4381500" y="342900"/>
            <a:ext cx="9525000" cy="1169551"/>
          </a:xfrm>
          <a:prstGeom prst="rect">
            <a:avLst/>
          </a:prstGeom>
          <a:noFill/>
        </p:spPr>
        <p:txBody>
          <a:bodyPr wrap="square" rtlCol="0">
            <a:spAutoFit/>
          </a:bodyPr>
          <a:lstStyle/>
          <a:p>
            <a:pPr algn="ctr"/>
            <a:r>
              <a:rPr lang="en-US" sz="7000" b="1">
                <a:solidFill>
                  <a:srgbClr val="0070C0"/>
                </a:solidFill>
                <a:latin typeface="Arial" panose="020B0604020202020204" pitchFamily="34" charset="0"/>
                <a:cs typeface="Arial" panose="020B0604020202020204" pitchFamily="34" charset="0"/>
              </a:rPr>
              <a:t>VẬN DỤNG </a:t>
            </a:r>
          </a:p>
        </p:txBody>
      </p:sp>
      <p:grpSp>
        <p:nvGrpSpPr>
          <p:cNvPr id="17" name="Group 16">
            <a:extLst>
              <a:ext uri="{FF2B5EF4-FFF2-40B4-BE49-F238E27FC236}">
                <a16:creationId xmlns:a16="http://schemas.microsoft.com/office/drawing/2014/main" id="{15C1E12E-3FF2-6EAD-F19D-0E368AA4CFF6}"/>
              </a:ext>
            </a:extLst>
          </p:cNvPr>
          <p:cNvGrpSpPr/>
          <p:nvPr/>
        </p:nvGrpSpPr>
        <p:grpSpPr>
          <a:xfrm>
            <a:off x="419100" y="1919990"/>
            <a:ext cx="17449800" cy="4823710"/>
            <a:chOff x="533400" y="2095494"/>
            <a:chExt cx="17449800" cy="4823710"/>
          </a:xfrm>
        </p:grpSpPr>
        <p:sp>
          <p:nvSpPr>
            <p:cNvPr id="16" name="Rectangle: Rounded Corners 15">
              <a:extLst>
                <a:ext uri="{FF2B5EF4-FFF2-40B4-BE49-F238E27FC236}">
                  <a16:creationId xmlns:a16="http://schemas.microsoft.com/office/drawing/2014/main" id="{0BA3285E-06C9-F1A6-6285-46FA6139A182}"/>
                </a:ext>
              </a:extLst>
            </p:cNvPr>
            <p:cNvSpPr/>
            <p:nvPr/>
          </p:nvSpPr>
          <p:spPr>
            <a:xfrm>
              <a:off x="533400" y="2095494"/>
              <a:ext cx="17449800" cy="4823710"/>
            </a:xfrm>
            <a:prstGeom prst="roundRect">
              <a:avLst>
                <a:gd name="adj" fmla="val 734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C99EE67-4823-3B4E-A5CA-075C48BF66C0}"/>
                </a:ext>
              </a:extLst>
            </p:cNvPr>
            <p:cNvSpPr txBox="1"/>
            <p:nvPr/>
          </p:nvSpPr>
          <p:spPr>
            <a:xfrm>
              <a:off x="838200" y="2209893"/>
              <a:ext cx="16840200" cy="4594912"/>
            </a:xfrm>
            <a:prstGeom prst="rect">
              <a:avLst/>
            </a:prstGeom>
            <a:noFill/>
          </p:spPr>
          <p:txBody>
            <a:bodyPr wrap="square">
              <a:spAutoFit/>
            </a:bodyPr>
            <a:lstStyle/>
            <a:p>
              <a:pPr algn="just">
                <a:lnSpc>
                  <a:spcPct val="150000"/>
                </a:lnSpc>
              </a:pPr>
              <a:r>
                <a:rPr lang="vi-VN" sz="4000"/>
                <a:t>Hãy thiết kế sơ đồ nguyên lí, sơ đồ mạng điện trong nhà gồm các thiết bị và phân tử như sau:</a:t>
              </a:r>
            </a:p>
            <a:p>
              <a:pPr marL="571500" indent="-571500" algn="just">
                <a:lnSpc>
                  <a:spcPct val="150000"/>
                </a:lnSpc>
                <a:buFont typeface="Arial" panose="020B0604020202020204" pitchFamily="34" charset="0"/>
                <a:buChar char="•"/>
              </a:pPr>
              <a:r>
                <a:rPr lang="vi-VN" sz="4000" i="1"/>
                <a:t>1 aptomat, bảo vệ chung toàn mạch.</a:t>
              </a:r>
            </a:p>
            <a:p>
              <a:pPr marL="571500" indent="-571500" algn="just">
                <a:lnSpc>
                  <a:spcPct val="150000"/>
                </a:lnSpc>
                <a:buFont typeface="Arial" panose="020B0604020202020204" pitchFamily="34" charset="0"/>
                <a:buChar char="•"/>
              </a:pPr>
              <a:r>
                <a:rPr lang="vi-VN" sz="4000" i="1"/>
                <a:t>1 ổ cắm điện.</a:t>
              </a:r>
            </a:p>
            <a:p>
              <a:pPr marL="571500" indent="-571500" algn="just">
                <a:lnSpc>
                  <a:spcPct val="150000"/>
                </a:lnSpc>
                <a:buFont typeface="Arial" panose="020B0604020202020204" pitchFamily="34" charset="0"/>
                <a:buChar char="•"/>
              </a:pPr>
              <a:r>
                <a:rPr lang="vi-VN" sz="4000" i="1"/>
                <a:t>2 bóng đèn sợi đốt được điều khiển luận phiên từ một công tắc 2 cực.</a:t>
              </a:r>
            </a:p>
          </p:txBody>
        </p:sp>
      </p:grpSp>
      <p:sp>
        <p:nvSpPr>
          <p:cNvPr id="18" name="Freeform 8">
            <a:extLst>
              <a:ext uri="{FF2B5EF4-FFF2-40B4-BE49-F238E27FC236}">
                <a16:creationId xmlns:a16="http://schemas.microsoft.com/office/drawing/2014/main" id="{745D0C03-F99B-DAE2-0E6C-D50AE8FCCE75}"/>
              </a:ext>
            </a:extLst>
          </p:cNvPr>
          <p:cNvSpPr/>
          <p:nvPr/>
        </p:nvSpPr>
        <p:spPr>
          <a:xfrm>
            <a:off x="5216165" y="7429500"/>
            <a:ext cx="7855670" cy="2857500"/>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4190650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C93E420-7EA6-2E63-A907-142A736E296D}"/>
              </a:ext>
            </a:extLst>
          </p:cNvPr>
          <p:cNvSpPr/>
          <p:nvPr/>
        </p:nvSpPr>
        <p:spPr>
          <a:xfrm>
            <a:off x="419100" y="838200"/>
            <a:ext cx="17449800" cy="8610600"/>
          </a:xfrm>
          <a:prstGeom prst="roundRect">
            <a:avLst>
              <a:gd name="adj" fmla="val 734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900D181-B141-8656-33C1-2E6AED55718E}"/>
              </a:ext>
            </a:extLst>
          </p:cNvPr>
          <p:cNvSpPr txBox="1"/>
          <p:nvPr/>
        </p:nvSpPr>
        <p:spPr>
          <a:xfrm>
            <a:off x="4838700" y="1286170"/>
            <a:ext cx="8610600" cy="784830"/>
          </a:xfrm>
          <a:prstGeom prst="rect">
            <a:avLst/>
          </a:prstGeom>
          <a:noFill/>
        </p:spPr>
        <p:txBody>
          <a:bodyPr wrap="square" rtlCol="0">
            <a:spAutoFit/>
          </a:bodyPr>
          <a:lstStyle/>
          <a:p>
            <a:pPr algn="ctr"/>
            <a:r>
              <a:rPr lang="en-US" sz="4500" b="1">
                <a:solidFill>
                  <a:srgbClr val="0070C0"/>
                </a:solidFill>
                <a:latin typeface="Arial" panose="020B0604020202020204" pitchFamily="34" charset="0"/>
                <a:cs typeface="Arial" panose="020B0604020202020204" pitchFamily="34" charset="0"/>
              </a:rPr>
              <a:t>HƯỚNG DẪN THỰC HIỆN </a:t>
            </a:r>
          </a:p>
        </p:txBody>
      </p:sp>
      <p:grpSp>
        <p:nvGrpSpPr>
          <p:cNvPr id="13" name="Group 12">
            <a:extLst>
              <a:ext uri="{FF2B5EF4-FFF2-40B4-BE49-F238E27FC236}">
                <a16:creationId xmlns:a16="http://schemas.microsoft.com/office/drawing/2014/main" id="{010347C9-F6F5-40AE-835F-FC7E79AFE350}"/>
              </a:ext>
            </a:extLst>
          </p:cNvPr>
          <p:cNvGrpSpPr/>
          <p:nvPr/>
        </p:nvGrpSpPr>
        <p:grpSpPr>
          <a:xfrm>
            <a:off x="1189085" y="3123415"/>
            <a:ext cx="7889785" cy="4229215"/>
            <a:chOff x="1254215" y="3237016"/>
            <a:chExt cx="7889785" cy="4229215"/>
          </a:xfrm>
        </p:grpSpPr>
        <p:sp>
          <p:nvSpPr>
            <p:cNvPr id="6" name="TextBox 5">
              <a:extLst>
                <a:ext uri="{FF2B5EF4-FFF2-40B4-BE49-F238E27FC236}">
                  <a16:creationId xmlns:a16="http://schemas.microsoft.com/office/drawing/2014/main" id="{434DE540-F7C5-C6A6-1688-0507EE667D33}"/>
                </a:ext>
              </a:extLst>
            </p:cNvPr>
            <p:cNvSpPr txBox="1"/>
            <p:nvPr/>
          </p:nvSpPr>
          <p:spPr>
            <a:xfrm>
              <a:off x="2684029" y="6819900"/>
              <a:ext cx="4309341" cy="646331"/>
            </a:xfrm>
            <a:prstGeom prst="rect">
              <a:avLst/>
            </a:prstGeom>
            <a:noFill/>
          </p:spPr>
          <p:txBody>
            <a:bodyPr wrap="square">
              <a:spAutoFit/>
            </a:bodyPr>
            <a:lstStyle/>
            <a:p>
              <a:pPr algn="ctr"/>
              <a:r>
                <a:rPr lang="vi-VN" sz="3600" i="1"/>
                <a:t>Sơ đồ nguyên lí</a:t>
              </a:r>
              <a:endParaRPr lang="en-US" sz="3600" i="1"/>
            </a:p>
          </p:txBody>
        </p:sp>
        <p:pic>
          <p:nvPicPr>
            <p:cNvPr id="11" name="Picture 10" descr="IMG_256">
              <a:extLst>
                <a:ext uri="{FF2B5EF4-FFF2-40B4-BE49-F238E27FC236}">
                  <a16:creationId xmlns:a16="http://schemas.microsoft.com/office/drawing/2014/main" id="{F1BDF0C6-8544-725A-89C1-C0BF45F17428}"/>
                </a:ext>
              </a:extLst>
            </p:cNvPr>
            <p:cNvPicPr>
              <a:picLocks noChangeAspect="1"/>
            </p:cNvPicPr>
            <p:nvPr/>
          </p:nvPicPr>
          <p:blipFill>
            <a:blip r:embed="rId2"/>
            <a:stretch>
              <a:fillRect/>
            </a:stretch>
          </p:blipFill>
          <p:spPr>
            <a:xfrm>
              <a:off x="1254215" y="3237016"/>
              <a:ext cx="7889785" cy="3200629"/>
            </a:xfrm>
            <a:prstGeom prst="rect">
              <a:avLst/>
            </a:prstGeom>
            <a:noFill/>
            <a:ln w="9525">
              <a:noFill/>
            </a:ln>
          </p:spPr>
        </p:pic>
      </p:grpSp>
      <p:grpSp>
        <p:nvGrpSpPr>
          <p:cNvPr id="15" name="Group 14">
            <a:extLst>
              <a:ext uri="{FF2B5EF4-FFF2-40B4-BE49-F238E27FC236}">
                <a16:creationId xmlns:a16="http://schemas.microsoft.com/office/drawing/2014/main" id="{221AEE21-56B5-5DB8-44B5-63BEEBCB351C}"/>
              </a:ext>
            </a:extLst>
          </p:cNvPr>
          <p:cNvGrpSpPr/>
          <p:nvPr/>
        </p:nvGrpSpPr>
        <p:grpSpPr>
          <a:xfrm>
            <a:off x="11095085" y="2781300"/>
            <a:ext cx="5592715" cy="4571330"/>
            <a:chOff x="10652942" y="2827441"/>
            <a:chExt cx="5592715" cy="4571330"/>
          </a:xfrm>
        </p:grpSpPr>
        <p:sp>
          <p:nvSpPr>
            <p:cNvPr id="9" name="TextBox 8">
              <a:extLst>
                <a:ext uri="{FF2B5EF4-FFF2-40B4-BE49-F238E27FC236}">
                  <a16:creationId xmlns:a16="http://schemas.microsoft.com/office/drawing/2014/main" id="{C474AED8-AAB2-BC7F-04D4-F7A94B7A1E98}"/>
                </a:ext>
              </a:extLst>
            </p:cNvPr>
            <p:cNvSpPr txBox="1"/>
            <p:nvPr/>
          </p:nvSpPr>
          <p:spPr>
            <a:xfrm>
              <a:off x="11655038" y="6752440"/>
              <a:ext cx="4309341" cy="646331"/>
            </a:xfrm>
            <a:prstGeom prst="rect">
              <a:avLst/>
            </a:prstGeom>
            <a:noFill/>
          </p:spPr>
          <p:txBody>
            <a:bodyPr wrap="square">
              <a:spAutoFit/>
            </a:bodyPr>
            <a:lstStyle/>
            <a:p>
              <a:pPr algn="ctr"/>
              <a:r>
                <a:rPr lang="vi-VN" sz="3600" i="1"/>
                <a:t>Sơ đồ mạng điện</a:t>
              </a:r>
              <a:endParaRPr lang="en-US" sz="3600" i="1"/>
            </a:p>
          </p:txBody>
        </p:sp>
        <p:pic>
          <p:nvPicPr>
            <p:cNvPr id="14" name="Picture 13" descr="IMG_256">
              <a:extLst>
                <a:ext uri="{FF2B5EF4-FFF2-40B4-BE49-F238E27FC236}">
                  <a16:creationId xmlns:a16="http://schemas.microsoft.com/office/drawing/2014/main" id="{2B60E192-3A83-382C-D0FB-85FD3904F745}"/>
                </a:ext>
              </a:extLst>
            </p:cNvPr>
            <p:cNvPicPr>
              <a:picLocks noChangeAspect="1"/>
            </p:cNvPicPr>
            <p:nvPr/>
          </p:nvPicPr>
          <p:blipFill>
            <a:blip r:embed="rId3"/>
            <a:stretch>
              <a:fillRect/>
            </a:stretch>
          </p:blipFill>
          <p:spPr>
            <a:xfrm>
              <a:off x="10652942" y="2827441"/>
              <a:ext cx="5592715" cy="3749940"/>
            </a:xfrm>
            <a:prstGeom prst="rect">
              <a:avLst/>
            </a:prstGeom>
            <a:noFill/>
            <a:ln w="9525">
              <a:noFill/>
            </a:ln>
          </p:spPr>
        </p:pic>
      </p:grpSp>
      <p:sp>
        <p:nvSpPr>
          <p:cNvPr id="19" name="Freeform 8">
            <a:extLst>
              <a:ext uri="{FF2B5EF4-FFF2-40B4-BE49-F238E27FC236}">
                <a16:creationId xmlns:a16="http://schemas.microsoft.com/office/drawing/2014/main" id="{10AC351B-1177-91EF-86DA-467E3E38DC08}"/>
              </a:ext>
            </a:extLst>
          </p:cNvPr>
          <p:cNvSpPr/>
          <p:nvPr/>
        </p:nvSpPr>
        <p:spPr>
          <a:xfrm>
            <a:off x="5216165" y="7429500"/>
            <a:ext cx="7855670" cy="2857500"/>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208707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17" name="AutoShape 17"/>
          <p:cNvSpPr/>
          <p:nvPr/>
        </p:nvSpPr>
        <p:spPr>
          <a:xfrm flipH="1" flipV="1">
            <a:off x="1090490" y="-104525"/>
            <a:ext cx="5403" cy="2997456"/>
          </a:xfrm>
          <a:prstGeom prst="line">
            <a:avLst/>
          </a:prstGeom>
          <a:ln w="114300" cap="flat">
            <a:solidFill>
              <a:srgbClr val="9FC3D0"/>
            </a:solidFill>
            <a:prstDash val="solid"/>
            <a:headEnd type="none" w="sm" len="sm"/>
            <a:tailEnd type="none" w="sm" len="sm"/>
          </a:ln>
        </p:spPr>
      </p:sp>
      <p:sp>
        <p:nvSpPr>
          <p:cNvPr id="18" name="AutoShape 18"/>
          <p:cNvSpPr/>
          <p:nvPr/>
        </p:nvSpPr>
        <p:spPr>
          <a:xfrm flipH="1" flipV="1">
            <a:off x="1085850" y="7289441"/>
            <a:ext cx="5403" cy="2997456"/>
          </a:xfrm>
          <a:prstGeom prst="line">
            <a:avLst/>
          </a:prstGeom>
          <a:ln w="114300" cap="flat">
            <a:solidFill>
              <a:srgbClr val="9FC3D0"/>
            </a:solidFill>
            <a:prstDash val="solid"/>
            <a:headEnd type="none" w="sm" len="sm"/>
            <a:tailEnd type="none" w="sm" len="sm"/>
          </a:ln>
        </p:spPr>
      </p:sp>
      <p:sp>
        <p:nvSpPr>
          <p:cNvPr id="24" name="Freeform 24"/>
          <p:cNvSpPr/>
          <p:nvPr/>
        </p:nvSpPr>
        <p:spPr>
          <a:xfrm>
            <a:off x="7512165" y="-1553858"/>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5" name="Freeform 25"/>
          <p:cNvSpPr/>
          <p:nvPr/>
        </p:nvSpPr>
        <p:spPr>
          <a:xfrm>
            <a:off x="892058" y="9048108"/>
            <a:ext cx="7315200" cy="2477783"/>
          </a:xfrm>
          <a:custGeom>
            <a:avLst/>
            <a:gdLst/>
            <a:ahLst/>
            <a:cxnLst/>
            <a:rect l="l" t="t" r="r" b="b"/>
            <a:pathLst>
              <a:path w="7315200" h="2477783">
                <a:moveTo>
                  <a:pt x="0" y="0"/>
                </a:moveTo>
                <a:lnTo>
                  <a:pt x="7315200" y="0"/>
                </a:lnTo>
                <a:lnTo>
                  <a:pt x="7315200" y="2477784"/>
                </a:lnTo>
                <a:lnTo>
                  <a:pt x="0" y="24777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6" name="TextBox 25">
            <a:extLst>
              <a:ext uri="{FF2B5EF4-FFF2-40B4-BE49-F238E27FC236}">
                <a16:creationId xmlns:a16="http://schemas.microsoft.com/office/drawing/2014/main" id="{92DA9C86-D9AB-A069-5D98-1465804D061C}"/>
              </a:ext>
            </a:extLst>
          </p:cNvPr>
          <p:cNvSpPr txBox="1"/>
          <p:nvPr/>
        </p:nvSpPr>
        <p:spPr>
          <a:xfrm>
            <a:off x="2324100" y="1104900"/>
            <a:ext cx="13639800" cy="1169551"/>
          </a:xfrm>
          <a:prstGeom prst="rect">
            <a:avLst/>
          </a:prstGeom>
          <a:noFill/>
        </p:spPr>
        <p:txBody>
          <a:bodyPr wrap="square" rtlCol="0">
            <a:spAutoFit/>
          </a:bodyPr>
          <a:lstStyle/>
          <a:p>
            <a:pPr algn="ctr"/>
            <a:r>
              <a:rPr lang="en-US" sz="7000" b="1">
                <a:solidFill>
                  <a:schemeClr val="accent5">
                    <a:lumMod val="75000"/>
                  </a:schemeClr>
                </a:solidFill>
                <a:latin typeface="Arial" panose="020B0604020202020204" pitchFamily="34" charset="0"/>
                <a:cs typeface="Arial" panose="020B0604020202020204" pitchFamily="34" charset="0"/>
              </a:rPr>
              <a:t>HƯỚNG DẪN VỀ NHÀ </a:t>
            </a:r>
          </a:p>
        </p:txBody>
      </p:sp>
      <p:grpSp>
        <p:nvGrpSpPr>
          <p:cNvPr id="33" name="Group 32">
            <a:extLst>
              <a:ext uri="{FF2B5EF4-FFF2-40B4-BE49-F238E27FC236}">
                <a16:creationId xmlns:a16="http://schemas.microsoft.com/office/drawing/2014/main" id="{69D09DD4-A914-2A16-11EE-00FD099D857E}"/>
              </a:ext>
            </a:extLst>
          </p:cNvPr>
          <p:cNvGrpSpPr/>
          <p:nvPr/>
        </p:nvGrpSpPr>
        <p:grpSpPr>
          <a:xfrm>
            <a:off x="1790699" y="2892755"/>
            <a:ext cx="15401407" cy="1137597"/>
            <a:chOff x="1663393" y="2954317"/>
            <a:chExt cx="15401407" cy="1137597"/>
          </a:xfrm>
        </p:grpSpPr>
        <p:sp>
          <p:nvSpPr>
            <p:cNvPr id="30" name="Oval 29">
              <a:extLst>
                <a:ext uri="{FF2B5EF4-FFF2-40B4-BE49-F238E27FC236}">
                  <a16:creationId xmlns:a16="http://schemas.microsoft.com/office/drawing/2014/main" id="{508D56A0-DBCA-5DAD-04BD-B8BDF970F1AA}"/>
                </a:ext>
              </a:extLst>
            </p:cNvPr>
            <p:cNvSpPr/>
            <p:nvPr/>
          </p:nvSpPr>
          <p:spPr>
            <a:xfrm>
              <a:off x="1663393" y="2954317"/>
              <a:ext cx="1137597" cy="1137597"/>
            </a:xfrm>
            <a:prstGeom prst="ellipse">
              <a:avLst/>
            </a:prstGeom>
            <a:solidFill>
              <a:srgbClr val="E9C7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tx1"/>
                  </a:solidFill>
                  <a:latin typeface="Arial" panose="020B0604020202020204" pitchFamily="34" charset="0"/>
                  <a:cs typeface="Arial" panose="020B0604020202020204" pitchFamily="34" charset="0"/>
                </a:rPr>
                <a:t>1</a:t>
              </a:r>
            </a:p>
          </p:txBody>
        </p:sp>
        <p:sp>
          <p:nvSpPr>
            <p:cNvPr id="32" name="TextBox 31">
              <a:extLst>
                <a:ext uri="{FF2B5EF4-FFF2-40B4-BE49-F238E27FC236}">
                  <a16:creationId xmlns:a16="http://schemas.microsoft.com/office/drawing/2014/main" id="{D29196E4-45AF-BCD3-C044-5463A9450B6D}"/>
                </a:ext>
              </a:extLst>
            </p:cNvPr>
            <p:cNvSpPr txBox="1"/>
            <p:nvPr/>
          </p:nvSpPr>
          <p:spPr>
            <a:xfrm>
              <a:off x="3263593" y="3008069"/>
              <a:ext cx="13801207" cy="901593"/>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Tx/>
                <a:buSzTx/>
                <a:tabLst/>
                <a:defRPr/>
              </a:pPr>
              <a:r>
                <a:rPr lang="en-US" sz="4000">
                  <a:solidFill>
                    <a:prstClr val="black"/>
                  </a:solidFill>
                  <a:latin typeface="Arial" panose="020B0604020202020204" pitchFamily="34" charset="0"/>
                </a:rPr>
                <a:t>Ôn tập lại phần nội dung chính của bài học ngày hôm nay</a:t>
              </a:r>
              <a:endPar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4" name="Group 33">
            <a:extLst>
              <a:ext uri="{FF2B5EF4-FFF2-40B4-BE49-F238E27FC236}">
                <a16:creationId xmlns:a16="http://schemas.microsoft.com/office/drawing/2014/main" id="{B2182A17-F3FA-F09D-6254-EFECADCD79A3}"/>
              </a:ext>
            </a:extLst>
          </p:cNvPr>
          <p:cNvGrpSpPr/>
          <p:nvPr/>
        </p:nvGrpSpPr>
        <p:grpSpPr>
          <a:xfrm>
            <a:off x="1790699" y="5050967"/>
            <a:ext cx="14706601" cy="1137597"/>
            <a:chOff x="1663393" y="2954317"/>
            <a:chExt cx="14706601" cy="1137597"/>
          </a:xfrm>
        </p:grpSpPr>
        <p:sp>
          <p:nvSpPr>
            <p:cNvPr id="35" name="Oval 34">
              <a:extLst>
                <a:ext uri="{FF2B5EF4-FFF2-40B4-BE49-F238E27FC236}">
                  <a16:creationId xmlns:a16="http://schemas.microsoft.com/office/drawing/2014/main" id="{3E98DE30-DBDF-7CB5-D4C0-55AD528B27C4}"/>
                </a:ext>
              </a:extLst>
            </p:cNvPr>
            <p:cNvSpPr/>
            <p:nvPr/>
          </p:nvSpPr>
          <p:spPr>
            <a:xfrm>
              <a:off x="1663393" y="2954317"/>
              <a:ext cx="1137597" cy="1137597"/>
            </a:xfrm>
            <a:prstGeom prst="ellipse">
              <a:avLst/>
            </a:prstGeom>
            <a:solidFill>
              <a:srgbClr val="E9C7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tx1"/>
                  </a:solidFill>
                  <a:latin typeface="Arial" panose="020B0604020202020204" pitchFamily="34" charset="0"/>
                  <a:cs typeface="Arial" panose="020B0604020202020204" pitchFamily="34" charset="0"/>
                </a:rPr>
                <a:t>2</a:t>
              </a:r>
            </a:p>
          </p:txBody>
        </p:sp>
        <p:sp>
          <p:nvSpPr>
            <p:cNvPr id="36" name="TextBox 35">
              <a:extLst>
                <a:ext uri="{FF2B5EF4-FFF2-40B4-BE49-F238E27FC236}">
                  <a16:creationId xmlns:a16="http://schemas.microsoft.com/office/drawing/2014/main" id="{5D837513-0F66-AD5A-9F11-DA1B48E8077D}"/>
                </a:ext>
              </a:extLst>
            </p:cNvPr>
            <p:cNvSpPr txBox="1"/>
            <p:nvPr/>
          </p:nvSpPr>
          <p:spPr>
            <a:xfrm>
              <a:off x="3263594" y="3006139"/>
              <a:ext cx="13106400" cy="901593"/>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Hoàn thành bài tập phần vận dụng </a:t>
              </a:r>
              <a:endPar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7" name="Group 36">
            <a:extLst>
              <a:ext uri="{FF2B5EF4-FFF2-40B4-BE49-F238E27FC236}">
                <a16:creationId xmlns:a16="http://schemas.microsoft.com/office/drawing/2014/main" id="{857D833C-E223-DEDA-C112-B7DC8D33C89D}"/>
              </a:ext>
            </a:extLst>
          </p:cNvPr>
          <p:cNvGrpSpPr/>
          <p:nvPr/>
        </p:nvGrpSpPr>
        <p:grpSpPr>
          <a:xfrm>
            <a:off x="1790699" y="6956524"/>
            <a:ext cx="14706601" cy="1824923"/>
            <a:chOff x="1663393" y="2611417"/>
            <a:chExt cx="14706601" cy="1824923"/>
          </a:xfrm>
        </p:grpSpPr>
        <p:sp>
          <p:nvSpPr>
            <p:cNvPr id="38" name="Oval 37">
              <a:extLst>
                <a:ext uri="{FF2B5EF4-FFF2-40B4-BE49-F238E27FC236}">
                  <a16:creationId xmlns:a16="http://schemas.microsoft.com/office/drawing/2014/main" id="{65D3D56A-5DF6-6BA0-B79A-22B937B9F46C}"/>
                </a:ext>
              </a:extLst>
            </p:cNvPr>
            <p:cNvSpPr/>
            <p:nvPr/>
          </p:nvSpPr>
          <p:spPr>
            <a:xfrm>
              <a:off x="1663393" y="2954317"/>
              <a:ext cx="1137597" cy="1137597"/>
            </a:xfrm>
            <a:prstGeom prst="ellipse">
              <a:avLst/>
            </a:prstGeom>
            <a:solidFill>
              <a:srgbClr val="E9C7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tx1"/>
                  </a:solidFill>
                  <a:latin typeface="Arial" panose="020B0604020202020204" pitchFamily="34" charset="0"/>
                  <a:cs typeface="Arial" panose="020B0604020202020204" pitchFamily="34" charset="0"/>
                </a:rPr>
                <a:t>3</a:t>
              </a:r>
            </a:p>
          </p:txBody>
        </p:sp>
        <p:sp>
          <p:nvSpPr>
            <p:cNvPr id="39" name="TextBox 38">
              <a:extLst>
                <a:ext uri="{FF2B5EF4-FFF2-40B4-BE49-F238E27FC236}">
                  <a16:creationId xmlns:a16="http://schemas.microsoft.com/office/drawing/2014/main" id="{D02CF053-CCE4-AFD9-6B5C-2E29910A26D4}"/>
                </a:ext>
              </a:extLst>
            </p:cNvPr>
            <p:cNvSpPr txBox="1"/>
            <p:nvPr/>
          </p:nvSpPr>
          <p:spPr>
            <a:xfrm>
              <a:off x="3263594" y="2611417"/>
              <a:ext cx="13106400" cy="1824923"/>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Tx/>
                <a:buSzTx/>
                <a:tabLst/>
                <a:defRPr/>
              </a:pPr>
              <a:r>
                <a:rPr lang="en-US" sz="4000">
                  <a:solidFill>
                    <a:prstClr val="black"/>
                  </a:solidFill>
                  <a:latin typeface="Arial" panose="020B0604020202020204" pitchFamily="34" charset="0"/>
                </a:rPr>
                <a:t>Đọc và chuẩn bị bài mới, </a:t>
              </a:r>
              <a:r>
                <a:rPr lang="en-US" sz="4000" b="1" i="1">
                  <a:solidFill>
                    <a:prstClr val="black"/>
                  </a:solidFill>
                  <a:latin typeface="Arial" panose="020B0604020202020204" pitchFamily="34" charset="0"/>
                </a:rPr>
                <a:t>Bài 4:Vật liệu, thiết bị và dụng cụ dùng cho lắp đặt mạng điện trong nhà. </a:t>
              </a:r>
              <a:endParaRPr kumimoji="0" lang="vi-VN" sz="4000" b="1" i="1"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par>
                                <p:cTn id="13" presetID="16" presetClass="entr" presetSubtype="21"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arn(inVertical)">
                                      <p:cBhvr>
                                        <p:cTn id="15" dur="500"/>
                                        <p:tgtEl>
                                          <p:spTgt spid="34"/>
                                        </p:tgtEl>
                                      </p:cBhvr>
                                    </p:animEffect>
                                  </p:childTnLst>
                                </p:cTn>
                              </p:par>
                              <p:par>
                                <p:cTn id="16" presetID="16" presetClass="entr" presetSubtype="21"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inVertical)">
                                      <p:cBhvr>
                                        <p:cTn id="1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16" name="AutoShape 16"/>
          <p:cNvSpPr/>
          <p:nvPr/>
        </p:nvSpPr>
        <p:spPr>
          <a:xfrm>
            <a:off x="-260599" y="9061267"/>
            <a:ext cx="7105264" cy="19050"/>
          </a:xfrm>
          <a:prstGeom prst="line">
            <a:avLst/>
          </a:prstGeom>
          <a:ln w="114300" cap="flat">
            <a:solidFill>
              <a:srgbClr val="9FC3D0"/>
            </a:solidFill>
            <a:prstDash val="solid"/>
            <a:headEnd type="none" w="sm" len="sm"/>
            <a:tailEnd type="none" w="sm" len="sm"/>
          </a:ln>
        </p:spPr>
      </p:sp>
      <p:sp>
        <p:nvSpPr>
          <p:cNvPr id="17" name="AutoShape 17"/>
          <p:cNvSpPr/>
          <p:nvPr/>
        </p:nvSpPr>
        <p:spPr>
          <a:xfrm>
            <a:off x="11430169" y="9061267"/>
            <a:ext cx="7105264" cy="19050"/>
          </a:xfrm>
          <a:prstGeom prst="line">
            <a:avLst/>
          </a:prstGeom>
          <a:ln w="114300" cap="flat">
            <a:solidFill>
              <a:srgbClr val="9FC3D0"/>
            </a:solidFill>
            <a:prstDash val="solid"/>
            <a:headEnd type="none" w="sm" len="sm"/>
            <a:tailEnd type="none" w="sm" len="sm"/>
          </a:ln>
        </p:spPr>
      </p:sp>
      <p:sp>
        <p:nvSpPr>
          <p:cNvPr id="23" name="Freeform 23"/>
          <p:cNvSpPr/>
          <p:nvPr/>
        </p:nvSpPr>
        <p:spPr>
          <a:xfrm>
            <a:off x="-2845001" y="434334"/>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4"/>
          <p:cNvSpPr/>
          <p:nvPr/>
        </p:nvSpPr>
        <p:spPr>
          <a:xfrm>
            <a:off x="13601700" y="6142060"/>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5" name="Oval 24">
            <a:extLst>
              <a:ext uri="{FF2B5EF4-FFF2-40B4-BE49-F238E27FC236}">
                <a16:creationId xmlns:a16="http://schemas.microsoft.com/office/drawing/2014/main" id="{07A8DE78-8023-9751-E2EF-0BED906B3395}"/>
              </a:ext>
            </a:extLst>
          </p:cNvPr>
          <p:cNvSpPr/>
          <p:nvPr/>
        </p:nvSpPr>
        <p:spPr>
          <a:xfrm>
            <a:off x="8001000" y="8966017"/>
            <a:ext cx="228600" cy="228600"/>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a:extLst>
              <a:ext uri="{FF2B5EF4-FFF2-40B4-BE49-F238E27FC236}">
                <a16:creationId xmlns:a16="http://schemas.microsoft.com/office/drawing/2014/main" id="{88E35CC8-4729-E154-DF96-98A226957011}"/>
              </a:ext>
            </a:extLst>
          </p:cNvPr>
          <p:cNvSpPr/>
          <p:nvPr/>
        </p:nvSpPr>
        <p:spPr>
          <a:xfrm>
            <a:off x="8686800" y="8966017"/>
            <a:ext cx="228600" cy="228600"/>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Oval 26">
            <a:extLst>
              <a:ext uri="{FF2B5EF4-FFF2-40B4-BE49-F238E27FC236}">
                <a16:creationId xmlns:a16="http://schemas.microsoft.com/office/drawing/2014/main" id="{323AF992-1C05-5E63-45B7-525E1F0D1820}"/>
              </a:ext>
            </a:extLst>
          </p:cNvPr>
          <p:cNvSpPr/>
          <p:nvPr/>
        </p:nvSpPr>
        <p:spPr>
          <a:xfrm>
            <a:off x="9370670" y="8966017"/>
            <a:ext cx="228600" cy="228600"/>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extLst>
              <a:ext uri="{FF2B5EF4-FFF2-40B4-BE49-F238E27FC236}">
                <a16:creationId xmlns:a16="http://schemas.microsoft.com/office/drawing/2014/main" id="{D577BBF5-805E-6158-83E3-CD47554AACB2}"/>
              </a:ext>
            </a:extLst>
          </p:cNvPr>
          <p:cNvSpPr/>
          <p:nvPr/>
        </p:nvSpPr>
        <p:spPr>
          <a:xfrm>
            <a:off x="9945149" y="8966017"/>
            <a:ext cx="228600" cy="228600"/>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2"/>
          <p:cNvSpPr txBox="1"/>
          <p:nvPr/>
        </p:nvSpPr>
        <p:spPr>
          <a:xfrm>
            <a:off x="972190" y="2857500"/>
            <a:ext cx="16343620" cy="3681392"/>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499"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CẢM ƠN CÁC EM ĐÃ CHÚ Ý</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499"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LẮNG NGHE BÀI GIẢNG!</a:t>
            </a:r>
          </a:p>
        </p:txBody>
      </p:sp>
    </p:spTree>
    <p:extLst>
      <p:ext uri="{BB962C8B-B14F-4D97-AF65-F5344CB8AC3E}">
        <p14:creationId xmlns:p14="http://schemas.microsoft.com/office/powerpoint/2010/main" val="1041247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grpSp>
        <p:nvGrpSpPr>
          <p:cNvPr id="2" name="Group 2"/>
          <p:cNvGrpSpPr/>
          <p:nvPr/>
        </p:nvGrpSpPr>
        <p:grpSpPr>
          <a:xfrm>
            <a:off x="-381000" y="0"/>
            <a:ext cx="4239083" cy="10287000"/>
            <a:chOff x="0" y="0"/>
            <a:chExt cx="5652111" cy="13716000"/>
          </a:xfrm>
        </p:grpSpPr>
        <p:grpSp>
          <p:nvGrpSpPr>
            <p:cNvPr id="3" name="Group 3"/>
            <p:cNvGrpSpPr/>
            <p:nvPr/>
          </p:nvGrpSpPr>
          <p:grpSpPr>
            <a:xfrm>
              <a:off x="2826056" y="0"/>
              <a:ext cx="2826056" cy="13716000"/>
              <a:chOff x="0" y="0"/>
              <a:chExt cx="558233" cy="2709333"/>
            </a:xfrm>
          </p:grpSpPr>
          <p:sp>
            <p:nvSpPr>
              <p:cNvPr id="4" name="Freeform 4"/>
              <p:cNvSpPr/>
              <p:nvPr/>
            </p:nvSpPr>
            <p:spPr>
              <a:xfrm>
                <a:off x="0" y="0"/>
                <a:ext cx="558233" cy="2709333"/>
              </a:xfrm>
              <a:custGeom>
                <a:avLst/>
                <a:gdLst/>
                <a:ahLst/>
                <a:cxnLst/>
                <a:rect l="l" t="t" r="r" b="b"/>
                <a:pathLst>
                  <a:path w="558233" h="2709333">
                    <a:moveTo>
                      <a:pt x="0" y="0"/>
                    </a:moveTo>
                    <a:lnTo>
                      <a:pt x="558233" y="0"/>
                    </a:lnTo>
                    <a:lnTo>
                      <a:pt x="558233" y="2709333"/>
                    </a:lnTo>
                    <a:lnTo>
                      <a:pt x="0" y="2709333"/>
                    </a:lnTo>
                    <a:close/>
                  </a:path>
                </a:pathLst>
              </a:custGeom>
              <a:solidFill>
                <a:srgbClr val="E9E0D9"/>
              </a:solidFill>
            </p:spPr>
          </p:sp>
          <p:sp>
            <p:nvSpPr>
              <p:cNvPr id="5" name="TextBox 5"/>
              <p:cNvSpPr txBox="1"/>
              <p:nvPr/>
            </p:nvSpPr>
            <p:spPr>
              <a:xfrm>
                <a:off x="0" y="-47625"/>
                <a:ext cx="558233"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413028" y="0"/>
              <a:ext cx="2826056" cy="13716000"/>
              <a:chOff x="0" y="0"/>
              <a:chExt cx="558233" cy="2709333"/>
            </a:xfrm>
          </p:grpSpPr>
          <p:sp>
            <p:nvSpPr>
              <p:cNvPr id="7" name="Freeform 7"/>
              <p:cNvSpPr/>
              <p:nvPr/>
            </p:nvSpPr>
            <p:spPr>
              <a:xfrm>
                <a:off x="0" y="0"/>
                <a:ext cx="558233" cy="2709333"/>
              </a:xfrm>
              <a:custGeom>
                <a:avLst/>
                <a:gdLst/>
                <a:ahLst/>
                <a:cxnLst/>
                <a:rect l="l" t="t" r="r" b="b"/>
                <a:pathLst>
                  <a:path w="558233" h="2709333">
                    <a:moveTo>
                      <a:pt x="0" y="0"/>
                    </a:moveTo>
                    <a:lnTo>
                      <a:pt x="558233" y="0"/>
                    </a:lnTo>
                    <a:lnTo>
                      <a:pt x="558233" y="2709333"/>
                    </a:lnTo>
                    <a:lnTo>
                      <a:pt x="0" y="2709333"/>
                    </a:lnTo>
                    <a:close/>
                  </a:path>
                </a:pathLst>
              </a:custGeom>
              <a:solidFill>
                <a:srgbClr val="9FC3D0"/>
              </a:solidFill>
            </p:spPr>
          </p:sp>
          <p:sp>
            <p:nvSpPr>
              <p:cNvPr id="8" name="TextBox 8"/>
              <p:cNvSpPr txBox="1"/>
              <p:nvPr/>
            </p:nvSpPr>
            <p:spPr>
              <a:xfrm>
                <a:off x="0" y="-47625"/>
                <a:ext cx="558233" cy="2756958"/>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0" y="0"/>
              <a:ext cx="2826056" cy="13716000"/>
              <a:chOff x="0" y="0"/>
              <a:chExt cx="558233" cy="2709333"/>
            </a:xfrm>
          </p:grpSpPr>
          <p:sp>
            <p:nvSpPr>
              <p:cNvPr id="10" name="Freeform 10"/>
              <p:cNvSpPr/>
              <p:nvPr/>
            </p:nvSpPr>
            <p:spPr>
              <a:xfrm>
                <a:off x="0" y="0"/>
                <a:ext cx="558233" cy="2709333"/>
              </a:xfrm>
              <a:custGeom>
                <a:avLst/>
                <a:gdLst/>
                <a:ahLst/>
                <a:cxnLst/>
                <a:rect l="l" t="t" r="r" b="b"/>
                <a:pathLst>
                  <a:path w="558233" h="2709333">
                    <a:moveTo>
                      <a:pt x="0" y="0"/>
                    </a:moveTo>
                    <a:lnTo>
                      <a:pt x="558233" y="0"/>
                    </a:lnTo>
                    <a:lnTo>
                      <a:pt x="558233" y="2709333"/>
                    </a:lnTo>
                    <a:lnTo>
                      <a:pt x="0" y="2709333"/>
                    </a:lnTo>
                    <a:close/>
                  </a:path>
                </a:pathLst>
              </a:custGeom>
              <a:solidFill>
                <a:srgbClr val="E9C7C6"/>
              </a:solidFill>
            </p:spPr>
          </p:sp>
          <p:sp>
            <p:nvSpPr>
              <p:cNvPr id="11" name="TextBox 11"/>
              <p:cNvSpPr txBox="1"/>
              <p:nvPr/>
            </p:nvSpPr>
            <p:spPr>
              <a:xfrm>
                <a:off x="0" y="-47625"/>
                <a:ext cx="558233" cy="2756958"/>
              </a:xfrm>
              <a:prstGeom prst="rect">
                <a:avLst/>
              </a:prstGeom>
            </p:spPr>
            <p:txBody>
              <a:bodyPr lIns="50800" tIns="50800" rIns="50800" bIns="50800" rtlCol="0" anchor="ctr"/>
              <a:lstStyle/>
              <a:p>
                <a:pPr algn="ctr">
                  <a:lnSpc>
                    <a:spcPts val="2659"/>
                  </a:lnSpc>
                </a:pPr>
                <a:endParaRPr/>
              </a:p>
            </p:txBody>
          </p:sp>
        </p:grpSp>
      </p:grpSp>
      <p:sp>
        <p:nvSpPr>
          <p:cNvPr id="12" name="TextBox 12"/>
          <p:cNvSpPr txBox="1"/>
          <p:nvPr/>
        </p:nvSpPr>
        <p:spPr>
          <a:xfrm>
            <a:off x="3300642" y="3287030"/>
            <a:ext cx="14987358" cy="3712940"/>
          </a:xfrm>
          <a:prstGeom prst="rect">
            <a:avLst/>
          </a:prstGeom>
        </p:spPr>
        <p:txBody>
          <a:bodyPr wrap="square" lIns="0" tIns="0" rIns="0" bIns="0" rtlCol="0" anchor="t">
            <a:spAutoFit/>
          </a:bodyPr>
          <a:lstStyle/>
          <a:p>
            <a:pPr algn="ctr">
              <a:lnSpc>
                <a:spcPct val="150000"/>
              </a:lnSpc>
            </a:pPr>
            <a:r>
              <a:rPr lang="vi-VN" sz="8500" b="1">
                <a:solidFill>
                  <a:srgbClr val="000000"/>
                </a:solidFill>
              </a:rPr>
              <a:t>BÀI 3: THIẾT KẾ </a:t>
            </a:r>
            <a:endParaRPr lang="en-US" sz="8500" b="1">
              <a:solidFill>
                <a:srgbClr val="000000"/>
              </a:solidFill>
            </a:endParaRPr>
          </a:p>
          <a:p>
            <a:pPr algn="ctr">
              <a:lnSpc>
                <a:spcPct val="150000"/>
              </a:lnSpc>
            </a:pPr>
            <a:r>
              <a:rPr lang="vi-VN" sz="8500" b="1">
                <a:solidFill>
                  <a:srgbClr val="000000"/>
                </a:solidFill>
              </a:rPr>
              <a:t>MẠNG ĐIỆN TRONG NHÀ</a:t>
            </a:r>
            <a:endParaRPr lang="en-US" sz="8500" b="1">
              <a:solidFill>
                <a:srgbClr val="000000"/>
              </a:solidFill>
            </a:endParaRPr>
          </a:p>
        </p:txBody>
      </p:sp>
      <p:sp>
        <p:nvSpPr>
          <p:cNvPr id="13" name="Freeform 13"/>
          <p:cNvSpPr/>
          <p:nvPr/>
        </p:nvSpPr>
        <p:spPr>
          <a:xfrm>
            <a:off x="12646898" y="-210192"/>
            <a:ext cx="7315200" cy="2477783"/>
          </a:xfrm>
          <a:custGeom>
            <a:avLst/>
            <a:gdLst/>
            <a:ahLst/>
            <a:cxnLst/>
            <a:rect l="l" t="t" r="r" b="b"/>
            <a:pathLst>
              <a:path w="7315200" h="2477783">
                <a:moveTo>
                  <a:pt x="0" y="0"/>
                </a:moveTo>
                <a:lnTo>
                  <a:pt x="7315200" y="0"/>
                </a:lnTo>
                <a:lnTo>
                  <a:pt x="7315200" y="2477784"/>
                </a:lnTo>
                <a:lnTo>
                  <a:pt x="0" y="24777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Freeform 16"/>
          <p:cNvSpPr/>
          <p:nvPr/>
        </p:nvSpPr>
        <p:spPr>
          <a:xfrm>
            <a:off x="11118095" y="9258300"/>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13" name="Freeform 7">
            <a:extLst>
              <a:ext uri="{FF2B5EF4-FFF2-40B4-BE49-F238E27FC236}">
                <a16:creationId xmlns:a16="http://schemas.microsoft.com/office/drawing/2014/main" id="{0A9ED10D-372B-7FCD-E8DB-263F85CD4A90}"/>
              </a:ext>
            </a:extLst>
          </p:cNvPr>
          <p:cNvSpPr/>
          <p:nvPr/>
        </p:nvSpPr>
        <p:spPr>
          <a:xfrm>
            <a:off x="394741" y="450678"/>
            <a:ext cx="6234659" cy="8229600"/>
          </a:xfrm>
          <a:custGeom>
            <a:avLst/>
            <a:gdLst/>
            <a:ahLst/>
            <a:cxnLst/>
            <a:rect l="l" t="t" r="r" b="b"/>
            <a:pathLst>
              <a:path w="7149465" h="8229600">
                <a:moveTo>
                  <a:pt x="0" y="0"/>
                </a:moveTo>
                <a:lnTo>
                  <a:pt x="7149465" y="0"/>
                </a:lnTo>
                <a:lnTo>
                  <a:pt x="7149465" y="8229600"/>
                </a:lnTo>
                <a:lnTo>
                  <a:pt x="0" y="8229600"/>
                </a:lnTo>
                <a:lnTo>
                  <a:pt x="0" y="0"/>
                </a:lnTo>
                <a:close/>
              </a:path>
            </a:pathLst>
          </a:custGeom>
          <a:blipFill>
            <a:blip r:embed="rId2"/>
            <a:stretch>
              <a:fillRect l="-14673"/>
            </a:stretch>
          </a:blipFill>
        </p:spPr>
      </p:sp>
      <p:sp>
        <p:nvSpPr>
          <p:cNvPr id="16" name="AutoShape 16"/>
          <p:cNvSpPr/>
          <p:nvPr/>
        </p:nvSpPr>
        <p:spPr>
          <a:xfrm>
            <a:off x="-260599" y="9061267"/>
            <a:ext cx="7105264" cy="19050"/>
          </a:xfrm>
          <a:prstGeom prst="line">
            <a:avLst/>
          </a:prstGeom>
          <a:ln w="114300" cap="flat">
            <a:solidFill>
              <a:srgbClr val="9FC3D0"/>
            </a:solidFill>
            <a:prstDash val="solid"/>
            <a:headEnd type="none" w="sm" len="sm"/>
            <a:tailEnd type="none" w="sm" len="sm"/>
          </a:ln>
        </p:spPr>
      </p:sp>
      <p:sp>
        <p:nvSpPr>
          <p:cNvPr id="17" name="AutoShape 17"/>
          <p:cNvSpPr/>
          <p:nvPr/>
        </p:nvSpPr>
        <p:spPr>
          <a:xfrm>
            <a:off x="11430169" y="9061267"/>
            <a:ext cx="7105264" cy="19050"/>
          </a:xfrm>
          <a:prstGeom prst="line">
            <a:avLst/>
          </a:prstGeom>
          <a:ln w="114300" cap="flat">
            <a:solidFill>
              <a:srgbClr val="9FC3D0"/>
            </a:solidFill>
            <a:prstDash val="solid"/>
            <a:headEnd type="none" w="sm" len="sm"/>
            <a:tailEnd type="none" w="sm" len="sm"/>
          </a:ln>
        </p:spPr>
      </p:sp>
      <p:sp>
        <p:nvSpPr>
          <p:cNvPr id="23" name="Freeform 23"/>
          <p:cNvSpPr/>
          <p:nvPr/>
        </p:nvSpPr>
        <p:spPr>
          <a:xfrm>
            <a:off x="-2845001" y="434334"/>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4" name="Freeform 24"/>
          <p:cNvSpPr/>
          <p:nvPr/>
        </p:nvSpPr>
        <p:spPr>
          <a:xfrm>
            <a:off x="13601700" y="6142060"/>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5" name="Oval 24">
            <a:extLst>
              <a:ext uri="{FF2B5EF4-FFF2-40B4-BE49-F238E27FC236}">
                <a16:creationId xmlns:a16="http://schemas.microsoft.com/office/drawing/2014/main" id="{07A8DE78-8023-9751-E2EF-0BED906B3395}"/>
              </a:ext>
            </a:extLst>
          </p:cNvPr>
          <p:cNvSpPr/>
          <p:nvPr/>
        </p:nvSpPr>
        <p:spPr>
          <a:xfrm>
            <a:off x="8001000" y="8966017"/>
            <a:ext cx="228600" cy="228600"/>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a:extLst>
              <a:ext uri="{FF2B5EF4-FFF2-40B4-BE49-F238E27FC236}">
                <a16:creationId xmlns:a16="http://schemas.microsoft.com/office/drawing/2014/main" id="{88E35CC8-4729-E154-DF96-98A226957011}"/>
              </a:ext>
            </a:extLst>
          </p:cNvPr>
          <p:cNvSpPr/>
          <p:nvPr/>
        </p:nvSpPr>
        <p:spPr>
          <a:xfrm>
            <a:off x="8686800" y="8966017"/>
            <a:ext cx="228600" cy="228600"/>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Oval 26">
            <a:extLst>
              <a:ext uri="{FF2B5EF4-FFF2-40B4-BE49-F238E27FC236}">
                <a16:creationId xmlns:a16="http://schemas.microsoft.com/office/drawing/2014/main" id="{323AF992-1C05-5E63-45B7-525E1F0D1820}"/>
              </a:ext>
            </a:extLst>
          </p:cNvPr>
          <p:cNvSpPr/>
          <p:nvPr/>
        </p:nvSpPr>
        <p:spPr>
          <a:xfrm>
            <a:off x="9370670" y="8966017"/>
            <a:ext cx="228600" cy="228600"/>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extLst>
              <a:ext uri="{FF2B5EF4-FFF2-40B4-BE49-F238E27FC236}">
                <a16:creationId xmlns:a16="http://schemas.microsoft.com/office/drawing/2014/main" id="{D577BBF5-805E-6158-83E3-CD47554AACB2}"/>
              </a:ext>
            </a:extLst>
          </p:cNvPr>
          <p:cNvSpPr/>
          <p:nvPr/>
        </p:nvSpPr>
        <p:spPr>
          <a:xfrm>
            <a:off x="9945149" y="8966017"/>
            <a:ext cx="228600" cy="228600"/>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2"/>
          <p:cNvSpPr txBox="1"/>
          <p:nvPr/>
        </p:nvSpPr>
        <p:spPr>
          <a:xfrm>
            <a:off x="6629400" y="733856"/>
            <a:ext cx="11658600" cy="1416222"/>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NỘI DUNG BÀI HỌC</a:t>
            </a:r>
          </a:p>
        </p:txBody>
      </p:sp>
      <p:grpSp>
        <p:nvGrpSpPr>
          <p:cNvPr id="6" name="Group 5">
            <a:extLst>
              <a:ext uri="{FF2B5EF4-FFF2-40B4-BE49-F238E27FC236}">
                <a16:creationId xmlns:a16="http://schemas.microsoft.com/office/drawing/2014/main" id="{6CA1D538-EE8F-F9F1-4BED-8A7557A307D8}"/>
              </a:ext>
            </a:extLst>
          </p:cNvPr>
          <p:cNvGrpSpPr/>
          <p:nvPr/>
        </p:nvGrpSpPr>
        <p:grpSpPr>
          <a:xfrm>
            <a:off x="7377659" y="3103949"/>
            <a:ext cx="9982200" cy="1416222"/>
            <a:chOff x="7086600" y="2588258"/>
            <a:chExt cx="9982200" cy="1416222"/>
          </a:xfrm>
        </p:grpSpPr>
        <p:sp>
          <p:nvSpPr>
            <p:cNvPr id="4" name="Oval 3">
              <a:extLst>
                <a:ext uri="{FF2B5EF4-FFF2-40B4-BE49-F238E27FC236}">
                  <a16:creationId xmlns:a16="http://schemas.microsoft.com/office/drawing/2014/main" id="{8D199CDD-F1E2-2FC1-1DE5-CD8B49FA992B}"/>
                </a:ext>
              </a:extLst>
            </p:cNvPr>
            <p:cNvSpPr/>
            <p:nvPr/>
          </p:nvSpPr>
          <p:spPr>
            <a:xfrm>
              <a:off x="7086600" y="2588258"/>
              <a:ext cx="1416222" cy="1416222"/>
            </a:xfrm>
            <a:prstGeom prst="ellipse">
              <a:avLst/>
            </a:prstGeom>
            <a:solidFill>
              <a:srgbClr val="9FC3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latin typeface="Arial" panose="020B0604020202020204" pitchFamily="34" charset="0"/>
                  <a:cs typeface="Arial" panose="020B0604020202020204" pitchFamily="34" charset="0"/>
                </a:rPr>
                <a:t>I</a:t>
              </a:r>
            </a:p>
          </p:txBody>
        </p:sp>
        <p:sp>
          <p:nvSpPr>
            <p:cNvPr id="5" name="TextBox 4">
              <a:extLst>
                <a:ext uri="{FF2B5EF4-FFF2-40B4-BE49-F238E27FC236}">
                  <a16:creationId xmlns:a16="http://schemas.microsoft.com/office/drawing/2014/main" id="{6FFD3F23-EBCC-548C-54C0-37784D646892}"/>
                </a:ext>
              </a:extLst>
            </p:cNvPr>
            <p:cNvSpPr txBox="1"/>
            <p:nvPr/>
          </p:nvSpPr>
          <p:spPr>
            <a:xfrm>
              <a:off x="8991600" y="2903954"/>
              <a:ext cx="8077200" cy="784830"/>
            </a:xfrm>
            <a:prstGeom prst="rect">
              <a:avLst/>
            </a:prstGeom>
            <a:noFill/>
          </p:spPr>
          <p:txBody>
            <a:bodyPr wrap="square" rtlCol="0">
              <a:spAutoFit/>
            </a:bodyPr>
            <a:lstStyle/>
            <a:p>
              <a:r>
                <a:rPr lang="en-US" sz="4500">
                  <a:latin typeface="Arial" panose="020B0604020202020204" pitchFamily="34" charset="0"/>
                  <a:cs typeface="Arial" panose="020B0604020202020204" pitchFamily="34" charset="0"/>
                </a:rPr>
                <a:t>Mạng điện trong nhà </a:t>
              </a:r>
            </a:p>
          </p:txBody>
        </p:sp>
      </p:grpSp>
      <p:grpSp>
        <p:nvGrpSpPr>
          <p:cNvPr id="7" name="Group 6">
            <a:extLst>
              <a:ext uri="{FF2B5EF4-FFF2-40B4-BE49-F238E27FC236}">
                <a16:creationId xmlns:a16="http://schemas.microsoft.com/office/drawing/2014/main" id="{7CF7C5A3-A697-B92F-9C9B-9C0C4E969650}"/>
              </a:ext>
            </a:extLst>
          </p:cNvPr>
          <p:cNvGrpSpPr/>
          <p:nvPr/>
        </p:nvGrpSpPr>
        <p:grpSpPr>
          <a:xfrm>
            <a:off x="7377659" y="5464244"/>
            <a:ext cx="9982200" cy="2041456"/>
            <a:chOff x="7086600" y="2251268"/>
            <a:chExt cx="9982200" cy="2041456"/>
          </a:xfrm>
        </p:grpSpPr>
        <p:sp>
          <p:nvSpPr>
            <p:cNvPr id="8" name="Oval 7">
              <a:extLst>
                <a:ext uri="{FF2B5EF4-FFF2-40B4-BE49-F238E27FC236}">
                  <a16:creationId xmlns:a16="http://schemas.microsoft.com/office/drawing/2014/main" id="{59A0341A-1CE4-C861-D4C4-FCA84AD06EC8}"/>
                </a:ext>
              </a:extLst>
            </p:cNvPr>
            <p:cNvSpPr/>
            <p:nvPr/>
          </p:nvSpPr>
          <p:spPr>
            <a:xfrm>
              <a:off x="7086600" y="2588258"/>
              <a:ext cx="1416222" cy="1416222"/>
            </a:xfrm>
            <a:prstGeom prst="ellipse">
              <a:avLst/>
            </a:prstGeom>
            <a:solidFill>
              <a:srgbClr val="9FC3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latin typeface="Arial" panose="020B0604020202020204" pitchFamily="34" charset="0"/>
                  <a:cs typeface="Arial" panose="020B0604020202020204" pitchFamily="34" charset="0"/>
                </a:rPr>
                <a:t>II</a:t>
              </a:r>
            </a:p>
          </p:txBody>
        </p:sp>
        <p:sp>
          <p:nvSpPr>
            <p:cNvPr id="9" name="TextBox 8">
              <a:extLst>
                <a:ext uri="{FF2B5EF4-FFF2-40B4-BE49-F238E27FC236}">
                  <a16:creationId xmlns:a16="http://schemas.microsoft.com/office/drawing/2014/main" id="{251D46EB-FE19-4D04-92ED-BB62FB364977}"/>
                </a:ext>
              </a:extLst>
            </p:cNvPr>
            <p:cNvSpPr txBox="1"/>
            <p:nvPr/>
          </p:nvSpPr>
          <p:spPr>
            <a:xfrm>
              <a:off x="8991600" y="2251268"/>
              <a:ext cx="8077200" cy="2041456"/>
            </a:xfrm>
            <a:prstGeom prst="rect">
              <a:avLst/>
            </a:prstGeom>
            <a:noFill/>
          </p:spPr>
          <p:txBody>
            <a:bodyPr wrap="square" rtlCol="0">
              <a:spAutoFit/>
            </a:bodyPr>
            <a:lstStyle/>
            <a:p>
              <a:pPr algn="just">
                <a:lnSpc>
                  <a:spcPct val="150000"/>
                </a:lnSpc>
              </a:pPr>
              <a:r>
                <a:rPr lang="en-US" sz="4500">
                  <a:latin typeface="Arial" panose="020B0604020202020204" pitchFamily="34" charset="0"/>
                  <a:cs typeface="Arial" panose="020B0604020202020204" pitchFamily="34" charset="0"/>
                </a:rPr>
                <a:t>Thiết kế sơ đồ mạng điện trong nhà </a:t>
              </a:r>
            </a:p>
          </p:txBody>
        </p:sp>
      </p:grpSp>
    </p:spTree>
    <p:extLst>
      <p:ext uri="{BB962C8B-B14F-4D97-AF65-F5344CB8AC3E}">
        <p14:creationId xmlns:p14="http://schemas.microsoft.com/office/powerpoint/2010/main" val="3619358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10D9C326-0445-3A1B-006B-50E49FC2938C}"/>
              </a:ext>
            </a:extLst>
          </p:cNvPr>
          <p:cNvSpPr/>
          <p:nvPr/>
        </p:nvSpPr>
        <p:spPr>
          <a:xfrm>
            <a:off x="-1193330" y="-190500"/>
            <a:ext cx="20674657" cy="6143423"/>
          </a:xfrm>
          <a:custGeom>
            <a:avLst/>
            <a:gdLst/>
            <a:ahLst/>
            <a:cxnLst/>
            <a:rect l="l" t="t" r="r" b="b"/>
            <a:pathLst>
              <a:path w="13659087" h="8229600">
                <a:moveTo>
                  <a:pt x="0" y="0"/>
                </a:moveTo>
                <a:lnTo>
                  <a:pt x="13659088" y="0"/>
                </a:lnTo>
                <a:lnTo>
                  <a:pt x="13659088" y="8229600"/>
                </a:lnTo>
                <a:lnTo>
                  <a:pt x="0" y="8229600"/>
                </a:lnTo>
                <a:lnTo>
                  <a:pt x="0" y="0"/>
                </a:lnTo>
                <a:close/>
              </a:path>
            </a:pathLst>
          </a:custGeom>
          <a:blipFill>
            <a:blip r:embed="rId2"/>
            <a:stretch>
              <a:fillRect t="-38331" b="-74849"/>
            </a:stretch>
          </a:blipFill>
        </p:spPr>
      </p:sp>
      <p:sp>
        <p:nvSpPr>
          <p:cNvPr id="5" name="Freeform 5"/>
          <p:cNvSpPr/>
          <p:nvPr/>
        </p:nvSpPr>
        <p:spPr>
          <a:xfrm>
            <a:off x="12982861" y="5933231"/>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a:off x="-3482681" y="-210192"/>
            <a:ext cx="7315200" cy="2477783"/>
          </a:xfrm>
          <a:custGeom>
            <a:avLst/>
            <a:gdLst/>
            <a:ahLst/>
            <a:cxnLst/>
            <a:rect l="l" t="t" r="r" b="b"/>
            <a:pathLst>
              <a:path w="7315200" h="2477783">
                <a:moveTo>
                  <a:pt x="0" y="0"/>
                </a:moveTo>
                <a:lnTo>
                  <a:pt x="7315200" y="0"/>
                </a:lnTo>
                <a:lnTo>
                  <a:pt x="7315200" y="2477784"/>
                </a:lnTo>
                <a:lnTo>
                  <a:pt x="0" y="24777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AutoShape 4">
            <a:extLst>
              <a:ext uri="{FF2B5EF4-FFF2-40B4-BE49-F238E27FC236}">
                <a16:creationId xmlns:a16="http://schemas.microsoft.com/office/drawing/2014/main" id="{3938209C-7976-E89B-0581-005B64EBE1DD}"/>
              </a:ext>
            </a:extLst>
          </p:cNvPr>
          <p:cNvSpPr/>
          <p:nvPr/>
        </p:nvSpPr>
        <p:spPr>
          <a:xfrm>
            <a:off x="-260599" y="5734050"/>
            <a:ext cx="7105264" cy="19050"/>
          </a:xfrm>
          <a:prstGeom prst="line">
            <a:avLst/>
          </a:prstGeom>
          <a:ln w="114300" cap="flat">
            <a:solidFill>
              <a:schemeClr val="bg1"/>
            </a:solidFill>
            <a:prstDash val="solid"/>
            <a:headEnd type="none" w="sm" len="sm"/>
            <a:tailEnd type="none" w="sm" len="sm"/>
          </a:ln>
        </p:spPr>
      </p:sp>
      <p:sp>
        <p:nvSpPr>
          <p:cNvPr id="19" name="AutoShape 6">
            <a:extLst>
              <a:ext uri="{FF2B5EF4-FFF2-40B4-BE49-F238E27FC236}">
                <a16:creationId xmlns:a16="http://schemas.microsoft.com/office/drawing/2014/main" id="{6CE673DB-C4E5-C6E8-B5EE-A4FCCE97A09A}"/>
              </a:ext>
            </a:extLst>
          </p:cNvPr>
          <p:cNvSpPr/>
          <p:nvPr/>
        </p:nvSpPr>
        <p:spPr>
          <a:xfrm>
            <a:off x="11430169" y="5734050"/>
            <a:ext cx="7105264" cy="19050"/>
          </a:xfrm>
          <a:prstGeom prst="line">
            <a:avLst/>
          </a:prstGeom>
          <a:ln w="114300" cap="flat">
            <a:solidFill>
              <a:schemeClr val="bg1"/>
            </a:solidFill>
            <a:prstDash val="solid"/>
            <a:headEnd type="none" w="sm" len="sm"/>
            <a:tailEnd type="none" w="sm" len="sm"/>
          </a:ln>
        </p:spPr>
      </p:sp>
      <p:sp>
        <p:nvSpPr>
          <p:cNvPr id="20" name="TextBox 19">
            <a:extLst>
              <a:ext uri="{FF2B5EF4-FFF2-40B4-BE49-F238E27FC236}">
                <a16:creationId xmlns:a16="http://schemas.microsoft.com/office/drawing/2014/main" id="{0E814AB1-9ED8-DE94-2243-D8333B10BA88}"/>
              </a:ext>
            </a:extLst>
          </p:cNvPr>
          <p:cNvSpPr txBox="1"/>
          <p:nvPr/>
        </p:nvSpPr>
        <p:spPr>
          <a:xfrm>
            <a:off x="1852469" y="6148339"/>
            <a:ext cx="14583061" cy="3340979"/>
          </a:xfrm>
          <a:prstGeom prst="rect">
            <a:avLst/>
          </a:prstGeom>
          <a:noFill/>
        </p:spPr>
        <p:txBody>
          <a:bodyPr wrap="square" rtlCol="0">
            <a:spAutoFit/>
          </a:bodyPr>
          <a:lstStyle/>
          <a:p>
            <a:pPr algn="ctr">
              <a:lnSpc>
                <a:spcPct val="150000"/>
              </a:lnSpc>
            </a:pPr>
            <a:r>
              <a:rPr lang="en-US" sz="7500" b="1">
                <a:latin typeface="Arial" panose="020B0604020202020204" pitchFamily="34" charset="0"/>
                <a:cs typeface="Arial" panose="020B0604020202020204" pitchFamily="34" charset="0"/>
              </a:rPr>
              <a:t>PHẦN 1. </a:t>
            </a:r>
          </a:p>
          <a:p>
            <a:pPr algn="ctr">
              <a:lnSpc>
                <a:spcPct val="150000"/>
              </a:lnSpc>
            </a:pPr>
            <a:r>
              <a:rPr lang="en-US" sz="7500" b="1">
                <a:latin typeface="Arial" panose="020B0604020202020204" pitchFamily="34" charset="0"/>
                <a:cs typeface="Arial" panose="020B0604020202020204" pitchFamily="34" charset="0"/>
              </a:rPr>
              <a:t>MẠNG ĐIỆN TRONG NHÀ </a:t>
            </a:r>
          </a:p>
        </p:txBody>
      </p:sp>
    </p:spTree>
    <p:extLst>
      <p:ext uri="{BB962C8B-B14F-4D97-AF65-F5344CB8AC3E}">
        <p14:creationId xmlns:p14="http://schemas.microsoft.com/office/powerpoint/2010/main" val="1203579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B11087CE-7929-1253-A62F-1D6B111589C7}"/>
              </a:ext>
            </a:extLst>
          </p:cNvPr>
          <p:cNvGraphicFramePr>
            <a:graphicFrameLocks noGrp="1"/>
          </p:cNvGraphicFramePr>
          <p:nvPr/>
        </p:nvGraphicFramePr>
        <p:xfrm>
          <a:off x="266700" y="2552700"/>
          <a:ext cx="17754600" cy="7543801"/>
        </p:xfrm>
        <a:graphic>
          <a:graphicData uri="http://schemas.openxmlformats.org/drawingml/2006/table">
            <a:tbl>
              <a:tblPr firstRow="1" firstCol="1" bandRow="1"/>
              <a:tblGrid>
                <a:gridCol w="4438650">
                  <a:extLst>
                    <a:ext uri="{9D8B030D-6E8A-4147-A177-3AD203B41FA5}">
                      <a16:colId xmlns:a16="http://schemas.microsoft.com/office/drawing/2014/main" val="530013942"/>
                    </a:ext>
                  </a:extLst>
                </a:gridCol>
                <a:gridCol w="4438650">
                  <a:extLst>
                    <a:ext uri="{9D8B030D-6E8A-4147-A177-3AD203B41FA5}">
                      <a16:colId xmlns:a16="http://schemas.microsoft.com/office/drawing/2014/main" val="3865882941"/>
                    </a:ext>
                  </a:extLst>
                </a:gridCol>
                <a:gridCol w="4438650">
                  <a:extLst>
                    <a:ext uri="{9D8B030D-6E8A-4147-A177-3AD203B41FA5}">
                      <a16:colId xmlns:a16="http://schemas.microsoft.com/office/drawing/2014/main" val="2848594288"/>
                    </a:ext>
                  </a:extLst>
                </a:gridCol>
                <a:gridCol w="4438650">
                  <a:extLst>
                    <a:ext uri="{9D8B030D-6E8A-4147-A177-3AD203B41FA5}">
                      <a16:colId xmlns:a16="http://schemas.microsoft.com/office/drawing/2014/main" val="2201789599"/>
                    </a:ext>
                  </a:extLst>
                </a:gridCol>
              </a:tblGrid>
              <a:tr h="743888">
                <a:tc>
                  <a:txBody>
                    <a:bodyPr/>
                    <a:lstStyle/>
                    <a:p>
                      <a:pPr marL="0" marR="0" algn="ctr">
                        <a:lnSpc>
                          <a:spcPct val="10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Thiết bị</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0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Kí hiệu</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0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Thiết bị</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0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Kí hiệu</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24485238"/>
                  </a:ext>
                </a:extLst>
              </a:tr>
              <a:tr h="743888">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Nguồn điện</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Ampe kế</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44609028"/>
                  </a:ext>
                </a:extLst>
              </a:tr>
              <a:tr h="1592697">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Aptomat một cực, hai cực, ba cực.</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Công tắc hai cực, ba cực</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37206208"/>
                  </a:ext>
                </a:extLst>
              </a:tr>
              <a:tr h="743888">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Cầu dao hai cực; ba cực</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Bóng đèn</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12272144"/>
                  </a:ext>
                </a:extLst>
              </a:tr>
              <a:tr h="743888">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Cầu chì</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Quạt trần</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79822208"/>
                  </a:ext>
                </a:extLst>
              </a:tr>
              <a:tr h="743888">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Vôn kế</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Ổ lấy điện</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93145836"/>
                  </a:ext>
                </a:extLst>
              </a:tr>
              <a:tr h="743888">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Oát kế</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Hai dây chéo nhau</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61926356"/>
                  </a:ext>
                </a:extLst>
              </a:tr>
              <a:tr h="743888">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Ôm kế</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Hai dây nối nhau</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62481311"/>
                  </a:ext>
                </a:extLst>
              </a:tr>
              <a:tr h="743888">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Công tơ điện</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24701097"/>
                  </a:ext>
                </a:extLst>
              </a:tr>
            </a:tbl>
          </a:graphicData>
        </a:graphic>
      </p:graphicFrame>
      <p:grpSp>
        <p:nvGrpSpPr>
          <p:cNvPr id="18" name="Group 17">
            <a:extLst>
              <a:ext uri="{FF2B5EF4-FFF2-40B4-BE49-F238E27FC236}">
                <a16:creationId xmlns:a16="http://schemas.microsoft.com/office/drawing/2014/main" id="{F99DFC51-1BF9-F439-706F-7ABB6AEAC5C2}"/>
              </a:ext>
            </a:extLst>
          </p:cNvPr>
          <p:cNvGrpSpPr/>
          <p:nvPr/>
        </p:nvGrpSpPr>
        <p:grpSpPr>
          <a:xfrm>
            <a:off x="685800" y="365125"/>
            <a:ext cx="16832262" cy="1752211"/>
            <a:chOff x="704850" y="365125"/>
            <a:chExt cx="16832262" cy="1752211"/>
          </a:xfrm>
        </p:grpSpPr>
        <p:sp>
          <p:nvSpPr>
            <p:cNvPr id="16" name="TextBox 15">
              <a:extLst>
                <a:ext uri="{FF2B5EF4-FFF2-40B4-BE49-F238E27FC236}">
                  <a16:creationId xmlns:a16="http://schemas.microsoft.com/office/drawing/2014/main" id="{8633F5A4-2688-53B0-3991-757A29589C76}"/>
                </a:ext>
              </a:extLst>
            </p:cNvPr>
            <p:cNvSpPr txBox="1"/>
            <p:nvPr/>
          </p:nvSpPr>
          <p:spPr>
            <a:xfrm>
              <a:off x="2487612" y="365125"/>
              <a:ext cx="15049500" cy="1752211"/>
            </a:xfrm>
            <a:prstGeom prst="rect">
              <a:avLst/>
            </a:prstGeom>
            <a:noFill/>
          </p:spPr>
          <p:txBody>
            <a:bodyPr wrap="square">
              <a:spAutoFit/>
            </a:bodyPr>
            <a:lstStyle/>
            <a:p>
              <a:pPr algn="just">
                <a:lnSpc>
                  <a:spcPct val="150000"/>
                </a:lnSpc>
              </a:pPr>
              <a:r>
                <a:rPr lang="vi-VN" sz="3800"/>
                <a:t>Các nhóm hoạt động trình bày các kí hiệu dùng cho sơ đồ mạng trong nhà bằng cách hoàn thành bảng sau</a:t>
              </a:r>
              <a:r>
                <a:rPr lang="en-US" sz="3800"/>
                <a:t>: </a:t>
              </a:r>
            </a:p>
          </p:txBody>
        </p:sp>
        <p:sp>
          <p:nvSpPr>
            <p:cNvPr id="17" name="Freeform 10">
              <a:extLst>
                <a:ext uri="{FF2B5EF4-FFF2-40B4-BE49-F238E27FC236}">
                  <a16:creationId xmlns:a16="http://schemas.microsoft.com/office/drawing/2014/main" id="{7449351C-B0FF-93BA-819E-D7F3A3DB0DDC}"/>
                </a:ext>
              </a:extLst>
            </p:cNvPr>
            <p:cNvSpPr/>
            <p:nvPr/>
          </p:nvSpPr>
          <p:spPr>
            <a:xfrm>
              <a:off x="704850" y="507109"/>
              <a:ext cx="1524000" cy="15240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a:effectLst>
              <a:outerShdw blurRad="50800" dist="38100" dir="8100000" algn="tr" rotWithShape="0">
                <a:prstClr val="black">
                  <a:alpha val="40000"/>
                </a:prstClr>
              </a:outerShdw>
            </a:effectLst>
          </p:spPr>
        </p:sp>
      </p:grpSp>
    </p:spTree>
    <p:extLst>
      <p:ext uri="{BB962C8B-B14F-4D97-AF65-F5344CB8AC3E}">
        <p14:creationId xmlns:p14="http://schemas.microsoft.com/office/powerpoint/2010/main" val="2382053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B11087CE-7929-1253-A62F-1D6B111589C7}"/>
              </a:ext>
            </a:extLst>
          </p:cNvPr>
          <p:cNvGraphicFramePr>
            <a:graphicFrameLocks noGrp="1"/>
          </p:cNvGraphicFramePr>
          <p:nvPr>
            <p:extLst>
              <p:ext uri="{D42A27DB-BD31-4B8C-83A1-F6EECF244321}">
                <p14:modId xmlns:p14="http://schemas.microsoft.com/office/powerpoint/2010/main" val="3745075822"/>
              </p:ext>
            </p:extLst>
          </p:nvPr>
        </p:nvGraphicFramePr>
        <p:xfrm>
          <a:off x="266700" y="266700"/>
          <a:ext cx="17754600" cy="13473040"/>
        </p:xfrm>
        <a:graphic>
          <a:graphicData uri="http://schemas.openxmlformats.org/drawingml/2006/table">
            <a:tbl>
              <a:tblPr firstRow="1" firstCol="1" bandRow="1"/>
              <a:tblGrid>
                <a:gridCol w="4438650">
                  <a:extLst>
                    <a:ext uri="{9D8B030D-6E8A-4147-A177-3AD203B41FA5}">
                      <a16:colId xmlns:a16="http://schemas.microsoft.com/office/drawing/2014/main" val="530013942"/>
                    </a:ext>
                  </a:extLst>
                </a:gridCol>
                <a:gridCol w="4438650">
                  <a:extLst>
                    <a:ext uri="{9D8B030D-6E8A-4147-A177-3AD203B41FA5}">
                      <a16:colId xmlns:a16="http://schemas.microsoft.com/office/drawing/2014/main" val="3865882941"/>
                    </a:ext>
                  </a:extLst>
                </a:gridCol>
                <a:gridCol w="4438650">
                  <a:extLst>
                    <a:ext uri="{9D8B030D-6E8A-4147-A177-3AD203B41FA5}">
                      <a16:colId xmlns:a16="http://schemas.microsoft.com/office/drawing/2014/main" val="2848594288"/>
                    </a:ext>
                  </a:extLst>
                </a:gridCol>
                <a:gridCol w="4438650">
                  <a:extLst>
                    <a:ext uri="{9D8B030D-6E8A-4147-A177-3AD203B41FA5}">
                      <a16:colId xmlns:a16="http://schemas.microsoft.com/office/drawing/2014/main" val="2201789599"/>
                    </a:ext>
                  </a:extLst>
                </a:gridCol>
              </a:tblGrid>
              <a:tr h="743888">
                <a:tc>
                  <a:txBody>
                    <a:bodyPr/>
                    <a:lstStyle/>
                    <a:p>
                      <a:pPr marL="0" marR="0" algn="ctr">
                        <a:lnSpc>
                          <a:spcPct val="10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Thiết bị</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0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Kí hiệu</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0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Thiết bị</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0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Kí hiệu</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24485238"/>
                  </a:ext>
                </a:extLst>
              </a:tr>
              <a:tr h="2761312">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Nguồn điện</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Ampe kế</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44609028"/>
                  </a:ext>
                </a:extLst>
              </a:tr>
              <a:tr h="3200400">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Aptomat một cực, hai cực, ba cực.</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Công tắc hai cực, ba cực</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37206208"/>
                  </a:ext>
                </a:extLst>
              </a:tr>
              <a:tr h="3048000">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Cầu dao hai cực; ba cực</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Bóng đèn</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12272144"/>
                  </a:ext>
                </a:extLst>
              </a:tr>
              <a:tr h="743888">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Cầu chì</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Quạt trần</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79822208"/>
                  </a:ext>
                </a:extLst>
              </a:tr>
              <a:tr h="743888">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Vôn kế</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Ổ lấy điện</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93145836"/>
                  </a:ext>
                </a:extLst>
              </a:tr>
              <a:tr h="743888">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Oát kế</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Hai dây chéo nhau</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61926356"/>
                  </a:ext>
                </a:extLst>
              </a:tr>
              <a:tr h="743888">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Ôm kế</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Hai dây nối nhau</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62481311"/>
                  </a:ext>
                </a:extLst>
              </a:tr>
              <a:tr h="743888">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Công tơ điện</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24701097"/>
                  </a:ext>
                </a:extLst>
              </a:tr>
            </a:tbl>
          </a:graphicData>
        </a:graphic>
      </p:graphicFrame>
      <p:pic>
        <p:nvPicPr>
          <p:cNvPr id="2" name="Picture 1">
            <a:extLst>
              <a:ext uri="{FF2B5EF4-FFF2-40B4-BE49-F238E27FC236}">
                <a16:creationId xmlns:a16="http://schemas.microsoft.com/office/drawing/2014/main" id="{2E6F0CC1-43F3-E67C-2D1C-A06F08D6607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rcRect l="23377" t="5814" r="53247" b="82558"/>
          <a:stretch/>
        </p:blipFill>
        <p:spPr>
          <a:xfrm>
            <a:off x="5257800" y="1714500"/>
            <a:ext cx="3352800" cy="1303867"/>
          </a:xfrm>
          <a:prstGeom prst="rect">
            <a:avLst/>
          </a:prstGeom>
        </p:spPr>
      </p:pic>
      <p:pic>
        <p:nvPicPr>
          <p:cNvPr id="3" name="Picture 2">
            <a:extLst>
              <a:ext uri="{FF2B5EF4-FFF2-40B4-BE49-F238E27FC236}">
                <a16:creationId xmlns:a16="http://schemas.microsoft.com/office/drawing/2014/main" id="{39F9F75A-A39A-4269-398C-65E3EE6EFE2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rcRect l="23377" t="18607" r="53247" b="68882"/>
          <a:stretch/>
        </p:blipFill>
        <p:spPr>
          <a:xfrm>
            <a:off x="5257800" y="4546209"/>
            <a:ext cx="3352800" cy="1402959"/>
          </a:xfrm>
          <a:prstGeom prst="rect">
            <a:avLst/>
          </a:prstGeom>
        </p:spPr>
      </p:pic>
      <p:pic>
        <p:nvPicPr>
          <p:cNvPr id="5" name="Picture 4">
            <a:extLst>
              <a:ext uri="{FF2B5EF4-FFF2-40B4-BE49-F238E27FC236}">
                <a16:creationId xmlns:a16="http://schemas.microsoft.com/office/drawing/2014/main" id="{34C82296-6670-E40C-1F92-3215CC2843E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rcRect l="23377" t="32361" r="53247" b="55128"/>
          <a:stretch/>
        </p:blipFill>
        <p:spPr>
          <a:xfrm>
            <a:off x="5257800" y="7740015"/>
            <a:ext cx="3352800" cy="1402959"/>
          </a:xfrm>
          <a:prstGeom prst="rect">
            <a:avLst/>
          </a:prstGeom>
        </p:spPr>
      </p:pic>
      <p:pic>
        <p:nvPicPr>
          <p:cNvPr id="6" name="Picture 5">
            <a:extLst>
              <a:ext uri="{FF2B5EF4-FFF2-40B4-BE49-F238E27FC236}">
                <a16:creationId xmlns:a16="http://schemas.microsoft.com/office/drawing/2014/main" id="{ECE3058B-E57D-E94D-B2EE-4309CBC256B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rcRect l="71266" t="5026" r="5358" b="83347"/>
          <a:stretch/>
        </p:blipFill>
        <p:spPr>
          <a:xfrm>
            <a:off x="14020800" y="1732613"/>
            <a:ext cx="3352800" cy="1303867"/>
          </a:xfrm>
          <a:prstGeom prst="rect">
            <a:avLst/>
          </a:prstGeom>
        </p:spPr>
      </p:pic>
      <p:pic>
        <p:nvPicPr>
          <p:cNvPr id="7" name="Picture 6">
            <a:extLst>
              <a:ext uri="{FF2B5EF4-FFF2-40B4-BE49-F238E27FC236}">
                <a16:creationId xmlns:a16="http://schemas.microsoft.com/office/drawing/2014/main" id="{672F64CA-0E7D-94B8-97B2-AF6DEDEC8BC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rcRect l="66218" t="18607" r="18906" b="68882"/>
          <a:stretch/>
        </p:blipFill>
        <p:spPr>
          <a:xfrm>
            <a:off x="13743638" y="4698886"/>
            <a:ext cx="2133600" cy="1402959"/>
          </a:xfrm>
          <a:prstGeom prst="rect">
            <a:avLst/>
          </a:prstGeom>
        </p:spPr>
      </p:pic>
      <p:pic>
        <p:nvPicPr>
          <p:cNvPr id="8" name="Picture 7">
            <a:extLst>
              <a:ext uri="{FF2B5EF4-FFF2-40B4-BE49-F238E27FC236}">
                <a16:creationId xmlns:a16="http://schemas.microsoft.com/office/drawing/2014/main" id="{F767D7B5-881B-8B70-B0CD-5D8B757273A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rcRect l="85948" t="18607" r="1182" b="68882"/>
          <a:stretch/>
        </p:blipFill>
        <p:spPr>
          <a:xfrm>
            <a:off x="16002000" y="4690142"/>
            <a:ext cx="1845976" cy="1402959"/>
          </a:xfrm>
          <a:prstGeom prst="rect">
            <a:avLst/>
          </a:prstGeom>
        </p:spPr>
      </p:pic>
      <p:pic>
        <p:nvPicPr>
          <p:cNvPr id="9" name="Picture 8">
            <a:extLst>
              <a:ext uri="{FF2B5EF4-FFF2-40B4-BE49-F238E27FC236}">
                <a16:creationId xmlns:a16="http://schemas.microsoft.com/office/drawing/2014/main" id="{65F3D1A6-0A7E-CB49-204B-CDFC9183ECC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rcRect l="73430" t="32995" r="9038" b="55501"/>
          <a:stretch/>
        </p:blipFill>
        <p:spPr>
          <a:xfrm>
            <a:off x="14020800" y="7852907"/>
            <a:ext cx="2514600" cy="1290067"/>
          </a:xfrm>
          <a:prstGeom prst="rect">
            <a:avLst/>
          </a:prstGeom>
        </p:spPr>
      </p:pic>
    </p:spTree>
    <p:extLst>
      <p:ext uri="{BB962C8B-B14F-4D97-AF65-F5344CB8AC3E}">
        <p14:creationId xmlns:p14="http://schemas.microsoft.com/office/powerpoint/2010/main" val="135121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par>
                                <p:cTn id="36" presetID="53" presetClass="entr" presetSubtype="16"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fltVal val="0"/>
                                          </p:val>
                                        </p:tav>
                                        <p:tav tm="100000">
                                          <p:val>
                                            <p:strVal val="#ppt_w"/>
                                          </p:val>
                                        </p:tav>
                                      </p:tavLst>
                                    </p:anim>
                                    <p:anim calcmode="lin" valueType="num">
                                      <p:cBhvr>
                                        <p:cTn id="53" dur="500" fill="hold"/>
                                        <p:tgtEl>
                                          <p:spTgt spid="9"/>
                                        </p:tgtEl>
                                        <p:attrNameLst>
                                          <p:attrName>ppt_h</p:attrName>
                                        </p:attrNameLst>
                                      </p:cBhvr>
                                      <p:tavLst>
                                        <p:tav tm="0">
                                          <p:val>
                                            <p:fltVal val="0"/>
                                          </p:val>
                                        </p:tav>
                                        <p:tav tm="100000">
                                          <p:val>
                                            <p:strVal val="#ppt_h"/>
                                          </p:val>
                                        </p:tav>
                                      </p:tavLst>
                                    </p:anim>
                                    <p:animEffect transition="in" filter="fade">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B11087CE-7929-1253-A62F-1D6B111589C7}"/>
              </a:ext>
            </a:extLst>
          </p:cNvPr>
          <p:cNvGraphicFramePr>
            <a:graphicFrameLocks noGrp="1"/>
          </p:cNvGraphicFramePr>
          <p:nvPr>
            <p:extLst>
              <p:ext uri="{D42A27DB-BD31-4B8C-83A1-F6EECF244321}">
                <p14:modId xmlns:p14="http://schemas.microsoft.com/office/powerpoint/2010/main" val="3843297225"/>
              </p:ext>
            </p:extLst>
          </p:nvPr>
        </p:nvGraphicFramePr>
        <p:xfrm>
          <a:off x="266700" y="266700"/>
          <a:ext cx="17754600" cy="11088976"/>
        </p:xfrm>
        <a:graphic>
          <a:graphicData uri="http://schemas.openxmlformats.org/drawingml/2006/table">
            <a:tbl>
              <a:tblPr firstRow="1" firstCol="1" bandRow="1"/>
              <a:tblGrid>
                <a:gridCol w="4438650">
                  <a:extLst>
                    <a:ext uri="{9D8B030D-6E8A-4147-A177-3AD203B41FA5}">
                      <a16:colId xmlns:a16="http://schemas.microsoft.com/office/drawing/2014/main" val="530013942"/>
                    </a:ext>
                  </a:extLst>
                </a:gridCol>
                <a:gridCol w="4438650">
                  <a:extLst>
                    <a:ext uri="{9D8B030D-6E8A-4147-A177-3AD203B41FA5}">
                      <a16:colId xmlns:a16="http://schemas.microsoft.com/office/drawing/2014/main" val="3865882941"/>
                    </a:ext>
                  </a:extLst>
                </a:gridCol>
                <a:gridCol w="4438650">
                  <a:extLst>
                    <a:ext uri="{9D8B030D-6E8A-4147-A177-3AD203B41FA5}">
                      <a16:colId xmlns:a16="http://schemas.microsoft.com/office/drawing/2014/main" val="2848594288"/>
                    </a:ext>
                  </a:extLst>
                </a:gridCol>
                <a:gridCol w="4438650">
                  <a:extLst>
                    <a:ext uri="{9D8B030D-6E8A-4147-A177-3AD203B41FA5}">
                      <a16:colId xmlns:a16="http://schemas.microsoft.com/office/drawing/2014/main" val="2201789599"/>
                    </a:ext>
                  </a:extLst>
                </a:gridCol>
              </a:tblGrid>
              <a:tr h="743888">
                <a:tc>
                  <a:txBody>
                    <a:bodyPr/>
                    <a:lstStyle/>
                    <a:p>
                      <a:pPr marL="0" marR="0" algn="ctr">
                        <a:lnSpc>
                          <a:spcPct val="10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Thiết bị</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0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Kí hiệu</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0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Thiết bị</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0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Kí hiệu</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24485238"/>
                  </a:ext>
                </a:extLst>
              </a:tr>
              <a:tr h="2761312">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Cầu chì</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Quạt trần</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79822208"/>
                  </a:ext>
                </a:extLst>
              </a:tr>
              <a:tr h="3048000">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Vôn kế</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Ổ lấy điện</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93145836"/>
                  </a:ext>
                </a:extLst>
              </a:tr>
              <a:tr h="3048000">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Oát kế</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Hai dây chéo nhau</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61926356"/>
                  </a:ext>
                </a:extLst>
              </a:tr>
              <a:tr h="743888">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Ôm kế</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Hai dây nối nhau</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62481311"/>
                  </a:ext>
                </a:extLst>
              </a:tr>
              <a:tr h="743888">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Công tơ điện</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24701097"/>
                  </a:ext>
                </a:extLst>
              </a:tr>
            </a:tbl>
          </a:graphicData>
        </a:graphic>
      </p:graphicFrame>
      <p:pic>
        <p:nvPicPr>
          <p:cNvPr id="5" name="Picture 4">
            <a:extLst>
              <a:ext uri="{FF2B5EF4-FFF2-40B4-BE49-F238E27FC236}">
                <a16:creationId xmlns:a16="http://schemas.microsoft.com/office/drawing/2014/main" id="{34C82296-6670-E40C-1F92-3215CC2843E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rcRect l="23377" t="46207" r="53247" b="44280"/>
          <a:stretch/>
        </p:blipFill>
        <p:spPr>
          <a:xfrm>
            <a:off x="5181600" y="1714500"/>
            <a:ext cx="3352800" cy="1066800"/>
          </a:xfrm>
          <a:prstGeom prst="rect">
            <a:avLst/>
          </a:prstGeom>
        </p:spPr>
      </p:pic>
      <p:pic>
        <p:nvPicPr>
          <p:cNvPr id="10" name="Picture 9">
            <a:extLst>
              <a:ext uri="{FF2B5EF4-FFF2-40B4-BE49-F238E27FC236}">
                <a16:creationId xmlns:a16="http://schemas.microsoft.com/office/drawing/2014/main" id="{66E06778-8E60-0F0C-41AD-D2C85A6448C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rcRect l="70780" t="46207" r="5844" b="44280"/>
          <a:stretch/>
        </p:blipFill>
        <p:spPr>
          <a:xfrm>
            <a:off x="14097000" y="1714500"/>
            <a:ext cx="3352800" cy="1066800"/>
          </a:xfrm>
          <a:prstGeom prst="rect">
            <a:avLst/>
          </a:prstGeom>
        </p:spPr>
      </p:pic>
      <p:pic>
        <p:nvPicPr>
          <p:cNvPr id="11" name="Picture 10">
            <a:extLst>
              <a:ext uri="{FF2B5EF4-FFF2-40B4-BE49-F238E27FC236}">
                <a16:creationId xmlns:a16="http://schemas.microsoft.com/office/drawing/2014/main" id="{96FF7FB5-0CA2-9604-B17E-4B93C68E2FD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rcRect l="23377" t="56399" r="53247" b="34088"/>
          <a:stretch/>
        </p:blipFill>
        <p:spPr>
          <a:xfrm>
            <a:off x="5181600" y="4838700"/>
            <a:ext cx="3352800" cy="1066800"/>
          </a:xfrm>
          <a:prstGeom prst="rect">
            <a:avLst/>
          </a:prstGeom>
        </p:spPr>
      </p:pic>
      <p:pic>
        <p:nvPicPr>
          <p:cNvPr id="12" name="Picture 11">
            <a:extLst>
              <a:ext uri="{FF2B5EF4-FFF2-40B4-BE49-F238E27FC236}">
                <a16:creationId xmlns:a16="http://schemas.microsoft.com/office/drawing/2014/main" id="{B5E8F8C0-8C0D-A318-0C38-EFD3BA370C3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rcRect l="71094" t="56399" r="5530" b="34088"/>
          <a:stretch/>
        </p:blipFill>
        <p:spPr>
          <a:xfrm>
            <a:off x="14178197" y="4904282"/>
            <a:ext cx="3352800" cy="1066800"/>
          </a:xfrm>
          <a:prstGeom prst="rect">
            <a:avLst/>
          </a:prstGeom>
        </p:spPr>
      </p:pic>
      <p:pic>
        <p:nvPicPr>
          <p:cNvPr id="13" name="Picture 12">
            <a:extLst>
              <a:ext uri="{FF2B5EF4-FFF2-40B4-BE49-F238E27FC236}">
                <a16:creationId xmlns:a16="http://schemas.microsoft.com/office/drawing/2014/main" id="{B5E7B9E0-125B-4BF7-4D54-C713F8014B6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rcRect l="23377" t="66752" r="53247" b="23735"/>
          <a:stretch/>
        </p:blipFill>
        <p:spPr>
          <a:xfrm>
            <a:off x="5181600" y="7810500"/>
            <a:ext cx="3352800" cy="1066800"/>
          </a:xfrm>
          <a:prstGeom prst="rect">
            <a:avLst/>
          </a:prstGeom>
        </p:spPr>
      </p:pic>
      <p:pic>
        <p:nvPicPr>
          <p:cNvPr id="15" name="Picture 14">
            <a:extLst>
              <a:ext uri="{FF2B5EF4-FFF2-40B4-BE49-F238E27FC236}">
                <a16:creationId xmlns:a16="http://schemas.microsoft.com/office/drawing/2014/main" id="{F484165D-00B8-5386-52AA-50990BF43B7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rcRect l="71094" t="66988" r="5530" b="23499"/>
          <a:stretch/>
        </p:blipFill>
        <p:spPr>
          <a:xfrm>
            <a:off x="14178197" y="7876082"/>
            <a:ext cx="3352800" cy="1066800"/>
          </a:xfrm>
          <a:prstGeom prst="rect">
            <a:avLst/>
          </a:prstGeom>
        </p:spPr>
      </p:pic>
    </p:spTree>
    <p:extLst>
      <p:ext uri="{BB962C8B-B14F-4D97-AF65-F5344CB8AC3E}">
        <p14:creationId xmlns:p14="http://schemas.microsoft.com/office/powerpoint/2010/main" val="29045055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787</TotalTime>
  <Words>1964</Words>
  <Application>Microsoft Office PowerPoint</Application>
  <PresentationFormat>Custom</PresentationFormat>
  <Paragraphs>239</Paragraphs>
  <Slides>39</Slides>
  <Notes>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39</vt:i4>
      </vt:variant>
    </vt:vector>
  </HeadingPairs>
  <TitlesOfParts>
    <vt:vector size="44" baseType="lpstr">
      <vt:lpstr>Arial</vt:lpstr>
      <vt:lpstr>Calibri</vt:lpstr>
      <vt:lpstr>Aharoni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Pastel Minimalist Thesis Defense Presentation</dc:title>
  <cp:lastModifiedBy>Thảo Đào</cp:lastModifiedBy>
  <cp:revision>9</cp:revision>
  <dcterms:created xsi:type="dcterms:W3CDTF">2006-08-16T00:00:00Z</dcterms:created>
  <dcterms:modified xsi:type="dcterms:W3CDTF">2024-09-10T04:46:21Z</dcterms:modified>
  <dc:identifier>DAGDgdfjN8g</dc:identifier>
</cp:coreProperties>
</file>