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73"/>
  </p:notesMasterIdLst>
  <p:sldIdLst>
    <p:sldId id="267" r:id="rId2"/>
    <p:sldId id="266" r:id="rId3"/>
    <p:sldId id="268" r:id="rId4"/>
    <p:sldId id="269" r:id="rId5"/>
    <p:sldId id="270" r:id="rId6"/>
    <p:sldId id="271" r:id="rId7"/>
    <p:sldId id="273" r:id="rId8"/>
    <p:sldId id="312" r:id="rId9"/>
    <p:sldId id="314" r:id="rId10"/>
    <p:sldId id="343" r:id="rId11"/>
    <p:sldId id="313" r:id="rId12"/>
    <p:sldId id="275" r:id="rId13"/>
    <p:sldId id="315" r:id="rId14"/>
    <p:sldId id="276" r:id="rId15"/>
    <p:sldId id="316" r:id="rId16"/>
    <p:sldId id="345" r:id="rId17"/>
    <p:sldId id="281" r:id="rId18"/>
    <p:sldId id="346" r:id="rId19"/>
    <p:sldId id="282" r:id="rId20"/>
    <p:sldId id="347" r:id="rId21"/>
    <p:sldId id="260" r:id="rId22"/>
    <p:sldId id="317" r:id="rId23"/>
    <p:sldId id="318" r:id="rId24"/>
    <p:sldId id="319" r:id="rId25"/>
    <p:sldId id="280" r:id="rId26"/>
    <p:sldId id="324" r:id="rId27"/>
    <p:sldId id="348" r:id="rId28"/>
    <p:sldId id="285" r:id="rId29"/>
    <p:sldId id="322" r:id="rId30"/>
    <p:sldId id="350" r:id="rId31"/>
    <p:sldId id="286" r:id="rId32"/>
    <p:sldId id="351" r:id="rId33"/>
    <p:sldId id="352" r:id="rId34"/>
    <p:sldId id="354" r:id="rId35"/>
    <p:sldId id="326" r:id="rId36"/>
    <p:sldId id="258" r:id="rId37"/>
    <p:sldId id="288" r:id="rId38"/>
    <p:sldId id="325" r:id="rId39"/>
    <p:sldId id="355" r:id="rId40"/>
    <p:sldId id="333" r:id="rId41"/>
    <p:sldId id="356" r:id="rId42"/>
    <p:sldId id="357" r:id="rId43"/>
    <p:sldId id="358" r:id="rId44"/>
    <p:sldId id="360" r:id="rId45"/>
    <p:sldId id="301" r:id="rId46"/>
    <p:sldId id="305" r:id="rId47"/>
    <p:sldId id="362" r:id="rId48"/>
    <p:sldId id="363" r:id="rId49"/>
    <p:sldId id="289" r:id="rId50"/>
    <p:sldId id="291" r:id="rId51"/>
    <p:sldId id="298" r:id="rId52"/>
    <p:sldId id="297" r:id="rId53"/>
    <p:sldId id="364" r:id="rId54"/>
    <p:sldId id="365" r:id="rId55"/>
    <p:sldId id="303" r:id="rId56"/>
    <p:sldId id="337" r:id="rId57"/>
    <p:sldId id="338" r:id="rId58"/>
    <p:sldId id="339" r:id="rId59"/>
    <p:sldId id="304" r:id="rId60"/>
    <p:sldId id="307" r:id="rId61"/>
    <p:sldId id="367" r:id="rId62"/>
    <p:sldId id="366" r:id="rId63"/>
    <p:sldId id="369" r:id="rId64"/>
    <p:sldId id="370" r:id="rId65"/>
    <p:sldId id="372" r:id="rId66"/>
    <p:sldId id="373" r:id="rId67"/>
    <p:sldId id="374" r:id="rId68"/>
    <p:sldId id="376" r:id="rId69"/>
    <p:sldId id="377" r:id="rId70"/>
    <p:sldId id="259" r:id="rId71"/>
    <p:sldId id="265" r:id="rId72"/>
  </p:sldIdLst>
  <p:sldSz cx="18288000" cy="10287000"/>
  <p:notesSz cx="6858000" cy="9144000"/>
  <p:embeddedFontLst>
    <p:embeddedFont>
      <p:font typeface="Calibri" panose="020F0502020204030204" pitchFamily="34" charset="0"/>
      <p:regular r:id="rId74"/>
      <p:bold r:id="rId75"/>
      <p:italic r:id="rId76"/>
      <p:boldItalic r:id="rId77"/>
    </p:embeddedFont>
    <p:embeddedFont>
      <p:font typeface="Cambria Math" panose="02040503050406030204" pitchFamily="18" charset="0"/>
      <p:regular r:id="rId7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484" autoAdjust="0"/>
  </p:normalViewPr>
  <p:slideViewPr>
    <p:cSldViewPr>
      <p:cViewPr varScale="1">
        <p:scale>
          <a:sx n="45" d="100"/>
          <a:sy n="45" d="100"/>
        </p:scale>
        <p:origin x="816"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3.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296291-5962-4843-8AE2-001639D33A8A}" type="datetimeFigureOut">
              <a:rPr lang="en-US" smtClean="0"/>
              <a:t>11/14/2024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8A7BF0-4107-4B69-98EE-22D0AEC2516F}" type="slidenum">
              <a:rPr lang="en-US" smtClean="0"/>
              <a:t>‹#›</a:t>
            </a:fld>
            <a:endParaRPr lang="en-US"/>
          </a:p>
        </p:txBody>
      </p:sp>
    </p:spTree>
    <p:extLst>
      <p:ext uri="{BB962C8B-B14F-4D97-AF65-F5344CB8AC3E}">
        <p14:creationId xmlns:p14="http://schemas.microsoft.com/office/powerpoint/2010/main" val="3785774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0368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900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9947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319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9306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38A7BF0-4107-4B69-98EE-22D0AEC2516F}" type="slidenum">
              <a:rPr lang="en-US" smtClean="0"/>
              <a:t>21</a:t>
            </a:fld>
            <a:endParaRPr lang="en-US"/>
          </a:p>
        </p:txBody>
      </p:sp>
    </p:spTree>
    <p:extLst>
      <p:ext uri="{BB962C8B-B14F-4D97-AF65-F5344CB8AC3E}">
        <p14:creationId xmlns:p14="http://schemas.microsoft.com/office/powerpoint/2010/main" val="1965735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309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5782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899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9857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798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56745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9722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52903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1713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7924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72352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3746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7498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0329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99373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304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4955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71897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2420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8A7BF0-4107-4B69-98EE-22D0AEC2516F}" type="slidenum">
              <a:rPr lang="en-US" smtClean="0"/>
              <a:t>70</a:t>
            </a:fld>
            <a:endParaRPr lang="en-US"/>
          </a:p>
        </p:txBody>
      </p:sp>
    </p:spTree>
    <p:extLst>
      <p:ext uri="{BB962C8B-B14F-4D97-AF65-F5344CB8AC3E}">
        <p14:creationId xmlns:p14="http://schemas.microsoft.com/office/powerpoint/2010/main" val="3746797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345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8A7BF0-4107-4B69-98EE-22D0AEC2516F}" type="slidenum">
              <a:rPr lang="en-US" smtClean="0"/>
              <a:t>12</a:t>
            </a:fld>
            <a:endParaRPr lang="en-US"/>
          </a:p>
        </p:txBody>
      </p:sp>
    </p:spTree>
    <p:extLst>
      <p:ext uri="{BB962C8B-B14F-4D97-AF65-F5344CB8AC3E}">
        <p14:creationId xmlns:p14="http://schemas.microsoft.com/office/powerpoint/2010/main" val="1222546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8006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527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244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8A7BF0-4107-4B69-98EE-22D0AEC251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824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8.png"/><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18.gi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 Id="rId9"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8.gif"/><Relationship Id="rId4" Type="http://schemas.openxmlformats.org/officeDocument/2006/relationships/image" Target="../media/image38.svg"/></Relationships>
</file>

<file path=ppt/slides/_rels/slide1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44.png"/><Relationship Id="rId4" Type="http://schemas.openxmlformats.org/officeDocument/2006/relationships/image" Target="../media/image43.sv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44.png"/><Relationship Id="rId4" Type="http://schemas.openxmlformats.org/officeDocument/2006/relationships/image" Target="../media/image43.sv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45.png"/><Relationship Id="rId4" Type="http://schemas.openxmlformats.org/officeDocument/2006/relationships/image" Target="../media/image36.sv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45.png"/><Relationship Id="rId4" Type="http://schemas.openxmlformats.org/officeDocument/2006/relationships/image" Target="../media/image36.svg"/></Relationships>
</file>

<file path=ppt/slides/_rels/slide19.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0.pn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46.png"/><Relationship Id="rId4" Type="http://schemas.openxmlformats.org/officeDocument/2006/relationships/image" Target="../media/image41.sv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3.sv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47.png"/><Relationship Id="rId4" Type="http://schemas.openxmlformats.org/officeDocument/2006/relationships/image" Target="../media/image18.gif"/></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6.sv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2.png"/><Relationship Id="rId1" Type="http://schemas.openxmlformats.org/officeDocument/2006/relationships/slideLayout" Target="../slideLayouts/slideLayout7.xml"/><Relationship Id="rId15" Type="http://schemas.openxmlformats.org/officeDocument/2006/relationships/image" Target="../media/image450.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16.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56.pn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36.sv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30.png"/></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13.sv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39.png"/><Relationship Id="rId4" Type="http://schemas.openxmlformats.org/officeDocument/2006/relationships/image" Target="../media/image43.svg"/></Relationships>
</file>

<file path=ppt/slides/_rels/slide32.xml.rels><?xml version="1.0" encoding="UTF-8" standalone="yes"?>
<Relationships xmlns="http://schemas.openxmlformats.org/package/2006/relationships"><Relationship Id="rId8" Type="http://schemas.openxmlformats.org/officeDocument/2006/relationships/image" Target="../media/image61.png"/><Relationship Id="rId3" Type="http://schemas.microsoft.com/office/2007/relationships/hdphoto" Target="../media/hdphoto3.wdp"/><Relationship Id="rId7" Type="http://schemas.openxmlformats.org/officeDocument/2006/relationships/image" Target="../media/image60.png"/><Relationship Id="rId2" Type="http://schemas.openxmlformats.org/officeDocument/2006/relationships/image" Target="../media/image23.png"/><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59.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8.svg"/><Relationship Id="rId7" Type="http://schemas.openxmlformats.org/officeDocument/2006/relationships/image" Target="../media/image67.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66.png"/><Relationship Id="rId5" Type="http://schemas.microsoft.com/office/2007/relationships/hdphoto" Target="../media/hdphoto12.wdp"/><Relationship Id="rId4" Type="http://schemas.openxmlformats.org/officeDocument/2006/relationships/image" Target="../media/image65.png"/><Relationship Id="rId9" Type="http://schemas.openxmlformats.org/officeDocument/2006/relationships/image" Target="../media/image69.svg"/></Relationships>
</file>

<file path=ppt/slides/_rels/slide3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5.png"/><Relationship Id="rId7" Type="http://schemas.microsoft.com/office/2007/relationships/hdphoto" Target="../media/hdphoto13.wdp"/><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gif"/><Relationship Id="rId4" Type="http://schemas.openxmlformats.org/officeDocument/2006/relationships/image" Target="../media/image36.svg"/></Relationships>
</file>

<file path=ppt/slides/_rels/slide38.xml.rels><?xml version="1.0" encoding="UTF-8" standalone="yes"?>
<Relationships xmlns="http://schemas.openxmlformats.org/package/2006/relationships"><Relationship Id="rId13" Type="http://schemas.openxmlformats.org/officeDocument/2006/relationships/image" Target="../media/image650.png"/><Relationship Id="rId17" Type="http://schemas.openxmlformats.org/officeDocument/2006/relationships/image" Target="../media/image73.png"/><Relationship Id="rId16" Type="http://schemas.openxmlformats.org/officeDocument/2006/relationships/image" Target="../media/image67.png"/><Relationship Id="rId1" Type="http://schemas.openxmlformats.org/officeDocument/2006/relationships/slideLayout" Target="../slideLayouts/slideLayout7.xml"/><Relationship Id="rId15" Type="http://schemas.microsoft.com/office/2007/relationships/hdphoto" Target="../media/hdphoto14.wdp"/><Relationship Id="rId14" Type="http://schemas.openxmlformats.org/officeDocument/2006/relationships/image" Target="../media/image72.png"/></Relationships>
</file>

<file path=ppt/slides/_rels/slide39.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40.png"/><Relationship Id="rId7" Type="http://schemas.openxmlformats.org/officeDocument/2006/relationships/image" Target="../media/image7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8.gif"/><Relationship Id="rId5" Type="http://schemas.openxmlformats.org/officeDocument/2006/relationships/image" Target="../media/image46.png"/><Relationship Id="rId4" Type="http://schemas.openxmlformats.org/officeDocument/2006/relationships/image" Target="../media/image41.svg"/></Relationships>
</file>

<file path=ppt/slides/_rels/slide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16.svg"/><Relationship Id="rId7"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5.png"/><Relationship Id="rId5" Type="http://schemas.microsoft.com/office/2007/relationships/hdphoto" Target="../media/hdphoto15.wdp"/><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microsoft.com/office/2007/relationships/hdphoto" Target="../media/hdphoto15.wdp"/></Relationships>
</file>

<file path=ppt/slides/_rels/slide4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4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1.svg"/><Relationship Id="rId7" Type="http://schemas.openxmlformats.org/officeDocument/2006/relationships/image" Target="../media/image80.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microsoft.com/office/2007/relationships/hdphoto" Target="../media/hdphoto16.wdp"/><Relationship Id="rId4" Type="http://schemas.openxmlformats.org/officeDocument/2006/relationships/image" Target="../media/image84.png"/></Relationships>
</file>

<file path=ppt/slides/_rels/slide4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6.svg"/><Relationship Id="rId3" Type="http://schemas.openxmlformats.org/officeDocument/2006/relationships/image" Target="../media/image11.svg"/><Relationship Id="rId7" Type="http://schemas.openxmlformats.org/officeDocument/2006/relationships/image" Target="../media/image86.svg"/><Relationship Id="rId12"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22.svg"/><Relationship Id="rId5" Type="http://schemas.openxmlformats.org/officeDocument/2006/relationships/image" Target="../media/image4.svg"/><Relationship Id="rId10"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6.svg"/></Relationships>
</file>

<file path=ppt/slides/_rels/slide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51.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89.png"/><Relationship Id="rId4" Type="http://schemas.openxmlformats.org/officeDocument/2006/relationships/image" Target="../media/image90.png"/></Relationships>
</file>

<file path=ppt/slides/_rels/slide52.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53.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54.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55.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91.jpe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18.gif"/></Relationships>
</file>

<file path=ppt/slides/_rels/slide56.xml.rels><?xml version="1.0" encoding="UTF-8" standalone="yes"?>
<Relationships xmlns="http://schemas.openxmlformats.org/package/2006/relationships"><Relationship Id="rId3" Type="http://schemas.openxmlformats.org/officeDocument/2006/relationships/image" Target="../media/image8.svg"/><Relationship Id="rId12" Type="http://schemas.openxmlformats.org/officeDocument/2006/relationships/image" Target="../media/image91.jpeg"/><Relationship Id="rId2" Type="http://schemas.openxmlformats.org/officeDocument/2006/relationships/image" Target="../media/image7.png"/><Relationship Id="rId1" Type="http://schemas.openxmlformats.org/officeDocument/2006/relationships/slideLayout" Target="../slideLayouts/slideLayout7.xml"/><Relationship Id="rId11" Type="http://schemas.openxmlformats.org/officeDocument/2006/relationships/image" Target="../media/image86.png"/><Relationship Id="rId4" Type="http://schemas.openxmlformats.org/officeDocument/2006/relationships/image" Target="../media/image18.gif"/></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83.png"/><Relationship Id="rId4" Type="http://schemas.openxmlformats.org/officeDocument/2006/relationships/image" Target="../media/image79.svg"/></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92.png"/><Relationship Id="rId4" Type="http://schemas.openxmlformats.org/officeDocument/2006/relationships/image" Target="../media/image870.png"/></Relationships>
</file>

<file path=ppt/slides/_rels/slide59.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6.svg"/><Relationship Id="rId3" Type="http://schemas.openxmlformats.org/officeDocument/2006/relationships/image" Target="../media/image11.svg"/><Relationship Id="rId7" Type="http://schemas.openxmlformats.org/officeDocument/2006/relationships/image" Target="../media/image86.svg"/><Relationship Id="rId12"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5.png"/><Relationship Id="rId11" Type="http://schemas.openxmlformats.org/officeDocument/2006/relationships/image" Target="../media/image22.svg"/><Relationship Id="rId5" Type="http://schemas.openxmlformats.org/officeDocument/2006/relationships/image" Target="../media/image4.svg"/><Relationship Id="rId10"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24.png"/></Relationships>
</file>

<file path=ppt/slides/_rels/slide60.xml.rels><?xml version="1.0" encoding="UTF-8" standalone="yes"?>
<Relationships xmlns="http://schemas.openxmlformats.org/package/2006/relationships"><Relationship Id="rId3" Type="http://schemas.openxmlformats.org/officeDocument/2006/relationships/image" Target="../media/image94.svg"/><Relationship Id="rId7" Type="http://schemas.openxmlformats.org/officeDocument/2006/relationships/image" Target="../media/image96.jpe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95.png"/></Relationships>
</file>

<file path=ppt/slides/_rels/slide61.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97.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60.png"/></Relationships>
</file>

<file path=ppt/slides/_rels/slide62.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97.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60.png"/></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99.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7.png"/><Relationship Id="rId5" Type="http://schemas.microsoft.com/office/2007/relationships/hdphoto" Target="../media/hdphoto18.wdp"/><Relationship Id="rId4" Type="http://schemas.openxmlformats.org/officeDocument/2006/relationships/image" Target="../media/image98.png"/></Relationships>
</file>

<file path=ppt/slides/_rels/slide6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7.png"/><Relationship Id="rId5" Type="http://schemas.microsoft.com/office/2007/relationships/hdphoto" Target="../media/hdphoto18.wdp"/><Relationship Id="rId4" Type="http://schemas.openxmlformats.org/officeDocument/2006/relationships/image" Target="../media/image98.png"/></Relationships>
</file>

<file path=ppt/slides/_rels/slide6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7.png"/><Relationship Id="rId5" Type="http://schemas.microsoft.com/office/2007/relationships/hdphoto" Target="../media/hdphoto18.wdp"/><Relationship Id="rId4" Type="http://schemas.openxmlformats.org/officeDocument/2006/relationships/image" Target="../media/image98.png"/></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77.png"/><Relationship Id="rId5" Type="http://schemas.microsoft.com/office/2007/relationships/hdphoto" Target="../media/hdphoto18.wdp"/><Relationship Id="rId4" Type="http://schemas.openxmlformats.org/officeDocument/2006/relationships/image" Target="../media/image98.png"/></Relationships>
</file>

<file path=ppt/slides/_rels/slide6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5" Type="http://schemas.microsoft.com/office/2007/relationships/hdphoto" Target="../media/hdphoto19.wdp"/><Relationship Id="rId4" Type="http://schemas.openxmlformats.org/officeDocument/2006/relationships/image" Target="../media/image100.png"/></Relationships>
</file>

<file path=ppt/slides/_rels/slide6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60.png"/><Relationship Id="rId1" Type="http://schemas.openxmlformats.org/officeDocument/2006/relationships/slideLayout" Target="../slideLayouts/slideLayout7.xml"/><Relationship Id="rId4" Type="http://schemas.microsoft.com/office/2007/relationships/hdphoto" Target="../media/hdphoto19.wdp"/></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60.png"/><Relationship Id="rId1" Type="http://schemas.openxmlformats.org/officeDocument/2006/relationships/slideLayout" Target="../slideLayouts/slideLayout7.xml"/><Relationship Id="rId4" Type="http://schemas.microsoft.com/office/2007/relationships/hdphoto" Target="../media/hdphoto19.wdp"/></Relationships>
</file>

<file path=ppt/slides/_rels/slide7.xml.rels><?xml version="1.0" encoding="UTF-8" standalone="yes"?>
<Relationships xmlns="http://schemas.openxmlformats.org/package/2006/relationships"><Relationship Id="rId3" Type="http://schemas.openxmlformats.org/officeDocument/2006/relationships/image" Target="../media/image13.svg"/><Relationship Id="rId7"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70.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102.svg"/><Relationship Id="rId4" Type="http://schemas.openxmlformats.org/officeDocument/2006/relationships/image" Target="../media/image11.svg"/><Relationship Id="rId9" Type="http://schemas.openxmlformats.org/officeDocument/2006/relationships/image" Target="../media/image101.png"/></Relationships>
</file>

<file path=ppt/slides/_rels/slide7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4.svg"/><Relationship Id="rId7" Type="http://schemas.openxmlformats.org/officeDocument/2006/relationships/image" Target="../media/image79.svg"/><Relationship Id="rId2" Type="http://schemas.openxmlformats.org/officeDocument/2006/relationships/image" Target="../media/image103.png"/><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8.svg"/><Relationship Id="rId5" Type="http://schemas.openxmlformats.org/officeDocument/2006/relationships/image" Target="../media/image4.sv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6.sv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5.png"/><Relationship Id="rId7" Type="http://schemas.microsoft.com/office/2007/relationships/hdphoto" Target="../media/hdphoto5.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8.png"/><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 name="Group 2"/>
          <p:cNvGrpSpPr/>
          <p:nvPr/>
        </p:nvGrpSpPr>
        <p:grpSpPr>
          <a:xfrm>
            <a:off x="-138749" y="8854650"/>
            <a:ext cx="18731151" cy="1907363"/>
            <a:chOff x="0" y="0"/>
            <a:chExt cx="4933307" cy="502351"/>
          </a:xfrm>
        </p:grpSpPr>
        <p:sp>
          <p:nvSpPr>
            <p:cNvPr id="3"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1093" y="1104900"/>
            <a:ext cx="14861907" cy="6107609"/>
          </a:xfrm>
          <a:prstGeom prst="rect">
            <a:avLst/>
          </a:prstGeom>
        </p:spPr>
      </p:pic>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14159" y="7980498"/>
            <a:ext cx="7382041" cy="3328629"/>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73953" y="6522251"/>
            <a:ext cx="1088247" cy="1498023"/>
          </a:xfrm>
          <a:prstGeom prst="rect">
            <a:avLst/>
          </a:prstGeom>
        </p:spPr>
      </p:pic>
      <p:pic>
        <p:nvPicPr>
          <p:cNvPr id="17" name="Picture 1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45737">
            <a:off x="16029400" y="-81381"/>
            <a:ext cx="2661690" cy="3632579"/>
          </a:xfrm>
          <a:prstGeom prst="rect">
            <a:avLst/>
          </a:prstGeom>
        </p:spPr>
      </p:pic>
      <p:sp>
        <p:nvSpPr>
          <p:cNvPr id="19" name="Google Shape;7484;p29"/>
          <p:cNvSpPr txBox="1">
            <a:spLocks/>
          </p:cNvSpPr>
          <p:nvPr/>
        </p:nvSpPr>
        <p:spPr>
          <a:xfrm>
            <a:off x="1755778" y="1415711"/>
            <a:ext cx="14703422"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baseline="0" noProof="0" dirty="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CHÀO</a:t>
            </a: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 MỪNG CÁC EM </a:t>
            </a:r>
          </a:p>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noProof="0" dirty="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ĐẾN VỚI TIẾT HỌC HÔM NAY</a:t>
            </a:r>
            <a:r>
              <a:rPr kumimoji="0" lang="vi-VN" sz="7500" b="1" i="0" u="none" strike="noStrike" kern="0" cap="none" spc="0" normalizeH="0" baseline="0" noProof="0" dirty="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a:t>
            </a:r>
          </a:p>
        </p:txBody>
      </p:sp>
      <p:pic>
        <p:nvPicPr>
          <p:cNvPr id="20" name="Picture 19"/>
          <p:cNvPicPr>
            <a:picLocks noChangeAspect="1"/>
          </p:cNvPicPr>
          <p:nvPr/>
        </p:nvPicPr>
        <p:blipFill>
          <a:blip r:embed="rId10"/>
          <a:stretch>
            <a:fillRect/>
          </a:stretch>
        </p:blipFill>
        <p:spPr>
          <a:xfrm>
            <a:off x="13525679" y="4880110"/>
            <a:ext cx="4457521" cy="6176675"/>
          </a:xfrm>
          <a:prstGeom prst="rect">
            <a:avLst/>
          </a:prstGeom>
        </p:spPr>
      </p:pic>
      <p:pic>
        <p:nvPicPr>
          <p:cNvPr id="21" name="Picture 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266697" y="6972299"/>
            <a:ext cx="2324478" cy="1005865"/>
          </a:xfrm>
          <a:prstGeom prst="rect">
            <a:avLst/>
          </a:prstGeom>
        </p:spPr>
      </p:pic>
    </p:spTree>
    <p:extLst>
      <p:ext uri="{BB962C8B-B14F-4D97-AF65-F5344CB8AC3E}">
        <p14:creationId xmlns:p14="http://schemas.microsoft.com/office/powerpoint/2010/main" val="361794562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733926" y="567490"/>
            <a:ext cx="16764000" cy="92316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544990">
            <a:off x="159714" y="9029928"/>
            <a:ext cx="1236433" cy="1023898"/>
          </a:xfrm>
          <a:prstGeom prst="rect">
            <a:avLst/>
          </a:prstGeom>
        </p:spPr>
      </p:pic>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22575" y="589249"/>
            <a:ext cx="1575351" cy="1125251"/>
          </a:xfrm>
          <a:prstGeom prst="rect">
            <a:avLst/>
          </a:prstGeom>
        </p:spPr>
      </p:pic>
      <p:sp>
        <p:nvSpPr>
          <p:cNvPr id="3" name="Rectangle 2"/>
          <p:cNvSpPr/>
          <p:nvPr/>
        </p:nvSpPr>
        <p:spPr>
          <a:xfrm>
            <a:off x="1440410" y="1104900"/>
            <a:ext cx="1608133"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Ví dụ:</a:t>
            </a:r>
            <a:endParaRPr kumimoji="0" lang="en-US" sz="1800" b="1" i="1" u="sng" strike="noStrike" kern="1200" cap="none" spc="0" normalizeH="0" baseline="0" noProof="0">
              <a:ln>
                <a:noFill/>
              </a:ln>
              <a:solidFill>
                <a:srgbClr val="C00000"/>
              </a:solidFill>
              <a:effectLst/>
              <a:uLnTx/>
              <a:uFillTx/>
              <a:latin typeface="Calibri"/>
              <a:ea typeface="+mn-ea"/>
              <a:cs typeface="+mn-cs"/>
            </a:endParaRPr>
          </a:p>
        </p:txBody>
      </p:sp>
      <p:sp>
        <p:nvSpPr>
          <p:cNvPr id="4" name="Rectangle 3"/>
          <p:cNvSpPr/>
          <p:nvPr/>
        </p:nvSpPr>
        <p:spPr>
          <a:xfrm>
            <a:off x="3810000" y="1866900"/>
            <a:ext cx="9144000" cy="901593"/>
          </a:xfrm>
          <a:prstGeom prst="rect">
            <a:avLst/>
          </a:prstGeom>
        </p:spPr>
        <p:txBody>
          <a:bodyPr>
            <a:spAutoFit/>
          </a:bodyPr>
          <a:lstStyle/>
          <a:p>
            <a:pPr lvl="0">
              <a:lnSpc>
                <a:spcPct val="150000"/>
              </a:lnSpc>
              <a:spcAft>
                <a:spcPts val="800"/>
              </a:spcAft>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000">
                <a:solidFill>
                  <a:prstClr val="black"/>
                </a:solidFill>
                <a:ea typeface="Times New Roman" panose="02020603050405020304" pitchFamily="18" charset="0"/>
                <a:cs typeface="Arial" panose="020B0604020202020204" pitchFamily="34" charset="0"/>
              </a:rPr>
              <a:t>Hình ảnh hai đường thẳng chéo nhau</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p:sp>
        <p:nvSpPr>
          <p:cNvPr id="9" name="Rectangle 8"/>
          <p:cNvSpPr/>
          <p:nvPr/>
        </p:nvSpPr>
        <p:spPr>
          <a:xfrm>
            <a:off x="5395774" y="3166310"/>
            <a:ext cx="8138766" cy="901593"/>
          </a:xfrm>
          <a:prstGeom prst="rect">
            <a:avLst/>
          </a:prstGeom>
        </p:spPr>
        <p:txBody>
          <a:bodyPr wrap="none">
            <a:spAutoFit/>
          </a:bodyPr>
          <a:lstStyle/>
          <a:p>
            <a:pPr lvl="0">
              <a:lnSpc>
                <a:spcPct val="150000"/>
              </a:lnSpc>
              <a:spcAft>
                <a:spcPts val="800"/>
              </a:spcAft>
            </a:pPr>
            <a:r>
              <a:rPr lang="vi-VN" sz="4000">
                <a:solidFill>
                  <a:prstClr val="black"/>
                </a:solidFill>
                <a:ea typeface="Times New Roman" panose="02020603050405020304" pitchFamily="18" charset="0"/>
                <a:cs typeface="Arial" panose="020B0604020202020204" pitchFamily="34" charset="0"/>
              </a:rPr>
              <a:t>Cạnh bàn và đường nối chân bàn</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2" name="image159.png" descr="A picture containing furniture, table, floor, indoor&#10;&#10;Description automatically generated"/>
          <p:cNvPicPr/>
          <p:nvPr/>
        </p:nvPicPr>
        <p:blipFill>
          <a:blip r:embed="rId6"/>
          <a:srcRect/>
          <a:stretch>
            <a:fillRect/>
          </a:stretch>
        </p:blipFill>
        <p:spPr>
          <a:xfrm>
            <a:off x="5803164" y="4613254"/>
            <a:ext cx="7025811" cy="4689869"/>
          </a:xfrm>
          <a:prstGeom prst="rect">
            <a:avLst/>
          </a:prstGeom>
          <a:ln/>
        </p:spPr>
      </p:pic>
    </p:spTree>
    <p:extLst>
      <p:ext uri="{BB962C8B-B14F-4D97-AF65-F5344CB8AC3E}">
        <p14:creationId xmlns:p14="http://schemas.microsoft.com/office/powerpoint/2010/main" val="329422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500"/>
                                        <p:tgtEl>
                                          <p:spTgt spid="12"/>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733926" y="567490"/>
            <a:ext cx="16764000" cy="92316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544990">
            <a:off x="159714" y="9029928"/>
            <a:ext cx="1236433" cy="1023898"/>
          </a:xfrm>
          <a:prstGeom prst="rect">
            <a:avLst/>
          </a:prstGeom>
        </p:spPr>
      </p:pic>
      <p:grpSp>
        <p:nvGrpSpPr>
          <p:cNvPr id="20" name="Group 19"/>
          <p:cNvGrpSpPr/>
          <p:nvPr/>
        </p:nvGrpSpPr>
        <p:grpSpPr>
          <a:xfrm>
            <a:off x="7255044" y="1212047"/>
            <a:ext cx="3565356" cy="2980178"/>
            <a:chOff x="5943600" y="288505"/>
            <a:chExt cx="5526303" cy="2980178"/>
          </a:xfrm>
        </p:grpSpPr>
        <p:grpSp>
          <p:nvGrpSpPr>
            <p:cNvPr id="29" name="Group 2"/>
            <p:cNvGrpSpPr/>
            <p:nvPr/>
          </p:nvGrpSpPr>
          <p:grpSpPr>
            <a:xfrm>
              <a:off x="5943600" y="288505"/>
              <a:ext cx="5526303" cy="2980178"/>
              <a:chOff x="0" y="-28575"/>
              <a:chExt cx="2062659" cy="841375"/>
            </a:xfrm>
          </p:grpSpPr>
          <p:sp>
            <p:nvSpPr>
              <p:cNvPr id="31" name="Freeform 3"/>
              <p:cNvSpPr/>
              <p:nvPr/>
            </p:nvSpPr>
            <p:spPr>
              <a:xfrm>
                <a:off x="34803" y="14451"/>
                <a:ext cx="2027856" cy="29412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32"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Rectangle 29"/>
            <p:cNvSpPr/>
            <p:nvPr/>
          </p:nvSpPr>
          <p:spPr>
            <a:xfrm>
              <a:off x="6695231" y="363060"/>
              <a:ext cx="4062907" cy="100271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Nhận xét</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 name="Rectangle 1"/>
          <p:cNvSpPr/>
          <p:nvPr/>
        </p:nvSpPr>
        <p:spPr>
          <a:xfrm>
            <a:off x="1295400" y="2744425"/>
            <a:ext cx="15752789" cy="4075475"/>
          </a:xfrm>
          <a:prstGeom prst="rect">
            <a:avLst/>
          </a:prstGeom>
        </p:spPr>
        <p:txBody>
          <a:bodyPr wrap="square">
            <a:spAutoFit/>
          </a:bodyPr>
          <a:lstStyle/>
          <a:p>
            <a:pPr marL="571500" lvl="0" indent="-571500" algn="just">
              <a:lnSpc>
                <a:spcPct val="200000"/>
              </a:lnSpc>
              <a:spcBef>
                <a:spcPts val="100"/>
              </a:spcBef>
              <a:buFontTx/>
              <a:buChar char="-"/>
            </a:pPr>
            <a:r>
              <a:rPr lang="vi-VN" sz="4300">
                <a:solidFill>
                  <a:prstClr val="black"/>
                </a:solidFill>
                <a:ea typeface="Calibri" panose="020F0502020204030204" pitchFamily="34" charset="0"/>
                <a:cs typeface="Arial" panose="020B0604020202020204" pitchFamily="34" charset="0"/>
              </a:rPr>
              <a:t>Hai đường thẳng song song là hai đường thẳng đồng phẳng và không có điểm chung.</a:t>
            </a:r>
          </a:p>
          <a:p>
            <a:pPr marL="571500" lvl="0" indent="-571500" algn="just">
              <a:lnSpc>
                <a:spcPct val="200000"/>
              </a:lnSpc>
              <a:spcBef>
                <a:spcPts val="100"/>
              </a:spcBef>
              <a:buFontTx/>
              <a:buChar char="-"/>
            </a:pPr>
            <a:r>
              <a:rPr lang="vi-VN" sz="4300">
                <a:solidFill>
                  <a:prstClr val="black"/>
                </a:solidFill>
                <a:ea typeface="Calibri" panose="020F0502020204030204" pitchFamily="34" charset="0"/>
                <a:cs typeface="Arial" panose="020B0604020202020204" pitchFamily="34" charset="0"/>
              </a:rPr>
              <a:t>Có đúng một mặt phẳng chứa hai đường thẳng song song.</a:t>
            </a:r>
          </a:p>
        </p:txBody>
      </p:sp>
      <p:pic>
        <p:nvPicPr>
          <p:cNvPr id="3" name="Picture 2"/>
          <p:cNvPicPr>
            <a:picLocks noChangeAspect="1"/>
          </p:cNvPicPr>
          <p:nvPr/>
        </p:nvPicPr>
        <p:blipFill>
          <a:blip r:embed="rId5"/>
          <a:stretch>
            <a:fillRect/>
          </a:stretch>
        </p:blipFill>
        <p:spPr>
          <a:xfrm>
            <a:off x="6896854" y="7928031"/>
            <a:ext cx="4307456" cy="1906154"/>
          </a:xfrm>
          <a:prstGeom prst="rect">
            <a:avLst/>
          </a:prstGeom>
        </p:spPr>
      </p:pic>
    </p:spTree>
    <p:extLst>
      <p:ext uri="{BB962C8B-B14F-4D97-AF65-F5344CB8AC3E}">
        <p14:creationId xmlns:p14="http://schemas.microsoft.com/office/powerpoint/2010/main" val="1729456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733926" y="567490"/>
            <a:ext cx="16764000" cy="92316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p:nvPr/>
        </p:nvGrpSpPr>
        <p:grpSpPr>
          <a:xfrm>
            <a:off x="-381000" y="419100"/>
            <a:ext cx="3861128" cy="1279214"/>
            <a:chOff x="482272" y="679784"/>
            <a:chExt cx="3861128" cy="1279214"/>
          </a:xfrm>
        </p:grpSpPr>
        <p:pic>
          <p:nvPicPr>
            <p:cNvPr id="1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2272" y="679784"/>
              <a:ext cx="3861128" cy="1279214"/>
            </a:xfrm>
            <a:prstGeom prst="rect">
              <a:avLst/>
            </a:prstGeom>
          </p:spPr>
        </p:pic>
        <p:sp>
          <p:nvSpPr>
            <p:cNvPr id="16" name="Rectangle 15"/>
            <p:cNvSpPr/>
            <p:nvPr/>
          </p:nvSpPr>
          <p:spPr>
            <a:xfrm>
              <a:off x="1871436" y="788699"/>
              <a:ext cx="2036135" cy="90159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1:</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9" name="Rectangle 18"/>
          <p:cNvSpPr/>
          <p:nvPr/>
        </p:nvSpPr>
        <p:spPr>
          <a:xfrm>
            <a:off x="1008164" y="1866900"/>
            <a:ext cx="15984436" cy="1738296"/>
          </a:xfrm>
          <a:prstGeom prst="rect">
            <a:avLst/>
          </a:prstGeom>
        </p:spPr>
        <p:txBody>
          <a:bodyPr wrap="square">
            <a:spAutoFit/>
          </a:bodyPr>
          <a:lstStyle/>
          <a:p>
            <a:pPr lvl="0" algn="just">
              <a:lnSpc>
                <a:spcPct val="150000"/>
              </a:lnSpc>
              <a:defRPr/>
            </a:pPr>
            <a:r>
              <a:rPr lang="vi-VN" sz="3800">
                <a:solidFill>
                  <a:prstClr val="black"/>
                </a:solidFill>
                <a:ea typeface="Times New Roman" panose="02020603050405020304" pitchFamily="18" charset="0"/>
              </a:rPr>
              <a:t>Cho hai hình bình hành ABCD và ABEF không cùng nằm trong một mặt phẳng (H.4.16).</a:t>
            </a:r>
          </a:p>
        </p:txBody>
      </p:sp>
      <p:pic>
        <p:nvPicPr>
          <p:cNvPr id="34"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182695">
            <a:off x="16120670" y="8365342"/>
            <a:ext cx="1919556" cy="1884655"/>
          </a:xfrm>
          <a:prstGeom prst="rect">
            <a:avLst/>
          </a:prstGeom>
        </p:spPr>
      </p:pic>
      <p:pic>
        <p:nvPicPr>
          <p:cNvPr id="20" name="Picture 2"/>
          <p:cNvPicPr>
            <a:picLocks noChangeAspect="1"/>
          </p:cNvPicPr>
          <p:nvPr/>
        </p:nvPicPr>
        <p:blipFill>
          <a:blip r:embed="rId7"/>
          <a:srcRect/>
          <a:stretch>
            <a:fillRect/>
          </a:stretch>
        </p:blipFill>
        <p:spPr>
          <a:xfrm rot="18432080">
            <a:off x="547532" y="8678709"/>
            <a:ext cx="1091106" cy="1291973"/>
          </a:xfrm>
          <a:prstGeom prst="rect">
            <a:avLst/>
          </a:prstGeom>
        </p:spPr>
      </p:pic>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93086" y="3899581"/>
            <a:ext cx="6069714" cy="4983161"/>
          </a:xfrm>
          <a:prstGeom prst="rect">
            <a:avLst/>
          </a:prstGeom>
        </p:spPr>
      </p:pic>
      <p:sp>
        <p:nvSpPr>
          <p:cNvPr id="4" name="Rectangle 3"/>
          <p:cNvSpPr/>
          <p:nvPr/>
        </p:nvSpPr>
        <p:spPr>
          <a:xfrm>
            <a:off x="7521960" y="3874701"/>
            <a:ext cx="9483502" cy="4478149"/>
          </a:xfrm>
          <a:prstGeom prst="rect">
            <a:avLst/>
          </a:prstGeom>
        </p:spPr>
        <p:txBody>
          <a:bodyPr wrap="square">
            <a:spAutoFit/>
          </a:bodyPr>
          <a:lstStyle/>
          <a:p>
            <a:pPr lvl="0" algn="just">
              <a:lnSpc>
                <a:spcPct val="150000"/>
              </a:lnSpc>
              <a:defRPr/>
            </a:pPr>
            <a:r>
              <a:rPr lang="vi-VN" sz="3800">
                <a:solidFill>
                  <a:prstClr val="black"/>
                </a:solidFill>
                <a:ea typeface="Times New Roman" panose="02020603050405020304" pitchFamily="18" charset="0"/>
              </a:rPr>
              <a:t>a) Quan sát bốn đường thẳng AB, BC, CD, DA. Chỉ ra các cặp đường thẳng cắt nhau, các cặp đường thẳng</a:t>
            </a:r>
            <a:r>
              <a:rPr lang="en-US" sz="3800">
                <a:solidFill>
                  <a:prstClr val="black"/>
                </a:solidFill>
                <a:ea typeface="Times New Roman" panose="02020603050405020304" pitchFamily="18" charset="0"/>
              </a:rPr>
              <a:t> </a:t>
            </a:r>
            <a:r>
              <a:rPr lang="vi-VN" sz="3800">
                <a:solidFill>
                  <a:prstClr val="black"/>
                </a:solidFill>
                <a:ea typeface="Times New Roman" panose="02020603050405020304" pitchFamily="18" charset="0"/>
              </a:rPr>
              <a:t>song song.</a:t>
            </a:r>
          </a:p>
          <a:p>
            <a:pPr lvl="0" algn="just">
              <a:lnSpc>
                <a:spcPct val="150000"/>
              </a:lnSpc>
              <a:defRPr/>
            </a:pPr>
            <a:r>
              <a:rPr lang="vi-VN" sz="3800">
                <a:solidFill>
                  <a:prstClr val="black"/>
                </a:solidFill>
                <a:ea typeface="Times New Roman" panose="02020603050405020304" pitchFamily="18" charset="0"/>
              </a:rPr>
              <a:t>b) Trong ba đường thẳng AB, AF,</a:t>
            </a:r>
            <a:r>
              <a:rPr lang="en-US" sz="3800">
                <a:solidFill>
                  <a:prstClr val="black"/>
                </a:solidFill>
                <a:ea typeface="Times New Roman" panose="02020603050405020304" pitchFamily="18" charset="0"/>
              </a:rPr>
              <a:t> </a:t>
            </a:r>
            <a:r>
              <a:rPr lang="vi-VN" sz="3800">
                <a:solidFill>
                  <a:prstClr val="black"/>
                </a:solidFill>
                <a:ea typeface="Times New Roman" panose="02020603050405020304" pitchFamily="18" charset="0"/>
              </a:rPr>
              <a:t>BE có hai đường thẳng</a:t>
            </a:r>
            <a:r>
              <a:rPr lang="en-US" sz="3800">
                <a:solidFill>
                  <a:prstClr val="black"/>
                </a:solidFill>
                <a:ea typeface="Times New Roman" panose="02020603050405020304" pitchFamily="18" charset="0"/>
              </a:rPr>
              <a:t> </a:t>
            </a:r>
            <a:r>
              <a:rPr lang="vi-VN" sz="3800">
                <a:solidFill>
                  <a:prstClr val="black"/>
                </a:solidFill>
                <a:ea typeface="Times New Roman" panose="02020603050405020304" pitchFamily="18" charset="0"/>
              </a:rPr>
              <a:t>nào chéo nhau hay không?</a:t>
            </a:r>
          </a:p>
        </p:txBody>
      </p:sp>
    </p:spTree>
    <p:extLst>
      <p:ext uri="{BB962C8B-B14F-4D97-AF65-F5344CB8AC3E}">
        <p14:creationId xmlns:p14="http://schemas.microsoft.com/office/powerpoint/2010/main" val="255179844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anim calcmode="lin" valueType="num">
                                      <p:cBhvr>
                                        <p:cTn id="12" dur="500" fill="hold"/>
                                        <p:tgtEl>
                                          <p:spTgt spid="19"/>
                                        </p:tgtEl>
                                        <p:attrNameLst>
                                          <p:attrName>ppt_x</p:attrName>
                                        </p:attrNameLst>
                                      </p:cBhvr>
                                      <p:tavLst>
                                        <p:tav tm="0">
                                          <p:val>
                                            <p:strVal val="#ppt_x"/>
                                          </p:val>
                                        </p:tav>
                                        <p:tav tm="100000">
                                          <p:val>
                                            <p:strVal val="#ppt_x"/>
                                          </p:val>
                                        </p:tav>
                                      </p:tavLst>
                                    </p:anim>
                                    <p:anim calcmode="lin" valueType="num">
                                      <p:cBhvr>
                                        <p:cTn id="13" dur="500" fill="hold"/>
                                        <p:tgtEl>
                                          <p:spTgt spid="1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anim calcmode="lin" valueType="num">
                                      <p:cBhvr>
                                        <p:cTn id="17" dur="500" fill="hold"/>
                                        <p:tgtEl>
                                          <p:spTgt spid="3"/>
                                        </p:tgtEl>
                                        <p:attrNameLst>
                                          <p:attrName>ppt_x</p:attrName>
                                        </p:attrNameLst>
                                      </p:cBhvr>
                                      <p:tavLst>
                                        <p:tav tm="0">
                                          <p:val>
                                            <p:strVal val="#ppt_x"/>
                                          </p:val>
                                        </p:tav>
                                        <p:tav tm="100000">
                                          <p:val>
                                            <p:strVal val="#ppt_x"/>
                                          </p:val>
                                        </p:tav>
                                      </p:tavLst>
                                    </p:anim>
                                    <p:anim calcmode="lin" valueType="num">
                                      <p:cBhvr>
                                        <p:cTn id="18" dur="500" fill="hold"/>
                                        <p:tgtEl>
                                          <p:spTgt spid="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anim calcmode="lin" valueType="num">
                                      <p:cBhvr>
                                        <p:cTn id="22" dur="500" fill="hold"/>
                                        <p:tgtEl>
                                          <p:spTgt spid="4"/>
                                        </p:tgtEl>
                                        <p:attrNameLst>
                                          <p:attrName>ppt_x</p:attrName>
                                        </p:attrNameLst>
                                      </p:cBhvr>
                                      <p:tavLst>
                                        <p:tav tm="0">
                                          <p:val>
                                            <p:strVal val="#ppt_x"/>
                                          </p:val>
                                        </p:tav>
                                        <p:tav tm="100000">
                                          <p:val>
                                            <p:strVal val="#ppt_x"/>
                                          </p:val>
                                        </p:tav>
                                      </p:tavLst>
                                    </p:anim>
                                    <p:anim calcmode="lin" valueType="num">
                                      <p:cBhvr>
                                        <p:cTn id="23"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733926" y="567490"/>
            <a:ext cx="16764000" cy="92316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Callout 24"/>
          <p:cNvSpPr/>
          <p:nvPr/>
        </p:nvSpPr>
        <p:spPr>
          <a:xfrm>
            <a:off x="8317349" y="1104900"/>
            <a:ext cx="1597154" cy="876166"/>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4"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182695">
            <a:off x="16140164" y="8395965"/>
            <a:ext cx="1919556" cy="1884655"/>
          </a:xfrm>
          <a:prstGeom prst="rect">
            <a:avLst/>
          </a:prstGeom>
        </p:spPr>
      </p:pic>
      <p:sp>
        <p:nvSpPr>
          <p:cNvPr id="2" name="Rectangle 1"/>
          <p:cNvSpPr/>
          <p:nvPr/>
        </p:nvSpPr>
        <p:spPr>
          <a:xfrm>
            <a:off x="6560998" y="2476500"/>
            <a:ext cx="10507802" cy="6412012"/>
          </a:xfrm>
          <a:prstGeom prst="rect">
            <a:avLst/>
          </a:prstGeom>
        </p:spPr>
        <p:txBody>
          <a:bodyPr wrap="square">
            <a:spAutoFit/>
          </a:bodyPr>
          <a:lstStyle/>
          <a:p>
            <a:pPr lvl="0" algn="just">
              <a:lnSpc>
                <a:spcPct val="150000"/>
              </a:lnSpc>
              <a:spcBef>
                <a:spcPts val="100"/>
              </a:spcBef>
              <a:spcAft>
                <a:spcPts val="600"/>
              </a:spcAft>
              <a:defRPr/>
            </a:pPr>
            <a:r>
              <a:rPr lang="vi-VN" sz="3800">
                <a:solidFill>
                  <a:prstClr val="black"/>
                </a:solidFill>
                <a:ea typeface="Calibri" panose="020F0502020204030204" pitchFamily="34" charset="0"/>
                <a:cs typeface="Arial" panose="020B0604020202020204" pitchFamily="34" charset="0"/>
              </a:rPr>
              <a:t>a) Các cặp đường thẳng cắt nhau là AB và BC, AB và DA, BC và CD, CD và DA.</a:t>
            </a:r>
          </a:p>
          <a:p>
            <a:pPr lvl="0" algn="just">
              <a:lnSpc>
                <a:spcPct val="150000"/>
              </a:lnSpc>
              <a:spcBef>
                <a:spcPts val="100"/>
              </a:spcBef>
              <a:spcAft>
                <a:spcPts val="600"/>
              </a:spcAft>
              <a:defRPr/>
            </a:pPr>
            <a:r>
              <a:rPr lang="vi-VN" sz="3800">
                <a:solidFill>
                  <a:prstClr val="black"/>
                </a:solidFill>
                <a:ea typeface="Calibri" panose="020F0502020204030204" pitchFamily="34" charset="0"/>
                <a:cs typeface="Arial" panose="020B0604020202020204" pitchFamily="34" charset="0"/>
              </a:rPr>
              <a:t>Các cặp đường thẳng song song là AB và CD, DA và BC.</a:t>
            </a:r>
          </a:p>
          <a:p>
            <a:pPr lvl="0" algn="just">
              <a:lnSpc>
                <a:spcPct val="150000"/>
              </a:lnSpc>
              <a:spcBef>
                <a:spcPts val="100"/>
              </a:spcBef>
              <a:spcAft>
                <a:spcPts val="600"/>
              </a:spcAft>
              <a:defRPr/>
            </a:pPr>
            <a:r>
              <a:rPr lang="vi-VN" sz="3800">
                <a:solidFill>
                  <a:prstClr val="black"/>
                </a:solidFill>
                <a:ea typeface="Calibri" panose="020F0502020204030204" pitchFamily="34" charset="0"/>
                <a:cs typeface="Arial" panose="020B0604020202020204" pitchFamily="34" charset="0"/>
              </a:rPr>
              <a:t>b) Các đường thẳng AB, AF, BE cùng nằm trong mặt phẳng (ABEF) nên trong ba đường thẳng đó không có hai đường thẳng nào chéo nhau.</a:t>
            </a:r>
          </a:p>
        </p:txBody>
      </p:sp>
      <p:pic>
        <p:nvPicPr>
          <p:cNvPr id="12" name="Picture 2"/>
          <p:cNvPicPr>
            <a:picLocks noChangeAspect="1"/>
          </p:cNvPicPr>
          <p:nvPr/>
        </p:nvPicPr>
        <p:blipFill>
          <a:blip r:embed="rId5"/>
          <a:srcRect/>
          <a:stretch>
            <a:fillRect/>
          </a:stretch>
        </p:blipFill>
        <p:spPr>
          <a:xfrm rot="18432080">
            <a:off x="-20195" y="8678710"/>
            <a:ext cx="1091106" cy="1291973"/>
          </a:xfrm>
          <a:prstGeom prst="rect">
            <a:avLst/>
          </a:prstGeom>
        </p:spPr>
      </p:pic>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09671" y="3014287"/>
            <a:ext cx="5391585" cy="4426425"/>
          </a:xfrm>
          <a:prstGeom prst="rect">
            <a:avLst/>
          </a:prstGeom>
        </p:spPr>
      </p:pic>
    </p:spTree>
    <p:extLst>
      <p:ext uri="{BB962C8B-B14F-4D97-AF65-F5344CB8AC3E}">
        <p14:creationId xmlns:p14="http://schemas.microsoft.com/office/powerpoint/2010/main" val="188425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fade">
                                      <p:cBhvr>
                                        <p:cTn id="16" dur="500"/>
                                        <p:tgtEl>
                                          <p:spTgt spid="2">
                                            <p:txEl>
                                              <p:pRg st="0" end="0"/>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34" name="Group 33"/>
          <p:cNvGrpSpPr/>
          <p:nvPr/>
        </p:nvGrpSpPr>
        <p:grpSpPr>
          <a:xfrm>
            <a:off x="-457200" y="434970"/>
            <a:ext cx="10849394" cy="1203330"/>
            <a:chOff x="3663045" y="869613"/>
            <a:chExt cx="10849394" cy="1203330"/>
          </a:xfrm>
        </p:grpSpPr>
        <p:pic>
          <p:nvPicPr>
            <p:cNvPr id="3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63045" y="869613"/>
              <a:ext cx="5553212" cy="1203330"/>
            </a:xfrm>
            <a:prstGeom prst="rect">
              <a:avLst/>
            </a:prstGeom>
          </p:spPr>
        </p:pic>
        <p:sp>
          <p:nvSpPr>
            <p:cNvPr id="36" name="Rectangle 35"/>
            <p:cNvSpPr/>
            <p:nvPr/>
          </p:nvSpPr>
          <p:spPr>
            <a:xfrm>
              <a:off x="4958445" y="869613"/>
              <a:ext cx="9553994" cy="100271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lang="nl-NL" sz="4500" b="1" noProof="0">
                  <a:solidFill>
                    <a:prstClr val="black"/>
                  </a:solidFill>
                  <a:latin typeface="Arial" panose="020B0604020202020204" pitchFamily="34" charset="0"/>
                  <a:ea typeface="Calibri" panose="020F0502020204030204" pitchFamily="34" charset="0"/>
                  <a:cs typeface="Arial" panose="020B0604020202020204" pitchFamily="34" charset="0"/>
                </a:rPr>
                <a:t>Luyện tập </a:t>
              </a:r>
              <a:r>
                <a:rPr kumimoji="0" lang="nl-NL" sz="4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1</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37" name="Rectangle 36"/>
          <p:cNvSpPr/>
          <p:nvPr/>
        </p:nvSpPr>
        <p:spPr>
          <a:xfrm>
            <a:off x="1007562" y="1943100"/>
            <a:ext cx="16823238" cy="901593"/>
          </a:xfrm>
          <a:prstGeom prst="rect">
            <a:avLst/>
          </a:prstGeom>
        </p:spPr>
        <p:txBody>
          <a:bodyPr wrap="square">
            <a:spAutoFit/>
          </a:bodyPr>
          <a:lstStyle/>
          <a:p>
            <a:pPr lvl="0" algn="just">
              <a:lnSpc>
                <a:spcPct val="150000"/>
              </a:lnSpc>
              <a:spcAft>
                <a:spcPts val="1200"/>
              </a:spcAft>
              <a:defRPr/>
            </a:pPr>
            <a:r>
              <a:rPr lang="vi-VN" sz="4000">
                <a:solidFill>
                  <a:prstClr val="black"/>
                </a:solidFill>
                <a:ea typeface="Times New Roman" panose="02020603050405020304" pitchFamily="18" charset="0"/>
              </a:rPr>
              <a:t>Cho hình chóp S.ABCD có đáy ABCD là hình bình hành (H.4.17)</a:t>
            </a:r>
          </a:p>
        </p:txBody>
      </p:sp>
      <p:pic>
        <p:nvPicPr>
          <p:cNvPr id="40" name="Picture 3"/>
          <p:cNvPicPr>
            <a:picLocks noChangeAspect="1"/>
          </p:cNvPicPr>
          <p:nvPr/>
        </p:nvPicPr>
        <p:blipFill>
          <a:blip r:embed="rId5"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43659" flipH="1">
            <a:off x="17261739" y="8678193"/>
            <a:ext cx="1767106" cy="1928350"/>
          </a:xfrm>
          <a:prstGeom prst="rect">
            <a:avLst/>
          </a:prstGeom>
        </p:spPr>
      </p:pic>
      <p:sp>
        <p:nvSpPr>
          <p:cNvPr id="30" name="Freeform 3"/>
          <p:cNvSpPr/>
          <p:nvPr/>
        </p:nvSpPr>
        <p:spPr>
          <a:xfrm rot="19770211">
            <a:off x="16330430" y="-59158"/>
            <a:ext cx="1821882" cy="1490678"/>
          </a:xfrm>
          <a:custGeom>
            <a:avLst/>
            <a:gdLst/>
            <a:ahLst/>
            <a:cxnLst/>
            <a:rect l="l" t="t" r="r" b="b"/>
            <a:pathLst>
              <a:path w="5143500" h="4114800">
                <a:moveTo>
                  <a:pt x="0" y="0"/>
                </a:moveTo>
                <a:lnTo>
                  <a:pt x="5143500" y="0"/>
                </a:lnTo>
                <a:lnTo>
                  <a:pt x="5143500" y="4114800"/>
                </a:lnTo>
                <a:lnTo>
                  <a:pt x="0" y="4114800"/>
                </a:lnTo>
                <a:lnTo>
                  <a:pt x="0" y="0"/>
                </a:lnTo>
                <a:close/>
              </a:path>
            </a:pathLst>
          </a:custGeom>
          <a:blipFill>
            <a:blip/>
            <a:stretch>
              <a:fillRect/>
            </a:stretch>
          </a:blipFill>
        </p:spPr>
      </p:sp>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12420600" y="3339856"/>
            <a:ext cx="4783638" cy="5232644"/>
          </a:xfrm>
          <a:prstGeom prst="rect">
            <a:avLst/>
          </a:prstGeom>
        </p:spPr>
      </p:pic>
      <p:sp>
        <p:nvSpPr>
          <p:cNvPr id="7" name="Rectangle 6"/>
          <p:cNvSpPr/>
          <p:nvPr/>
        </p:nvSpPr>
        <p:spPr>
          <a:xfrm>
            <a:off x="1024716" y="2967640"/>
            <a:ext cx="10650845" cy="6595460"/>
          </a:xfrm>
          <a:prstGeom prst="rect">
            <a:avLst/>
          </a:prstGeom>
        </p:spPr>
        <p:txBody>
          <a:bodyPr wrap="square">
            <a:spAutoFit/>
          </a:bodyPr>
          <a:lstStyle/>
          <a:p>
            <a:pPr lvl="0" algn="just">
              <a:lnSpc>
                <a:spcPct val="150000"/>
              </a:lnSpc>
              <a:spcAft>
                <a:spcPts val="1200"/>
              </a:spcAft>
              <a:defRPr/>
            </a:pPr>
            <a:r>
              <a:rPr lang="vi-VN" sz="4000">
                <a:solidFill>
                  <a:prstClr val="black"/>
                </a:solidFill>
                <a:ea typeface="Times New Roman" panose="02020603050405020304" pitchFamily="18" charset="0"/>
              </a:rPr>
              <a:t>a) Trong các đường thẳng AB, AC, CD, hai đường thẳng nào song song, hai đường thẳng nào cắt nhau?</a:t>
            </a:r>
          </a:p>
          <a:p>
            <a:pPr lvl="0" algn="just">
              <a:lnSpc>
                <a:spcPct val="150000"/>
              </a:lnSpc>
              <a:spcAft>
                <a:spcPts val="1200"/>
              </a:spcAft>
              <a:defRPr/>
            </a:pPr>
            <a:r>
              <a:rPr lang="vi-VN" sz="4000">
                <a:solidFill>
                  <a:prstClr val="black"/>
                </a:solidFill>
                <a:ea typeface="Times New Roman" panose="02020603050405020304" pitchFamily="18" charset="0"/>
              </a:rPr>
              <a:t>b) Gọi M, N lần lượt là hai điểm thuộc hai cạnh SA, SB. Trong các đường thẳng SA, MN, AB có hai đường thẳng nào chéo nhau hay không?</a:t>
            </a:r>
          </a:p>
        </p:txBody>
      </p:sp>
    </p:spTree>
    <p:extLst>
      <p:ext uri="{BB962C8B-B14F-4D97-AF65-F5344CB8AC3E}">
        <p14:creationId xmlns:p14="http://schemas.microsoft.com/office/powerpoint/2010/main" val="2861484060"/>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anim calcmode="lin" valueType="num">
                                      <p:cBhvr>
                                        <p:cTn id="12" dur="500" fill="hold"/>
                                        <p:tgtEl>
                                          <p:spTgt spid="37"/>
                                        </p:tgtEl>
                                        <p:attrNameLst>
                                          <p:attrName>ppt_x</p:attrName>
                                        </p:attrNameLst>
                                      </p:cBhvr>
                                      <p:tavLst>
                                        <p:tav tm="0">
                                          <p:val>
                                            <p:strVal val="#ppt_x"/>
                                          </p:val>
                                        </p:tav>
                                        <p:tav tm="100000">
                                          <p:val>
                                            <p:strVal val="#ppt_x"/>
                                          </p:val>
                                        </p:tav>
                                      </p:tavLst>
                                    </p:anim>
                                    <p:anim calcmode="lin" valueType="num">
                                      <p:cBhvr>
                                        <p:cTn id="13" dur="500" fill="hold"/>
                                        <p:tgtEl>
                                          <p:spTgt spid="3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anim calcmode="lin" valueType="num">
                                      <p:cBhvr>
                                        <p:cTn id="22" dur="500" fill="hold"/>
                                        <p:tgtEl>
                                          <p:spTgt spid="2"/>
                                        </p:tgtEl>
                                        <p:attrNameLst>
                                          <p:attrName>ppt_x</p:attrName>
                                        </p:attrNameLst>
                                      </p:cBhvr>
                                      <p:tavLst>
                                        <p:tav tm="0">
                                          <p:val>
                                            <p:strVal val="#ppt_x"/>
                                          </p:val>
                                        </p:tav>
                                        <p:tav tm="100000">
                                          <p:val>
                                            <p:strVal val="#ppt_x"/>
                                          </p:val>
                                        </p:tav>
                                      </p:tavLst>
                                    </p:anim>
                                    <p:anim calcmode="lin" valueType="num">
                                      <p:cBhvr>
                                        <p:cTn id="23"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0" name="Picture 3"/>
          <p:cNvPicPr>
            <a:picLocks noChangeAspect="1"/>
          </p:cNvPicPr>
          <p:nvPr/>
        </p:nvPicPr>
        <p:blipFill>
          <a:blip r:embed="rId3"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43659" flipH="1">
            <a:off x="17242355" y="9129257"/>
            <a:ext cx="1767106" cy="1928350"/>
          </a:xfrm>
          <a:prstGeom prst="rect">
            <a:avLst/>
          </a:prstGeom>
        </p:spPr>
      </p:pic>
      <p:sp>
        <p:nvSpPr>
          <p:cNvPr id="28" name="Oval Callout 27"/>
          <p:cNvSpPr/>
          <p:nvPr/>
        </p:nvSpPr>
        <p:spPr>
          <a:xfrm>
            <a:off x="990600" y="800100"/>
            <a:ext cx="1600200" cy="9259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7162800" y="2872120"/>
            <a:ext cx="9982200" cy="5534849"/>
          </a:xfrm>
          <a:prstGeom prst="rect">
            <a:avLst/>
          </a:prstGeom>
        </p:spPr>
        <p:txBody>
          <a:bodyPr wrap="square">
            <a:spAutoFit/>
          </a:bodyPr>
          <a:lstStyle/>
          <a:p>
            <a:pPr lvl="0" algn="just">
              <a:lnSpc>
                <a:spcPct val="150000"/>
              </a:lnSpc>
              <a:spcBef>
                <a:spcPts val="100"/>
              </a:spcBef>
              <a:spcAft>
                <a:spcPts val="600"/>
              </a:spcAft>
            </a:pPr>
            <a:r>
              <a:rPr lang="vi-VN" sz="3800">
                <a:solidFill>
                  <a:prstClr val="black"/>
                </a:solidFill>
                <a:ea typeface="Calibri" panose="020F0502020204030204" pitchFamily="34" charset="0"/>
                <a:cs typeface="Arial" panose="020B0604020202020204" pitchFamily="34" charset="0"/>
              </a:rPr>
              <a:t>a) Hai đường thẳng AB và AC cắt nhau tại giao điểm A.</a:t>
            </a:r>
          </a:p>
          <a:p>
            <a:pPr lvl="0" algn="just">
              <a:lnSpc>
                <a:spcPct val="150000"/>
              </a:lnSpc>
              <a:spcBef>
                <a:spcPts val="100"/>
              </a:spcBef>
              <a:spcAft>
                <a:spcPts val="600"/>
              </a:spcAft>
            </a:pPr>
            <a:r>
              <a:rPr lang="vi-VN" sz="3800">
                <a:solidFill>
                  <a:prstClr val="black"/>
                </a:solidFill>
                <a:ea typeface="Calibri" panose="020F0502020204030204" pitchFamily="34" charset="0"/>
                <a:cs typeface="Arial" panose="020B0604020202020204" pitchFamily="34" charset="0"/>
              </a:rPr>
              <a:t>Hai đường thẳng AB và CD song song với nhau (do ABCD là hình bình hành).</a:t>
            </a:r>
          </a:p>
          <a:p>
            <a:pPr lvl="0" algn="just">
              <a:lnSpc>
                <a:spcPct val="150000"/>
              </a:lnSpc>
              <a:spcBef>
                <a:spcPts val="100"/>
              </a:spcBef>
              <a:spcAft>
                <a:spcPts val="600"/>
              </a:spcAft>
            </a:pPr>
            <a:r>
              <a:rPr lang="vi-VN" sz="3800">
                <a:solidFill>
                  <a:prstClr val="black"/>
                </a:solidFill>
                <a:ea typeface="Calibri" panose="020F0502020204030204" pitchFamily="34" charset="0"/>
                <a:cs typeface="Arial" panose="020B0604020202020204" pitchFamily="34" charset="0"/>
              </a:rPr>
              <a:t>Hai đường thẳng AC và CD cắt nhau tại giao điểm C.</a:t>
            </a:r>
          </a:p>
        </p:txBody>
      </p:sp>
      <p:sp>
        <p:nvSpPr>
          <p:cNvPr id="30" name="Freeform 3"/>
          <p:cNvSpPr/>
          <p:nvPr/>
        </p:nvSpPr>
        <p:spPr>
          <a:xfrm rot="19770211">
            <a:off x="16320022" y="-201048"/>
            <a:ext cx="1821882" cy="1372709"/>
          </a:xfrm>
          <a:custGeom>
            <a:avLst/>
            <a:gdLst/>
            <a:ahLst/>
            <a:cxnLst/>
            <a:rect l="l" t="t" r="r" b="b"/>
            <a:pathLst>
              <a:path w="5143500" h="4114800">
                <a:moveTo>
                  <a:pt x="0" y="0"/>
                </a:moveTo>
                <a:lnTo>
                  <a:pt x="5143500" y="0"/>
                </a:lnTo>
                <a:lnTo>
                  <a:pt x="5143500" y="4114800"/>
                </a:lnTo>
                <a:lnTo>
                  <a:pt x="0" y="4114800"/>
                </a:lnTo>
                <a:lnTo>
                  <a:pt x="0" y="0"/>
                </a:lnTo>
                <a:close/>
              </a:path>
            </a:pathLst>
          </a:custGeom>
          <a:blipFill>
            <a:blip/>
            <a:stretch>
              <a:fillRect/>
            </a:stretch>
          </a:blipFill>
        </p:spPr>
      </p:sp>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990600" y="2705100"/>
            <a:ext cx="5224604" cy="5715000"/>
          </a:xfrm>
          <a:prstGeom prst="rect">
            <a:avLst/>
          </a:prstGeom>
        </p:spPr>
      </p:pic>
    </p:spTree>
    <p:extLst>
      <p:ext uri="{BB962C8B-B14F-4D97-AF65-F5344CB8AC3E}">
        <p14:creationId xmlns:p14="http://schemas.microsoft.com/office/powerpoint/2010/main" val="1521757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40" name="Picture 3"/>
          <p:cNvPicPr>
            <a:picLocks noChangeAspect="1"/>
          </p:cNvPicPr>
          <p:nvPr/>
        </p:nvPicPr>
        <p:blipFill>
          <a:blip r:embed="rId3" cstate="print">
            <a:alphaModFix amt="7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43659" flipH="1">
            <a:off x="17242355" y="9129257"/>
            <a:ext cx="1767106" cy="1928350"/>
          </a:xfrm>
          <a:prstGeom prst="rect">
            <a:avLst/>
          </a:prstGeom>
        </p:spPr>
      </p:pic>
      <p:sp>
        <p:nvSpPr>
          <p:cNvPr id="28" name="Oval Callout 27"/>
          <p:cNvSpPr/>
          <p:nvPr/>
        </p:nvSpPr>
        <p:spPr>
          <a:xfrm>
            <a:off x="990600" y="800100"/>
            <a:ext cx="1600200" cy="9259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6443804" y="1943100"/>
            <a:ext cx="11125200" cy="8076570"/>
          </a:xfrm>
          <a:prstGeom prst="rect">
            <a:avLst/>
          </a:prstGeom>
        </p:spPr>
        <p:txBody>
          <a:bodyPr wrap="square">
            <a:spAutoFit/>
          </a:bodyPr>
          <a:lstStyle/>
          <a:p>
            <a:pPr lvl="0" algn="just">
              <a:lnSpc>
                <a:spcPct val="150000"/>
              </a:lnSpc>
              <a:spcBef>
                <a:spcPts val="100"/>
              </a:spcBef>
              <a:spcAft>
                <a:spcPts val="600"/>
              </a:spcAft>
            </a:pPr>
            <a:r>
              <a:rPr lang="vi-VN" sz="3800">
                <a:solidFill>
                  <a:prstClr val="black"/>
                </a:solidFill>
                <a:ea typeface="Calibri" panose="020F0502020204030204" pitchFamily="34" charset="0"/>
                <a:cs typeface="Arial" panose="020B0604020202020204" pitchFamily="34" charset="0"/>
              </a:rPr>
              <a:t>b) Vì hai điểm M, N lần lượt là hai điểm thuộc hai cạnh SA, SB nên hai điểm M, N thuộc mặt phẳng (SAB) hay các điểm S, A, B, M, N cùng thuộc một mặt phẳng nên các đường thẳng SA, MN, AB đồng phẳng, do đó khi lấy bất kì 2 trong 3 đường thẳng trên thì chúng có thể cắt nhau hoặc song song hoặc trùng nhau. </a:t>
            </a:r>
            <a:endParaRPr lang="en-US" sz="3800">
              <a:solidFill>
                <a:prstClr val="black"/>
              </a:solidFill>
              <a:ea typeface="Calibri" panose="020F0502020204030204" pitchFamily="34" charset="0"/>
              <a:cs typeface="Arial" panose="020B0604020202020204" pitchFamily="34" charset="0"/>
            </a:endParaRPr>
          </a:p>
          <a:p>
            <a:pPr lvl="0" algn="just">
              <a:lnSpc>
                <a:spcPct val="150000"/>
              </a:lnSpc>
              <a:spcBef>
                <a:spcPts val="100"/>
              </a:spcBef>
              <a:spcAft>
                <a:spcPts val="600"/>
              </a:spcAft>
            </a:pPr>
            <a:r>
              <a:rPr lang="vi-VN" sz="3800">
                <a:solidFill>
                  <a:prstClr val="black"/>
                </a:solidFill>
                <a:ea typeface="Calibri" panose="020F0502020204030204" pitchFamily="34" charset="0"/>
                <a:cs typeface="Arial" panose="020B0604020202020204" pitchFamily="34" charset="0"/>
              </a:rPr>
              <a:t>Vậy trong các đường thẳng SA, MN, AB, không có hai đường thẳng nào chéo nhau.</a:t>
            </a:r>
          </a:p>
        </p:txBody>
      </p:sp>
      <p:sp>
        <p:nvSpPr>
          <p:cNvPr id="30" name="Freeform 3"/>
          <p:cNvSpPr/>
          <p:nvPr/>
        </p:nvSpPr>
        <p:spPr>
          <a:xfrm rot="19770211">
            <a:off x="16320022" y="-201048"/>
            <a:ext cx="1821882" cy="1372709"/>
          </a:xfrm>
          <a:custGeom>
            <a:avLst/>
            <a:gdLst/>
            <a:ahLst/>
            <a:cxnLst/>
            <a:rect l="l" t="t" r="r" b="b"/>
            <a:pathLst>
              <a:path w="5143500" h="4114800">
                <a:moveTo>
                  <a:pt x="0" y="0"/>
                </a:moveTo>
                <a:lnTo>
                  <a:pt x="5143500" y="0"/>
                </a:lnTo>
                <a:lnTo>
                  <a:pt x="5143500" y="4114800"/>
                </a:lnTo>
                <a:lnTo>
                  <a:pt x="0" y="4114800"/>
                </a:lnTo>
                <a:lnTo>
                  <a:pt x="0" y="0"/>
                </a:lnTo>
                <a:close/>
              </a:path>
            </a:pathLst>
          </a:custGeom>
          <a:blipFill>
            <a:blip/>
            <a:stretch>
              <a:fillRect/>
            </a:stretch>
          </a:blipFill>
        </p:spPr>
      </p:sp>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762000" y="2247900"/>
            <a:ext cx="5224604" cy="5715000"/>
          </a:xfrm>
          <a:prstGeom prst="rect">
            <a:avLst/>
          </a:prstGeom>
        </p:spPr>
      </p:pic>
    </p:spTree>
    <p:extLst>
      <p:ext uri="{BB962C8B-B14F-4D97-AF65-F5344CB8AC3E}">
        <p14:creationId xmlns:p14="http://schemas.microsoft.com/office/powerpoint/2010/main" val="401095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381000" y="266700"/>
            <a:ext cx="17449800" cy="9524999"/>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3" name="Group 32"/>
          <p:cNvGrpSpPr/>
          <p:nvPr/>
        </p:nvGrpSpPr>
        <p:grpSpPr>
          <a:xfrm>
            <a:off x="381000" y="201353"/>
            <a:ext cx="3861128" cy="1066801"/>
            <a:chOff x="482272" y="679784"/>
            <a:chExt cx="3861128" cy="1279214"/>
          </a:xfrm>
        </p:grpSpPr>
        <p:pic>
          <p:nvPicPr>
            <p:cNvPr id="3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2272" y="679784"/>
              <a:ext cx="3861128" cy="1279214"/>
            </a:xfrm>
            <a:prstGeom prst="rect">
              <a:avLst/>
            </a:prstGeom>
          </p:spPr>
        </p:pic>
        <p:sp>
          <p:nvSpPr>
            <p:cNvPr id="36" name="Rectangle 35"/>
            <p:cNvSpPr/>
            <p:nvPr/>
          </p:nvSpPr>
          <p:spPr>
            <a:xfrm>
              <a:off x="1871436" y="760589"/>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47" name="Rectangle 46"/>
          <p:cNvSpPr/>
          <p:nvPr/>
        </p:nvSpPr>
        <p:spPr>
          <a:xfrm>
            <a:off x="779589" y="1391841"/>
            <a:ext cx="16746411" cy="1846659"/>
          </a:xfrm>
          <a:prstGeom prst="rect">
            <a:avLst/>
          </a:prstGeom>
        </p:spPr>
        <p:txBody>
          <a:bodyPr wrap="square">
            <a:spAutoFit/>
          </a:bodyPr>
          <a:lstStyle/>
          <a:p>
            <a:pPr lvl="0" algn="just">
              <a:lnSpc>
                <a:spcPct val="150000"/>
              </a:lnSpc>
              <a:spcAft>
                <a:spcPts val="1200"/>
              </a:spcAft>
              <a:defRPr/>
            </a:pPr>
            <a:r>
              <a:rPr lang="vi-VN" sz="3800">
                <a:solidFill>
                  <a:prstClr val="black"/>
                </a:solidFill>
                <a:ea typeface="Times New Roman" panose="02020603050405020304" pitchFamily="18" charset="0"/>
              </a:rPr>
              <a:t>Cho hình tứ diện ABCD (H.4.18). Hai đường thẳng AB và CD có chéo nhau hay không? Chỉ ra các cặp đường thẳng chéo nhau có trong hình tứ diện đó.</a:t>
            </a:r>
          </a:p>
        </p:txBody>
      </p:sp>
      <p:sp>
        <p:nvSpPr>
          <p:cNvPr id="50" name="Oval Callout 49"/>
          <p:cNvSpPr/>
          <p:nvPr/>
        </p:nvSpPr>
        <p:spPr>
          <a:xfrm>
            <a:off x="11050523" y="3609873"/>
            <a:ext cx="1597154" cy="847827"/>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6248400" y="4780151"/>
            <a:ext cx="11201400" cy="4478149"/>
          </a:xfrm>
          <a:prstGeom prst="rect">
            <a:avLst/>
          </a:prstGeom>
        </p:spPr>
        <p:txBody>
          <a:bodyPr wrap="square">
            <a:spAutoFit/>
          </a:bodyPr>
          <a:lstStyle/>
          <a:p>
            <a:pPr algn="just">
              <a:lnSpc>
                <a:spcPct val="150000"/>
              </a:lnSpc>
              <a:spcBef>
                <a:spcPts val="100"/>
              </a:spcBef>
              <a:spcAft>
                <a:spcPts val="0"/>
              </a:spcAft>
            </a:pPr>
            <a:r>
              <a:rPr lang="vi-VN" sz="3800">
                <a:ea typeface="Calibri" panose="020F0502020204030204" pitchFamily="34" charset="0"/>
                <a:cs typeface="Arial" panose="020B0604020202020204" pitchFamily="34" charset="0"/>
              </a:rPr>
              <a:t>Nếu hai đường thẳng AB và CD không chéo nhau thì chúng cùng thuộc một mặt phẳng. </a:t>
            </a:r>
            <a:endParaRPr lang="en-US" sz="3800">
              <a:ea typeface="Calibri" panose="020F0502020204030204" pitchFamily="34" charset="0"/>
              <a:cs typeface="Arial" panose="020B0604020202020204" pitchFamily="34" charset="0"/>
            </a:endParaRPr>
          </a:p>
          <a:p>
            <a:pPr algn="just">
              <a:lnSpc>
                <a:spcPct val="150000"/>
              </a:lnSpc>
              <a:spcBef>
                <a:spcPts val="100"/>
              </a:spcBef>
              <a:spcAft>
                <a:spcPts val="0"/>
              </a:spcAft>
            </a:pPr>
            <a:r>
              <a:rPr lang="vi-VN" sz="3800">
                <a:ea typeface="Calibri" panose="020F0502020204030204" pitchFamily="34" charset="0"/>
                <a:cs typeface="Arial" panose="020B0604020202020204" pitchFamily="34" charset="0"/>
              </a:rPr>
              <a:t>Khi đó bốn điểm A, B, C, D đồng phẳng, trái với giả thiết ABCD là hình tứ diện. </a:t>
            </a:r>
            <a:endParaRPr lang="en-US" sz="3800">
              <a:ea typeface="Calibri" panose="020F0502020204030204" pitchFamily="34" charset="0"/>
              <a:cs typeface="Arial" panose="020B0604020202020204" pitchFamily="34" charset="0"/>
            </a:endParaRPr>
          </a:p>
          <a:p>
            <a:pPr algn="just">
              <a:lnSpc>
                <a:spcPct val="150000"/>
              </a:lnSpc>
              <a:spcBef>
                <a:spcPts val="100"/>
              </a:spcBef>
              <a:spcAft>
                <a:spcPts val="0"/>
              </a:spcAft>
            </a:pPr>
            <a:r>
              <a:rPr lang="vi-VN" sz="3800">
                <a:ea typeface="Calibri" panose="020F0502020204030204" pitchFamily="34" charset="0"/>
                <a:cs typeface="Arial" panose="020B0604020202020204" pitchFamily="34" charset="0"/>
              </a:rPr>
              <a:t>Do đó, hai đường thẳng AB và CD chéo nhau.</a:t>
            </a: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950037" y="3628853"/>
            <a:ext cx="4832356" cy="5629447"/>
          </a:xfrm>
          <a:prstGeom prst="rect">
            <a:avLst/>
          </a:prstGeom>
        </p:spPr>
      </p:pic>
    </p:spTree>
    <p:extLst>
      <p:ext uri="{BB962C8B-B14F-4D97-AF65-F5344CB8AC3E}">
        <p14:creationId xmlns:p14="http://schemas.microsoft.com/office/powerpoint/2010/main" val="408180922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left)">
                                      <p:cBhvr>
                                        <p:cTn id="19" dur="500"/>
                                        <p:tgtEl>
                                          <p:spTgt spid="5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fade">
                                      <p:cBhvr>
                                        <p:cTn id="24" dur="500"/>
                                        <p:tgtEl>
                                          <p:spTgt spid="4">
                                            <p:txEl>
                                              <p:pRg st="0" end="0"/>
                                            </p:txEl>
                                          </p:spTgt>
                                        </p:tgtEl>
                                      </p:cBhvr>
                                    </p:animEffect>
                                  </p:childTnLst>
                                </p:cTn>
                              </p:par>
                            </p:childTnLst>
                          </p:cTn>
                        </p:par>
                        <p:par>
                          <p:cTn id="25" fill="hold">
                            <p:stCondLst>
                              <p:cond delay="500"/>
                            </p:stCondLst>
                            <p:childTnLst>
                              <p:par>
                                <p:cTn id="26" presetID="2" presetClass="entr" presetSubtype="4" fill="hold" nodeType="after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 calcmode="lin" valueType="num">
                                      <p:cBhvr additive="base">
                                        <p:cTn id="2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2" presetClass="entr" presetSubtype="8" fill="hold" nodeType="after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wipe(left)">
                                      <p:cBhvr>
                                        <p:cTn id="33"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381000" y="266700"/>
            <a:ext cx="17449800" cy="9524999"/>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3" name="Group 32"/>
          <p:cNvGrpSpPr/>
          <p:nvPr/>
        </p:nvGrpSpPr>
        <p:grpSpPr>
          <a:xfrm>
            <a:off x="381000" y="201353"/>
            <a:ext cx="3861128" cy="1066801"/>
            <a:chOff x="482272" y="679784"/>
            <a:chExt cx="3861128" cy="1279214"/>
          </a:xfrm>
        </p:grpSpPr>
        <p:pic>
          <p:nvPicPr>
            <p:cNvPr id="3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2272" y="679784"/>
              <a:ext cx="3861128" cy="1279214"/>
            </a:xfrm>
            <a:prstGeom prst="rect">
              <a:avLst/>
            </a:prstGeom>
          </p:spPr>
        </p:pic>
        <p:sp>
          <p:nvSpPr>
            <p:cNvPr id="36" name="Rectangle 35"/>
            <p:cNvSpPr/>
            <p:nvPr/>
          </p:nvSpPr>
          <p:spPr>
            <a:xfrm>
              <a:off x="1871436" y="760589"/>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47" name="Rectangle 46"/>
          <p:cNvSpPr/>
          <p:nvPr/>
        </p:nvSpPr>
        <p:spPr>
          <a:xfrm>
            <a:off x="779589" y="1391841"/>
            <a:ext cx="16746411" cy="184665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Cho hình tứ diện ABCD (H.4.18). Hai đường thẳng AB và CD có chéo nhau hay không? Chỉ ra các cặp đường thẳng chéo nhau có trong hình tứ diện đó.</a:t>
            </a:r>
          </a:p>
        </p:txBody>
      </p:sp>
      <p:sp>
        <p:nvSpPr>
          <p:cNvPr id="4" name="Rectangle 3"/>
          <p:cNvSpPr/>
          <p:nvPr/>
        </p:nvSpPr>
        <p:spPr>
          <a:xfrm>
            <a:off x="6534670" y="4934277"/>
            <a:ext cx="10838930" cy="2723823"/>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0"/>
              </a:spcAft>
              <a:buClrTx/>
              <a:buSzTx/>
              <a:buFontTx/>
              <a:buNone/>
              <a:tabLst/>
              <a:defRPr/>
            </a:pPr>
            <a:r>
              <a:rPr kumimoji="0" lang="vi-VN" sz="3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Lập luận tương tự, ta thấy trong tứ diện ABCD còn có các cặp đường thẳng chéo nhau là AC và BD, AD và BC.</a:t>
            </a:r>
          </a:p>
        </p:txBody>
      </p:sp>
      <p:sp>
        <p:nvSpPr>
          <p:cNvPr id="10" name="Oval Callout 9"/>
          <p:cNvSpPr/>
          <p:nvPr/>
        </p:nvSpPr>
        <p:spPr>
          <a:xfrm>
            <a:off x="11050523" y="3609873"/>
            <a:ext cx="1597154" cy="847827"/>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Layer>
                </a14:imgProps>
              </a:ext>
            </a:extLst>
          </a:blip>
          <a:stretch>
            <a:fillRect/>
          </a:stretch>
        </p:blipFill>
        <p:spPr>
          <a:xfrm>
            <a:off x="950037" y="3628853"/>
            <a:ext cx="4832356" cy="5629447"/>
          </a:xfrm>
          <a:prstGeom prst="rect">
            <a:avLst/>
          </a:prstGeom>
        </p:spPr>
      </p:pic>
    </p:spTree>
    <p:extLst>
      <p:ext uri="{BB962C8B-B14F-4D97-AF65-F5344CB8AC3E}">
        <p14:creationId xmlns:p14="http://schemas.microsoft.com/office/powerpoint/2010/main" val="108155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34" name="Group 33"/>
          <p:cNvGrpSpPr/>
          <p:nvPr/>
        </p:nvGrpSpPr>
        <p:grpSpPr>
          <a:xfrm>
            <a:off x="457200" y="674627"/>
            <a:ext cx="10773194" cy="1203330"/>
            <a:chOff x="3663045" y="869613"/>
            <a:chExt cx="10773194" cy="1203330"/>
          </a:xfrm>
        </p:grpSpPr>
        <p:pic>
          <p:nvPicPr>
            <p:cNvPr id="3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63045" y="869613"/>
              <a:ext cx="5553212" cy="1203330"/>
            </a:xfrm>
            <a:prstGeom prst="rect">
              <a:avLst/>
            </a:prstGeom>
          </p:spPr>
        </p:pic>
        <p:sp>
          <p:nvSpPr>
            <p:cNvPr id="36" name="Rectangle 35"/>
            <p:cNvSpPr/>
            <p:nvPr/>
          </p:nvSpPr>
          <p:spPr>
            <a:xfrm>
              <a:off x="4882245" y="874189"/>
              <a:ext cx="9553994" cy="100271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nl-NL" sz="4500" b="1"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tập 2</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37" name="Rectangle 36"/>
          <p:cNvSpPr/>
          <p:nvPr/>
        </p:nvSpPr>
        <p:spPr>
          <a:xfrm>
            <a:off x="609600" y="2295079"/>
            <a:ext cx="17221200" cy="3000821"/>
          </a:xfrm>
          <a:prstGeom prst="rect">
            <a:avLst/>
          </a:prstGeom>
        </p:spPr>
        <p:txBody>
          <a:bodyPr wrap="square">
            <a:spAutoFit/>
          </a:bodyPr>
          <a:lstStyle/>
          <a:p>
            <a:pPr lvl="0">
              <a:lnSpc>
                <a:spcPct val="150000"/>
              </a:lnSpc>
              <a:defRPr/>
            </a:pPr>
            <a:r>
              <a:rPr lang="vi-VN" sz="4200">
                <a:solidFill>
                  <a:prstClr val="black"/>
                </a:solidFill>
                <a:ea typeface="Times New Roman" panose="02020603050405020304" pitchFamily="18" charset="0"/>
              </a:rPr>
              <a:t>Trong hình chóp tứ giác S.ACBD (H.4.19), chỉ ra những đường thẳng:</a:t>
            </a:r>
          </a:p>
          <a:p>
            <a:pPr lvl="0">
              <a:lnSpc>
                <a:spcPct val="150000"/>
              </a:lnSpc>
              <a:defRPr/>
            </a:pPr>
            <a:r>
              <a:rPr lang="vi-VN" sz="4200">
                <a:solidFill>
                  <a:prstClr val="black"/>
                </a:solidFill>
                <a:ea typeface="Times New Roman" panose="02020603050405020304" pitchFamily="18" charset="0"/>
              </a:rPr>
              <a:t>a) Chéo với đường thẳng SA</a:t>
            </a:r>
            <a:r>
              <a:rPr lang="en-US" sz="4200">
                <a:solidFill>
                  <a:prstClr val="black"/>
                </a:solidFill>
                <a:ea typeface="Times New Roman" panose="02020603050405020304" pitchFamily="18" charset="0"/>
              </a:rPr>
              <a:t>;                  </a:t>
            </a:r>
          </a:p>
          <a:p>
            <a:pPr lvl="0">
              <a:lnSpc>
                <a:spcPct val="150000"/>
              </a:lnSpc>
              <a:defRPr/>
            </a:pPr>
            <a:r>
              <a:rPr lang="en-US" sz="4200">
                <a:solidFill>
                  <a:prstClr val="black"/>
                </a:solidFill>
                <a:ea typeface="Times New Roman" panose="02020603050405020304" pitchFamily="18" charset="0"/>
              </a:rPr>
              <a:t> </a:t>
            </a:r>
            <a:r>
              <a:rPr lang="vi-VN" sz="4200">
                <a:solidFill>
                  <a:prstClr val="black"/>
                </a:solidFill>
                <a:ea typeface="Times New Roman" panose="02020603050405020304" pitchFamily="18" charset="0"/>
              </a:rPr>
              <a:t>b) Chéo </a:t>
            </a:r>
            <a:r>
              <a:rPr lang="en-US" sz="4200">
                <a:solidFill>
                  <a:prstClr val="black"/>
                </a:solidFill>
                <a:latin typeface="Arial" panose="020B0604020202020204" pitchFamily="34" charset="0"/>
                <a:ea typeface="Times New Roman" panose="02020603050405020304" pitchFamily="18" charset="0"/>
                <a:cs typeface="Arial" panose="020B0604020202020204" pitchFamily="34" charset="0"/>
              </a:rPr>
              <a:t>với </a:t>
            </a:r>
            <a:r>
              <a:rPr lang="vi-VN" sz="4200">
                <a:solidFill>
                  <a:prstClr val="black"/>
                </a:solidFill>
                <a:ea typeface="Times New Roman" panose="02020603050405020304" pitchFamily="18" charset="0"/>
              </a:rPr>
              <a:t>đường thẳng BC</a:t>
            </a:r>
          </a:p>
        </p:txBody>
      </p:sp>
      <p:pic>
        <p:nvPicPr>
          <p:cNvPr id="14" name="Picture 13"/>
          <p:cNvPicPr>
            <a:picLocks noChangeAspect="1"/>
          </p:cNvPicPr>
          <p:nvPr/>
        </p:nvPicPr>
        <p:blipFill>
          <a:blip r:embed="rId5"/>
          <a:stretch>
            <a:fillRect/>
          </a:stretch>
        </p:blipFill>
        <p:spPr>
          <a:xfrm rot="811031">
            <a:off x="-723900" y="8271140"/>
            <a:ext cx="2362200" cy="2498294"/>
          </a:xfrm>
          <a:prstGeom prst="rect">
            <a:avLst/>
          </a:prstGeom>
        </p:spPr>
      </p:pic>
      <p:pic>
        <p:nvPicPr>
          <p:cNvPr id="22" name="Picture 2"/>
          <p:cNvPicPr>
            <a:picLocks noChangeAspect="1"/>
          </p:cNvPicPr>
          <p:nvPr/>
        </p:nvPicPr>
        <p:blipFill>
          <a:blip r:embed="rId6"/>
          <a:srcRect/>
          <a:stretch>
            <a:fillRect/>
          </a:stretch>
        </p:blipFill>
        <p:spPr>
          <a:xfrm rot="16726530">
            <a:off x="16082683" y="5955"/>
            <a:ext cx="1877450" cy="2016043"/>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1430000" y="3848100"/>
            <a:ext cx="5562600" cy="5875726"/>
          </a:xfrm>
          <a:prstGeom prst="rect">
            <a:avLst/>
          </a:prstGeom>
        </p:spPr>
      </p:pic>
      <p:pic>
        <p:nvPicPr>
          <p:cNvPr id="3" name="Picture 2"/>
          <p:cNvPicPr>
            <a:picLocks noChangeAspect="1"/>
          </p:cNvPicPr>
          <p:nvPr/>
        </p:nvPicPr>
        <p:blipFill>
          <a:blip r:embed="rId9"/>
          <a:stretch>
            <a:fillRect/>
          </a:stretch>
        </p:blipFill>
        <p:spPr>
          <a:xfrm flipH="1">
            <a:off x="3233806" y="7200900"/>
            <a:ext cx="2938394" cy="2938394"/>
          </a:xfrm>
          <a:prstGeom prst="rect">
            <a:avLst/>
          </a:prstGeom>
        </p:spPr>
      </p:pic>
    </p:spTree>
    <p:extLst>
      <p:ext uri="{BB962C8B-B14F-4D97-AF65-F5344CB8AC3E}">
        <p14:creationId xmlns:p14="http://schemas.microsoft.com/office/powerpoint/2010/main" val="3004946579"/>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7" name="Group 16"/>
          <p:cNvGrpSpPr/>
          <p:nvPr/>
        </p:nvGrpSpPr>
        <p:grpSpPr>
          <a:xfrm>
            <a:off x="3981931" y="419100"/>
            <a:ext cx="10272000" cy="3873989"/>
            <a:chOff x="4129800" y="287531"/>
            <a:chExt cx="10272000" cy="3873989"/>
          </a:xfrm>
        </p:grpSpPr>
        <p:grpSp>
          <p:nvGrpSpPr>
            <p:cNvPr id="13" name="Group 2"/>
            <p:cNvGrpSpPr/>
            <p:nvPr/>
          </p:nvGrpSpPr>
          <p:grpSpPr>
            <a:xfrm>
              <a:off x="5715000" y="287531"/>
              <a:ext cx="6373912" cy="3873989"/>
              <a:chOff x="0" y="-28575"/>
              <a:chExt cx="2404882" cy="841375"/>
            </a:xfrm>
          </p:grpSpPr>
          <p:sp>
            <p:nvSpPr>
              <p:cNvPr id="14" name="Freeform 3"/>
              <p:cNvSpPr/>
              <p:nvPr/>
            </p:nvSpPr>
            <p:spPr>
              <a:xfrm>
                <a:off x="248608" y="29859"/>
                <a:ext cx="2156274" cy="272376"/>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5"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6" name="Google Shape;7771;p33"/>
            <p:cNvSpPr txBox="1">
              <a:spLocks/>
            </p:cNvSpPr>
            <p:nvPr/>
          </p:nvSpPr>
          <p:spPr>
            <a:xfrm>
              <a:off x="4129800" y="8001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5500" b="1" kern="0" dirty="0">
                  <a:solidFill>
                    <a:srgbClr val="FFFF00"/>
                  </a:solidFill>
                  <a:latin typeface="Arial" panose="020B0604020202020204" pitchFamily="34" charset="0"/>
                </a:rPr>
                <a:t>KHỞI ĐỘNG</a:t>
              </a:r>
            </a:p>
          </p:txBody>
        </p:sp>
      </p:grpSp>
      <p:sp>
        <p:nvSpPr>
          <p:cNvPr id="19" name="Rectangle 18"/>
          <p:cNvSpPr/>
          <p:nvPr/>
        </p:nvSpPr>
        <p:spPr>
          <a:xfrm>
            <a:off x="457200" y="2529661"/>
            <a:ext cx="9144000" cy="7109639"/>
          </a:xfrm>
          <a:prstGeom prst="rect">
            <a:avLst/>
          </a:prstGeom>
        </p:spPr>
        <p:txBody>
          <a:bodyPr wrap="square">
            <a:spAutoFit/>
          </a:bodyPr>
          <a:lstStyle/>
          <a:p>
            <a:pPr algn="just">
              <a:lnSpc>
                <a:spcPct val="150000"/>
              </a:lnSpc>
            </a:pPr>
            <a:r>
              <a:rPr lang="vi-VN" sz="3800"/>
              <a:t>Để giải quyết vấn đề tắc đường ở các thành phố lớn, có rất nhiều giải pháp được đưa ra. Trong đó giải pháp xây dựng các hệ thống cầu vượt, đường hoặc đường sắt trên cao đã và đang được đưa vào thực tế ở Việt Nam. Toán học mô tả vị trí tương quan giữa các tuyến đường trên như thế nào?</a:t>
            </a:r>
            <a:endParaRPr lang="en-US" sz="3800" dirty="0"/>
          </a:p>
        </p:txBody>
      </p:sp>
      <p:pic>
        <p:nvPicPr>
          <p:cNvPr id="22" name="Picture 3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733154">
            <a:off x="137200" y="-343222"/>
            <a:ext cx="1422964" cy="2490758"/>
          </a:xfrm>
          <a:prstGeom prst="rect">
            <a:avLst/>
          </a:prstGeom>
        </p:spPr>
      </p:pic>
      <p:pic>
        <p:nvPicPr>
          <p:cNvPr id="18" name="Picture 2"/>
          <p:cNvPicPr>
            <a:picLocks noChangeAspect="1"/>
          </p:cNvPicPr>
          <p:nvPr/>
        </p:nvPicPr>
        <p:blipFill>
          <a:blip r:embed="rId4"/>
          <a:srcRect/>
          <a:stretch>
            <a:fillRect/>
          </a:stretch>
        </p:blipFill>
        <p:spPr>
          <a:xfrm>
            <a:off x="13699862" y="8496300"/>
            <a:ext cx="1108137" cy="1149819"/>
          </a:xfrm>
          <a:prstGeom prst="rect">
            <a:avLst/>
          </a:prstGeom>
        </p:spPr>
      </p:pic>
      <p:pic>
        <p:nvPicPr>
          <p:cNvPr id="25"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68460">
            <a:off x="17195282" y="163488"/>
            <a:ext cx="1990256" cy="1624773"/>
          </a:xfrm>
          <a:prstGeom prst="rect">
            <a:avLst/>
          </a:prstGeom>
        </p:spPr>
      </p:pic>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042" y="2628401"/>
            <a:ext cx="7850758" cy="5311459"/>
          </a:xfrm>
          <a:prstGeom prst="rect">
            <a:avLst/>
          </a:prstGeom>
        </p:spPr>
      </p:pic>
    </p:spTree>
    <p:extLst>
      <p:ext uri="{BB962C8B-B14F-4D97-AF65-F5344CB8AC3E}">
        <p14:creationId xmlns:p14="http://schemas.microsoft.com/office/powerpoint/2010/main" val="107116741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9" name="Group 28"/>
          <p:cNvGrpSpPr/>
          <p:nvPr/>
        </p:nvGrpSpPr>
        <p:grpSpPr>
          <a:xfrm>
            <a:off x="838200" y="388822"/>
            <a:ext cx="1749461" cy="914400"/>
            <a:chOff x="1295400" y="4718007"/>
            <a:chExt cx="1749461" cy="914400"/>
          </a:xfrm>
        </p:grpSpPr>
        <p:sp>
          <p:nvSpPr>
            <p:cNvPr id="30" name="Oval Callout 29"/>
            <p:cNvSpPr/>
            <p:nvPr/>
          </p:nvSpPr>
          <p:spPr>
            <a:xfrm>
              <a:off x="1295400" y="4718007"/>
              <a:ext cx="1600200" cy="914400"/>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TextBox 30"/>
            <p:cNvSpPr txBox="1"/>
            <p:nvPr/>
          </p:nvSpPr>
          <p:spPr>
            <a:xfrm>
              <a:off x="1520861" y="4836509"/>
              <a:ext cx="152400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pic>
        <p:nvPicPr>
          <p:cNvPr id="14" name="Picture 13"/>
          <p:cNvPicPr>
            <a:picLocks noChangeAspect="1"/>
          </p:cNvPicPr>
          <p:nvPr/>
        </p:nvPicPr>
        <p:blipFill>
          <a:blip r:embed="rId3"/>
          <a:stretch>
            <a:fillRect/>
          </a:stretch>
        </p:blipFill>
        <p:spPr>
          <a:xfrm rot="811031">
            <a:off x="-571501" y="8051964"/>
            <a:ext cx="2362200" cy="2498294"/>
          </a:xfrm>
          <a:prstGeom prst="rect">
            <a:avLst/>
          </a:prstGeom>
        </p:spPr>
      </p:pic>
      <p:sp>
        <p:nvSpPr>
          <p:cNvPr id="6" name="Rectangle 5"/>
          <p:cNvSpPr/>
          <p:nvPr/>
        </p:nvSpPr>
        <p:spPr>
          <a:xfrm>
            <a:off x="6248400" y="1638300"/>
            <a:ext cx="11582400" cy="8427948"/>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 Các đường thẳng chéo với đường thẳng SA là BC và CD.</a:t>
            </a:r>
          </a:p>
          <a:p>
            <a:pPr marL="0" marR="0" lvl="0" indent="0" algn="just" defTabSz="914400" rtl="0" eaLnBrk="1" fontAlgn="auto" latinLnBrk="0" hangingPunct="1">
              <a:lnSpc>
                <a:spcPct val="150000"/>
              </a:lnSpc>
              <a:spcBef>
                <a:spcPts val="10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Giải thích: Nếu hai đường thẳng SA và BC không chéo nhau thì chúng cùng thuộc một mặt phẳng. Khi đó bốn điểm S, A, B, C đồng phẳng, trái với giả thiết S.ABCD là hình chóp. Do đó, hao đường thẳng SA và BC chéo nhau. Tương tự, giải thích được hai đường thẳng SA và CD chéo nhau.</a:t>
            </a:r>
          </a:p>
          <a:p>
            <a:pPr marL="0" marR="0" lvl="0" indent="0" algn="just" defTabSz="914400" rtl="0" eaLnBrk="1" fontAlgn="auto" latinLnBrk="0" hangingPunct="1">
              <a:lnSpc>
                <a:spcPct val="150000"/>
              </a:lnSpc>
              <a:spcBef>
                <a:spcPts val="10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 Các đường thẳng chéo với đường thẳng BC là SA và SD. Giải thích tương tự câu a.</a:t>
            </a:r>
          </a:p>
        </p:txBody>
      </p:sp>
      <p:pic>
        <p:nvPicPr>
          <p:cNvPr id="22" name="Picture 2"/>
          <p:cNvPicPr>
            <a:picLocks noChangeAspect="1"/>
          </p:cNvPicPr>
          <p:nvPr/>
        </p:nvPicPr>
        <p:blipFill>
          <a:blip r:embed="rId4"/>
          <a:srcRect/>
          <a:stretch>
            <a:fillRect/>
          </a:stretch>
        </p:blipFill>
        <p:spPr>
          <a:xfrm rot="16726530">
            <a:off x="16476312" y="-131707"/>
            <a:ext cx="1477492" cy="1764156"/>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09600" y="2019300"/>
            <a:ext cx="5121882" cy="5410200"/>
          </a:xfrm>
          <a:prstGeom prst="rect">
            <a:avLst/>
          </a:prstGeom>
        </p:spPr>
      </p:pic>
    </p:spTree>
    <p:extLst>
      <p:ext uri="{BB962C8B-B14F-4D97-AF65-F5344CB8AC3E}">
        <p14:creationId xmlns:p14="http://schemas.microsoft.com/office/powerpoint/2010/main" val="3325485159"/>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childTnLst>
                          </p:cTn>
                        </p:par>
                        <p:par>
                          <p:cTn id="17" fill="hold">
                            <p:stCondLst>
                              <p:cond delay="500"/>
                            </p:stCondLst>
                            <p:childTnLst>
                              <p:par>
                                <p:cTn id="18" presetID="2" presetClass="entr" presetSubtype="4" fill="hold" nodeType="after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 calcmode="lin" valueType="num">
                                      <p:cBhvr additive="base">
                                        <p:cTn id="20"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randombar(horizontal)">
                                      <p:cBhvr>
                                        <p:cTn id="2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6" name="Group 15"/>
          <p:cNvGrpSpPr/>
          <p:nvPr/>
        </p:nvGrpSpPr>
        <p:grpSpPr>
          <a:xfrm>
            <a:off x="-1034378" y="190500"/>
            <a:ext cx="5758778" cy="2980178"/>
            <a:chOff x="2895600" y="323135"/>
            <a:chExt cx="13149591" cy="2980178"/>
          </a:xfrm>
        </p:grpSpPr>
        <p:grpSp>
          <p:nvGrpSpPr>
            <p:cNvPr id="17" name="Group 2"/>
            <p:cNvGrpSpPr/>
            <p:nvPr/>
          </p:nvGrpSpPr>
          <p:grpSpPr>
            <a:xfrm>
              <a:off x="2895600" y="323135"/>
              <a:ext cx="13149591" cy="2980178"/>
              <a:chOff x="0" y="-28575"/>
              <a:chExt cx="2716931" cy="841375"/>
            </a:xfrm>
          </p:grpSpPr>
          <p:sp>
            <p:nvSpPr>
              <p:cNvPr id="19" name="Freeform 3"/>
              <p:cNvSpPr/>
              <p:nvPr/>
            </p:nvSpPr>
            <p:spPr>
              <a:xfrm>
                <a:off x="775612" y="0"/>
                <a:ext cx="1941319"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0"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8" name="Rectangle 17"/>
            <p:cNvSpPr/>
            <p:nvPr/>
          </p:nvSpPr>
          <p:spPr>
            <a:xfrm>
              <a:off x="7535178" y="395603"/>
              <a:ext cx="7522641" cy="1002710"/>
            </a:xfrm>
            <a:prstGeom prst="rect">
              <a:avLst/>
            </a:prstGeom>
          </p:spPr>
          <p:txBody>
            <a:bodyPr wrap="none">
              <a:spAutoFit/>
            </a:bodyPr>
            <a:lstStyle/>
            <a:p>
              <a:pPr algn="just">
                <a:lnSpc>
                  <a:spcPct val="150000"/>
                </a:lnSpc>
                <a:spcAft>
                  <a:spcPts val="600"/>
                </a:spcAft>
              </a:pPr>
              <a:r>
                <a:rPr lang="nl-NL" sz="4500" b="1">
                  <a:solidFill>
                    <a:schemeClr val="bg1"/>
                  </a:solidFill>
                  <a:latin typeface="Arial" panose="020B0604020202020204" pitchFamily="34" charset="0"/>
                  <a:ea typeface="Times New Roman" panose="02020603050405020304" pitchFamily="18" charset="0"/>
                  <a:cs typeface="Arial" panose="020B0604020202020204" pitchFamily="34" charset="0"/>
                </a:rPr>
                <a:t>Vận dụng 1</a:t>
              </a:r>
              <a:endParaRPr lang="nl-NL" sz="4500" b="1"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grpSp>
      <p:sp>
        <p:nvSpPr>
          <p:cNvPr id="22" name="TextBox 21"/>
          <p:cNvSpPr txBox="1"/>
          <p:nvPr/>
        </p:nvSpPr>
        <p:spPr>
          <a:xfrm>
            <a:off x="533400" y="1546908"/>
            <a:ext cx="11297652" cy="3600986"/>
          </a:xfrm>
          <a:prstGeom prst="rect">
            <a:avLst/>
          </a:prstGeom>
          <a:noFill/>
        </p:spPr>
        <p:txBody>
          <a:bodyPr wrap="square" rtlCol="0">
            <a:spAutoFit/>
          </a:bodyPr>
          <a:lstStyle/>
          <a:p>
            <a:pPr algn="just">
              <a:lnSpc>
                <a:spcPct val="150000"/>
              </a:lnSpc>
            </a:pPr>
            <a:r>
              <a:rPr lang="vi-VN" sz="3800">
                <a:cs typeface="Arial" panose="020B0604020202020204" pitchFamily="34" charset="0"/>
              </a:rPr>
              <a:t>Một chiếc gậy được đặt một đầu dựa vào tường và đầu kia trên mặt sàn (H.4.20). Hỏi có thể đặt chiếc gậy đó song song với một trong các mép tường hay không?</a:t>
            </a:r>
          </a:p>
        </p:txBody>
      </p:sp>
      <p:grpSp>
        <p:nvGrpSpPr>
          <p:cNvPr id="28" name="Group 2"/>
          <p:cNvGrpSpPr/>
          <p:nvPr/>
        </p:nvGrpSpPr>
        <p:grpSpPr>
          <a:xfrm>
            <a:off x="-76200" y="9867900"/>
            <a:ext cx="18731151" cy="1907363"/>
            <a:chOff x="0" y="0"/>
            <a:chExt cx="4933307" cy="502351"/>
          </a:xfrm>
        </p:grpSpPr>
        <p:sp>
          <p:nvSpPr>
            <p:cNvPr id="29"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sp>
        <p:sp>
          <p:nvSpPr>
            <p:cNvPr id="30"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pic>
        <p:nvPicPr>
          <p:cNvPr id="32" name="Picture 31"/>
          <p:cNvPicPr>
            <a:picLocks noChangeAspect="1"/>
          </p:cNvPicPr>
          <p:nvPr/>
        </p:nvPicPr>
        <p:blipFill>
          <a:blip r:embed="rId3"/>
          <a:stretch>
            <a:fillRect/>
          </a:stretch>
        </p:blipFill>
        <p:spPr>
          <a:xfrm>
            <a:off x="16611600" y="360552"/>
            <a:ext cx="1282847" cy="896748"/>
          </a:xfrm>
          <a:prstGeom prst="rect">
            <a:avLst/>
          </a:prstGeom>
        </p:spPr>
      </p:pic>
      <p:sp>
        <p:nvSpPr>
          <p:cNvPr id="2" name="Rectangle 1"/>
          <p:cNvSpPr/>
          <p:nvPr/>
        </p:nvSpPr>
        <p:spPr>
          <a:xfrm>
            <a:off x="545692" y="6190714"/>
            <a:ext cx="17208907" cy="3600986"/>
          </a:xfrm>
          <a:prstGeom prst="rect">
            <a:avLst/>
          </a:prstGeom>
        </p:spPr>
        <p:txBody>
          <a:bodyPr wrap="square">
            <a:spAutoFit/>
          </a:bodyPr>
          <a:lstStyle/>
          <a:p>
            <a:pPr algn="just">
              <a:lnSpc>
                <a:spcPct val="150000"/>
              </a:lnSpc>
              <a:spcBef>
                <a:spcPts val="100"/>
              </a:spcBef>
              <a:spcAft>
                <a:spcPts val="0"/>
              </a:spcAft>
            </a:pPr>
            <a:r>
              <a:rPr lang="vi-VN" sz="3800">
                <a:ea typeface="Calibri" panose="020F0502020204030204" pitchFamily="34" charset="0"/>
                <a:cs typeface="Arial" panose="020B0604020202020204" pitchFamily="34" charset="0"/>
              </a:rPr>
              <a:t>Ta không thể đặt chiếc gậy đó song song với một trong các mép tường vì điểm đầu gậy chạm với sàn và 4 điểm góc của tường là các điểm không đồng phẳng nên đường thẳng tạo bởi chiếc gậy và một trong các mép tường là hai đường thẳng chéo nhau.</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p:sp>
        <p:nvSpPr>
          <p:cNvPr id="24" name="Oval Callout 23"/>
          <p:cNvSpPr/>
          <p:nvPr/>
        </p:nvSpPr>
        <p:spPr>
          <a:xfrm>
            <a:off x="5383649" y="5055795"/>
            <a:ext cx="1597154" cy="8497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5"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7253023" y="9182100"/>
            <a:ext cx="796774" cy="1032386"/>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39600" y="1779876"/>
            <a:ext cx="5693256" cy="412562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Effect transition="in" filter="wipe(up)">
                                      <p:cBhvr>
                                        <p:cTn id="2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7" name="Group 16"/>
          <p:cNvGrpSpPr/>
          <p:nvPr/>
        </p:nvGrpSpPr>
        <p:grpSpPr>
          <a:xfrm>
            <a:off x="2895600" y="1714500"/>
            <a:ext cx="12801600" cy="3593464"/>
            <a:chOff x="1989710" y="2789511"/>
            <a:chExt cx="13913885" cy="3593464"/>
          </a:xfrm>
        </p:grpSpPr>
        <p:sp>
          <p:nvSpPr>
            <p:cNvPr id="3" name="Freeform 3"/>
            <p:cNvSpPr/>
            <p:nvPr/>
          </p:nvSpPr>
          <p:spPr>
            <a:xfrm>
              <a:off x="1989710" y="2789511"/>
              <a:ext cx="13913885" cy="359346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Rectangle 15"/>
            <p:cNvSpPr/>
            <p:nvPr/>
          </p:nvSpPr>
          <p:spPr>
            <a:xfrm>
              <a:off x="2760693" y="3170511"/>
              <a:ext cx="12397515" cy="2691250"/>
            </a:xfrm>
            <a:prstGeom prst="rect">
              <a:avLst/>
            </a:prstGeom>
          </p:spPr>
          <p:txBody>
            <a:bodyPr wrap="square">
              <a:spAutoFit/>
            </a:bodyPr>
            <a:lstStyle/>
            <a:p>
              <a:pPr lvl="0" algn="ctr">
                <a:lnSpc>
                  <a:spcPct val="150000"/>
                </a:lnSpc>
                <a:tabLst>
                  <a:tab pos="360045" algn="l"/>
                  <a:tab pos="720090" algn="l"/>
                </a:tabLst>
                <a:defRPr/>
              </a:pPr>
              <a:r>
                <a:rPr kumimoji="0" lang="en-US" sz="60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2. </a:t>
              </a:r>
              <a:r>
                <a:rPr lang="vi-VN" sz="6000" b="1">
                  <a:solidFill>
                    <a:prstClr val="white"/>
                  </a:solidFill>
                  <a:ea typeface="Calibri" panose="020F0502020204030204" pitchFamily="34" charset="0"/>
                  <a:cs typeface="Arial" panose="020B0604020202020204" pitchFamily="34" charset="0"/>
                </a:rPr>
                <a:t>TÍNH CHẤT CỦA HAI ĐƯỜNG THẲNG SONG SONG</a:t>
              </a:r>
              <a:endParaRPr kumimoji="0" lang="vi-VN" sz="60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52484" y="7277100"/>
            <a:ext cx="4304968" cy="7588886"/>
          </a:xfrm>
          <a:prstGeom prst="rect">
            <a:avLst/>
          </a:prstGeom>
        </p:spPr>
      </p:pic>
      <p:sp>
        <p:nvSpPr>
          <p:cNvPr id="12" name="Freeform 7"/>
          <p:cNvSpPr/>
          <p:nvPr/>
        </p:nvSpPr>
        <p:spPr>
          <a:xfrm rot="10530260">
            <a:off x="258450" y="395573"/>
            <a:ext cx="2933530" cy="2274255"/>
          </a:xfrm>
          <a:custGeom>
            <a:avLst/>
            <a:gdLst/>
            <a:ahLst/>
            <a:cxnLst/>
            <a:rect l="l" t="t" r="r" b="b"/>
            <a:pathLst>
              <a:path w="4935292" h="4114800">
                <a:moveTo>
                  <a:pt x="0" y="0"/>
                </a:moveTo>
                <a:lnTo>
                  <a:pt x="4935292" y="0"/>
                </a:lnTo>
                <a:lnTo>
                  <a:pt x="4935292" y="4114800"/>
                </a:lnTo>
                <a:lnTo>
                  <a:pt x="0" y="4114800"/>
                </a:lnTo>
                <a:lnTo>
                  <a:pt x="0" y="0"/>
                </a:lnTo>
                <a:close/>
              </a:path>
            </a:pathLst>
          </a:custGeom>
          <a:blipFill>
            <a:blip/>
            <a:stretch>
              <a:fillRect/>
            </a:stretch>
          </a:blipFill>
        </p:spPr>
      </p:sp>
      <p:sp>
        <p:nvSpPr>
          <p:cNvPr id="13" name="Freeform 6"/>
          <p:cNvSpPr/>
          <p:nvPr/>
        </p:nvSpPr>
        <p:spPr>
          <a:xfrm>
            <a:off x="14315738" y="6618013"/>
            <a:ext cx="3657600" cy="3505200"/>
          </a:xfrm>
          <a:custGeom>
            <a:avLst/>
            <a:gdLst/>
            <a:ahLst/>
            <a:cxnLst/>
            <a:rect l="l" t="t" r="r" b="b"/>
            <a:pathLst>
              <a:path w="4291838" h="4114800">
                <a:moveTo>
                  <a:pt x="0" y="0"/>
                </a:moveTo>
                <a:lnTo>
                  <a:pt x="4291839" y="0"/>
                </a:lnTo>
                <a:lnTo>
                  <a:pt x="4291839" y="4114800"/>
                </a:lnTo>
                <a:lnTo>
                  <a:pt x="0" y="4114800"/>
                </a:lnTo>
                <a:lnTo>
                  <a:pt x="0" y="0"/>
                </a:lnTo>
                <a:close/>
              </a:path>
            </a:pathLst>
          </a:custGeom>
          <a:blipFill>
            <a:blip/>
            <a:stretch>
              <a:fillRect/>
            </a:stretch>
          </a:blipFill>
        </p:spPr>
      </p:sp>
    </p:spTree>
    <p:extLst>
      <p:ext uri="{BB962C8B-B14F-4D97-AF65-F5344CB8AC3E}">
        <p14:creationId xmlns:p14="http://schemas.microsoft.com/office/powerpoint/2010/main" val="203256320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01579" y="732632"/>
            <a:ext cx="979790" cy="914400"/>
          </a:xfrm>
          <a:prstGeom prst="rect">
            <a:avLst/>
          </a:prstGeom>
        </p:spPr>
      </p:pic>
      <p:sp>
        <p:nvSpPr>
          <p:cNvPr id="11" name="TextBox 10"/>
          <p:cNvSpPr txBox="1"/>
          <p:nvPr/>
        </p:nvSpPr>
        <p:spPr>
          <a:xfrm>
            <a:off x="1602500" y="860937"/>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2:</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8" name="TextBox 17"/>
          <p:cNvSpPr txBox="1"/>
          <p:nvPr/>
        </p:nvSpPr>
        <p:spPr>
          <a:xfrm>
            <a:off x="601579" y="1714500"/>
            <a:ext cx="17068800" cy="3785652"/>
          </a:xfrm>
          <a:prstGeom prst="rect">
            <a:avLst/>
          </a:prstGeom>
          <a:noFill/>
        </p:spPr>
        <p:txBody>
          <a:bodyPr wrap="square" rtlCol="0">
            <a:spAutoFit/>
          </a:bodyPr>
          <a:lstStyle/>
          <a:p>
            <a:pPr lvl="0" algn="just">
              <a:lnSpc>
                <a:spcPct val="150000"/>
              </a:lnSpc>
            </a:pPr>
            <a:r>
              <a:rPr lang="vi-VN" sz="4000">
                <a:solidFill>
                  <a:prstClr val="black"/>
                </a:solidFill>
                <a:cs typeface="Arial" panose="020B0604020202020204" pitchFamily="34" charset="0"/>
              </a:rPr>
              <a:t>Trong không gian, cho một đường thẳng d và một điểm M không nằm trên d (H.4.21). Gọi (P) là mặt phẳng chứa M và d.</a:t>
            </a:r>
          </a:p>
          <a:p>
            <a:pPr lvl="0" algn="just">
              <a:lnSpc>
                <a:spcPct val="150000"/>
              </a:lnSpc>
            </a:pPr>
            <a:r>
              <a:rPr lang="vi-VN" sz="4000">
                <a:solidFill>
                  <a:prstClr val="black"/>
                </a:solidFill>
                <a:cs typeface="Arial" panose="020B0604020202020204" pitchFamily="34" charset="0"/>
              </a:rPr>
              <a:t>a) Trên mặt phẳng (P) có bao nhiêu đường thẳng đi qua M và song song với d?</a:t>
            </a:r>
          </a:p>
        </p:txBody>
      </p:sp>
      <p:pic>
        <p:nvPicPr>
          <p:cNvPr id="32" name="Picture 34"/>
          <p:cNvPicPr>
            <a:picLocks noChangeAspect="1"/>
          </p:cNvPicPr>
          <p:nvPr/>
        </p:nvPicPr>
        <p:blipFill>
          <a:blip r:embed="rId4"/>
          <a:srcRect/>
          <a:stretch>
            <a:fillRect/>
          </a:stretch>
        </p:blipFill>
        <p:spPr>
          <a:xfrm>
            <a:off x="16302048" y="552801"/>
            <a:ext cx="1385744" cy="1085499"/>
          </a:xfrm>
          <a:prstGeom prst="rect">
            <a:avLst/>
          </a:prstGeom>
        </p:spPr>
      </p:pic>
      <p:grpSp>
        <p:nvGrpSpPr>
          <p:cNvPr id="40" name="Group 2"/>
          <p:cNvGrpSpPr/>
          <p:nvPr/>
        </p:nvGrpSpPr>
        <p:grpSpPr>
          <a:xfrm>
            <a:off x="-304800" y="9914719"/>
            <a:ext cx="20193000" cy="1172381"/>
            <a:chOff x="0" y="0"/>
            <a:chExt cx="2645030" cy="330991"/>
          </a:xfrm>
        </p:grpSpPr>
        <p:sp>
          <p:nvSpPr>
            <p:cNvPr id="42"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4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0" name="Freeform 7"/>
          <p:cNvSpPr/>
          <p:nvPr/>
        </p:nvSpPr>
        <p:spPr>
          <a:xfrm rot="4964075">
            <a:off x="285353" y="8603531"/>
            <a:ext cx="1612239" cy="1366570"/>
          </a:xfrm>
          <a:custGeom>
            <a:avLst/>
            <a:gdLst/>
            <a:ahLst/>
            <a:cxnLst/>
            <a:rect l="l" t="t" r="r" b="b"/>
            <a:pathLst>
              <a:path w="4935292" h="4114800">
                <a:moveTo>
                  <a:pt x="0" y="0"/>
                </a:moveTo>
                <a:lnTo>
                  <a:pt x="4935292" y="0"/>
                </a:lnTo>
                <a:lnTo>
                  <a:pt x="4935292" y="4114800"/>
                </a:lnTo>
                <a:lnTo>
                  <a:pt x="0" y="4114800"/>
                </a:lnTo>
                <a:lnTo>
                  <a:pt x="0" y="0"/>
                </a:lnTo>
                <a:close/>
              </a:path>
            </a:pathLst>
          </a:custGeom>
          <a:blipFill>
            <a:blip>
              <a:duotone>
                <a:prstClr val="black"/>
                <a:schemeClr val="accent3">
                  <a:tint val="45000"/>
                  <a:satMod val="400000"/>
                </a:schemeClr>
              </a:duotone>
            </a:blip>
            <a:stretch>
              <a:fillRect/>
            </a:stretch>
          </a:blipFill>
        </p:spPr>
      </p:sp>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0820400" y="4565742"/>
            <a:ext cx="7077075" cy="4108784"/>
          </a:xfrm>
          <a:prstGeom prst="rect">
            <a:avLst/>
          </a:prstGeom>
        </p:spPr>
      </p:pic>
      <p:sp>
        <p:nvSpPr>
          <p:cNvPr id="6" name="Rectangle 5"/>
          <p:cNvSpPr/>
          <p:nvPr/>
        </p:nvSpPr>
        <p:spPr>
          <a:xfrm>
            <a:off x="669758" y="5437220"/>
            <a:ext cx="9693442" cy="2862322"/>
          </a:xfrm>
          <a:prstGeom prst="rect">
            <a:avLst/>
          </a:prstGeom>
        </p:spPr>
        <p:txBody>
          <a:bodyPr wrap="square">
            <a:spAutoFit/>
          </a:bodyPr>
          <a:lstStyle/>
          <a:p>
            <a:pPr lvl="0" algn="just">
              <a:lnSpc>
                <a:spcPct val="150000"/>
              </a:lnSpc>
            </a:pPr>
            <a:r>
              <a:rPr lang="vi-VN" sz="4000">
                <a:solidFill>
                  <a:prstClr val="black"/>
                </a:solidFill>
                <a:cs typeface="Arial" panose="020B0604020202020204" pitchFamily="34" charset="0"/>
              </a:rPr>
              <a:t>b) Nếu một đường thẳng đi qua M và song song với d thì đường thẳng đó có thuộc mặt phẳng (P) hay không?</a:t>
            </a:r>
          </a:p>
        </p:txBody>
      </p:sp>
    </p:spTree>
    <p:extLst>
      <p:ext uri="{BB962C8B-B14F-4D97-AF65-F5344CB8AC3E}">
        <p14:creationId xmlns:p14="http://schemas.microsoft.com/office/powerpoint/2010/main" val="277671439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 name="Group 2"/>
          <p:cNvGrpSpPr/>
          <p:nvPr/>
        </p:nvGrpSpPr>
        <p:grpSpPr>
          <a:xfrm>
            <a:off x="-228600" y="10067119"/>
            <a:ext cx="20193000" cy="1172381"/>
            <a:chOff x="0" y="0"/>
            <a:chExt cx="2645030" cy="330991"/>
          </a:xfrm>
        </p:grpSpPr>
        <p:sp>
          <p:nvSpPr>
            <p:cNvPr id="42"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4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Rectangle 3"/>
          <p:cNvSpPr/>
          <p:nvPr/>
        </p:nvSpPr>
        <p:spPr>
          <a:xfrm>
            <a:off x="990600" y="5219700"/>
            <a:ext cx="16611600" cy="2615460"/>
          </a:xfrm>
          <a:prstGeom prst="rect">
            <a:avLst/>
          </a:prstGeom>
        </p:spPr>
        <p:txBody>
          <a:bodyPr wrap="square">
            <a:spAutoFit/>
          </a:bodyPr>
          <a:lstStyle/>
          <a:p>
            <a:pPr lvl="0" algn="just">
              <a:lnSpc>
                <a:spcPct val="150000"/>
              </a:lnSpc>
              <a:spcBef>
                <a:spcPts val="100"/>
              </a:spcBef>
            </a:pPr>
            <a:r>
              <a:rPr lang="vi-VN" sz="3800">
                <a:solidFill>
                  <a:prstClr val="black"/>
                </a:solidFill>
                <a:ea typeface="Calibri" panose="020F0502020204030204" pitchFamily="34" charset="0"/>
                <a:cs typeface="Times New Roman" panose="02020603050405020304" pitchFamily="18" charset="0"/>
              </a:rPr>
              <a:t>b) Giả sử a là đường thẳng đi qua M và song song với d. Khi đó hai đường thẳng a và d đồng phẳng. Mà điểm M và đường thẳng d đều cùng nằm trong mặt phẳng (P) nên a và d cùng nằm trong mặt phẳng (P).</a:t>
            </a:r>
          </a:p>
        </p:txBody>
      </p:sp>
      <p:sp>
        <p:nvSpPr>
          <p:cNvPr id="21" name="Freeform 7"/>
          <p:cNvSpPr/>
          <p:nvPr/>
        </p:nvSpPr>
        <p:spPr>
          <a:xfrm rot="15180254">
            <a:off x="16386088" y="493701"/>
            <a:ext cx="1612239" cy="1366570"/>
          </a:xfrm>
          <a:custGeom>
            <a:avLst/>
            <a:gdLst/>
            <a:ahLst/>
            <a:cxnLst/>
            <a:rect l="l" t="t" r="r" b="b"/>
            <a:pathLst>
              <a:path w="4935292" h="4114800">
                <a:moveTo>
                  <a:pt x="0" y="0"/>
                </a:moveTo>
                <a:lnTo>
                  <a:pt x="4935292" y="0"/>
                </a:lnTo>
                <a:lnTo>
                  <a:pt x="4935292" y="4114800"/>
                </a:lnTo>
                <a:lnTo>
                  <a:pt x="0" y="4114800"/>
                </a:lnTo>
                <a:lnTo>
                  <a:pt x="0" y="0"/>
                </a:lnTo>
                <a:close/>
              </a:path>
            </a:pathLst>
          </a:custGeom>
          <a:blipFill>
            <a:blip>
              <a:duotone>
                <a:prstClr val="black"/>
                <a:schemeClr val="accent3">
                  <a:tint val="45000"/>
                  <a:satMod val="400000"/>
                </a:schemeClr>
              </a:duotone>
            </a:blip>
            <a:stretch>
              <a:fillRect/>
            </a:stretch>
          </a:blipFill>
        </p:spPr>
      </p:sp>
      <p:pic>
        <p:nvPicPr>
          <p:cNvPr id="16" name="Picture 1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90600" y="1338866"/>
            <a:ext cx="6553200" cy="3804634"/>
          </a:xfrm>
          <a:prstGeom prst="rect">
            <a:avLst/>
          </a:prstGeom>
        </p:spPr>
      </p:pic>
      <p:sp>
        <p:nvSpPr>
          <p:cNvPr id="2" name="Rectangle 1"/>
          <p:cNvSpPr/>
          <p:nvPr/>
        </p:nvSpPr>
        <p:spPr>
          <a:xfrm>
            <a:off x="8075018" y="1842240"/>
            <a:ext cx="9450982" cy="2615460"/>
          </a:xfrm>
          <a:prstGeom prst="rect">
            <a:avLst/>
          </a:prstGeom>
        </p:spPr>
        <p:txBody>
          <a:bodyPr wrap="square">
            <a:spAutoFit/>
          </a:bodyPr>
          <a:lstStyle/>
          <a:p>
            <a:pPr lvl="0" algn="just">
              <a:lnSpc>
                <a:spcPct val="150000"/>
              </a:lnSpc>
              <a:spcBef>
                <a:spcPts val="100"/>
              </a:spcBef>
            </a:pPr>
            <a:r>
              <a:rPr lang="vi-VN" sz="3800">
                <a:solidFill>
                  <a:prstClr val="black"/>
                </a:solidFill>
                <a:ea typeface="Calibri" panose="020F0502020204030204" pitchFamily="34" charset="0"/>
                <a:cs typeface="Times New Roman" panose="02020603050405020304" pitchFamily="18" charset="0"/>
              </a:rPr>
              <a:t>a) Trên mặt phẳng (P) có một và chỉ một đường thẳng đi qua M và song song với d (theo tiên đề Euclid).</a:t>
            </a:r>
          </a:p>
        </p:txBody>
      </p:sp>
      <p:sp>
        <p:nvSpPr>
          <p:cNvPr id="20" name="Rectangle 19"/>
          <p:cNvSpPr/>
          <p:nvPr/>
        </p:nvSpPr>
        <p:spPr>
          <a:xfrm>
            <a:off x="745958" y="315853"/>
            <a:ext cx="3053743" cy="86113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sng"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Trả lời:</a:t>
            </a:r>
            <a:endParaRPr kumimoji="0" lang="en-US" sz="3800" b="1" i="0" u="sng"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219200" y="7884563"/>
                <a:ext cx="16306800" cy="1846659"/>
              </a:xfrm>
              <a:prstGeom prst="rect">
                <a:avLst/>
              </a:prstGeom>
            </p:spPr>
            <p:txBody>
              <a:bodyPr wrap="square">
                <a:spAutoFit/>
              </a:bodyPr>
              <a:lstStyle/>
              <a:p>
                <a:pPr lvl="0">
                  <a:lnSpc>
                    <a:spcPct val="150000"/>
                  </a:lnSpc>
                  <a:spcBef>
                    <a:spcPts val="100"/>
                  </a:spcBef>
                </a:pPr>
                <a14:m>
                  <m:oMath xmlns:m="http://schemas.openxmlformats.org/officeDocument/2006/math">
                    <m: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3800">
                    <a:solidFill>
                      <a:prstClr val="black"/>
                    </a:solidFill>
                    <a:ea typeface="Calibri" panose="020F0502020204030204" pitchFamily="34" charset="0"/>
                    <a:cs typeface="Times New Roman" panose="02020603050405020304" pitchFamily="18" charset="0"/>
                  </a:rPr>
                  <a:t> </a:t>
                </a:r>
                <a:r>
                  <a:rPr lang="vi-VN" sz="3800">
                    <a:solidFill>
                      <a:prstClr val="black"/>
                    </a:solidFill>
                    <a:ea typeface="Calibri" panose="020F0502020204030204" pitchFamily="34" charset="0"/>
                    <a:cs typeface="Times New Roman" panose="02020603050405020304" pitchFamily="18" charset="0"/>
                  </a:rPr>
                  <a:t>Vậy nếu một đường thẳng đi qua M và song song với d thì đường thẳng đó thuộc mặt phẳng (P).</a:t>
                </a:r>
              </a:p>
            </p:txBody>
          </p:sp>
        </mc:Choice>
        <mc:Fallback xmlns="">
          <p:sp>
            <p:nvSpPr>
              <p:cNvPr id="5" name="Rectangle 4"/>
              <p:cNvSpPr>
                <a:spLocks noRot="1" noChangeAspect="1" noMove="1" noResize="1" noEditPoints="1" noAdjustHandles="1" noChangeArrowheads="1" noChangeShapeType="1" noTextEdit="1"/>
              </p:cNvSpPr>
              <p:nvPr/>
            </p:nvSpPr>
            <p:spPr>
              <a:xfrm>
                <a:off x="1219200" y="7884563"/>
                <a:ext cx="16306800" cy="1846659"/>
              </a:xfrm>
              <a:prstGeom prst="rect">
                <a:avLst/>
              </a:prstGeom>
              <a:blipFill>
                <a:blip r:embed="rId15"/>
                <a:stretch>
                  <a:fillRect l="-1234" r="-785" b="-6601"/>
                </a:stretch>
              </a:blipFill>
            </p:spPr>
            <p:txBody>
              <a:bodyPr/>
              <a:lstStyle/>
              <a:p>
                <a:r>
                  <a:rPr lang="en-US">
                    <a:noFill/>
                  </a:rPr>
                  <a:t> </a:t>
                </a:r>
              </a:p>
            </p:txBody>
          </p:sp>
        </mc:Fallback>
      </mc:AlternateContent>
    </p:spTree>
    <p:extLst>
      <p:ext uri="{BB962C8B-B14F-4D97-AF65-F5344CB8AC3E}">
        <p14:creationId xmlns:p14="http://schemas.microsoft.com/office/powerpoint/2010/main" val="1944334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20"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24" name="Rectangle 23"/>
          <p:cNvSpPr/>
          <p:nvPr/>
        </p:nvSpPr>
        <p:spPr>
          <a:xfrm>
            <a:off x="7382624" y="876300"/>
            <a:ext cx="3751348" cy="93871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KẾT LUẬN</a:t>
            </a:r>
          </a:p>
        </p:txBody>
      </p:sp>
      <p:grpSp>
        <p:nvGrpSpPr>
          <p:cNvPr id="10" name="Group 9"/>
          <p:cNvGrpSpPr/>
          <p:nvPr/>
        </p:nvGrpSpPr>
        <p:grpSpPr>
          <a:xfrm>
            <a:off x="990600" y="2476500"/>
            <a:ext cx="16383000" cy="3657600"/>
            <a:chOff x="1066800" y="3711742"/>
            <a:chExt cx="16383000" cy="3657600"/>
          </a:xfrm>
        </p:grpSpPr>
        <p:grpSp>
          <p:nvGrpSpPr>
            <p:cNvPr id="36" name="Group 35"/>
            <p:cNvGrpSpPr/>
            <p:nvPr/>
          </p:nvGrpSpPr>
          <p:grpSpPr>
            <a:xfrm>
              <a:off x="1066800" y="3711742"/>
              <a:ext cx="16383000" cy="3657600"/>
              <a:chOff x="990600" y="2231858"/>
              <a:chExt cx="16383000" cy="3657600"/>
            </a:xfrm>
          </p:grpSpPr>
          <p:sp>
            <p:nvSpPr>
              <p:cNvPr id="40" name="Freeform 6"/>
              <p:cNvSpPr/>
              <p:nvPr/>
            </p:nvSpPr>
            <p:spPr>
              <a:xfrm>
                <a:off x="990600" y="2231858"/>
                <a:ext cx="16383000" cy="3657600"/>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noFill/>
              <a:ln w="57150">
                <a:solidFill>
                  <a:schemeClr val="tx2"/>
                </a:solidFill>
                <a:prstDash val="sysDash"/>
              </a:ln>
            </p:spPr>
          </p:sp>
          <p:sp>
            <p:nvSpPr>
              <p:cNvPr id="41" name="Freeform 6"/>
              <p:cNvSpPr/>
              <p:nvPr/>
            </p:nvSpPr>
            <p:spPr>
              <a:xfrm>
                <a:off x="1295398" y="2431437"/>
                <a:ext cx="15773401" cy="3229421"/>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solidFill>
                <a:srgbClr val="FFFFFF"/>
              </a:solidFill>
            </p:spPr>
          </p:sp>
        </p:grpSp>
        <p:sp>
          <p:nvSpPr>
            <p:cNvPr id="9" name="Rectangle 8"/>
            <p:cNvSpPr/>
            <p:nvPr/>
          </p:nvSpPr>
          <p:spPr>
            <a:xfrm>
              <a:off x="1851382" y="4076700"/>
              <a:ext cx="14760218" cy="2881045"/>
            </a:xfrm>
            <a:prstGeom prst="rect">
              <a:avLst/>
            </a:prstGeom>
          </p:spPr>
          <p:txBody>
            <a:bodyPr wrap="square">
              <a:spAutoFit/>
            </a:bodyPr>
            <a:lstStyle/>
            <a:p>
              <a:pPr algn="just">
                <a:lnSpc>
                  <a:spcPct val="150000"/>
                </a:lnSpc>
              </a:pPr>
              <a:r>
                <a:rPr lang="vi-VN" sz="4200"/>
                <a:t>Trong không gian, qua một điểm không nằm trên đường thẳng cho trước, có đúng một đường thẳng song song với đường thẳng đã cho.</a:t>
              </a:r>
            </a:p>
          </p:txBody>
        </p:sp>
      </p:grpSp>
      <p:pic>
        <p:nvPicPr>
          <p:cNvPr id="21" name="Picture 20"/>
          <p:cNvPicPr>
            <a:picLocks noChangeAspect="1"/>
          </p:cNvPicPr>
          <p:nvPr/>
        </p:nvPicPr>
        <p:blipFill>
          <a:blip r:embed="rId2"/>
          <a:stretch>
            <a:fillRect/>
          </a:stretch>
        </p:blipFill>
        <p:spPr>
          <a:xfrm>
            <a:off x="895102" y="575922"/>
            <a:ext cx="1302959" cy="1239097"/>
          </a:xfrm>
          <a:prstGeom prst="rect">
            <a:avLst/>
          </a:prstGeom>
        </p:spPr>
      </p:pic>
      <p:pic>
        <p:nvPicPr>
          <p:cNvPr id="22" name="Picture 5"/>
          <p:cNvPicPr>
            <a:picLocks noChangeAspect="1"/>
          </p:cNvPicPr>
          <p:nvPr/>
        </p:nvPicPr>
        <p:blipFill>
          <a:blip r:embed="rId3"/>
          <a:srcRect/>
          <a:stretch>
            <a:fillRect/>
          </a:stretch>
        </p:blipFill>
        <p:spPr>
          <a:xfrm>
            <a:off x="6083038" y="6971644"/>
            <a:ext cx="6198119" cy="3277256"/>
          </a:xfrm>
          <a:prstGeom prst="rect">
            <a:avLst/>
          </a:prstGeom>
        </p:spPr>
      </p:pic>
      <p:sp>
        <p:nvSpPr>
          <p:cNvPr id="23" name="Freeform 5"/>
          <p:cNvSpPr/>
          <p:nvPr/>
        </p:nvSpPr>
        <p:spPr>
          <a:xfrm rot="6643373" flipH="1">
            <a:off x="16532050" y="4723260"/>
            <a:ext cx="1279293" cy="973696"/>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70156029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173005" y="603162"/>
            <a:ext cx="979790" cy="914400"/>
          </a:xfrm>
          <a:prstGeom prst="rect">
            <a:avLst/>
          </a:prstGeom>
        </p:spPr>
      </p:pic>
      <p:sp>
        <p:nvSpPr>
          <p:cNvPr id="11" name="TextBox 10"/>
          <p:cNvSpPr txBox="1"/>
          <p:nvPr/>
        </p:nvSpPr>
        <p:spPr>
          <a:xfrm>
            <a:off x="2173926" y="731467"/>
            <a:ext cx="358140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2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3:</a:t>
            </a:r>
            <a:endParaRPr kumimoji="0" lang="en-US" sz="42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8" name="TextBox 17"/>
          <p:cNvSpPr txBox="1"/>
          <p:nvPr/>
        </p:nvSpPr>
        <p:spPr>
          <a:xfrm>
            <a:off x="1197068" y="1680508"/>
            <a:ext cx="15795532" cy="1938992"/>
          </a:xfrm>
          <a:prstGeom prst="rect">
            <a:avLst/>
          </a:prstGeom>
          <a:noFill/>
        </p:spPr>
        <p:txBody>
          <a:bodyPr wrap="square" rtlCol="0">
            <a:spAutoFit/>
          </a:bodyPr>
          <a:lstStyle/>
          <a:p>
            <a:pPr lvl="0" algn="just">
              <a:lnSpc>
                <a:spcPct val="150000"/>
              </a:lnSpc>
            </a:pPr>
            <a:r>
              <a:rPr lang="vi-VN" sz="4000">
                <a:solidFill>
                  <a:prstClr val="black"/>
                </a:solidFill>
                <a:cs typeface="Arial" panose="020B0604020202020204" pitchFamily="34" charset="0"/>
              </a:rPr>
              <a:t>Quan sát lớp học và tìm hai đường thẳng song song với mép trên của bảng. Hai đường thẳng đó có song song với nhau hay không?</a:t>
            </a:r>
          </a:p>
        </p:txBody>
      </p:sp>
      <p:grpSp>
        <p:nvGrpSpPr>
          <p:cNvPr id="40" name="Group 2"/>
          <p:cNvGrpSpPr/>
          <p:nvPr/>
        </p:nvGrpSpPr>
        <p:grpSpPr>
          <a:xfrm>
            <a:off x="-228600" y="9609919"/>
            <a:ext cx="20193000" cy="1172381"/>
            <a:chOff x="0" y="0"/>
            <a:chExt cx="2645030" cy="330991"/>
          </a:xfrm>
        </p:grpSpPr>
        <p:sp>
          <p:nvSpPr>
            <p:cNvPr id="42"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4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1"/>
          <p:cNvSpPr/>
          <p:nvPr/>
        </p:nvSpPr>
        <p:spPr>
          <a:xfrm>
            <a:off x="1173004" y="5067300"/>
            <a:ext cx="15819595" cy="2862322"/>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Hai đường thẳng song song với mép trên của bảng, ta có thể chọn là mép trên của tường có gắn bảng và mép dưới của bảng liền với tường, hai đường thẳng này có song song với nhau.</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2" name="Rectangle 11"/>
          <p:cNvSpPr/>
          <p:nvPr/>
        </p:nvSpPr>
        <p:spPr>
          <a:xfrm>
            <a:off x="2701583" y="3937107"/>
            <a:ext cx="3053743" cy="90159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sng"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Trả lời:</a:t>
            </a:r>
            <a:endParaRPr kumimoji="0" lang="en-US" sz="4000" b="1" i="0" u="sng"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rot="20730460">
            <a:off x="17008493" y="219804"/>
            <a:ext cx="914663" cy="1461296"/>
          </a:xfrm>
          <a:prstGeom prst="rect">
            <a:avLst/>
          </a:prstGeom>
        </p:spPr>
      </p:pic>
      <p:pic>
        <p:nvPicPr>
          <p:cNvPr id="4" name="Picture 3"/>
          <p:cNvPicPr>
            <a:picLocks noChangeAspect="1"/>
          </p:cNvPicPr>
          <p:nvPr/>
        </p:nvPicPr>
        <p:blipFill>
          <a:blip r:embed="rId5"/>
          <a:stretch>
            <a:fillRect/>
          </a:stretch>
        </p:blipFill>
        <p:spPr>
          <a:xfrm>
            <a:off x="16687800" y="7277100"/>
            <a:ext cx="1216595" cy="2473500"/>
          </a:xfrm>
          <a:prstGeom prst="rect">
            <a:avLst/>
          </a:prstGeom>
        </p:spPr>
      </p:pic>
      <p:pic>
        <p:nvPicPr>
          <p:cNvPr id="15"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426784">
            <a:off x="58365" y="8587044"/>
            <a:ext cx="1413773" cy="1154153"/>
          </a:xfrm>
          <a:prstGeom prst="rect">
            <a:avLst/>
          </a:prstGeom>
        </p:spPr>
      </p:pic>
    </p:spTree>
    <p:extLst>
      <p:ext uri="{BB962C8B-B14F-4D97-AF65-F5344CB8AC3E}">
        <p14:creationId xmlns:p14="http://schemas.microsoft.com/office/powerpoint/2010/main" val="412479667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2"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24" name="Rectangle 23"/>
          <p:cNvSpPr/>
          <p:nvPr/>
        </p:nvSpPr>
        <p:spPr>
          <a:xfrm>
            <a:off x="7382624" y="876300"/>
            <a:ext cx="3751348" cy="93871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KẾT LUẬN</a:t>
            </a:r>
          </a:p>
        </p:txBody>
      </p:sp>
      <p:grpSp>
        <p:nvGrpSpPr>
          <p:cNvPr id="10" name="Group 9"/>
          <p:cNvGrpSpPr/>
          <p:nvPr/>
        </p:nvGrpSpPr>
        <p:grpSpPr>
          <a:xfrm>
            <a:off x="990600" y="2476500"/>
            <a:ext cx="16383000" cy="3657600"/>
            <a:chOff x="1066800" y="3711742"/>
            <a:chExt cx="16383000" cy="3657600"/>
          </a:xfrm>
        </p:grpSpPr>
        <p:grpSp>
          <p:nvGrpSpPr>
            <p:cNvPr id="36" name="Group 35"/>
            <p:cNvGrpSpPr/>
            <p:nvPr/>
          </p:nvGrpSpPr>
          <p:grpSpPr>
            <a:xfrm>
              <a:off x="1066800" y="3711742"/>
              <a:ext cx="16383000" cy="3657600"/>
              <a:chOff x="990600" y="2231858"/>
              <a:chExt cx="16383000" cy="3657600"/>
            </a:xfrm>
          </p:grpSpPr>
          <p:sp>
            <p:nvSpPr>
              <p:cNvPr id="40" name="Freeform 6"/>
              <p:cNvSpPr/>
              <p:nvPr/>
            </p:nvSpPr>
            <p:spPr>
              <a:xfrm>
                <a:off x="990600" y="2231858"/>
                <a:ext cx="16383000" cy="3657600"/>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noFill/>
              <a:ln w="57150">
                <a:solidFill>
                  <a:schemeClr val="tx2"/>
                </a:solidFill>
                <a:prstDash val="sysDash"/>
              </a:ln>
            </p:spPr>
          </p:sp>
          <p:sp>
            <p:nvSpPr>
              <p:cNvPr id="41" name="Freeform 6"/>
              <p:cNvSpPr/>
              <p:nvPr/>
            </p:nvSpPr>
            <p:spPr>
              <a:xfrm>
                <a:off x="1295398" y="2431437"/>
                <a:ext cx="15773401" cy="3229421"/>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solidFill>
                <a:srgbClr val="FFFFFF"/>
              </a:solidFill>
            </p:spPr>
          </p:sp>
        </p:grpSp>
        <p:sp>
          <p:nvSpPr>
            <p:cNvPr id="9" name="Rectangle 8"/>
            <p:cNvSpPr/>
            <p:nvPr/>
          </p:nvSpPr>
          <p:spPr>
            <a:xfrm>
              <a:off x="1878188" y="4425290"/>
              <a:ext cx="14760218" cy="1911549"/>
            </a:xfrm>
            <a:prstGeom prst="rect">
              <a:avLst/>
            </a:prstGeom>
          </p:spPr>
          <p:txBody>
            <a:bodyPr wrap="square">
              <a:spAutoFit/>
            </a:bodyPr>
            <a:lstStyle/>
            <a:p>
              <a:pPr lvl="0" algn="just">
                <a:lnSpc>
                  <a:spcPct val="150000"/>
                </a:lnSpc>
              </a:pPr>
              <a:r>
                <a:rPr lang="vi-VN" sz="4200">
                  <a:solidFill>
                    <a:prstClr val="black"/>
                  </a:solidFill>
                </a:rPr>
                <a:t>Trong không gian, hai đường thẳng phân biệt cùng song song với đường thẳng thứ ba thì song song với nhau.</a:t>
              </a:r>
              <a:endParaRPr kumimoji="0" lang="vi-VN" sz="4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grpSp>
      <p:pic>
        <p:nvPicPr>
          <p:cNvPr id="21" name="Picture 20"/>
          <p:cNvPicPr>
            <a:picLocks noChangeAspect="1"/>
          </p:cNvPicPr>
          <p:nvPr/>
        </p:nvPicPr>
        <p:blipFill>
          <a:blip r:embed="rId2"/>
          <a:stretch>
            <a:fillRect/>
          </a:stretch>
        </p:blipFill>
        <p:spPr>
          <a:xfrm>
            <a:off x="895102" y="575922"/>
            <a:ext cx="1302959" cy="1239097"/>
          </a:xfrm>
          <a:prstGeom prst="rect">
            <a:avLst/>
          </a:prstGeom>
        </p:spPr>
      </p:pic>
      <p:pic>
        <p:nvPicPr>
          <p:cNvPr id="22" name="Picture 5"/>
          <p:cNvPicPr>
            <a:picLocks noChangeAspect="1"/>
          </p:cNvPicPr>
          <p:nvPr/>
        </p:nvPicPr>
        <p:blipFill>
          <a:blip r:embed="rId3"/>
          <a:srcRect/>
          <a:stretch>
            <a:fillRect/>
          </a:stretch>
        </p:blipFill>
        <p:spPr>
          <a:xfrm>
            <a:off x="6083038" y="6971644"/>
            <a:ext cx="6198119" cy="3277256"/>
          </a:xfrm>
          <a:prstGeom prst="rect">
            <a:avLst/>
          </a:prstGeom>
        </p:spPr>
      </p:pic>
      <p:sp>
        <p:nvSpPr>
          <p:cNvPr id="23" name="Freeform 5"/>
          <p:cNvSpPr/>
          <p:nvPr/>
        </p:nvSpPr>
        <p:spPr>
          <a:xfrm rot="6643373" flipH="1">
            <a:off x="16532050" y="4723260"/>
            <a:ext cx="1279293" cy="973696"/>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8608122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1143000" y="876299"/>
            <a:ext cx="16202700" cy="86868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p:nvPr/>
        </p:nvGrpSpPr>
        <p:grpSpPr>
          <a:xfrm>
            <a:off x="854044" y="723900"/>
            <a:ext cx="3861128" cy="1279214"/>
            <a:chOff x="482272" y="679784"/>
            <a:chExt cx="3861128" cy="1279214"/>
          </a:xfrm>
        </p:grpSpPr>
        <p:pic>
          <p:nvPicPr>
            <p:cNvPr id="1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2272" y="679784"/>
              <a:ext cx="3861128" cy="1279214"/>
            </a:xfrm>
            <a:prstGeom prst="rect">
              <a:avLst/>
            </a:prstGeom>
          </p:spPr>
        </p:pic>
        <p:sp>
          <p:nvSpPr>
            <p:cNvPr id="16" name="Rectangle 15"/>
            <p:cNvSpPr/>
            <p:nvPr/>
          </p:nvSpPr>
          <p:spPr>
            <a:xfrm>
              <a:off x="1871436" y="788699"/>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3:</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19" name="Rectangle 18"/>
          <p:cNvSpPr/>
          <p:nvPr/>
        </p:nvSpPr>
        <p:spPr>
          <a:xfrm>
            <a:off x="1576137" y="2263319"/>
            <a:ext cx="15240000" cy="1824923"/>
          </a:xfrm>
          <a:prstGeom prst="rect">
            <a:avLst/>
          </a:prstGeom>
        </p:spPr>
        <p:txBody>
          <a:bodyPr wrap="square">
            <a:spAutoFit/>
          </a:bodyPr>
          <a:lstStyle/>
          <a:p>
            <a:pPr lvl="0" algn="just">
              <a:lnSpc>
                <a:spcPct val="150000"/>
              </a:lnSpc>
              <a:spcAft>
                <a:spcPts val="1200"/>
              </a:spcAft>
              <a:defRPr/>
            </a:pPr>
            <a:r>
              <a:rPr lang="vi-VN" sz="4000">
                <a:solidFill>
                  <a:prstClr val="black"/>
                </a:solidFill>
                <a:ea typeface="Times New Roman" panose="02020603050405020304" pitchFamily="18" charset="0"/>
              </a:rPr>
              <a:t>Cho tứ diện ABCD. Gọi M, N, P, Q, R, S lần lượt là trung điểm của các đoạn thẳng AB, CD, AD, BC, AC, BD (H.4.22).</a:t>
            </a:r>
          </a:p>
        </p:txBody>
      </p:sp>
      <p:sp>
        <p:nvSpPr>
          <p:cNvPr id="23" name="Freeform 3"/>
          <p:cNvSpPr/>
          <p:nvPr/>
        </p:nvSpPr>
        <p:spPr>
          <a:xfrm rot="468408">
            <a:off x="15895638" y="587165"/>
            <a:ext cx="1728507" cy="1365584"/>
          </a:xfrm>
          <a:custGeom>
            <a:avLst/>
            <a:gdLst/>
            <a:ahLst/>
            <a:cxnLst/>
            <a:rect l="l" t="t" r="r" b="b"/>
            <a:pathLst>
              <a:path w="5143500" h="4114800">
                <a:moveTo>
                  <a:pt x="0" y="0"/>
                </a:moveTo>
                <a:lnTo>
                  <a:pt x="5143500" y="0"/>
                </a:lnTo>
                <a:lnTo>
                  <a:pt x="5143500" y="4114800"/>
                </a:lnTo>
                <a:lnTo>
                  <a:pt x="0" y="4114800"/>
                </a:lnTo>
                <a:lnTo>
                  <a:pt x="0" y="0"/>
                </a:lnTo>
                <a:close/>
              </a:path>
            </a:pathLst>
          </a:custGeom>
          <a:blipFill>
            <a:blip/>
            <a:stretch>
              <a:fillRect/>
            </a:stretch>
          </a:blipFill>
        </p:spPr>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00643" y="4050234"/>
            <a:ext cx="4787157" cy="4945149"/>
          </a:xfrm>
          <a:prstGeom prst="rect">
            <a:avLst/>
          </a:prstGeom>
        </p:spPr>
      </p:pic>
      <p:sp>
        <p:nvSpPr>
          <p:cNvPr id="4" name="Rectangle 3"/>
          <p:cNvSpPr/>
          <p:nvPr/>
        </p:nvSpPr>
        <p:spPr>
          <a:xfrm>
            <a:off x="1619014" y="4244519"/>
            <a:ext cx="9658586" cy="4708981"/>
          </a:xfrm>
          <a:prstGeom prst="rect">
            <a:avLst/>
          </a:prstGeom>
        </p:spPr>
        <p:txBody>
          <a:bodyPr wrap="square">
            <a:spAutoFit/>
          </a:bodyPr>
          <a:lstStyle/>
          <a:p>
            <a:pPr lvl="0" algn="just">
              <a:lnSpc>
                <a:spcPct val="150000"/>
              </a:lnSpc>
              <a:defRPr/>
            </a:pPr>
            <a:r>
              <a:rPr lang="vi-VN" sz="4000">
                <a:solidFill>
                  <a:prstClr val="black"/>
                </a:solidFill>
                <a:ea typeface="Times New Roman" panose="02020603050405020304" pitchFamily="18" charset="0"/>
              </a:rPr>
              <a:t>a) Chứng minh rằng tứ giác MPNQ là hình bình hành.</a:t>
            </a:r>
          </a:p>
          <a:p>
            <a:pPr lvl="0" algn="just">
              <a:lnSpc>
                <a:spcPct val="150000"/>
              </a:lnSpc>
              <a:defRPr/>
            </a:pPr>
            <a:r>
              <a:rPr lang="vi-VN" sz="4000">
                <a:solidFill>
                  <a:prstClr val="black"/>
                </a:solidFill>
                <a:ea typeface="Times New Roman" panose="02020603050405020304" pitchFamily="18" charset="0"/>
              </a:rPr>
              <a:t>b) Chứng minh rằng các đoạn thẳng MN, PQ, RS cùng đi qua trung điểm của mỗi đoạn.</a:t>
            </a:r>
          </a:p>
        </p:txBody>
      </p:sp>
      <p:pic>
        <p:nvPicPr>
          <p:cNvPr id="17" name="Picture 16"/>
          <p:cNvPicPr>
            <a:picLocks noChangeAspect="1"/>
          </p:cNvPicPr>
          <p:nvPr/>
        </p:nvPicPr>
        <p:blipFill>
          <a:blip r:embed="rId6"/>
          <a:stretch>
            <a:fillRect/>
          </a:stretch>
        </p:blipFill>
        <p:spPr>
          <a:xfrm rot="19604095">
            <a:off x="157003" y="8454189"/>
            <a:ext cx="1608221" cy="1608221"/>
          </a:xfrm>
          <a:prstGeom prst="rect">
            <a:avLst/>
          </a:prstGeom>
        </p:spPr>
      </p:pic>
    </p:spTree>
    <p:extLst>
      <p:ext uri="{BB962C8B-B14F-4D97-AF65-F5344CB8AC3E}">
        <p14:creationId xmlns:p14="http://schemas.microsoft.com/office/powerpoint/2010/main" val="251109002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457200" y="419100"/>
            <a:ext cx="17373600" cy="9385583"/>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p:cNvPicPr>
            <a:picLocks noChangeAspect="1"/>
          </p:cNvPicPr>
          <p:nvPr/>
        </p:nvPicPr>
        <p:blipFill>
          <a:blip r:embed="rId3"/>
          <a:stretch>
            <a:fillRect/>
          </a:stretch>
        </p:blipFill>
        <p:spPr>
          <a:xfrm>
            <a:off x="16231694" y="8406952"/>
            <a:ext cx="1880048" cy="1880048"/>
          </a:xfrm>
          <a:prstGeom prst="rect">
            <a:avLst/>
          </a:prstGeom>
        </p:spPr>
      </p:pic>
      <p:sp>
        <p:nvSpPr>
          <p:cNvPr id="20" name="Oval Callout 19"/>
          <p:cNvSpPr/>
          <p:nvPr/>
        </p:nvSpPr>
        <p:spPr>
          <a:xfrm>
            <a:off x="8340383" y="1028700"/>
            <a:ext cx="1597154" cy="99333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6196175" y="2501038"/>
                <a:ext cx="10976897" cy="5969711"/>
              </a:xfrm>
              <a:prstGeom prst="rect">
                <a:avLst/>
              </a:prstGeom>
            </p:spPr>
            <p:txBody>
              <a:bodyPr wrap="square">
                <a:spAutoFit/>
              </a:bodyPr>
              <a:lstStyle/>
              <a:p>
                <a:pPr lvl="0" algn="just">
                  <a:lnSpc>
                    <a:spcPct val="150000"/>
                  </a:lnSpc>
                  <a:defRPr/>
                </a:pPr>
                <a:r>
                  <a:rPr lang="vi-VN" sz="3800">
                    <a:solidFill>
                      <a:prstClr val="black"/>
                    </a:solidFill>
                    <a:cs typeface="Arial" panose="020B0604020202020204" pitchFamily="34" charset="0"/>
                  </a:rPr>
                  <a:t>a) Trong tam giác </a:t>
                </a:r>
                <a14:m>
                  <m:oMath xmlns:m="http://schemas.openxmlformats.org/officeDocument/2006/math">
                    <m:r>
                      <m:rPr>
                        <m:sty m:val="p"/>
                      </m:rPr>
                      <a:rPr lang="vi-VN" sz="3800" i="0" smtClean="0">
                        <a:solidFill>
                          <a:prstClr val="black"/>
                        </a:solidFill>
                        <a:latin typeface="Cambria Math" panose="02040503050406030204" pitchFamily="18" charset="0"/>
                        <a:cs typeface="Arial" panose="020B0604020202020204" pitchFamily="34" charset="0"/>
                      </a:rPr>
                      <m:t>ABC</m:t>
                    </m:r>
                  </m:oMath>
                </a14:m>
                <a:r>
                  <a:rPr lang="vi-VN" sz="3800">
                    <a:solidFill>
                      <a:prstClr val="black"/>
                    </a:solidFill>
                    <a:cs typeface="Arial" panose="020B0604020202020204" pitchFamily="34" charset="0"/>
                  </a:rPr>
                  <a:t>, ta có </a:t>
                </a:r>
                <a14:m>
                  <m:oMath xmlns:m="http://schemas.openxmlformats.org/officeDocument/2006/math">
                    <m:r>
                      <m:rPr>
                        <m:sty m:val="p"/>
                      </m:rPr>
                      <a:rPr lang="vi-VN" sz="3800" i="0" smtClean="0">
                        <a:solidFill>
                          <a:prstClr val="black"/>
                        </a:solidFill>
                        <a:latin typeface="Cambria Math" panose="02040503050406030204" pitchFamily="18" charset="0"/>
                        <a:cs typeface="Arial" panose="020B0604020202020204" pitchFamily="34" charset="0"/>
                      </a:rPr>
                      <m:t>MQ</m:t>
                    </m:r>
                  </m:oMath>
                </a14:m>
                <a:r>
                  <a:rPr lang="vi-VN" sz="3800">
                    <a:solidFill>
                      <a:prstClr val="black"/>
                    </a:solidFill>
                    <a:cs typeface="Arial" panose="020B0604020202020204" pitchFamily="34" charset="0"/>
                  </a:rPr>
                  <a:t> là đường trung bình nên </a:t>
                </a:r>
                <a14:m>
                  <m:oMath xmlns:m="http://schemas.openxmlformats.org/officeDocument/2006/math">
                    <m:r>
                      <m:rPr>
                        <m:sty m:val="p"/>
                      </m:rPr>
                      <a:rPr lang="en-US" sz="3800" b="0" i="0" smtClean="0">
                        <a:solidFill>
                          <a:prstClr val="black"/>
                        </a:solidFill>
                        <a:latin typeface="Cambria Math" panose="02040503050406030204" pitchFamily="18" charset="0"/>
                        <a:cs typeface="Arial" panose="020B0604020202020204" pitchFamily="34" charset="0"/>
                      </a:rPr>
                      <m:t>MQ</m:t>
                    </m:r>
                    <m:r>
                      <m:rPr>
                        <m:lit/>
                      </m:rPr>
                      <a:rPr lang="en-US" sz="3800" b="0" i="0" smtClean="0">
                        <a:solidFill>
                          <a:prstClr val="black"/>
                        </a:solidFill>
                        <a:latin typeface="Cambria Math" panose="02040503050406030204" pitchFamily="18" charset="0"/>
                        <a:cs typeface="Arial" panose="020B0604020202020204" pitchFamily="34" charset="0"/>
                      </a:rPr>
                      <m:t>/</m:t>
                    </m:r>
                    <m:r>
                      <a:rPr lang="en-US" sz="3800" b="0" i="0" smtClean="0">
                        <a:solidFill>
                          <a:prstClr val="black"/>
                        </a:solidFill>
                        <a:latin typeface="Cambria Math" panose="02040503050406030204" pitchFamily="18" charset="0"/>
                        <a:cs typeface="Arial" panose="020B0604020202020204" pitchFamily="34" charset="0"/>
                      </a:rPr>
                      <m:t>/</m:t>
                    </m:r>
                    <m:r>
                      <m:rPr>
                        <m:sty m:val="p"/>
                      </m:rPr>
                      <a:rPr lang="en-US" sz="3800" b="0" i="0" smtClean="0">
                        <a:solidFill>
                          <a:prstClr val="black"/>
                        </a:solidFill>
                        <a:latin typeface="Cambria Math" panose="02040503050406030204" pitchFamily="18" charset="0"/>
                        <a:cs typeface="Arial" panose="020B0604020202020204" pitchFamily="34" charset="0"/>
                      </a:rPr>
                      <m:t>AC</m:t>
                    </m:r>
                  </m:oMath>
                </a14:m>
                <a:r>
                  <a:rPr lang="en-US" sz="3800">
                    <a:solidFill>
                      <a:prstClr val="black"/>
                    </a:solidFill>
                    <a:cs typeface="Arial" panose="020B0604020202020204" pitchFamily="34" charset="0"/>
                  </a:rPr>
                  <a:t> </a:t>
                </a:r>
                <a:r>
                  <a:rPr lang="vi-VN" sz="3800">
                    <a:solidFill>
                      <a:prstClr val="black"/>
                    </a:solidFill>
                    <a:cs typeface="Arial" panose="020B0604020202020204" pitchFamily="34" charset="0"/>
                  </a:rPr>
                  <a:t>và </a:t>
                </a:r>
                <a14:m>
                  <m:oMath xmlns:m="http://schemas.openxmlformats.org/officeDocument/2006/math">
                    <m:r>
                      <m:rPr>
                        <m:sty m:val="p"/>
                      </m:rPr>
                      <a:rPr lang="vi-VN" sz="3800" i="0" smtClean="0">
                        <a:solidFill>
                          <a:prstClr val="black"/>
                        </a:solidFill>
                        <a:latin typeface="Cambria Math" panose="02040503050406030204" pitchFamily="18" charset="0"/>
                        <a:cs typeface="Arial" panose="020B0604020202020204" pitchFamily="34" charset="0"/>
                      </a:rPr>
                      <m:t>MQ</m:t>
                    </m:r>
                    <m:r>
                      <a:rPr lang="en-US" sz="3800" b="0" i="0" smtClean="0">
                        <a:solidFill>
                          <a:prstClr val="black"/>
                        </a:solidFill>
                        <a:latin typeface="Cambria Math" panose="02040503050406030204" pitchFamily="18" charset="0"/>
                        <a:cs typeface="Arial" panose="020B0604020202020204" pitchFamily="34" charset="0"/>
                      </a:rPr>
                      <m:t>=</m:t>
                    </m:r>
                    <m:f>
                      <m:fPr>
                        <m:ctrlPr>
                          <a:rPr lang="en-US" sz="3800" b="0" i="1" smtClean="0">
                            <a:solidFill>
                              <a:prstClr val="black"/>
                            </a:solidFill>
                            <a:latin typeface="Cambria Math" panose="02040503050406030204" pitchFamily="18" charset="0"/>
                            <a:cs typeface="Arial" panose="020B0604020202020204" pitchFamily="34" charset="0"/>
                          </a:rPr>
                        </m:ctrlPr>
                      </m:fPr>
                      <m:num>
                        <m:r>
                          <a:rPr lang="en-US" sz="3800" b="0" i="0" smtClean="0">
                            <a:solidFill>
                              <a:prstClr val="black"/>
                            </a:solidFill>
                            <a:latin typeface="Cambria Math" panose="02040503050406030204" pitchFamily="18" charset="0"/>
                            <a:cs typeface="Arial" panose="020B0604020202020204" pitchFamily="34" charset="0"/>
                          </a:rPr>
                          <m:t>1</m:t>
                        </m:r>
                      </m:num>
                      <m:den>
                        <m:r>
                          <a:rPr lang="en-US" sz="3800" b="0" i="0" smtClean="0">
                            <a:solidFill>
                              <a:prstClr val="black"/>
                            </a:solidFill>
                            <a:latin typeface="Cambria Math" panose="02040503050406030204" pitchFamily="18" charset="0"/>
                            <a:cs typeface="Arial" panose="020B0604020202020204" pitchFamily="34" charset="0"/>
                          </a:rPr>
                          <m:t>2</m:t>
                        </m:r>
                      </m:den>
                    </m:f>
                    <m:r>
                      <m:rPr>
                        <m:sty m:val="p"/>
                      </m:rPr>
                      <a:rPr lang="en-US" sz="3800" b="0" i="0" smtClean="0">
                        <a:solidFill>
                          <a:prstClr val="black"/>
                        </a:solidFill>
                        <a:latin typeface="Cambria Math" panose="02040503050406030204" pitchFamily="18" charset="0"/>
                        <a:cs typeface="Arial" panose="020B0604020202020204" pitchFamily="34" charset="0"/>
                      </a:rPr>
                      <m:t>AC</m:t>
                    </m:r>
                    <m:r>
                      <a:rPr lang="en-US" sz="3800" b="0" i="0" smtClean="0">
                        <a:solidFill>
                          <a:prstClr val="black"/>
                        </a:solidFill>
                        <a:latin typeface="Cambria Math" panose="02040503050406030204" pitchFamily="18" charset="0"/>
                        <a:cs typeface="Arial" panose="020B0604020202020204" pitchFamily="34" charset="0"/>
                      </a:rPr>
                      <m:t>.</m:t>
                    </m:r>
                  </m:oMath>
                </a14:m>
                <a:endParaRPr lang="vi-VN" sz="3800">
                  <a:solidFill>
                    <a:prstClr val="black"/>
                  </a:solidFill>
                  <a:cs typeface="Arial" panose="020B0604020202020204" pitchFamily="34" charset="0"/>
                </a:endParaRPr>
              </a:p>
              <a:p>
                <a:pPr lvl="0" algn="just">
                  <a:lnSpc>
                    <a:spcPct val="150000"/>
                  </a:lnSpc>
                  <a:defRPr/>
                </a:pPr>
                <a:r>
                  <a:rPr lang="vi-VN" sz="3800">
                    <a:solidFill>
                      <a:prstClr val="black"/>
                    </a:solidFill>
                    <a:cs typeface="Arial" panose="020B0604020202020204" pitchFamily="34" charset="0"/>
                  </a:rPr>
                  <a:t>Tương tự với tam giác </a:t>
                </a:r>
                <a14:m>
                  <m:oMath xmlns:m="http://schemas.openxmlformats.org/officeDocument/2006/math">
                    <m:r>
                      <m:rPr>
                        <m:sty m:val="p"/>
                      </m:rPr>
                      <a:rPr lang="vi-VN" sz="3800" i="0" smtClean="0">
                        <a:solidFill>
                          <a:prstClr val="black"/>
                        </a:solidFill>
                        <a:latin typeface="Cambria Math" panose="02040503050406030204" pitchFamily="18" charset="0"/>
                        <a:cs typeface="Arial" panose="020B0604020202020204" pitchFamily="34" charset="0"/>
                      </a:rPr>
                      <m:t>ACD</m:t>
                    </m:r>
                  </m:oMath>
                </a14:m>
                <a:r>
                  <a:rPr lang="vi-VN" sz="3800">
                    <a:solidFill>
                      <a:prstClr val="black"/>
                    </a:solidFill>
                    <a:cs typeface="Arial" panose="020B0604020202020204" pitchFamily="34" charset="0"/>
                  </a:rPr>
                  <a:t>, ta</a:t>
                </a:r>
                <a:r>
                  <a:rPr lang="en-US" sz="3800">
                    <a:solidFill>
                      <a:prstClr val="black"/>
                    </a:solidFill>
                    <a:cs typeface="Arial" panose="020B0604020202020204" pitchFamily="34" charset="0"/>
                  </a:rPr>
                  <a:t> </a:t>
                </a:r>
                <a:r>
                  <a:rPr lang="en-US" sz="3800">
                    <a:solidFill>
                      <a:prstClr val="black"/>
                    </a:solidFill>
                    <a:latin typeface="Arial" panose="020B0604020202020204" pitchFamily="34" charset="0"/>
                    <a:cs typeface="Arial" panose="020B0604020202020204" pitchFamily="34" charset="0"/>
                  </a:rPr>
                  <a:t>có </a:t>
                </a:r>
                <a14:m>
                  <m:oMath xmlns:m="http://schemas.openxmlformats.org/officeDocument/2006/math">
                    <m:r>
                      <m:rPr>
                        <m:sty m:val="p"/>
                      </m:rPr>
                      <a:rPr lang="en-US" sz="3800" b="0" i="0" smtClean="0">
                        <a:solidFill>
                          <a:prstClr val="black"/>
                        </a:solidFill>
                        <a:latin typeface="Cambria Math" panose="02040503050406030204" pitchFamily="18" charset="0"/>
                        <a:cs typeface="Arial" panose="020B0604020202020204" pitchFamily="34" charset="0"/>
                      </a:rPr>
                      <m:t>PN</m:t>
                    </m:r>
                    <m:r>
                      <m:rPr>
                        <m:lit/>
                      </m:rPr>
                      <a:rPr lang="en-US" sz="3800" i="0">
                        <a:solidFill>
                          <a:prstClr val="black"/>
                        </a:solidFill>
                        <a:latin typeface="Cambria Math" panose="02040503050406030204" pitchFamily="18" charset="0"/>
                        <a:cs typeface="Arial" panose="020B0604020202020204" pitchFamily="34" charset="0"/>
                      </a:rPr>
                      <m:t>/</m:t>
                    </m:r>
                    <m:r>
                      <a:rPr lang="en-US" sz="3800" i="0">
                        <a:solidFill>
                          <a:prstClr val="black"/>
                        </a:solidFill>
                        <a:latin typeface="Cambria Math" panose="02040503050406030204" pitchFamily="18" charset="0"/>
                        <a:cs typeface="Arial" panose="020B0604020202020204" pitchFamily="34" charset="0"/>
                      </a:rPr>
                      <m:t>/</m:t>
                    </m:r>
                    <m:r>
                      <m:rPr>
                        <m:sty m:val="p"/>
                      </m:rPr>
                      <a:rPr lang="en-US" sz="3800" i="0">
                        <a:solidFill>
                          <a:prstClr val="black"/>
                        </a:solidFill>
                        <a:latin typeface="Cambria Math" panose="02040503050406030204" pitchFamily="18" charset="0"/>
                        <a:cs typeface="Arial" panose="020B0604020202020204" pitchFamily="34" charset="0"/>
                      </a:rPr>
                      <m:t>AC</m:t>
                    </m:r>
                  </m:oMath>
                </a14:m>
                <a:r>
                  <a:rPr lang="en-US" sz="3800">
                    <a:solidFill>
                      <a:prstClr val="black"/>
                    </a:solidFill>
                    <a:cs typeface="Arial" panose="020B0604020202020204" pitchFamily="34" charset="0"/>
                  </a:rPr>
                  <a:t> </a:t>
                </a:r>
                <a:r>
                  <a:rPr lang="vi-VN" sz="3800">
                    <a:solidFill>
                      <a:prstClr val="black"/>
                    </a:solidFill>
                    <a:cs typeface="Arial" panose="020B0604020202020204" pitchFamily="34" charset="0"/>
                  </a:rPr>
                  <a:t>và </a:t>
                </a:r>
                <a:endParaRPr lang="en-US" sz="3800">
                  <a:solidFill>
                    <a:prstClr val="black"/>
                  </a:solidFill>
                  <a:cs typeface="Arial" panose="020B0604020202020204" pitchFamily="34" charset="0"/>
                </a:endParaRPr>
              </a:p>
              <a:p>
                <a:pPr lvl="0" algn="just">
                  <a:lnSpc>
                    <a:spcPct val="150000"/>
                  </a:lnSpc>
                  <a:defRPr/>
                </a:pPr>
                <a14:m>
                  <m:oMath xmlns:m="http://schemas.openxmlformats.org/officeDocument/2006/math">
                    <m:r>
                      <m:rPr>
                        <m:sty m:val="p"/>
                      </m:rPr>
                      <a:rPr lang="en-US" sz="3800" b="0" i="0" smtClean="0">
                        <a:solidFill>
                          <a:prstClr val="black"/>
                        </a:solidFill>
                        <a:latin typeface="Cambria Math" panose="02040503050406030204" pitchFamily="18" charset="0"/>
                        <a:cs typeface="Arial" panose="020B0604020202020204" pitchFamily="34" charset="0"/>
                      </a:rPr>
                      <m:t>PN</m:t>
                    </m:r>
                    <m:r>
                      <a:rPr lang="en-US" sz="3800" i="0">
                        <a:solidFill>
                          <a:prstClr val="black"/>
                        </a:solidFill>
                        <a:latin typeface="Cambria Math" panose="02040503050406030204" pitchFamily="18" charset="0"/>
                        <a:cs typeface="Arial" panose="020B0604020202020204" pitchFamily="34" charset="0"/>
                      </a:rPr>
                      <m:t>=</m:t>
                    </m:r>
                    <m:f>
                      <m:fPr>
                        <m:ctrlPr>
                          <a:rPr lang="en-US" sz="3800" i="1">
                            <a:solidFill>
                              <a:prstClr val="black"/>
                            </a:solidFill>
                            <a:latin typeface="Cambria Math" panose="02040503050406030204" pitchFamily="18" charset="0"/>
                            <a:cs typeface="Arial" panose="020B0604020202020204" pitchFamily="34" charset="0"/>
                          </a:rPr>
                        </m:ctrlPr>
                      </m:fPr>
                      <m:num>
                        <m:r>
                          <a:rPr lang="en-US" sz="3800" i="0">
                            <a:solidFill>
                              <a:prstClr val="black"/>
                            </a:solidFill>
                            <a:latin typeface="Cambria Math" panose="02040503050406030204" pitchFamily="18" charset="0"/>
                            <a:cs typeface="Arial" panose="020B0604020202020204" pitchFamily="34" charset="0"/>
                          </a:rPr>
                          <m:t>1</m:t>
                        </m:r>
                      </m:num>
                      <m:den>
                        <m:r>
                          <a:rPr lang="en-US" sz="3800" i="0">
                            <a:solidFill>
                              <a:prstClr val="black"/>
                            </a:solidFill>
                            <a:latin typeface="Cambria Math" panose="02040503050406030204" pitchFamily="18" charset="0"/>
                            <a:cs typeface="Arial" panose="020B0604020202020204" pitchFamily="34" charset="0"/>
                          </a:rPr>
                          <m:t>2</m:t>
                        </m:r>
                      </m:den>
                    </m:f>
                    <m:r>
                      <m:rPr>
                        <m:sty m:val="p"/>
                      </m:rPr>
                      <a:rPr lang="en-US" sz="3800" i="0">
                        <a:solidFill>
                          <a:prstClr val="black"/>
                        </a:solidFill>
                        <a:latin typeface="Cambria Math" panose="02040503050406030204" pitchFamily="18" charset="0"/>
                        <a:cs typeface="Arial" panose="020B0604020202020204" pitchFamily="34" charset="0"/>
                      </a:rPr>
                      <m:t>AC</m:t>
                    </m:r>
                  </m:oMath>
                </a14:m>
                <a:r>
                  <a:rPr lang="en-US" sz="3800">
                    <a:solidFill>
                      <a:prstClr val="black"/>
                    </a:solidFill>
                    <a:cs typeface="Arial" panose="020B0604020202020204" pitchFamily="34" charset="0"/>
                  </a:rPr>
                  <a:t>.</a:t>
                </a:r>
              </a:p>
              <a:p>
                <a:pPr lvl="0" algn="just">
                  <a:lnSpc>
                    <a:spcPct val="150000"/>
                  </a:lnSpc>
                  <a:defRPr/>
                </a:pPr>
                <a:r>
                  <a:rPr lang="vi-VN" sz="3800">
                    <a:solidFill>
                      <a:prstClr val="black"/>
                    </a:solidFill>
                    <a:cs typeface="Arial" panose="020B0604020202020204" pitchFamily="34" charset="0"/>
                  </a:rPr>
                  <a:t>Do đó </a:t>
                </a:r>
                <a14:m>
                  <m:oMath xmlns:m="http://schemas.openxmlformats.org/officeDocument/2006/math">
                    <m:r>
                      <m:rPr>
                        <m:sty m:val="p"/>
                      </m:rPr>
                      <a:rPr lang="en-US" sz="3800" b="0" i="0" smtClean="0">
                        <a:solidFill>
                          <a:prstClr val="black"/>
                        </a:solidFill>
                        <a:latin typeface="Cambria Math" panose="02040503050406030204" pitchFamily="18" charset="0"/>
                        <a:cs typeface="Arial" panose="020B0604020202020204" pitchFamily="34" charset="0"/>
                      </a:rPr>
                      <m:t>MQ</m:t>
                    </m:r>
                    <m:r>
                      <m:rPr>
                        <m:lit/>
                      </m:rPr>
                      <a:rPr lang="en-US" sz="3800">
                        <a:solidFill>
                          <a:prstClr val="black"/>
                        </a:solidFill>
                        <a:latin typeface="Cambria Math" panose="02040503050406030204" pitchFamily="18" charset="0"/>
                        <a:cs typeface="Arial" panose="020B0604020202020204" pitchFamily="34" charset="0"/>
                      </a:rPr>
                      <m:t>/</m:t>
                    </m:r>
                    <m:r>
                      <a:rPr lang="en-US" sz="3800">
                        <a:solidFill>
                          <a:prstClr val="black"/>
                        </a:solidFill>
                        <a:latin typeface="Cambria Math" panose="02040503050406030204" pitchFamily="18" charset="0"/>
                        <a:cs typeface="Arial" panose="020B0604020202020204" pitchFamily="34" charset="0"/>
                      </a:rPr>
                      <m:t>/</m:t>
                    </m:r>
                    <m:r>
                      <m:rPr>
                        <m:sty m:val="p"/>
                      </m:rPr>
                      <a:rPr lang="en-US" sz="3800">
                        <a:solidFill>
                          <a:prstClr val="black"/>
                        </a:solidFill>
                        <a:latin typeface="Cambria Math" panose="02040503050406030204" pitchFamily="18" charset="0"/>
                        <a:cs typeface="Arial" panose="020B0604020202020204" pitchFamily="34" charset="0"/>
                      </a:rPr>
                      <m:t>PN</m:t>
                    </m:r>
                  </m:oMath>
                </a14:m>
                <a:r>
                  <a:rPr lang="en-US" sz="3800">
                    <a:solidFill>
                      <a:prstClr val="black"/>
                    </a:solidFill>
                    <a:cs typeface="Arial" panose="020B0604020202020204" pitchFamily="34" charset="0"/>
                  </a:rPr>
                  <a:t> </a:t>
                </a:r>
                <a:r>
                  <a:rPr lang="vi-VN" sz="3800">
                    <a:solidFill>
                      <a:prstClr val="black"/>
                    </a:solidFill>
                    <a:cs typeface="Arial" panose="020B0604020202020204" pitchFamily="34" charset="0"/>
                  </a:rPr>
                  <a:t>và </a:t>
                </a:r>
                <a14:m>
                  <m:oMath xmlns:m="http://schemas.openxmlformats.org/officeDocument/2006/math">
                    <m:r>
                      <m:rPr>
                        <m:sty m:val="p"/>
                      </m:rPr>
                      <a:rPr lang="vi-VN" sz="3800" i="0" smtClean="0">
                        <a:solidFill>
                          <a:prstClr val="black"/>
                        </a:solidFill>
                        <a:latin typeface="Cambria Math" panose="02040503050406030204" pitchFamily="18" charset="0"/>
                        <a:cs typeface="Arial" panose="020B0604020202020204" pitchFamily="34" charset="0"/>
                      </a:rPr>
                      <m:t>MQ</m:t>
                    </m:r>
                    <m:r>
                      <a:rPr lang="vi-VN" sz="3800" i="0" smtClean="0">
                        <a:solidFill>
                          <a:prstClr val="black"/>
                        </a:solidFill>
                        <a:latin typeface="Cambria Math" panose="02040503050406030204" pitchFamily="18" charset="0"/>
                        <a:cs typeface="Arial" panose="020B0604020202020204" pitchFamily="34" charset="0"/>
                      </a:rPr>
                      <m:t> = </m:t>
                    </m:r>
                    <m:r>
                      <m:rPr>
                        <m:sty m:val="p"/>
                      </m:rPr>
                      <a:rPr lang="vi-VN" sz="3800" i="0" smtClean="0">
                        <a:solidFill>
                          <a:prstClr val="black"/>
                        </a:solidFill>
                        <a:latin typeface="Cambria Math" panose="02040503050406030204" pitchFamily="18" charset="0"/>
                        <a:cs typeface="Arial" panose="020B0604020202020204" pitchFamily="34" charset="0"/>
                      </a:rPr>
                      <m:t>PN</m:t>
                    </m:r>
                  </m:oMath>
                </a14:m>
                <a:r>
                  <a:rPr lang="vi-VN" sz="3800">
                    <a:solidFill>
                      <a:prstClr val="black"/>
                    </a:solidFill>
                    <a:cs typeface="Arial" panose="020B0604020202020204" pitchFamily="34" charset="0"/>
                  </a:rPr>
                  <a:t>,</a:t>
                </a:r>
                <a:r>
                  <a:rPr lang="en-US" sz="3800">
                    <a:solidFill>
                      <a:prstClr val="black"/>
                    </a:solidFill>
                    <a:cs typeface="Arial" panose="020B0604020202020204" pitchFamily="34" charset="0"/>
                  </a:rPr>
                  <a:t> </a:t>
                </a:r>
                <a:r>
                  <a:rPr lang="vi-VN" sz="3800">
                    <a:solidFill>
                      <a:prstClr val="black"/>
                    </a:solidFill>
                    <a:cs typeface="Arial" panose="020B0604020202020204" pitchFamily="34" charset="0"/>
                  </a:rPr>
                  <a:t>suy ra tứ giác </a:t>
                </a:r>
                <a14:m>
                  <m:oMath xmlns:m="http://schemas.openxmlformats.org/officeDocument/2006/math">
                    <m:r>
                      <m:rPr>
                        <m:sty m:val="p"/>
                      </m:rPr>
                      <a:rPr lang="vi-VN" sz="3800" i="0" smtClean="0">
                        <a:solidFill>
                          <a:prstClr val="black"/>
                        </a:solidFill>
                        <a:latin typeface="Cambria Math" panose="02040503050406030204" pitchFamily="18" charset="0"/>
                        <a:cs typeface="Arial" panose="020B0604020202020204" pitchFamily="34" charset="0"/>
                      </a:rPr>
                      <m:t>MPNQ</m:t>
                    </m:r>
                  </m:oMath>
                </a14:m>
                <a:r>
                  <a:rPr lang="vi-VN" sz="3800">
                    <a:solidFill>
                      <a:prstClr val="black"/>
                    </a:solidFill>
                    <a:cs typeface="Arial" panose="020B0604020202020204" pitchFamily="34" charset="0"/>
                  </a:rPr>
                  <a:t> là hình bình hành.</a:t>
                </a:r>
              </a:p>
            </p:txBody>
          </p:sp>
        </mc:Choice>
        <mc:Fallback xmlns="">
          <p:sp>
            <p:nvSpPr>
              <p:cNvPr id="5" name="Rectangle 4"/>
              <p:cNvSpPr>
                <a:spLocks noRot="1" noChangeAspect="1" noMove="1" noResize="1" noEditPoints="1" noAdjustHandles="1" noChangeArrowheads="1" noChangeShapeType="1" noTextEdit="1"/>
              </p:cNvSpPr>
              <p:nvPr/>
            </p:nvSpPr>
            <p:spPr>
              <a:xfrm>
                <a:off x="6196175" y="2501038"/>
                <a:ext cx="10976897" cy="5969711"/>
              </a:xfrm>
              <a:prstGeom prst="rect">
                <a:avLst/>
              </a:prstGeom>
              <a:blipFill>
                <a:blip r:embed="rId4"/>
                <a:stretch>
                  <a:fillRect l="-1832" r="-1832" b="-3163"/>
                </a:stretch>
              </a:blipFill>
            </p:spPr>
            <p:txBody>
              <a:bodyPr/>
              <a:lstStyle/>
              <a:p>
                <a:r>
                  <a:rPr lang="en-US">
                    <a:noFill/>
                  </a:rPr>
                  <a:t> </a:t>
                </a:r>
              </a:p>
            </p:txBody>
          </p:sp>
        </mc:Fallback>
      </mc:AlternateContent>
      <p:sp>
        <p:nvSpPr>
          <p:cNvPr id="14" name="Freeform 3"/>
          <p:cNvSpPr/>
          <p:nvPr/>
        </p:nvSpPr>
        <p:spPr>
          <a:xfrm>
            <a:off x="2438400" y="8086750"/>
            <a:ext cx="1748503" cy="1400150"/>
          </a:xfrm>
          <a:custGeom>
            <a:avLst/>
            <a:gdLst/>
            <a:ahLst/>
            <a:cxnLst/>
            <a:rect l="l" t="t" r="r" b="b"/>
            <a:pathLst>
              <a:path w="5143500" h="4114800">
                <a:moveTo>
                  <a:pt x="0" y="0"/>
                </a:moveTo>
                <a:lnTo>
                  <a:pt x="5143500" y="0"/>
                </a:lnTo>
                <a:lnTo>
                  <a:pt x="5143500" y="4114800"/>
                </a:lnTo>
                <a:lnTo>
                  <a:pt x="0" y="4114800"/>
                </a:lnTo>
                <a:lnTo>
                  <a:pt x="0" y="0"/>
                </a:lnTo>
                <a:close/>
              </a:path>
            </a:pathLst>
          </a:custGeom>
          <a:blipFill>
            <a:blip/>
            <a:stretch>
              <a:fillRect/>
            </a:stretch>
          </a:blipFill>
        </p:spPr>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550" y="2400300"/>
            <a:ext cx="4939367" cy="5102382"/>
          </a:xfrm>
          <a:prstGeom prst="rect">
            <a:avLst/>
          </a:prstGeom>
        </p:spPr>
      </p:pic>
      <p:pic>
        <p:nvPicPr>
          <p:cNvPr id="11" name="Picture 10"/>
          <p:cNvPicPr>
            <a:picLocks noChangeAspect="1"/>
          </p:cNvPicPr>
          <p:nvPr/>
        </p:nvPicPr>
        <p:blipFill>
          <a:blip r:embed="rId3"/>
          <a:stretch>
            <a:fillRect/>
          </a:stretch>
        </p:blipFill>
        <p:spPr>
          <a:xfrm>
            <a:off x="164226" y="117554"/>
            <a:ext cx="1880048" cy="1880048"/>
          </a:xfrm>
          <a:prstGeom prst="rect">
            <a:avLst/>
          </a:prstGeom>
        </p:spPr>
      </p:pic>
    </p:spTree>
    <p:extLst>
      <p:ext uri="{BB962C8B-B14F-4D97-AF65-F5344CB8AC3E}">
        <p14:creationId xmlns:p14="http://schemas.microsoft.com/office/powerpoint/2010/main" val="297399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500"/>
                                        <p:tgtEl>
                                          <p:spTgt spid="5">
                                            <p:txEl>
                                              <p:pRg st="2" end="2"/>
                                            </p:txEl>
                                          </p:spTgt>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90600" y="597184"/>
            <a:ext cx="15985282" cy="8661116"/>
          </a:xfrm>
          <a:prstGeom prst="rect">
            <a:avLst/>
          </a:prstGeom>
        </p:spPr>
      </p:pic>
      <p:grpSp>
        <p:nvGrpSpPr>
          <p:cNvPr id="32" name="Group 32"/>
          <p:cNvGrpSpPr/>
          <p:nvPr/>
        </p:nvGrpSpPr>
        <p:grpSpPr>
          <a:xfrm>
            <a:off x="-138749" y="9754062"/>
            <a:ext cx="18731151" cy="1007951"/>
            <a:chOff x="0" y="0"/>
            <a:chExt cx="4933307" cy="265469"/>
          </a:xfrm>
        </p:grpSpPr>
        <p:sp>
          <p:nvSpPr>
            <p:cNvPr id="33" name="Freeform 33"/>
            <p:cNvSpPr/>
            <p:nvPr/>
          </p:nvSpPr>
          <p:spPr>
            <a:xfrm>
              <a:off x="0" y="0"/>
              <a:ext cx="4933307" cy="265469"/>
            </a:xfrm>
            <a:custGeom>
              <a:avLst/>
              <a:gdLst/>
              <a:ahLst/>
              <a:cxnLst/>
              <a:rect l="l" t="t" r="r" b="b"/>
              <a:pathLst>
                <a:path w="4933307" h="265469">
                  <a:moveTo>
                    <a:pt x="0" y="0"/>
                  </a:moveTo>
                  <a:lnTo>
                    <a:pt x="4933307" y="0"/>
                  </a:lnTo>
                  <a:lnTo>
                    <a:pt x="4933307" y="265469"/>
                  </a:lnTo>
                  <a:lnTo>
                    <a:pt x="0" y="265469"/>
                  </a:lnTo>
                  <a:close/>
                </a:path>
              </a:pathLst>
            </a:custGeom>
            <a:solidFill>
              <a:srgbClr val="E49B8E"/>
            </a:solidFill>
          </p:spPr>
        </p:sp>
        <p:sp>
          <p:nvSpPr>
            <p:cNvPr id="34" name="TextBox 3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6" name="Picture 3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733154">
            <a:off x="335160" y="-516317"/>
            <a:ext cx="2215260" cy="3632579"/>
          </a:xfrm>
          <a:prstGeom prst="rect">
            <a:avLst/>
          </a:prstGeom>
        </p:spPr>
      </p:pic>
      <p:sp>
        <p:nvSpPr>
          <p:cNvPr id="38" name="Rectangle 37"/>
          <p:cNvSpPr/>
          <p:nvPr/>
        </p:nvSpPr>
        <p:spPr>
          <a:xfrm>
            <a:off x="1640800" y="1636892"/>
            <a:ext cx="14894600" cy="2907784"/>
          </a:xfrm>
          <a:prstGeom prst="rect">
            <a:avLst/>
          </a:prstGeom>
        </p:spPr>
        <p:txBody>
          <a:bodyPr wrap="square">
            <a:spAutoFit/>
          </a:bodyPr>
          <a:lstStyle/>
          <a:p>
            <a:pPr lvl="0" algn="ctr">
              <a:lnSpc>
                <a:spcPct val="150000"/>
              </a:lnSpc>
              <a:defRPr/>
            </a:pPr>
            <a:r>
              <a:rPr lang="vi-VN" sz="6500" b="1" kern="0">
                <a:cs typeface="Arial" panose="020B0604020202020204" pitchFamily="34" charset="0"/>
              </a:rPr>
              <a:t>CHƯƠNG IV. QUAN HỆ SONG SONG TRONG KHÔNG GIAN</a:t>
            </a:r>
            <a:endParaRPr lang="vi-VN" sz="6500" b="1" kern="0" dirty="0">
              <a:cs typeface="Arial" panose="020B0604020202020204" pitchFamily="34" charset="0"/>
            </a:endParaRPr>
          </a:p>
        </p:txBody>
      </p:sp>
      <p:sp>
        <p:nvSpPr>
          <p:cNvPr id="39" name="Rectangle 38"/>
          <p:cNvSpPr/>
          <p:nvPr/>
        </p:nvSpPr>
        <p:spPr>
          <a:xfrm>
            <a:off x="2935551" y="4717346"/>
            <a:ext cx="12305098" cy="2931636"/>
          </a:xfrm>
          <a:prstGeom prst="rect">
            <a:avLst/>
          </a:prstGeom>
        </p:spPr>
        <p:txBody>
          <a:bodyPr wrap="square">
            <a:spAutoFit/>
          </a:bodyPr>
          <a:lstStyle/>
          <a:p>
            <a:pPr lvl="0" algn="ctr">
              <a:lnSpc>
                <a:spcPct val="150000"/>
              </a:lnSpc>
              <a:defRPr/>
            </a:pPr>
            <a:r>
              <a:rPr lang="vi-VN" sz="6500" b="1" kern="0" dirty="0">
                <a:solidFill>
                  <a:srgbClr val="FFFF00"/>
                </a:solidFill>
                <a:ea typeface="Calibri" panose="020F0502020204030204" pitchFamily="34" charset="0"/>
                <a:cs typeface="Arial" panose="020B0604020202020204" pitchFamily="34" charset="0"/>
              </a:rPr>
              <a:t>BÀI 11. HAI ĐƯỜNG THẲNG SONG SON</a:t>
            </a:r>
            <a:r>
              <a:rPr lang="en-US" sz="6500" b="1" kern="0" dirty="0">
                <a:solidFill>
                  <a:srgbClr val="FFFF00"/>
                </a:solidFill>
                <a:latin typeface="Arial" panose="020B0604020202020204" pitchFamily="34" charset="0"/>
                <a:ea typeface="Calibri" panose="020F0502020204030204" pitchFamily="34" charset="0"/>
                <a:cs typeface="Arial" panose="020B0604020202020204" pitchFamily="34" charset="0"/>
              </a:rPr>
              <a:t>G</a:t>
            </a:r>
            <a:endParaRPr kumimoji="0" lang="en-US" sz="65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pic>
        <p:nvPicPr>
          <p:cNvPr id="11" name="Picture 2"/>
          <p:cNvPicPr>
            <a:picLocks noChangeAspect="1"/>
          </p:cNvPicPr>
          <p:nvPr/>
        </p:nvPicPr>
        <p:blipFill>
          <a:blip r:embed="rId6"/>
          <a:srcRect/>
          <a:stretch>
            <a:fillRect/>
          </a:stretch>
        </p:blipFill>
        <p:spPr>
          <a:xfrm>
            <a:off x="838200" y="6896100"/>
            <a:ext cx="2949511" cy="3088493"/>
          </a:xfrm>
          <a:prstGeom prst="rect">
            <a:avLst/>
          </a:prstGeom>
        </p:spPr>
      </p:pic>
    </p:spTree>
    <p:extLst>
      <p:ext uri="{BB962C8B-B14F-4D97-AF65-F5344CB8AC3E}">
        <p14:creationId xmlns:p14="http://schemas.microsoft.com/office/powerpoint/2010/main" val="2626232333"/>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457200" y="419100"/>
            <a:ext cx="17373600" cy="9385583"/>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 name="Picture 9"/>
          <p:cNvPicPr>
            <a:picLocks noChangeAspect="1"/>
          </p:cNvPicPr>
          <p:nvPr/>
        </p:nvPicPr>
        <p:blipFill>
          <a:blip r:embed="rId3"/>
          <a:stretch>
            <a:fillRect/>
          </a:stretch>
        </p:blipFill>
        <p:spPr>
          <a:xfrm>
            <a:off x="16231694" y="8406952"/>
            <a:ext cx="1880048" cy="1880048"/>
          </a:xfrm>
          <a:prstGeom prst="rect">
            <a:avLst/>
          </a:prstGeom>
        </p:spPr>
      </p:pic>
      <p:sp>
        <p:nvSpPr>
          <p:cNvPr id="20" name="Oval Callout 19"/>
          <p:cNvSpPr/>
          <p:nvPr/>
        </p:nvSpPr>
        <p:spPr>
          <a:xfrm>
            <a:off x="8340383" y="1028700"/>
            <a:ext cx="1597154" cy="99333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6196175" y="2683788"/>
            <a:ext cx="10976897" cy="5355312"/>
          </a:xfrm>
          <a:prstGeom prst="rect">
            <a:avLst/>
          </a:prstGeom>
        </p:spPr>
        <p:txBody>
          <a:bodyPr wrap="square">
            <a:spAutoFit/>
          </a:bodyPr>
          <a:lstStyle/>
          <a:p>
            <a:pPr lvl="0" algn="just">
              <a:lnSpc>
                <a:spcPct val="150000"/>
              </a:lnSpc>
              <a:defRPr/>
            </a:pPr>
            <a:r>
              <a:rPr lang="vi-VN" sz="3800">
                <a:solidFill>
                  <a:prstClr val="black"/>
                </a:solidFill>
                <a:cs typeface="Arial" panose="020B0604020202020204" pitchFamily="34" charset="0"/>
              </a:rPr>
              <a:t>b) Từ câu a suy ra hai đoạn thẳng MN và PQ cắt nhau tại trung điểm của mỗi đoạn. </a:t>
            </a:r>
            <a:endParaRPr lang="en-US" sz="3800">
              <a:solidFill>
                <a:prstClr val="black"/>
              </a:solidFill>
              <a:cs typeface="Arial" panose="020B0604020202020204" pitchFamily="34" charset="0"/>
            </a:endParaRPr>
          </a:p>
          <a:p>
            <a:pPr lvl="0" algn="just">
              <a:lnSpc>
                <a:spcPct val="150000"/>
              </a:lnSpc>
              <a:defRPr/>
            </a:pPr>
            <a:r>
              <a:rPr lang="vi-VN" sz="3800">
                <a:solidFill>
                  <a:prstClr val="black"/>
                </a:solidFill>
                <a:cs typeface="Arial" panose="020B0604020202020204" pitchFamily="34" charset="0"/>
              </a:rPr>
              <a:t>Tương tự, hai đoạn thẳng MN và RS cắt nhau tại trung điểm của mỗi đoạn. </a:t>
            </a:r>
            <a:endParaRPr lang="en-US" sz="3800">
              <a:solidFill>
                <a:prstClr val="black"/>
              </a:solidFill>
              <a:cs typeface="Arial" panose="020B0604020202020204" pitchFamily="34" charset="0"/>
            </a:endParaRPr>
          </a:p>
          <a:p>
            <a:pPr lvl="0" algn="just">
              <a:lnSpc>
                <a:spcPct val="150000"/>
              </a:lnSpc>
              <a:defRPr/>
            </a:pPr>
            <a:r>
              <a:rPr lang="vi-VN" sz="3800">
                <a:solidFill>
                  <a:prstClr val="black"/>
                </a:solidFill>
                <a:cs typeface="Arial" panose="020B0604020202020204" pitchFamily="34" charset="0"/>
              </a:rPr>
              <a:t>Do đó, các đoạn thẳng MN, PQ, RS cùng đi qua trung điểm của mỗi đoạn.</a:t>
            </a:r>
          </a:p>
        </p:txBody>
      </p:sp>
      <p:sp>
        <p:nvSpPr>
          <p:cNvPr id="14" name="Freeform 3"/>
          <p:cNvSpPr/>
          <p:nvPr/>
        </p:nvSpPr>
        <p:spPr>
          <a:xfrm>
            <a:off x="2438400" y="8086750"/>
            <a:ext cx="1748503" cy="1400150"/>
          </a:xfrm>
          <a:custGeom>
            <a:avLst/>
            <a:gdLst/>
            <a:ahLst/>
            <a:cxnLst/>
            <a:rect l="l" t="t" r="r" b="b"/>
            <a:pathLst>
              <a:path w="5143500" h="4114800">
                <a:moveTo>
                  <a:pt x="0" y="0"/>
                </a:moveTo>
                <a:lnTo>
                  <a:pt x="5143500" y="0"/>
                </a:lnTo>
                <a:lnTo>
                  <a:pt x="5143500" y="4114800"/>
                </a:lnTo>
                <a:lnTo>
                  <a:pt x="0" y="4114800"/>
                </a:lnTo>
                <a:lnTo>
                  <a:pt x="0" y="0"/>
                </a:lnTo>
                <a:close/>
              </a:path>
            </a:pathLst>
          </a:custGeom>
          <a:blipFill>
            <a:blip/>
            <a:stretch>
              <a:fillRect/>
            </a:stretch>
          </a:blipFill>
        </p:spPr>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550" y="2400300"/>
            <a:ext cx="4939367" cy="5102382"/>
          </a:xfrm>
          <a:prstGeom prst="rect">
            <a:avLst/>
          </a:prstGeom>
        </p:spPr>
      </p:pic>
      <p:pic>
        <p:nvPicPr>
          <p:cNvPr id="11" name="Picture 10"/>
          <p:cNvPicPr>
            <a:picLocks noChangeAspect="1"/>
          </p:cNvPicPr>
          <p:nvPr/>
        </p:nvPicPr>
        <p:blipFill>
          <a:blip r:embed="rId3"/>
          <a:stretch>
            <a:fillRect/>
          </a:stretch>
        </p:blipFill>
        <p:spPr>
          <a:xfrm>
            <a:off x="164226" y="117554"/>
            <a:ext cx="1880048" cy="1880048"/>
          </a:xfrm>
          <a:prstGeom prst="rect">
            <a:avLst/>
          </a:prstGeom>
        </p:spPr>
      </p:pic>
    </p:spTree>
    <p:extLst>
      <p:ext uri="{BB962C8B-B14F-4D97-AF65-F5344CB8AC3E}">
        <p14:creationId xmlns:p14="http://schemas.microsoft.com/office/powerpoint/2010/main" val="288994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1" dur="500"/>
                                        <p:tgtEl>
                                          <p:spTgt spid="5">
                                            <p:txEl>
                                              <p:pRg st="1" end="1"/>
                                            </p:txEl>
                                          </p:spTgt>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9" name="Group 28"/>
          <p:cNvGrpSpPr/>
          <p:nvPr/>
        </p:nvGrpSpPr>
        <p:grpSpPr>
          <a:xfrm>
            <a:off x="8031659" y="2546969"/>
            <a:ext cx="1700834" cy="996331"/>
            <a:chOff x="1339516" y="4850228"/>
            <a:chExt cx="1700834" cy="684497"/>
          </a:xfrm>
        </p:grpSpPr>
        <p:sp>
          <p:nvSpPr>
            <p:cNvPr id="30" name="Oval Callout 29"/>
            <p:cNvSpPr/>
            <p:nvPr/>
          </p:nvSpPr>
          <p:spPr>
            <a:xfrm>
              <a:off x="1339516" y="4850228"/>
              <a:ext cx="1524000" cy="68449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TextBox 30"/>
            <p:cNvSpPr txBox="1"/>
            <p:nvPr/>
          </p:nvSpPr>
          <p:spPr>
            <a:xfrm>
              <a:off x="1516350" y="4954929"/>
              <a:ext cx="1524000" cy="443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sp>
        <p:nvSpPr>
          <p:cNvPr id="19" name="Rectangle 18"/>
          <p:cNvSpPr/>
          <p:nvPr/>
        </p:nvSpPr>
        <p:spPr>
          <a:xfrm>
            <a:off x="504852" y="1181100"/>
            <a:ext cx="16754448" cy="1651671"/>
          </a:xfrm>
          <a:prstGeom prst="rect">
            <a:avLst/>
          </a:prstGeom>
        </p:spPr>
        <p:txBody>
          <a:bodyPr wrap="square">
            <a:spAutoFit/>
          </a:bodyPr>
          <a:lstStyle/>
          <a:p>
            <a:pPr lvl="0" algn="just">
              <a:lnSpc>
                <a:spcPct val="150000"/>
              </a:lnSpc>
              <a:defRPr/>
            </a:pPr>
            <a:r>
              <a:rPr lang="vi-VN" sz="3600">
                <a:solidFill>
                  <a:prstClr val="black"/>
                </a:solidFill>
                <a:ea typeface="Times New Roman" panose="02020603050405020304" pitchFamily="18" charset="0"/>
                <a:cs typeface="Arial" panose="020B0604020202020204" pitchFamily="34" charset="0"/>
              </a:rPr>
              <a:t>Trong Ví dụ 1, chứng minh rằng 4 điểm C, D, E, F đồng phẳng và tứ giác CDFE là hình bình hành.</a:t>
            </a:r>
          </a:p>
        </p:txBody>
      </p:sp>
      <p:sp>
        <p:nvSpPr>
          <p:cNvPr id="5" name="Rectangle 4"/>
          <p:cNvSpPr/>
          <p:nvPr/>
        </p:nvSpPr>
        <p:spPr>
          <a:xfrm>
            <a:off x="5885656" y="3946351"/>
            <a:ext cx="11875503" cy="4247317"/>
          </a:xfrm>
          <a:prstGeom prst="rect">
            <a:avLst/>
          </a:prstGeom>
        </p:spPr>
        <p:txBody>
          <a:bodyPr wrap="square">
            <a:spAutoFit/>
          </a:bodyPr>
          <a:lstStyle/>
          <a:p>
            <a:pPr>
              <a:lnSpc>
                <a:spcPct val="150000"/>
              </a:lnSpc>
              <a:spcAft>
                <a:spcPts val="0"/>
              </a:spcAft>
            </a:pPr>
            <a:r>
              <a:rPr lang="vi-VN" sz="3600">
                <a:ea typeface="Calibri" panose="020F0502020204030204" pitchFamily="34" charset="0"/>
                <a:cs typeface="Arial" panose="020B0604020202020204" pitchFamily="34" charset="0"/>
              </a:rPr>
              <a:t>Ta có: EF // AB (do ABEF là hình bình hành) và CD // AB (do ABCD là hình bình hành).</a:t>
            </a:r>
          </a:p>
          <a:p>
            <a:pPr>
              <a:lnSpc>
                <a:spcPct val="150000"/>
              </a:lnSpc>
              <a:spcAft>
                <a:spcPts val="0"/>
              </a:spcAft>
            </a:pPr>
            <a:r>
              <a:rPr lang="vi-VN" sz="3600">
                <a:ea typeface="Calibri" panose="020F0502020204030204" pitchFamily="34" charset="0"/>
                <a:cs typeface="Arial" panose="020B0604020202020204" pitchFamily="34" charset="0"/>
              </a:rPr>
              <a:t>Do đó, CD // EF.</a:t>
            </a:r>
          </a:p>
          <a:p>
            <a:pPr>
              <a:lnSpc>
                <a:spcPct val="150000"/>
              </a:lnSpc>
              <a:spcAft>
                <a:spcPts val="0"/>
              </a:spcAft>
            </a:pPr>
            <a:r>
              <a:rPr lang="vi-VN" sz="3600">
                <a:ea typeface="Calibri" panose="020F0502020204030204" pitchFamily="34" charset="0"/>
                <a:cs typeface="Arial" panose="020B0604020202020204" pitchFamily="34" charset="0"/>
              </a:rPr>
              <a:t>Khi đó, hai đường thẳng CD và EF đồng phẳng hay bốn điểm C, D, E, F đồng phẳng.</a:t>
            </a:r>
          </a:p>
        </p:txBody>
      </p:sp>
      <p:grpSp>
        <p:nvGrpSpPr>
          <p:cNvPr id="37" name="Group 2"/>
          <p:cNvGrpSpPr/>
          <p:nvPr/>
        </p:nvGrpSpPr>
        <p:grpSpPr>
          <a:xfrm rot="5400000">
            <a:off x="9195139" y="7466591"/>
            <a:ext cx="18731151" cy="1435770"/>
            <a:chOff x="0" y="0"/>
            <a:chExt cx="4933307" cy="502351"/>
          </a:xfrm>
        </p:grpSpPr>
        <p:sp>
          <p:nvSpPr>
            <p:cNvPr id="38"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sp>
        <p:sp>
          <p:nvSpPr>
            <p:cNvPr id="41"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43" name="Rectangle 42"/>
          <p:cNvSpPr/>
          <p:nvPr/>
        </p:nvSpPr>
        <p:spPr>
          <a:xfrm>
            <a:off x="6913093" y="38100"/>
            <a:ext cx="4114800" cy="113107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nl-NL" sz="4500" b="1" i="0" u="none" strike="noStrike" kern="1200" cap="none" spc="0" normalizeH="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tập 3:</a:t>
            </a:r>
            <a:endParaRPr kumimoji="0" lang="en-US" sz="45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4" name="Freeform 7"/>
          <p:cNvSpPr/>
          <p:nvPr/>
        </p:nvSpPr>
        <p:spPr>
          <a:xfrm rot="10800000">
            <a:off x="182188" y="180935"/>
            <a:ext cx="1511853" cy="1046020"/>
          </a:xfrm>
          <a:custGeom>
            <a:avLst/>
            <a:gdLst/>
            <a:ahLst/>
            <a:cxnLst/>
            <a:rect l="l" t="t" r="r" b="b"/>
            <a:pathLst>
              <a:path w="4935292" h="4114800">
                <a:moveTo>
                  <a:pt x="0" y="0"/>
                </a:moveTo>
                <a:lnTo>
                  <a:pt x="4935292" y="0"/>
                </a:lnTo>
                <a:lnTo>
                  <a:pt x="4935292" y="4114800"/>
                </a:lnTo>
                <a:lnTo>
                  <a:pt x="0" y="4114800"/>
                </a:lnTo>
                <a:lnTo>
                  <a:pt x="0" y="0"/>
                </a:lnTo>
                <a:close/>
              </a:path>
            </a:pathLst>
          </a:custGeom>
          <a:blipFill>
            <a:blip/>
            <a:stretch>
              <a:fillRect/>
            </a:stretch>
          </a:blipFill>
        </p:spPr>
      </p:sp>
      <p:pic>
        <p:nvPicPr>
          <p:cNvPr id="45" name="Picture 3"/>
          <p:cNvPicPr>
            <a:picLocks noChangeAspect="1"/>
          </p:cNvPicPr>
          <p:nvPr/>
        </p:nvPicPr>
        <p:blipFill>
          <a:blip r:embed="rId3" cstate="print">
            <a:alphaModFix amt="70000"/>
            <a:lum bright="70000" contrast="-7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73033" flipH="1">
            <a:off x="17111235" y="-217294"/>
            <a:ext cx="1463187" cy="1596699"/>
          </a:xfrm>
          <a:prstGeom prst="rect">
            <a:avLst/>
          </a:prstGeom>
        </p:spPr>
      </p:pic>
      <p:pic>
        <p:nvPicPr>
          <p:cNvPr id="14" name="Picture 13"/>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14881" y="3917299"/>
            <a:ext cx="5110321" cy="4195511"/>
          </a:xfrm>
          <a:prstGeom prst="rect">
            <a:avLst/>
          </a:prstGeom>
        </p:spPr>
      </p:pic>
      <p:sp>
        <p:nvSpPr>
          <p:cNvPr id="2" name="Rectangle 1"/>
          <p:cNvSpPr/>
          <p:nvPr/>
        </p:nvSpPr>
        <p:spPr>
          <a:xfrm>
            <a:off x="304800" y="8336899"/>
            <a:ext cx="17678400" cy="1754326"/>
          </a:xfrm>
          <a:prstGeom prst="rect">
            <a:avLst/>
          </a:prstGeom>
        </p:spPr>
        <p:txBody>
          <a:bodyPr wrap="square">
            <a:spAutoFit/>
          </a:bodyPr>
          <a:lstStyle/>
          <a:p>
            <a:pPr lvl="0">
              <a:lnSpc>
                <a:spcPct val="150000"/>
              </a:lnSpc>
            </a:pPr>
            <a:r>
              <a:rPr lang="vi-VN" sz="3600">
                <a:solidFill>
                  <a:prstClr val="black"/>
                </a:solidFill>
                <a:ea typeface="Calibri" panose="020F0502020204030204" pitchFamily="34" charset="0"/>
                <a:cs typeface="Arial" panose="020B0604020202020204" pitchFamily="34" charset="0"/>
              </a:rPr>
              <a:t>Lại có EF = AB và CD = AB (do ABEF và ABCD là các hình bình hành) nên CD = EF.</a:t>
            </a:r>
          </a:p>
          <a:p>
            <a:pPr lvl="0">
              <a:lnSpc>
                <a:spcPct val="150000"/>
              </a:lnSpc>
            </a:pPr>
            <a:r>
              <a:rPr lang="vi-VN" sz="3600">
                <a:solidFill>
                  <a:prstClr val="black"/>
                </a:solidFill>
                <a:ea typeface="Calibri" panose="020F0502020204030204" pitchFamily="34" charset="0"/>
                <a:cs typeface="Arial" panose="020B0604020202020204" pitchFamily="34" charset="0"/>
              </a:rPr>
              <a:t>Vậy tứ giác CDFE là hình bình hành.</a:t>
            </a:r>
          </a:p>
        </p:txBody>
      </p:sp>
    </p:spTree>
    <p:extLst>
      <p:ext uri="{BB962C8B-B14F-4D97-AF65-F5344CB8AC3E}">
        <p14:creationId xmlns:p14="http://schemas.microsoft.com/office/powerpoint/2010/main" val="51527433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anim calcmode="lin" valueType="num">
                                      <p:cBhvr>
                                        <p:cTn id="12" dur="500" fill="hold"/>
                                        <p:tgtEl>
                                          <p:spTgt spid="19"/>
                                        </p:tgtEl>
                                        <p:attrNameLst>
                                          <p:attrName>ppt_x</p:attrName>
                                        </p:attrNameLst>
                                      </p:cBhvr>
                                      <p:tavLst>
                                        <p:tav tm="0">
                                          <p:val>
                                            <p:strVal val="#ppt_x"/>
                                          </p:val>
                                        </p:tav>
                                        <p:tav tm="100000">
                                          <p:val>
                                            <p:strVal val="#ppt_x"/>
                                          </p:val>
                                        </p:tav>
                                      </p:tavLst>
                                    </p:anim>
                                    <p:anim calcmode="lin" valueType="num">
                                      <p:cBhvr>
                                        <p:cTn id="13"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500"/>
                                        <p:tgtEl>
                                          <p:spTgt spid="5">
                                            <p:txEl>
                                              <p:pRg st="0" end="0"/>
                                            </p:txEl>
                                          </p:spTgt>
                                        </p:tgtEl>
                                      </p:cBhvr>
                                    </p:animEffect>
                                  </p:childTnLst>
                                </p:cTn>
                              </p:par>
                            </p:childTnLst>
                          </p:cTn>
                        </p:par>
                        <p:par>
                          <p:cTn id="27" fill="hold">
                            <p:stCondLst>
                              <p:cond delay="1500"/>
                            </p:stCondLst>
                            <p:childTnLst>
                              <p:par>
                                <p:cTn id="28" presetID="10" presetClass="entr" presetSubtype="0" fill="hold" nodeType="after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fade">
                                      <p:cBhvr>
                                        <p:cTn id="30" dur="500"/>
                                        <p:tgtEl>
                                          <p:spTgt spid="5">
                                            <p:txEl>
                                              <p:pRg st="1" end="1"/>
                                            </p:txEl>
                                          </p:spTgt>
                                        </p:tgtEl>
                                      </p:cBhvr>
                                    </p:animEffect>
                                  </p:childTnLst>
                                </p:cTn>
                              </p:par>
                            </p:childTnLst>
                          </p:cTn>
                        </p:par>
                        <p:par>
                          <p:cTn id="31" fill="hold">
                            <p:stCondLst>
                              <p:cond delay="2000"/>
                            </p:stCondLst>
                            <p:childTnLst>
                              <p:par>
                                <p:cTn id="32" presetID="2" presetClass="entr" presetSubtype="4" fill="hold" nodeType="after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 calcmode="lin" valueType="num">
                                      <p:cBhvr additive="base">
                                        <p:cTn id="3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par>
                          <p:cTn id="36" fill="hold">
                            <p:stCondLst>
                              <p:cond delay="2500"/>
                            </p:stCondLst>
                            <p:childTnLst>
                              <p:par>
                                <p:cTn id="37" presetID="14" presetClass="entr" presetSubtype="10" fill="hold" grpId="0"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randombar(horizont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3"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980279" y="217587"/>
            <a:ext cx="979790" cy="914400"/>
          </a:xfrm>
          <a:prstGeom prst="rect">
            <a:avLst/>
          </a:prstGeom>
        </p:spPr>
      </p:pic>
      <p:sp>
        <p:nvSpPr>
          <p:cNvPr id="11" name="TextBox 10"/>
          <p:cNvSpPr txBox="1"/>
          <p:nvPr/>
        </p:nvSpPr>
        <p:spPr>
          <a:xfrm>
            <a:off x="1981200" y="345892"/>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HĐ 4:</a:t>
            </a:r>
            <a:endParaRPr kumimoji="0" lang="en-US" sz="4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18" name="TextBox 17"/>
          <p:cNvSpPr txBox="1"/>
          <p:nvPr/>
        </p:nvSpPr>
        <p:spPr>
          <a:xfrm>
            <a:off x="1005231" y="1131987"/>
            <a:ext cx="16292169" cy="5078313"/>
          </a:xfrm>
          <a:prstGeom prst="rect">
            <a:avLst/>
          </a:prstGeom>
          <a:noFill/>
        </p:spPr>
        <p:txBody>
          <a:bodyPr wrap="square" rtlCol="0">
            <a:spAutoFit/>
          </a:bodyPr>
          <a:lstStyle/>
          <a:p>
            <a:pPr lvl="0" algn="just">
              <a:lnSpc>
                <a:spcPct val="150000"/>
              </a:lnSpc>
            </a:pPr>
            <a:r>
              <a:rPr lang="vi-VN" sz="3600">
                <a:solidFill>
                  <a:prstClr val="black"/>
                </a:solidFill>
                <a:cs typeface="Arial" panose="020B0604020202020204" pitchFamily="34" charset="0"/>
              </a:rPr>
              <a:t>Cho hai mặt phẳng (P) và (Q) cắt nhau theo giao tuyến c. Một mặt phẳng (R) cắt (P) và (Q) lần lượt theo giao tuyến a và b khác c</a:t>
            </a:r>
          </a:p>
          <a:p>
            <a:pPr lvl="0" algn="just">
              <a:lnSpc>
                <a:spcPct val="150000"/>
              </a:lnSpc>
            </a:pPr>
            <a:r>
              <a:rPr lang="vi-VN" sz="3600">
                <a:solidFill>
                  <a:prstClr val="black"/>
                </a:solidFill>
                <a:cs typeface="Arial" panose="020B0604020202020204" pitchFamily="34" charset="0"/>
              </a:rPr>
              <a:t>a) Nếu hai đường thẳng a và c cắt nhau tại M thì đường thẳng b có đi qua M hay không (H.4.23)? Giải thích vì sao.</a:t>
            </a:r>
          </a:p>
          <a:p>
            <a:pPr lvl="0" algn="just">
              <a:lnSpc>
                <a:spcPct val="150000"/>
              </a:lnSpc>
            </a:pPr>
            <a:r>
              <a:rPr lang="vi-VN" sz="3600">
                <a:solidFill>
                  <a:prstClr val="black"/>
                </a:solidFill>
                <a:cs typeface="Arial" panose="020B0604020202020204" pitchFamily="34" charset="0"/>
              </a:rPr>
              <a:t>b) Nếu hai đường thẳng a và c song song với nhau thì hai đường thẳng b và c có song song với nhau hay không (H.4.24)? Giải thích vì sao. </a:t>
            </a:r>
          </a:p>
        </p:txBody>
      </p:sp>
      <p:grpSp>
        <p:nvGrpSpPr>
          <p:cNvPr id="40" name="Group 2"/>
          <p:cNvGrpSpPr/>
          <p:nvPr/>
        </p:nvGrpSpPr>
        <p:grpSpPr>
          <a:xfrm>
            <a:off x="-228600" y="10143319"/>
            <a:ext cx="20193000" cy="1172381"/>
            <a:chOff x="0" y="0"/>
            <a:chExt cx="2645030" cy="330991"/>
          </a:xfrm>
        </p:grpSpPr>
        <p:sp>
          <p:nvSpPr>
            <p:cNvPr id="42"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4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0116">
            <a:off x="16879107" y="-191108"/>
            <a:ext cx="1173882" cy="1192695"/>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79365" y="6157655"/>
            <a:ext cx="8343900" cy="3935057"/>
          </a:xfrm>
          <a:prstGeom prst="rect">
            <a:avLst/>
          </a:prstGeom>
        </p:spPr>
      </p:pic>
      <p:pic>
        <p:nvPicPr>
          <p:cNvPr id="5" name="Picture 4"/>
          <p:cNvPicPr>
            <a:picLocks noChangeAspect="1"/>
          </p:cNvPicPr>
          <p:nvPr/>
        </p:nvPicPr>
        <p:blipFill>
          <a:blip r:embed="rId7"/>
          <a:stretch>
            <a:fillRect/>
          </a:stretch>
        </p:blipFill>
        <p:spPr>
          <a:xfrm rot="13921250">
            <a:off x="-17140" y="8860312"/>
            <a:ext cx="2044741" cy="1789750"/>
          </a:xfrm>
          <a:prstGeom prst="rect">
            <a:avLst/>
          </a:prstGeom>
        </p:spPr>
      </p:pic>
      <p:pic>
        <p:nvPicPr>
          <p:cNvPr id="6" name="Picture 5"/>
          <p:cNvPicPr>
            <a:picLocks noChangeAspect="1"/>
          </p:cNvPicPr>
          <p:nvPr/>
        </p:nvPicPr>
        <p:blipFill>
          <a:blip r:embed="rId8"/>
          <a:stretch>
            <a:fillRect/>
          </a:stretch>
        </p:blipFill>
        <p:spPr>
          <a:xfrm>
            <a:off x="15580037" y="7252371"/>
            <a:ext cx="1092132" cy="1682472"/>
          </a:xfrm>
          <a:prstGeom prst="rect">
            <a:avLst/>
          </a:prstGeom>
        </p:spPr>
      </p:pic>
    </p:spTree>
    <p:extLst>
      <p:ext uri="{BB962C8B-B14F-4D97-AF65-F5344CB8AC3E}">
        <p14:creationId xmlns:p14="http://schemas.microsoft.com/office/powerpoint/2010/main" val="283531532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ppt_x</p:attrName>
                                        </p:attrNameLst>
                                      </p:cBhvr>
                                      <p:tavLst>
                                        <p:tav tm="0">
                                          <p:val>
                                            <p:strVal val="#ppt_x"/>
                                          </p:val>
                                        </p:tav>
                                        <p:tav tm="100000">
                                          <p:val>
                                            <p:strVal val="#ppt_x"/>
                                          </p:val>
                                        </p:tav>
                                      </p:tavLst>
                                    </p:anim>
                                    <p:anim calcmode="lin" valueType="num">
                                      <p:cBhvr>
                                        <p:cTn id="21" dur="5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anim calcmode="lin" valueType="num">
                                      <p:cBhvr>
                                        <p:cTn id="25" dur="500" fill="hold"/>
                                        <p:tgtEl>
                                          <p:spTgt spid="6"/>
                                        </p:tgtEl>
                                        <p:attrNameLst>
                                          <p:attrName>ppt_x</p:attrName>
                                        </p:attrNameLst>
                                      </p:cBhvr>
                                      <p:tavLst>
                                        <p:tav tm="0">
                                          <p:val>
                                            <p:strVal val="#ppt_x"/>
                                          </p:val>
                                        </p:tav>
                                        <p:tav tm="100000">
                                          <p:val>
                                            <p:strVal val="#ppt_x"/>
                                          </p:val>
                                        </p:tav>
                                      </p:tavLst>
                                    </p:anim>
                                    <p:anim calcmode="lin" valueType="num">
                                      <p:cBhvr>
                                        <p:cTn id="26"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 name="Group 2"/>
          <p:cNvGrpSpPr/>
          <p:nvPr/>
        </p:nvGrpSpPr>
        <p:grpSpPr>
          <a:xfrm>
            <a:off x="-228600" y="9867900"/>
            <a:ext cx="20193000" cy="1172381"/>
            <a:chOff x="0" y="0"/>
            <a:chExt cx="2645030" cy="330991"/>
          </a:xfrm>
        </p:grpSpPr>
        <p:sp>
          <p:nvSpPr>
            <p:cNvPr id="42"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4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4" name="Picture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0116">
            <a:off x="16879107" y="-191108"/>
            <a:ext cx="1173882" cy="1192695"/>
          </a:xfrm>
          <a:prstGeom prst="rect">
            <a:avLst/>
          </a:prstGeom>
        </p:spPr>
      </p:pic>
      <p:pic>
        <p:nvPicPr>
          <p:cNvPr id="5" name="Picture 4"/>
          <p:cNvPicPr>
            <a:picLocks noChangeAspect="1"/>
          </p:cNvPicPr>
          <p:nvPr/>
        </p:nvPicPr>
        <p:blipFill>
          <a:blip r:embed="rId3"/>
          <a:stretch>
            <a:fillRect/>
          </a:stretch>
        </p:blipFill>
        <p:spPr>
          <a:xfrm rot="10029323">
            <a:off x="16632554" y="8586214"/>
            <a:ext cx="2044741" cy="1789750"/>
          </a:xfrm>
          <a:prstGeom prst="rect">
            <a:avLst/>
          </a:prstGeom>
        </p:spPr>
      </p:pic>
      <p:sp>
        <p:nvSpPr>
          <p:cNvPr id="2" name="Rectangle 1"/>
          <p:cNvSpPr/>
          <p:nvPr/>
        </p:nvSpPr>
        <p:spPr>
          <a:xfrm>
            <a:off x="533400" y="251529"/>
            <a:ext cx="2691695" cy="969496"/>
          </a:xfrm>
          <a:prstGeom prst="rect">
            <a:avLst/>
          </a:prstGeom>
        </p:spPr>
        <p:txBody>
          <a:bodyPr wrap="square">
            <a:spAutoFit/>
          </a:bodyPr>
          <a:lstStyle/>
          <a:p>
            <a:pPr lvl="0">
              <a:lnSpc>
                <a:spcPct val="150000"/>
              </a:lnSpc>
              <a:defRPr/>
            </a:pPr>
            <a:r>
              <a:rPr lang="nl-NL" sz="3800" b="1" u="sng">
                <a:solidFill>
                  <a:srgbClr val="1F497D"/>
                </a:solidFill>
                <a:latin typeface="Arial" panose="020B0604020202020204" pitchFamily="34" charset="0"/>
                <a:ea typeface="Calibri" panose="020F0502020204030204" pitchFamily="34" charset="0"/>
                <a:cs typeface="Arial" panose="020B0604020202020204" pitchFamily="34" charset="0"/>
              </a:rPr>
              <a:t>Trả lời:</a:t>
            </a:r>
            <a:endParaRPr lang="en-US" sz="3800" b="1" u="sng">
              <a:solidFill>
                <a:srgbClr val="1F497D"/>
              </a:solidFill>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636437" y="1488003"/>
            <a:ext cx="11555563" cy="5560497"/>
          </a:xfrm>
          <a:prstGeom prst="rect">
            <a:avLst/>
          </a:prstGeom>
        </p:spPr>
        <p:txBody>
          <a:bodyPr wrap="square">
            <a:spAutoFit/>
          </a:bodyPr>
          <a:lstStyle/>
          <a:p>
            <a:pPr algn="just">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a) Vì M thuộc a nằm trong mặt phẳng (R) nên M thuộc mặt phẳng (R).</a:t>
            </a:r>
          </a:p>
          <a:p>
            <a:pPr algn="just">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Vì M thuộc c nằm trong mặt phẳng (Q) nên M thuộc mặt phẳng (Q).</a:t>
            </a:r>
          </a:p>
          <a:p>
            <a:pPr algn="just">
              <a:lnSpc>
                <a:spcPct val="150000"/>
              </a:lnSpc>
              <a:spcAft>
                <a:spcPts val="800"/>
              </a:spcAft>
            </a:pPr>
            <a:r>
              <a:rPr lang="en-US" sz="3800">
                <a:latin typeface="Arial" panose="020B0604020202020204" pitchFamily="34" charset="0"/>
                <a:ea typeface="Times New Roman" panose="02020603050405020304" pitchFamily="18" charset="0"/>
                <a:cs typeface="Arial" panose="020B0604020202020204" pitchFamily="34" charset="0"/>
              </a:rPr>
              <a:t>Do đó, M là một điểm chung của hai mặt phẳng (R) và (Q).</a:t>
            </a:r>
          </a:p>
        </p:txBody>
      </p:sp>
      <p:pic>
        <p:nvPicPr>
          <p:cNvPr id="7" name="Picture 6"/>
          <p:cNvPicPr>
            <a:picLocks noChangeAspect="1"/>
          </p:cNvPicPr>
          <p:nvPr/>
        </p:nvPicPr>
        <p:blipFill>
          <a:blip r:embed="rId4"/>
          <a:stretch>
            <a:fillRect/>
          </a:stretch>
        </p:blipFill>
        <p:spPr>
          <a:xfrm>
            <a:off x="12344400" y="1243616"/>
            <a:ext cx="5943601" cy="5428190"/>
          </a:xfrm>
          <a:prstGeom prst="rect">
            <a:avLst/>
          </a:prstGeom>
        </p:spPr>
      </p:pic>
      <p:sp>
        <p:nvSpPr>
          <p:cNvPr id="8" name="Rectangle 7"/>
          <p:cNvSpPr/>
          <p:nvPr/>
        </p:nvSpPr>
        <p:spPr>
          <a:xfrm>
            <a:off x="636437" y="7124700"/>
            <a:ext cx="16007658" cy="1949252"/>
          </a:xfrm>
          <a:prstGeom prst="rect">
            <a:avLst/>
          </a:prstGeom>
        </p:spPr>
        <p:txBody>
          <a:bodyPr wrap="square">
            <a:spAutoFit/>
          </a:bodyPr>
          <a:lstStyle/>
          <a:p>
            <a:pPr lvl="0" algn="just">
              <a:lnSpc>
                <a:spcPct val="150000"/>
              </a:lnSpc>
              <a:spcAft>
                <a:spcPts val="800"/>
              </a:spcAft>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Lại có hai mặt phẳng (R) và (Q) có giao tuyến là đường thẳng b.</a:t>
            </a:r>
          </a:p>
          <a:p>
            <a:pPr lvl="0" algn="just">
              <a:lnSpc>
                <a:spcPct val="150000"/>
              </a:lnSpc>
              <a:spcAft>
                <a:spcPts val="800"/>
              </a:spcAft>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Vậy M thuộc b hay đường thẳng b đi qua điểm M.</a:t>
            </a:r>
          </a:p>
        </p:txBody>
      </p:sp>
    </p:spTree>
    <p:extLst>
      <p:ext uri="{BB962C8B-B14F-4D97-AF65-F5344CB8AC3E}">
        <p14:creationId xmlns:p14="http://schemas.microsoft.com/office/powerpoint/2010/main" val="339520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fade">
                                      <p:cBhvr>
                                        <p:cTn id="16" dur="500"/>
                                        <p:tgtEl>
                                          <p:spTgt spid="4">
                                            <p:txEl>
                                              <p:pRg st="0" end="0"/>
                                            </p:txEl>
                                          </p:spTgt>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0" dur="500"/>
                                        <p:tgtEl>
                                          <p:spTgt spid="4">
                                            <p:txEl>
                                              <p:pRg st="1" end="1"/>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500"/>
                                        <p:tgtEl>
                                          <p:spTgt spid="4">
                                            <p:txEl>
                                              <p:pRg st="2" end="2"/>
                                            </p:txEl>
                                          </p:spTgt>
                                        </p:tgtEl>
                                      </p:cBhvr>
                                    </p:animEffect>
                                  </p:childTnLst>
                                </p:cTn>
                              </p:par>
                            </p:childTnLst>
                          </p:cTn>
                        </p:par>
                        <p:par>
                          <p:cTn id="25" fill="hold">
                            <p:stCondLst>
                              <p:cond delay="1500"/>
                            </p:stCondLst>
                            <p:childTnLst>
                              <p:par>
                                <p:cTn id="26" presetID="22" presetClass="entr" presetSubtype="4" fill="hold" nodeType="after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wipe(down)">
                                      <p:cBhvr>
                                        <p:cTn id="28" dur="500"/>
                                        <p:tgtEl>
                                          <p:spTgt spid="8">
                                            <p:txEl>
                                              <p:pRg st="0" end="0"/>
                                            </p:txEl>
                                          </p:spTgt>
                                        </p:tgtEl>
                                      </p:cBhvr>
                                    </p:animEffect>
                                  </p:childTnLst>
                                </p:cTn>
                              </p:par>
                            </p:childTnLst>
                          </p:cTn>
                        </p:par>
                        <p:par>
                          <p:cTn id="29" fill="hold">
                            <p:stCondLst>
                              <p:cond delay="2000"/>
                            </p:stCondLst>
                            <p:childTnLst>
                              <p:par>
                                <p:cTn id="30" presetID="14" presetClass="entr" presetSubtype="10" fill="hold" nodeType="after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randombar(horizontal)">
                                      <p:cBhvr>
                                        <p:cTn id="3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4" name="Picture 4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80116">
            <a:off x="16879107" y="-191108"/>
            <a:ext cx="1173882" cy="1192695"/>
          </a:xfrm>
          <a:prstGeom prst="rect">
            <a:avLst/>
          </a:prstGeom>
        </p:spPr>
      </p:pic>
      <p:pic>
        <p:nvPicPr>
          <p:cNvPr id="5" name="Picture 4"/>
          <p:cNvPicPr>
            <a:picLocks noChangeAspect="1"/>
          </p:cNvPicPr>
          <p:nvPr/>
        </p:nvPicPr>
        <p:blipFill>
          <a:blip r:embed="rId3"/>
          <a:stretch>
            <a:fillRect/>
          </a:stretch>
        </p:blipFill>
        <p:spPr>
          <a:xfrm rot="10029323">
            <a:off x="16632554" y="8728855"/>
            <a:ext cx="2044741" cy="1789750"/>
          </a:xfrm>
          <a:prstGeom prst="rect">
            <a:avLst/>
          </a:prstGeom>
        </p:spPr>
      </p:pic>
      <p:sp>
        <p:nvSpPr>
          <p:cNvPr id="2" name="Rectangle 1"/>
          <p:cNvSpPr/>
          <p:nvPr/>
        </p:nvSpPr>
        <p:spPr>
          <a:xfrm>
            <a:off x="533400" y="251529"/>
            <a:ext cx="2691695" cy="96949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3800" b="1" i="0" u="sng"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rPr>
              <a:t>Trả lời:</a:t>
            </a:r>
            <a:endParaRPr kumimoji="0" lang="en-US" sz="3800" b="1" i="0" u="sng"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1" name="Group 2"/>
          <p:cNvGrpSpPr/>
          <p:nvPr/>
        </p:nvGrpSpPr>
        <p:grpSpPr>
          <a:xfrm>
            <a:off x="-228600" y="9867900"/>
            <a:ext cx="20193000" cy="1172381"/>
            <a:chOff x="0" y="0"/>
            <a:chExt cx="2645030" cy="330991"/>
          </a:xfrm>
        </p:grpSpPr>
        <p:sp>
          <p:nvSpPr>
            <p:cNvPr id="12"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p:cNvPicPr>
            <a:picLocks noChangeAspect="1"/>
          </p:cNvPicPr>
          <p:nvPr/>
        </p:nvPicPr>
        <p:blipFill>
          <a:blip r:embed="rId4"/>
          <a:stretch>
            <a:fillRect/>
          </a:stretch>
        </p:blipFill>
        <p:spPr>
          <a:xfrm>
            <a:off x="11903978" y="1028700"/>
            <a:ext cx="6003022" cy="6477000"/>
          </a:xfrm>
          <a:prstGeom prst="rect">
            <a:avLst/>
          </a:prstGeom>
        </p:spPr>
      </p:pic>
      <p:sp>
        <p:nvSpPr>
          <p:cNvPr id="6" name="Rectangle 5"/>
          <p:cNvSpPr/>
          <p:nvPr/>
        </p:nvSpPr>
        <p:spPr>
          <a:xfrm>
            <a:off x="627647" y="1515106"/>
            <a:ext cx="10649953" cy="7209794"/>
          </a:xfrm>
          <a:prstGeom prst="rect">
            <a:avLst/>
          </a:prstGeom>
        </p:spPr>
        <p:txBody>
          <a:bodyPr wrap="square">
            <a:spAutoFit/>
          </a:bodyPr>
          <a:lstStyle/>
          <a:p>
            <a:pPr algn="just">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b) Ta thấy ba đường thẳng phân biệt a, b, c đôi một đồng phẳng.</a:t>
            </a:r>
          </a:p>
          <a:p>
            <a:pPr algn="just">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Do đó, nếu không có hai trong ba đường thẳng nào trong chúng cắt nhau thì a, b, c đôi một song song.</a:t>
            </a:r>
          </a:p>
          <a:p>
            <a:pPr algn="just">
              <a:lnSpc>
                <a:spcPct val="150000"/>
              </a:lnSpc>
            </a:pPr>
            <a:r>
              <a:rPr lang="en-US" sz="3800">
                <a:latin typeface="Arial" panose="020B0604020202020204" pitchFamily="34" charset="0"/>
                <a:ea typeface="Times New Roman" panose="02020603050405020304" pitchFamily="18" charset="0"/>
                <a:cs typeface="Arial" panose="020B0604020202020204" pitchFamily="34" charset="0"/>
              </a:rPr>
              <a:t>Vậy nếu hai đường thẳng a và c song song với nhau thì hai đường thẳng b và c song song      với nhau.</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308338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6" dur="500"/>
                                        <p:tgtEl>
                                          <p:spTgt spid="6">
                                            <p:txEl>
                                              <p:pRg st="1" end="1"/>
                                            </p:txEl>
                                          </p:spTgt>
                                        </p:tgtEl>
                                      </p:cBhvr>
                                    </p:animEffect>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6">
                                            <p:txEl>
                                              <p:pRg st="2" end="2"/>
                                            </p:txEl>
                                          </p:spTgt>
                                        </p:tgtEl>
                                        <p:attrNameLst>
                                          <p:attrName>style.visibility</p:attrName>
                                        </p:attrNameLst>
                                      </p:cBhvr>
                                      <p:to>
                                        <p:strVal val="visible"/>
                                      </p:to>
                                    </p:set>
                                    <p:anim calcmode="lin" valueType="num">
                                      <p:cBhvr additive="base">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24" name="Rectangle 23"/>
          <p:cNvSpPr/>
          <p:nvPr/>
        </p:nvSpPr>
        <p:spPr>
          <a:xfrm>
            <a:off x="7306424" y="723900"/>
            <a:ext cx="3751348" cy="93871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KẾT LUẬN</a:t>
            </a:r>
          </a:p>
        </p:txBody>
      </p:sp>
      <p:grpSp>
        <p:nvGrpSpPr>
          <p:cNvPr id="10" name="Group 9"/>
          <p:cNvGrpSpPr/>
          <p:nvPr/>
        </p:nvGrpSpPr>
        <p:grpSpPr>
          <a:xfrm>
            <a:off x="990600" y="2276512"/>
            <a:ext cx="16383000" cy="5076788"/>
            <a:chOff x="1066800" y="3711742"/>
            <a:chExt cx="16383000" cy="3659232"/>
          </a:xfrm>
        </p:grpSpPr>
        <p:grpSp>
          <p:nvGrpSpPr>
            <p:cNvPr id="36" name="Group 35"/>
            <p:cNvGrpSpPr/>
            <p:nvPr/>
          </p:nvGrpSpPr>
          <p:grpSpPr>
            <a:xfrm>
              <a:off x="1066800" y="3711742"/>
              <a:ext cx="16383000" cy="3659232"/>
              <a:chOff x="990600" y="2231858"/>
              <a:chExt cx="16383000" cy="3659232"/>
            </a:xfrm>
          </p:grpSpPr>
          <p:sp>
            <p:nvSpPr>
              <p:cNvPr id="40" name="Freeform 6"/>
              <p:cNvSpPr/>
              <p:nvPr/>
            </p:nvSpPr>
            <p:spPr>
              <a:xfrm>
                <a:off x="990600" y="2231858"/>
                <a:ext cx="16383000" cy="3659232"/>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noFill/>
              <a:ln w="57150">
                <a:solidFill>
                  <a:schemeClr val="tx2"/>
                </a:solidFill>
                <a:prstDash val="sysDash"/>
              </a:ln>
            </p:spPr>
          </p:sp>
          <p:sp>
            <p:nvSpPr>
              <p:cNvPr id="41" name="Freeform 6"/>
              <p:cNvSpPr/>
              <p:nvPr/>
            </p:nvSpPr>
            <p:spPr>
              <a:xfrm>
                <a:off x="1295398" y="2434274"/>
                <a:ext cx="15773401" cy="3325203"/>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solidFill>
                <a:srgbClr val="FFFFFF"/>
              </a:solidFill>
            </p:spPr>
          </p:sp>
        </p:grpSp>
        <p:sp>
          <p:nvSpPr>
            <p:cNvPr id="9" name="Rectangle 8"/>
            <p:cNvSpPr/>
            <p:nvPr/>
          </p:nvSpPr>
          <p:spPr>
            <a:xfrm>
              <a:off x="1924298" y="4124189"/>
              <a:ext cx="14651002" cy="2862322"/>
            </a:xfrm>
            <a:prstGeom prst="rect">
              <a:avLst/>
            </a:prstGeom>
          </p:spPr>
          <p:txBody>
            <a:bodyPr wrap="square">
              <a:spAutoFit/>
            </a:bodyPr>
            <a:lstStyle/>
            <a:p>
              <a:pPr lvl="0" algn="just">
                <a:lnSpc>
                  <a:spcPct val="150000"/>
                </a:lnSpc>
              </a:pPr>
              <a:r>
                <a:rPr lang="vi-VN" sz="4200" b="1" i="1">
                  <a:solidFill>
                    <a:prstClr val="black"/>
                  </a:solidFill>
                </a:rPr>
                <a:t>Định lí về ba đường giao tuyến</a:t>
              </a:r>
            </a:p>
            <a:p>
              <a:pPr lvl="0" algn="just">
                <a:lnSpc>
                  <a:spcPct val="150000"/>
                </a:lnSpc>
              </a:pPr>
              <a:r>
                <a:rPr lang="vi-VN" sz="4200">
                  <a:solidFill>
                    <a:prstClr val="black"/>
                  </a:solidFill>
                </a:rPr>
                <a:t>Nếu ba mặt phẳng đôi một cắt nhau theo ba giao tuyến phân biệt thì ba giao tuyến đó đồng quy hoặc đôi một song song với nhau.</a:t>
              </a:r>
            </a:p>
          </p:txBody>
        </p:sp>
      </p:grpSp>
      <p:sp>
        <p:nvSpPr>
          <p:cNvPr id="23" name="Freeform 5"/>
          <p:cNvSpPr/>
          <p:nvPr/>
        </p:nvSpPr>
        <p:spPr>
          <a:xfrm rot="6441999" flipH="1">
            <a:off x="16392850" y="2378931"/>
            <a:ext cx="1201798" cy="939612"/>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3" name="Picture 2"/>
          <p:cNvPicPr>
            <a:picLocks noChangeAspect="1"/>
          </p:cNvPicPr>
          <p:nvPr/>
        </p:nvPicPr>
        <p:blipFill>
          <a:blip r:embed="rId4"/>
          <a:stretch>
            <a:fillRect/>
          </a:stretch>
        </p:blipFill>
        <p:spPr>
          <a:xfrm>
            <a:off x="8153400" y="7991512"/>
            <a:ext cx="2635638" cy="1950849"/>
          </a:xfrm>
          <a:prstGeom prst="rect">
            <a:avLst/>
          </a:prstGeom>
        </p:spPr>
      </p:pic>
    </p:spTree>
    <p:extLst>
      <p:ext uri="{BB962C8B-B14F-4D97-AF65-F5344CB8AC3E}">
        <p14:creationId xmlns:p14="http://schemas.microsoft.com/office/powerpoint/2010/main" val="3129371558"/>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randombar(horizontal)">
                                      <p:cBhvr>
                                        <p:cTn id="1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0" name="Group 9"/>
          <p:cNvGrpSpPr/>
          <p:nvPr/>
        </p:nvGrpSpPr>
        <p:grpSpPr>
          <a:xfrm>
            <a:off x="7010400" y="571500"/>
            <a:ext cx="4114800" cy="1172381"/>
            <a:chOff x="5943600" y="389719"/>
            <a:chExt cx="7086600" cy="1172381"/>
          </a:xfrm>
        </p:grpSpPr>
        <p:grpSp>
          <p:nvGrpSpPr>
            <p:cNvPr id="11" name="Group 2"/>
            <p:cNvGrpSpPr/>
            <p:nvPr/>
          </p:nvGrpSpPr>
          <p:grpSpPr>
            <a:xfrm>
              <a:off x="5943600" y="389719"/>
              <a:ext cx="7086600" cy="1172381"/>
              <a:chOff x="0" y="0"/>
              <a:chExt cx="2645030" cy="330991"/>
            </a:xfrm>
          </p:grpSpPr>
          <p:sp>
            <p:nvSpPr>
              <p:cNvPr id="13"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Rectangle 11"/>
            <p:cNvSpPr/>
            <p:nvPr/>
          </p:nvSpPr>
          <p:spPr>
            <a:xfrm>
              <a:off x="7769338" y="406361"/>
              <a:ext cx="1980029" cy="94205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lang="nl-NL" sz="4200" b="1">
                  <a:solidFill>
                    <a:prstClr val="white"/>
                  </a:solidFill>
                  <a:latin typeface="Arial" panose="020B0604020202020204" pitchFamily="34" charset="0"/>
                  <a:ea typeface="Times New Roman" panose="02020603050405020304" pitchFamily="18" charset="0"/>
                  <a:cs typeface="Arial" panose="020B0604020202020204" pitchFamily="34" charset="0"/>
                </a:rPr>
                <a:t>Hệ quả</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28"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336105">
            <a:off x="17175426" y="8676282"/>
            <a:ext cx="1411259" cy="1926036"/>
          </a:xfrm>
          <a:prstGeom prst="rect">
            <a:avLst/>
          </a:prstGeom>
        </p:spPr>
      </p:pic>
      <p:pic>
        <p:nvPicPr>
          <p:cNvPr id="4" name="Picture 3"/>
          <p:cNvPicPr>
            <a:picLocks noChangeAspect="1"/>
          </p:cNvPicPr>
          <p:nvPr/>
        </p:nvPicPr>
        <p:blipFill>
          <a:blip r:embed="rId4">
            <a:biLevel thresh="75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2587519" y="5538041"/>
            <a:ext cx="12960562" cy="4101259"/>
          </a:xfrm>
          <a:prstGeom prst="rect">
            <a:avLst/>
          </a:prstGeom>
        </p:spPr>
      </p:pic>
      <p:sp>
        <p:nvSpPr>
          <p:cNvPr id="5" name="Rectangle 4"/>
          <p:cNvSpPr/>
          <p:nvPr/>
        </p:nvSpPr>
        <p:spPr>
          <a:xfrm>
            <a:off x="805782" y="2095500"/>
            <a:ext cx="16840200" cy="2748253"/>
          </a:xfrm>
          <a:prstGeom prst="rect">
            <a:avLst/>
          </a:prstGeom>
        </p:spPr>
        <p:txBody>
          <a:bodyPr wrap="square">
            <a:spAutoFit/>
          </a:bodyPr>
          <a:lstStyle/>
          <a:p>
            <a:pPr lvl="0" algn="just">
              <a:lnSpc>
                <a:spcPct val="150000"/>
              </a:lnSpc>
            </a:pPr>
            <a:r>
              <a:rPr lang="vi-VN" sz="4000">
                <a:solidFill>
                  <a:prstClr val="black"/>
                </a:solidFill>
                <a:ea typeface="Calibri"/>
                <a:cs typeface="Calibri"/>
                <a:sym typeface="Calibri"/>
              </a:rPr>
              <a:t>Nếu hai mặt phẳng phân biệt lần lượt chứa hai đường thẳng song song thì giao tuyến của chúng (nếu có) cũng song song với hai đường thẳng đó hoặc trùng với một trong hai đường thẳng đó. </a:t>
            </a:r>
          </a:p>
        </p:txBody>
      </p:sp>
      <p:sp>
        <p:nvSpPr>
          <p:cNvPr id="30" name="Freeform 6"/>
          <p:cNvSpPr/>
          <p:nvPr/>
        </p:nvSpPr>
        <p:spPr>
          <a:xfrm>
            <a:off x="304800" y="318001"/>
            <a:ext cx="1670230" cy="1526526"/>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1" name="Freeform 4"/>
          <p:cNvSpPr/>
          <p:nvPr/>
        </p:nvSpPr>
        <p:spPr>
          <a:xfrm>
            <a:off x="16869665" y="666809"/>
            <a:ext cx="1031776" cy="825461"/>
          </a:xfrm>
          <a:custGeom>
            <a:avLst/>
            <a:gdLst/>
            <a:ahLst/>
            <a:cxnLst/>
            <a:rect l="l" t="t" r="r" b="b"/>
            <a:pathLst>
              <a:path w="5111553" h="4114800">
                <a:moveTo>
                  <a:pt x="0" y="0"/>
                </a:moveTo>
                <a:lnTo>
                  <a:pt x="5111552" y="0"/>
                </a:lnTo>
                <a:lnTo>
                  <a:pt x="5111552"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anim calcmode="lin" valueType="num">
                                      <p:cBhvr>
                                        <p:cTn id="17" dur="500" fill="hold"/>
                                        <p:tgtEl>
                                          <p:spTgt spid="4"/>
                                        </p:tgtEl>
                                        <p:attrNameLst>
                                          <p:attrName>ppt_x</p:attrName>
                                        </p:attrNameLst>
                                      </p:cBhvr>
                                      <p:tavLst>
                                        <p:tav tm="0">
                                          <p:val>
                                            <p:strVal val="#ppt_x"/>
                                          </p:val>
                                        </p:tav>
                                        <p:tav tm="100000">
                                          <p:val>
                                            <p:strVal val="#ppt_x"/>
                                          </p:val>
                                        </p:tav>
                                      </p:tavLst>
                                    </p:anim>
                                    <p:anim calcmode="lin" valueType="num">
                                      <p:cBhvr>
                                        <p:cTn id="18"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251445" y="190500"/>
            <a:ext cx="17807955" cy="9890990"/>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4" name="Group 13"/>
          <p:cNvGrpSpPr/>
          <p:nvPr/>
        </p:nvGrpSpPr>
        <p:grpSpPr>
          <a:xfrm>
            <a:off x="251445" y="190500"/>
            <a:ext cx="3861128" cy="1279214"/>
            <a:chOff x="482272" y="679784"/>
            <a:chExt cx="3861128" cy="1279214"/>
          </a:xfrm>
        </p:grpSpPr>
        <p:pic>
          <p:nvPicPr>
            <p:cNvPr id="15"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2272" y="679784"/>
              <a:ext cx="3861128" cy="1279214"/>
            </a:xfrm>
            <a:prstGeom prst="rect">
              <a:avLst/>
            </a:prstGeom>
          </p:spPr>
        </p:pic>
        <p:sp>
          <p:nvSpPr>
            <p:cNvPr id="16" name="Rectangle 15"/>
            <p:cNvSpPr/>
            <p:nvPr/>
          </p:nvSpPr>
          <p:spPr>
            <a:xfrm>
              <a:off x="1871436" y="788699"/>
              <a:ext cx="2036135" cy="1015663"/>
            </a:xfrm>
            <a:prstGeom prst="rect">
              <a:avLst/>
            </a:prstGeom>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Ví dụ 4:</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5" name="Oval Callout 24"/>
          <p:cNvSpPr/>
          <p:nvPr/>
        </p:nvSpPr>
        <p:spPr>
          <a:xfrm>
            <a:off x="7546236" y="3543300"/>
            <a:ext cx="1597154" cy="9144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Rectangle 18"/>
          <p:cNvSpPr/>
          <p:nvPr/>
        </p:nvSpPr>
        <p:spPr>
          <a:xfrm>
            <a:off x="573064" y="1562100"/>
            <a:ext cx="17181536" cy="1738296"/>
          </a:xfrm>
          <a:prstGeom prst="rect">
            <a:avLst/>
          </a:prstGeom>
        </p:spPr>
        <p:txBody>
          <a:bodyPr wrap="square">
            <a:spAutoFit/>
          </a:bodyPr>
          <a:lstStyle/>
          <a:p>
            <a:pPr lvl="0" algn="just">
              <a:lnSpc>
                <a:spcPct val="150000"/>
              </a:lnSpc>
              <a:spcAft>
                <a:spcPts val="1200"/>
              </a:spcAft>
              <a:defRPr/>
            </a:pPr>
            <a:r>
              <a:rPr lang="en-US" sz="3800">
                <a:solidFill>
                  <a:prstClr val="black"/>
                </a:solidFill>
                <a:latin typeface="Arial" panose="020B0604020202020204" pitchFamily="34" charset="0"/>
                <a:ea typeface="Times New Roman" panose="02020603050405020304" pitchFamily="18" charset="0"/>
              </a:rPr>
              <a:t>Cho hình chóp S.ABCD có đáy ABCD là hình bình hành (H.4.25). Xác định giao tuyến của hai mặt phẳng (SAB) và (SCD).</a:t>
            </a:r>
            <a:endParaRPr lang="en-US" sz="3800" dirty="0" err="1">
              <a:solidFill>
                <a:prstClr val="black"/>
              </a:solidFill>
              <a:latin typeface="Arial" panose="020B0604020202020204" pitchFamily="34" charset="0"/>
              <a:ea typeface="Times New Roman" panose="02020603050405020304" pitchFamily="18" charset="0"/>
            </a:endParaRPr>
          </a:p>
        </p:txBody>
      </p:sp>
      <p:sp>
        <p:nvSpPr>
          <p:cNvPr id="21" name="Rectangle 20"/>
          <p:cNvSpPr/>
          <p:nvPr/>
        </p:nvSpPr>
        <p:spPr>
          <a:xfrm>
            <a:off x="7620000" y="4664988"/>
            <a:ext cx="10058400" cy="5355312"/>
          </a:xfrm>
          <a:prstGeom prst="rect">
            <a:avLst/>
          </a:prstGeom>
        </p:spPr>
        <p:txBody>
          <a:bodyPr wrap="square">
            <a:spAutoFit/>
          </a:bodyPr>
          <a:lstStyle/>
          <a:p>
            <a:pPr lvl="0" algn="just">
              <a:lnSpc>
                <a:spcPct val="150000"/>
              </a:lnSpc>
              <a:defRPr/>
            </a:pPr>
            <a:r>
              <a:rPr lang="vi-VN" sz="3800">
                <a:solidFill>
                  <a:prstClr val="black"/>
                </a:solidFill>
                <a:ea typeface="Times New Roman" panose="02020603050405020304" pitchFamily="18" charset="0"/>
              </a:rPr>
              <a:t>Hai mặt phẳng (SAB) và (SCD) có điểm chung S và chứa hai đường thẳng song song là AB và CD. </a:t>
            </a:r>
            <a:endParaRPr lang="en-US" sz="3800">
              <a:solidFill>
                <a:prstClr val="black"/>
              </a:solidFill>
              <a:ea typeface="Times New Roman" panose="02020603050405020304" pitchFamily="18" charset="0"/>
            </a:endParaRPr>
          </a:p>
          <a:p>
            <a:pPr lvl="0" algn="just">
              <a:lnSpc>
                <a:spcPct val="150000"/>
              </a:lnSpc>
              <a:defRPr/>
            </a:pPr>
            <a:r>
              <a:rPr lang="vi-VN" sz="3800">
                <a:solidFill>
                  <a:prstClr val="black"/>
                </a:solidFill>
                <a:ea typeface="Times New Roman" panose="02020603050405020304" pitchFamily="18" charset="0"/>
              </a:rPr>
              <a:t>Do đó, giao tuyến của hai mặt phẳng (SAB) và (SCD) là đường thẳng m đi qua S và song song với AB, CD.</a:t>
            </a:r>
          </a:p>
        </p:txBody>
      </p:sp>
      <p:pic>
        <p:nvPicPr>
          <p:cNvPr id="20" name="Picture 7"/>
          <p:cNvPicPr>
            <a:picLocks noChangeAspect="1"/>
          </p:cNvPicPr>
          <p:nvPr/>
        </p:nvPicPr>
        <p:blipFill>
          <a:blip r:embed="rId5"/>
          <a:srcRect/>
          <a:stretch>
            <a:fillRect/>
          </a:stretch>
        </p:blipFill>
        <p:spPr>
          <a:xfrm>
            <a:off x="16873082" y="94618"/>
            <a:ext cx="1186318" cy="1332941"/>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Lst>
          </a:blip>
          <a:stretch>
            <a:fillRect/>
          </a:stretch>
        </p:blipFill>
        <p:spPr>
          <a:xfrm>
            <a:off x="1066800" y="4580021"/>
            <a:ext cx="5663979" cy="5150271"/>
          </a:xfrm>
          <a:prstGeom prst="rect">
            <a:avLst/>
          </a:prstGeom>
        </p:spPr>
      </p:pic>
      <p:pic>
        <p:nvPicPr>
          <p:cNvPr id="17" name="Picture 16"/>
          <p:cNvPicPr>
            <a:picLocks noChangeAspect="1"/>
          </p:cNvPicPr>
          <p:nvPr/>
        </p:nvPicPr>
        <p:blipFill>
          <a:blip r:embed="rId8"/>
          <a:stretch>
            <a:fillRect/>
          </a:stretch>
        </p:blipFill>
        <p:spPr>
          <a:xfrm>
            <a:off x="-253713" y="3543300"/>
            <a:ext cx="1752600" cy="1752600"/>
          </a:xfrm>
          <a:prstGeom prst="rect">
            <a:avLst/>
          </a:prstGeom>
        </p:spPr>
      </p:pic>
    </p:spTree>
    <p:extLst>
      <p:ext uri="{BB962C8B-B14F-4D97-AF65-F5344CB8AC3E}">
        <p14:creationId xmlns:p14="http://schemas.microsoft.com/office/powerpoint/2010/main" val="3387702373"/>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anim calcmode="lin" valueType="num">
                                      <p:cBhvr>
                                        <p:cTn id="14" dur="500" fill="hold"/>
                                        <p:tgtEl>
                                          <p:spTgt spid="19"/>
                                        </p:tgtEl>
                                        <p:attrNameLst>
                                          <p:attrName>ppt_x</p:attrName>
                                        </p:attrNameLst>
                                      </p:cBhvr>
                                      <p:tavLst>
                                        <p:tav tm="0">
                                          <p:val>
                                            <p:strVal val="#ppt_x"/>
                                          </p:val>
                                        </p:tav>
                                        <p:tav tm="100000">
                                          <p:val>
                                            <p:strVal val="#ppt_x"/>
                                          </p:val>
                                        </p:tav>
                                      </p:tavLst>
                                    </p:anim>
                                    <p:anim calcmode="lin" valueType="num">
                                      <p:cBhvr>
                                        <p:cTn id="15" dur="5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anim calcmode="lin" valueType="num">
                                      <p:cBhvr>
                                        <p:cTn id="19" dur="500" fill="hold"/>
                                        <p:tgtEl>
                                          <p:spTgt spid="2"/>
                                        </p:tgtEl>
                                        <p:attrNameLst>
                                          <p:attrName>ppt_x</p:attrName>
                                        </p:attrNameLst>
                                      </p:cBhvr>
                                      <p:tavLst>
                                        <p:tav tm="0">
                                          <p:val>
                                            <p:strVal val="#ppt_x"/>
                                          </p:val>
                                        </p:tav>
                                        <p:tav tm="100000">
                                          <p:val>
                                            <p:strVal val="#ppt_x"/>
                                          </p:val>
                                        </p:tav>
                                      </p:tavLst>
                                    </p:anim>
                                    <p:anim calcmode="lin" valueType="num">
                                      <p:cBhvr>
                                        <p:cTn id="20"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
                                            <p:txEl>
                                              <p:pRg st="0" end="0"/>
                                            </p:txEl>
                                          </p:spTgt>
                                        </p:tgtEl>
                                        <p:attrNameLst>
                                          <p:attrName>style.visibility</p:attrName>
                                        </p:attrNameLst>
                                      </p:cBhvr>
                                      <p:to>
                                        <p:strVal val="visible"/>
                                      </p:to>
                                    </p:set>
                                    <p:animEffect transition="in" filter="fade">
                                      <p:cBhvr>
                                        <p:cTn id="30" dur="500"/>
                                        <p:tgtEl>
                                          <p:spTgt spid="21">
                                            <p:txEl>
                                              <p:pRg st="0" end="0"/>
                                            </p:txEl>
                                          </p:spTgt>
                                        </p:tgtEl>
                                      </p:cBhvr>
                                    </p:animEffect>
                                  </p:childTnLst>
                                </p:cTn>
                              </p:par>
                            </p:childTnLst>
                          </p:cTn>
                        </p:par>
                        <p:par>
                          <p:cTn id="31" fill="hold">
                            <p:stCondLst>
                              <p:cond delay="500"/>
                            </p:stCondLst>
                            <p:childTnLst>
                              <p:par>
                                <p:cTn id="32" presetID="14" presetClass="entr" presetSubtype="10" fill="hold" nodeType="afterEffect">
                                  <p:stCondLst>
                                    <p:cond delay="0"/>
                                  </p:stCondLst>
                                  <p:childTnLst>
                                    <p:set>
                                      <p:cBhvr>
                                        <p:cTn id="33"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34"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Freeform 7"/>
          <p:cNvSpPr/>
          <p:nvPr/>
        </p:nvSpPr>
        <p:spPr>
          <a:xfrm rot="14618097">
            <a:off x="16367301" y="510864"/>
            <a:ext cx="1612239" cy="1366570"/>
          </a:xfrm>
          <a:custGeom>
            <a:avLst/>
            <a:gdLst/>
            <a:ahLst/>
            <a:cxnLst/>
            <a:rect l="l" t="t" r="r" b="b"/>
            <a:pathLst>
              <a:path w="4935292" h="4114800">
                <a:moveTo>
                  <a:pt x="0" y="0"/>
                </a:moveTo>
                <a:lnTo>
                  <a:pt x="4935292" y="0"/>
                </a:lnTo>
                <a:lnTo>
                  <a:pt x="4935292" y="4114800"/>
                </a:lnTo>
                <a:lnTo>
                  <a:pt x="0" y="4114800"/>
                </a:lnTo>
                <a:lnTo>
                  <a:pt x="0" y="0"/>
                </a:lnTo>
                <a:close/>
              </a:path>
            </a:pathLst>
          </a:custGeom>
          <a:blipFill>
            <a:blip>
              <a:duotone>
                <a:prstClr val="black"/>
                <a:schemeClr val="accent3">
                  <a:tint val="45000"/>
                  <a:satMod val="400000"/>
                </a:schemeClr>
              </a:duotone>
            </a:blip>
            <a:stretch>
              <a:fillRect/>
            </a:stretch>
          </a:blipFill>
        </p:spPr>
      </p:sp>
      <mc:AlternateContent xmlns:mc="http://schemas.openxmlformats.org/markup-compatibility/2006" xmlns:a14="http://schemas.microsoft.com/office/drawing/2010/main">
        <mc:Choice Requires="a14">
          <p:sp>
            <p:nvSpPr>
              <p:cNvPr id="3" name="Rectangle 2"/>
              <p:cNvSpPr/>
              <p:nvPr/>
            </p:nvSpPr>
            <p:spPr>
              <a:xfrm>
                <a:off x="457200" y="1544241"/>
                <a:ext cx="17449800" cy="1846659"/>
              </a:xfrm>
              <a:prstGeom prst="rect">
                <a:avLst/>
              </a:prstGeom>
            </p:spPr>
            <p:txBody>
              <a:bodyPr wrap="square">
                <a:spAutoFit/>
              </a:bodyPr>
              <a:lstStyle/>
              <a:p>
                <a:pPr algn="just">
                  <a:lnSpc>
                    <a:spcPct val="150000"/>
                  </a:lnSpc>
                  <a:spcAft>
                    <a:spcPts val="800"/>
                  </a:spcAft>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Cho hình chóp </a:t>
                </a:r>
                <a14:m>
                  <m:oMath xmlns:m="http://schemas.openxmlformats.org/officeDocument/2006/math">
                    <m:r>
                      <m:rPr>
                        <m:sty m:val="p"/>
                      </m:rPr>
                      <a:rPr lang="en-US" sz="3800" i="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m:t>
                    </m:r>
                    <m:r>
                      <a:rPr lang="en-US" sz="3800" i="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i="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ABCD</m:t>
                    </m:r>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có đáy </a:t>
                </a:r>
                <a14:m>
                  <m:oMath xmlns:m="http://schemas.openxmlformats.org/officeDocument/2006/math">
                    <m:r>
                      <m:rPr>
                        <m:sty m:val="p"/>
                      </m:rPr>
                      <a:rPr lang="en-US" sz="3800" i="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ABCD</m:t>
                    </m:r>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là hình bình hành. Gọi </a:t>
                </a:r>
                <a14:m>
                  <m:oMath xmlns:m="http://schemas.openxmlformats.org/officeDocument/2006/math">
                    <m:r>
                      <m:rPr>
                        <m:sty m:val="p"/>
                      </m:rPr>
                      <a:rPr lang="en-US" sz="3800" i="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d</m:t>
                    </m:r>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là giao tuyến của hai mặt phẳng </a:t>
                </a:r>
                <a14:m>
                  <m:oMath xmlns:m="http://schemas.openxmlformats.org/officeDocument/2006/math">
                    <m:d>
                      <m:d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i="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SAD</m:t>
                        </m:r>
                      </m:e>
                    </m:d>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d>
                      <m:d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i="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SBC</m:t>
                        </m:r>
                      </m:e>
                    </m:d>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Xác định d và tìm vị trí tương đối của d với BD?</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457200" y="1544241"/>
                <a:ext cx="17449800" cy="1846659"/>
              </a:xfrm>
              <a:prstGeom prst="rect">
                <a:avLst/>
              </a:prstGeom>
              <a:blipFill>
                <a:blip r:embed="rId13"/>
                <a:stretch>
                  <a:fillRect l="-1153" r="-1118" b="-6601"/>
                </a:stretch>
              </a:blipFill>
            </p:spPr>
            <p:txBody>
              <a:bodyPr/>
              <a:lstStyle/>
              <a:p>
                <a:r>
                  <a:rPr lang="en-US">
                    <a:noFill/>
                  </a:rPr>
                  <a:t> </a:t>
                </a:r>
              </a:p>
            </p:txBody>
          </p:sp>
        </mc:Fallback>
      </mc:AlternateContent>
      <p:grpSp>
        <p:nvGrpSpPr>
          <p:cNvPr id="13" name="Group 12"/>
          <p:cNvGrpSpPr/>
          <p:nvPr/>
        </p:nvGrpSpPr>
        <p:grpSpPr>
          <a:xfrm>
            <a:off x="457200" y="258322"/>
            <a:ext cx="3505200" cy="2980178"/>
            <a:chOff x="5681134" y="288505"/>
            <a:chExt cx="6036734" cy="2980178"/>
          </a:xfrm>
        </p:grpSpPr>
        <p:grpSp>
          <p:nvGrpSpPr>
            <p:cNvPr id="14" name="Group 2"/>
            <p:cNvGrpSpPr/>
            <p:nvPr/>
          </p:nvGrpSpPr>
          <p:grpSpPr>
            <a:xfrm>
              <a:off x="5681134" y="288505"/>
              <a:ext cx="6036734" cy="2980178"/>
              <a:chOff x="-97964" y="-28575"/>
              <a:chExt cx="2253174" cy="841375"/>
            </a:xfrm>
          </p:grpSpPr>
          <p:sp>
            <p:nvSpPr>
              <p:cNvPr id="16" name="Freeform 3"/>
              <p:cNvSpPr/>
              <p:nvPr/>
            </p:nvSpPr>
            <p:spPr>
              <a:xfrm>
                <a:off x="-97964" y="0"/>
                <a:ext cx="2253174"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7"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Rectangle 14"/>
            <p:cNvSpPr/>
            <p:nvPr/>
          </p:nvSpPr>
          <p:spPr>
            <a:xfrm>
              <a:off x="6077034" y="406361"/>
              <a:ext cx="5364645" cy="106182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lang="nl-NL" sz="4200" b="1">
                  <a:solidFill>
                    <a:prstClr val="white"/>
                  </a:solidFill>
                  <a:latin typeface="Arial" panose="020B0604020202020204" pitchFamily="34" charset="0"/>
                  <a:ea typeface="Times New Roman" panose="02020603050405020304" pitchFamily="18" charset="0"/>
                  <a:cs typeface="Arial" panose="020B0604020202020204" pitchFamily="34" charset="0"/>
                </a:rPr>
                <a:t>Bài tập nhỏ</a:t>
              </a:r>
              <a:endParaRPr kumimoji="0" lang="en-US" sz="42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
        <p:nvSpPr>
          <p:cNvPr id="22" name="Oval Callout 21"/>
          <p:cNvSpPr/>
          <p:nvPr/>
        </p:nvSpPr>
        <p:spPr>
          <a:xfrm>
            <a:off x="8383523" y="3584778"/>
            <a:ext cx="1597154" cy="849705"/>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Effect>
                      <a14:saturation sat="200000"/>
                    </a14:imgEffect>
                  </a14:imgLayer>
                </a14:imgProps>
              </a:ext>
            </a:extLst>
          </a:blip>
          <a:stretch>
            <a:fillRect/>
          </a:stretch>
        </p:blipFill>
        <p:spPr>
          <a:xfrm>
            <a:off x="871174" y="5189136"/>
            <a:ext cx="4996226" cy="4996226"/>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7162800" y="4893588"/>
                <a:ext cx="10210800" cy="5355312"/>
              </a:xfrm>
              <a:prstGeom prst="rect">
                <a:avLst/>
              </a:prstGeom>
            </p:spPr>
            <p:txBody>
              <a:bodyPr wrap="square">
                <a:spAutoFit/>
              </a:bodyPr>
              <a:lstStyle/>
              <a:p>
                <a:pPr algn="just">
                  <a:lnSpc>
                    <a:spcPct val="150000"/>
                  </a:lnSpc>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Ta có hai mặt phẳng </a:t>
                </a:r>
                <a14:m>
                  <m:oMath xmlns:m="http://schemas.openxmlformats.org/officeDocument/2006/math">
                    <m:d>
                      <m:d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𝑆𝐴𝐷</m:t>
                        </m:r>
                      </m:e>
                    </m:d>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d>
                      <m:d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𝑆𝐵𝐶</m:t>
                        </m:r>
                      </m:e>
                    </m:d>
                  </m:oMath>
                </a14:m>
                <a:r>
                  <a:rPr lang="en-US" sz="38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có: </a:t>
                </a:r>
              </a:p>
              <a:p>
                <a:pPr algn="ctr">
                  <a:lnSpc>
                    <a:spcPct val="150000"/>
                  </a:lnSpc>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Điểm </a:t>
                </a:r>
                <a14:m>
                  <m:oMath xmlns:m="http://schemas.openxmlformats.org/officeDocument/2006/math">
                    <m:r>
                      <a:rPr lang="en-US" sz="38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𝑆</m:t>
                    </m:r>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chung; </a:t>
                </a:r>
                <a14:m>
                  <m:oMath xmlns:m="http://schemas.openxmlformats.org/officeDocument/2006/math">
                    <m:r>
                      <a:rPr lang="en-US" sz="38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𝐴𝐷</m:t>
                    </m:r>
                    <m:r>
                      <a:rPr lang="en-US" sz="38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38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𝐵𝐶</m:t>
                    </m:r>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Vậy giao tuyến d là đường thẳng qua </a:t>
                </a:r>
                <a14:m>
                  <m:oMath xmlns:m="http://schemas.openxmlformats.org/officeDocument/2006/math">
                    <m:r>
                      <a:rPr lang="en-US" sz="38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𝑆</m:t>
                    </m:r>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 song song với </a:t>
                </a:r>
                <a14:m>
                  <m:oMath xmlns:m="http://schemas.openxmlformats.org/officeDocument/2006/math">
                    <m:r>
                      <a:rPr lang="en-US" sz="38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𝐴𝐷</m:t>
                    </m:r>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38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𝐵𝐶</m:t>
                    </m:r>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a:rPr lang="en-US" sz="3800" i="1"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𝐴</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𝐷</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 </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𝐵𝐶</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𝐴𝐵𝐶𝐷</m:t>
                        </m:r>
                      </m:e>
                    </m:d>
                    <m:r>
                      <a:rPr lang="en-US" sz="3800" b="0" i="1" smtClean="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𝑑</m:t>
                    </m:r>
                    <m:r>
                      <a:rPr lang="en-US" sz="38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𝐴𝐵𝐶𝐷</m:t>
                    </m:r>
                    <m:r>
                      <a:rPr lang="en-US" sz="3800" i="1">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Mà </a:t>
                </a:r>
                <a14:m>
                  <m:oMath xmlns:m="http://schemas.openxmlformats.org/officeDocument/2006/math">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𝐵𝐷</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𝐴𝐵𝐶𝐷</m:t>
                    </m:r>
                    <m:r>
                      <a:rPr lang="en-US" sz="3800" i="1">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𝑑</m:t>
                    </m:r>
                    <m:r>
                      <a:rPr lang="en-US" sz="38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 // </m:t>
                    </m:r>
                    <m:r>
                      <a:rPr lang="en-US" sz="38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𝐵𝐷</m:t>
                    </m:r>
                    <m:r>
                      <a:rPr lang="en-US" sz="3800" i="1" smtClean="0">
                        <a:solidFill>
                          <a:srgbClr val="000000"/>
                        </a:solidFill>
                        <a:effectLst/>
                        <a:latin typeface="Cambria Math" panose="02040503050406030204" pitchFamily="18" charset="0"/>
                        <a:ea typeface="Times New Roman" panose="02020603050405020304" pitchFamily="18" charset="0"/>
                        <a:cs typeface="Arial" panose="020B0604020202020204" pitchFamily="34" charset="0"/>
                      </a:rPr>
                      <m:t>.</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162800" y="4893588"/>
                <a:ext cx="10210800" cy="5355312"/>
              </a:xfrm>
              <a:prstGeom prst="rect">
                <a:avLst/>
              </a:prstGeom>
              <a:blipFill>
                <a:blip r:embed="rId16"/>
                <a:stretch>
                  <a:fillRect l="-1970" r="-1970" b="-1595"/>
                </a:stretch>
              </a:blipFill>
            </p:spPr>
            <p:txBody>
              <a:bodyPr/>
              <a:lstStyle/>
              <a:p>
                <a:r>
                  <a:rPr lang="en-US">
                    <a:noFill/>
                  </a:rPr>
                  <a:t> </a:t>
                </a:r>
              </a:p>
            </p:txBody>
          </p:sp>
        </mc:Fallback>
      </mc:AlternateContent>
      <p:pic>
        <p:nvPicPr>
          <p:cNvPr id="6" name="Picture 5"/>
          <p:cNvPicPr>
            <a:picLocks noChangeAspect="1"/>
          </p:cNvPicPr>
          <p:nvPr/>
        </p:nvPicPr>
        <p:blipFill>
          <a:blip r:embed="rId17"/>
          <a:stretch>
            <a:fillRect/>
          </a:stretch>
        </p:blipFill>
        <p:spPr>
          <a:xfrm flipH="1">
            <a:off x="24063" y="3900984"/>
            <a:ext cx="630115" cy="1426634"/>
          </a:xfrm>
          <a:prstGeom prst="rect">
            <a:avLst/>
          </a:prstGeom>
        </p:spPr>
      </p:pic>
    </p:spTree>
    <p:extLst>
      <p:ext uri="{BB962C8B-B14F-4D97-AF65-F5344CB8AC3E}">
        <p14:creationId xmlns:p14="http://schemas.microsoft.com/office/powerpoint/2010/main" val="77424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500"/>
                                        <p:tgtEl>
                                          <p:spTgt spid="5">
                                            <p:txEl>
                                              <p:pRg st="0" end="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fade">
                                      <p:cBhvr>
                                        <p:cTn id="29" dur="500"/>
                                        <p:tgtEl>
                                          <p:spTgt spid="5">
                                            <p:txEl>
                                              <p:pRg st="1" end="1"/>
                                            </p:txEl>
                                          </p:spTgt>
                                        </p:tgtEl>
                                      </p:cBhvr>
                                    </p:animEffect>
                                  </p:childTnLst>
                                </p:cTn>
                              </p:par>
                            </p:childTnLst>
                          </p:cTn>
                        </p:par>
                        <p:par>
                          <p:cTn id="30" fill="hold">
                            <p:stCondLst>
                              <p:cond delay="500"/>
                            </p:stCondLst>
                            <p:childTnLst>
                              <p:par>
                                <p:cTn id="31" presetID="14" presetClass="entr" presetSubtype="10" fill="hold" nodeType="after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randombar(horizontal)">
                                      <p:cBhvr>
                                        <p:cTn id="33" dur="500"/>
                                        <p:tgtEl>
                                          <p:spTgt spid="5">
                                            <p:txEl>
                                              <p:pRg st="2" end="2"/>
                                            </p:txEl>
                                          </p:spTgt>
                                        </p:tgtEl>
                                      </p:cBhvr>
                                    </p:animEffect>
                                  </p:childTnLst>
                                </p:cTn>
                              </p:par>
                            </p:childTnLst>
                          </p:cTn>
                        </p:par>
                        <p:par>
                          <p:cTn id="34" fill="hold">
                            <p:stCondLst>
                              <p:cond delay="1000"/>
                            </p:stCondLst>
                            <p:childTnLst>
                              <p:par>
                                <p:cTn id="35" presetID="22" presetClass="entr" presetSubtype="4" fill="hold" nodeType="after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animEffect transition="in" filter="wipe(down)">
                                      <p:cBhvr>
                                        <p:cTn id="37" dur="500"/>
                                        <p:tgtEl>
                                          <p:spTgt spid="5">
                                            <p:txEl>
                                              <p:pRg st="3" end="3"/>
                                            </p:txEl>
                                          </p:spTgt>
                                        </p:tgtEl>
                                      </p:cBhvr>
                                    </p:animEffect>
                                  </p:childTnLst>
                                </p:cTn>
                              </p:par>
                            </p:childTnLst>
                          </p:cTn>
                        </p:par>
                        <p:par>
                          <p:cTn id="38" fill="hold">
                            <p:stCondLst>
                              <p:cond delay="1500"/>
                            </p:stCondLst>
                            <p:childTnLst>
                              <p:par>
                                <p:cTn id="39" presetID="16" presetClass="entr" presetSubtype="21" fill="hold" nodeType="afterEffect">
                                  <p:stCondLst>
                                    <p:cond delay="0"/>
                                  </p:stCondLst>
                                  <p:childTnLst>
                                    <p:set>
                                      <p:cBhvr>
                                        <p:cTn id="40" dur="1" fill="hold">
                                          <p:stCondLst>
                                            <p:cond delay="0"/>
                                          </p:stCondLst>
                                        </p:cTn>
                                        <p:tgtEl>
                                          <p:spTgt spid="5">
                                            <p:txEl>
                                              <p:pRg st="4" end="4"/>
                                            </p:txEl>
                                          </p:spTgt>
                                        </p:tgtEl>
                                        <p:attrNameLst>
                                          <p:attrName>style.visibility</p:attrName>
                                        </p:attrNameLst>
                                      </p:cBhvr>
                                      <p:to>
                                        <p:strVal val="visible"/>
                                      </p:to>
                                    </p:set>
                                    <p:animEffect transition="in" filter="barn(inVertical)">
                                      <p:cBhvr>
                                        <p:cTn id="4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34" name="Group 33"/>
          <p:cNvGrpSpPr/>
          <p:nvPr/>
        </p:nvGrpSpPr>
        <p:grpSpPr>
          <a:xfrm>
            <a:off x="481263" y="419100"/>
            <a:ext cx="10972800" cy="1203330"/>
            <a:chOff x="3663045" y="869613"/>
            <a:chExt cx="10972800" cy="1203330"/>
          </a:xfrm>
        </p:grpSpPr>
        <p:pic>
          <p:nvPicPr>
            <p:cNvPr id="35"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63045" y="869613"/>
              <a:ext cx="5553212" cy="1203330"/>
            </a:xfrm>
            <a:prstGeom prst="rect">
              <a:avLst/>
            </a:prstGeom>
          </p:spPr>
        </p:pic>
        <p:sp>
          <p:nvSpPr>
            <p:cNvPr id="36" name="Rectangle 35"/>
            <p:cNvSpPr/>
            <p:nvPr/>
          </p:nvSpPr>
          <p:spPr>
            <a:xfrm>
              <a:off x="5081851" y="874189"/>
              <a:ext cx="9553994" cy="113107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5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Luyện tập 4</a:t>
              </a:r>
              <a:endParaRPr kumimoji="0" lang="en-US" sz="45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sp>
        <p:nvSpPr>
          <p:cNvPr id="37" name="Rectangle 36"/>
          <p:cNvSpPr/>
          <p:nvPr/>
        </p:nvSpPr>
        <p:spPr>
          <a:xfrm>
            <a:off x="633663" y="1788824"/>
            <a:ext cx="18288000" cy="916276"/>
          </a:xfrm>
          <a:prstGeom prst="rect">
            <a:avLst/>
          </a:prstGeom>
        </p:spPr>
        <p:txBody>
          <a:bodyPr wrap="square">
            <a:spAutoFit/>
          </a:bodyPr>
          <a:lstStyle/>
          <a:p>
            <a:pPr lvl="0">
              <a:lnSpc>
                <a:spcPct val="150000"/>
              </a:lnSpc>
              <a:defRPr/>
            </a:pPr>
            <a:r>
              <a:rPr lang="vi-VN" sz="4000">
                <a:solidFill>
                  <a:prstClr val="black"/>
                </a:solidFill>
                <a:ea typeface="Times New Roman" panose="02020603050405020304" pitchFamily="18" charset="0"/>
              </a:rPr>
              <a:t>Trong Ví dụ 4, hãy xác định giao tuyến của hai mặt phẳng (SAD) và (SBC)</a:t>
            </a:r>
            <a:r>
              <a:rPr lang="en-US" sz="4000">
                <a:solidFill>
                  <a:prstClr val="black"/>
                </a:solidFill>
                <a:ea typeface="Times New Roman" panose="02020603050405020304" pitchFamily="18" charset="0"/>
              </a:rPr>
              <a:t>.</a:t>
            </a:r>
            <a:endParaRPr lang="vi-VN" sz="4000">
              <a:solidFill>
                <a:prstClr val="black"/>
              </a:solidFill>
              <a:ea typeface="Times New Roman" panose="02020603050405020304" pitchFamily="18" charset="0"/>
            </a:endParaRPr>
          </a:p>
        </p:txBody>
      </p:sp>
      <p:pic>
        <p:nvPicPr>
          <p:cNvPr id="14" name="Picture 13"/>
          <p:cNvPicPr>
            <a:picLocks noChangeAspect="1"/>
          </p:cNvPicPr>
          <p:nvPr/>
        </p:nvPicPr>
        <p:blipFill>
          <a:blip r:embed="rId5"/>
          <a:stretch>
            <a:fillRect/>
          </a:stretch>
        </p:blipFill>
        <p:spPr>
          <a:xfrm rot="21431603">
            <a:off x="16823748" y="8661054"/>
            <a:ext cx="2362200" cy="2498294"/>
          </a:xfrm>
          <a:prstGeom prst="rect">
            <a:avLst/>
          </a:prstGeom>
        </p:spPr>
      </p:pic>
      <p:pic>
        <p:nvPicPr>
          <p:cNvPr id="22" name="Picture 2"/>
          <p:cNvPicPr>
            <a:picLocks noChangeAspect="1"/>
          </p:cNvPicPr>
          <p:nvPr/>
        </p:nvPicPr>
        <p:blipFill>
          <a:blip r:embed="rId6"/>
          <a:srcRect/>
          <a:stretch>
            <a:fillRect/>
          </a:stretch>
        </p:blipFill>
        <p:spPr>
          <a:xfrm rot="16726530">
            <a:off x="16407009" y="-29664"/>
            <a:ext cx="1650121" cy="1771933"/>
          </a:xfrm>
          <a:prstGeom prst="rect">
            <a:avLst/>
          </a:prstGeom>
        </p:spPr>
      </p:pic>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bright="20000" contrast="-40000"/>
                    </a14:imgEffect>
                  </a14:imgLayer>
                </a14:imgProps>
              </a:ext>
            </a:extLst>
          </a:blip>
          <a:stretch>
            <a:fillRect/>
          </a:stretch>
        </p:blipFill>
        <p:spPr>
          <a:xfrm>
            <a:off x="762000" y="4675328"/>
            <a:ext cx="5663979" cy="5150271"/>
          </a:xfrm>
          <a:prstGeom prst="rect">
            <a:avLst/>
          </a:prstGeom>
        </p:spPr>
      </p:pic>
      <p:sp>
        <p:nvSpPr>
          <p:cNvPr id="11" name="Oval Callout 10"/>
          <p:cNvSpPr/>
          <p:nvPr/>
        </p:nvSpPr>
        <p:spPr>
          <a:xfrm>
            <a:off x="8305800" y="3086100"/>
            <a:ext cx="1752600" cy="871887"/>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7239000" y="4285397"/>
            <a:ext cx="10282170" cy="5734903"/>
          </a:xfrm>
          <a:prstGeom prst="rect">
            <a:avLst/>
          </a:prstGeom>
        </p:spPr>
        <p:txBody>
          <a:bodyPr wrap="square">
            <a:spAutoFit/>
          </a:bodyPr>
          <a:lstStyle/>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Hai mặt phẳng (SAD) và (SBC) có điểm chung S và chứa hai đường thẳng song song là AD và BC. </a:t>
            </a:r>
          </a:p>
          <a:p>
            <a:pPr algn="just">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Do đó, giao tuyến của hai mặt phẳng (SAD) và (SBC) là đường thẳng n đi qua S và song song với AD, BC.</a:t>
            </a:r>
            <a:endParaRPr lang="en-US" sz="40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868558276"/>
      </p:ext>
    </p:extLst>
  </p:cSld>
  <p:clrMapOvr>
    <a:masterClrMapping/>
  </p:clrMapOvr>
  <mc:AlternateContent xmlns:mc="http://schemas.openxmlformats.org/markup-compatibility/2006" xmlns:p14="http://schemas.microsoft.com/office/powerpoint/2010/main">
    <mc:Choice Requires="p14">
      <p:transition spd="med" p14:dur="700">
        <p:wipe dir="d"/>
      </p:transition>
    </mc:Choice>
    <mc:Fallback xmlns="">
      <p:transition spd="med">
        <p:wipe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4">
                                            <p:txEl>
                                              <p:pRg st="1" end="1"/>
                                            </p:txEl>
                                          </p:spTgt>
                                        </p:tgtEl>
                                        <p:attrNameLst>
                                          <p:attrName>style.visibility</p:attrName>
                                        </p:attrNameLst>
                                      </p:cBhvr>
                                      <p:to>
                                        <p:strVal val="visible"/>
                                      </p:to>
                                    </p:set>
                                    <p:animEffect transition="in" filter="randombar(horizontal)">
                                      <p:cBhvr>
                                        <p:cTn id="29"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084001">
            <a:off x="16400300" y="413715"/>
            <a:ext cx="1990256" cy="1624773"/>
          </a:xfrm>
          <a:prstGeom prst="rect">
            <a:avLst/>
          </a:prstGeom>
        </p:spPr>
      </p:pic>
      <p:grpSp>
        <p:nvGrpSpPr>
          <p:cNvPr id="10" name="Group 9"/>
          <p:cNvGrpSpPr/>
          <p:nvPr/>
        </p:nvGrpSpPr>
        <p:grpSpPr>
          <a:xfrm>
            <a:off x="4151677" y="844305"/>
            <a:ext cx="10272000" cy="3873989"/>
            <a:chOff x="4129800" y="287531"/>
            <a:chExt cx="10272000" cy="3873989"/>
          </a:xfrm>
        </p:grpSpPr>
        <p:grpSp>
          <p:nvGrpSpPr>
            <p:cNvPr id="11" name="Group 2"/>
            <p:cNvGrpSpPr/>
            <p:nvPr/>
          </p:nvGrpSpPr>
          <p:grpSpPr>
            <a:xfrm>
              <a:off x="5289364" y="287531"/>
              <a:ext cx="7772401" cy="3873989"/>
              <a:chOff x="-160593" y="-28575"/>
              <a:chExt cx="2932533" cy="841375"/>
            </a:xfrm>
          </p:grpSpPr>
          <p:sp>
            <p:nvSpPr>
              <p:cNvPr id="13" name="Freeform 3"/>
              <p:cNvSpPr/>
              <p:nvPr/>
            </p:nvSpPr>
            <p:spPr>
              <a:xfrm>
                <a:off x="-160593" y="29859"/>
                <a:ext cx="2932533" cy="272376"/>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4"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12" name="Google Shape;7771;p33"/>
            <p:cNvSpPr txBox="1">
              <a:spLocks/>
            </p:cNvSpPr>
            <p:nvPr/>
          </p:nvSpPr>
          <p:spPr>
            <a:xfrm>
              <a:off x="4129800" y="8001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5800" b="1" kern="0" dirty="0">
                  <a:solidFill>
                    <a:srgbClr val="FFFF00"/>
                  </a:solidFill>
                  <a:latin typeface="Arial" panose="020B0604020202020204" pitchFamily="34" charset="0"/>
                </a:rPr>
                <a:t>NỘI DUNG BÀI HỌC</a:t>
              </a:r>
              <a:endParaRPr lang="vi-VN" sz="5800" b="1" kern="0" dirty="0">
                <a:solidFill>
                  <a:srgbClr val="FFFF00"/>
                </a:solidFill>
                <a:latin typeface="Arial" panose="020B0604020202020204" pitchFamily="34" charset="0"/>
              </a:endParaRPr>
            </a:p>
          </p:txBody>
        </p:sp>
      </p:grpSp>
      <p:grpSp>
        <p:nvGrpSpPr>
          <p:cNvPr id="16" name="Group 15"/>
          <p:cNvGrpSpPr/>
          <p:nvPr/>
        </p:nvGrpSpPr>
        <p:grpSpPr>
          <a:xfrm>
            <a:off x="3019534" y="3357356"/>
            <a:ext cx="1236936" cy="1155973"/>
            <a:chOff x="2315060" y="3149849"/>
            <a:chExt cx="1236936" cy="1155973"/>
          </a:xfrm>
        </p:grpSpPr>
        <p:pic>
          <p:nvPicPr>
            <p:cNvPr id="2" name="Picture 2"/>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15"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1</a:t>
              </a:r>
            </a:p>
          </p:txBody>
        </p:sp>
      </p:grpSp>
      <p:sp>
        <p:nvSpPr>
          <p:cNvPr id="17" name="Rectangle 16"/>
          <p:cNvSpPr/>
          <p:nvPr/>
        </p:nvSpPr>
        <p:spPr>
          <a:xfrm>
            <a:off x="4521503" y="3314700"/>
            <a:ext cx="10364250" cy="1131079"/>
          </a:xfrm>
          <a:prstGeom prst="rect">
            <a:avLst/>
          </a:prstGeom>
        </p:spPr>
        <p:txBody>
          <a:bodyPr wrap="square">
            <a:spAutoFit/>
          </a:bodyPr>
          <a:lstStyle/>
          <a:p>
            <a:pPr lvl="0" algn="just">
              <a:lnSpc>
                <a:spcPct val="150000"/>
              </a:lnSpc>
              <a:tabLst>
                <a:tab pos="360045" algn="l"/>
                <a:tab pos="720090" algn="l"/>
              </a:tabLst>
            </a:pPr>
            <a:r>
              <a:rPr lang="vi-VN" sz="4500" b="1">
                <a:ea typeface="Calibri" panose="020F0502020204030204" pitchFamily="34" charset="0"/>
                <a:cs typeface="Arial" panose="020B0604020202020204" pitchFamily="34" charset="0"/>
              </a:rPr>
              <a:t>Vị trí tương đối của hai đường thẳng</a:t>
            </a:r>
            <a:endParaRPr kumimoji="0" lang="vi-VN" sz="45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19" name="Group 18"/>
          <p:cNvGrpSpPr/>
          <p:nvPr/>
        </p:nvGrpSpPr>
        <p:grpSpPr>
          <a:xfrm>
            <a:off x="3019534" y="5305499"/>
            <a:ext cx="1236936" cy="1155973"/>
            <a:chOff x="2315060" y="3149849"/>
            <a:chExt cx="1236936" cy="1155973"/>
          </a:xfrm>
        </p:grpSpPr>
        <p:pic>
          <p:nvPicPr>
            <p:cNvPr id="20" name="Picture 2"/>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1"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2</a:t>
              </a:r>
            </a:p>
          </p:txBody>
        </p:sp>
      </p:grpSp>
      <p:sp>
        <p:nvSpPr>
          <p:cNvPr id="22" name="Rectangle 21"/>
          <p:cNvSpPr/>
          <p:nvPr/>
        </p:nvSpPr>
        <p:spPr>
          <a:xfrm>
            <a:off x="4495800" y="5258140"/>
            <a:ext cx="11652950" cy="1131079"/>
          </a:xfrm>
          <a:prstGeom prst="rect">
            <a:avLst/>
          </a:prstGeom>
        </p:spPr>
        <p:txBody>
          <a:bodyPr wrap="square">
            <a:spAutoFit/>
          </a:bodyPr>
          <a:lstStyle/>
          <a:p>
            <a:pPr lvl="0" algn="just">
              <a:lnSpc>
                <a:spcPct val="150000"/>
              </a:lnSpc>
              <a:tabLst>
                <a:tab pos="360045" algn="l"/>
                <a:tab pos="720090" algn="l"/>
              </a:tabLst>
            </a:pPr>
            <a:r>
              <a:rPr lang="vi-VN" sz="4500" b="1">
                <a:ea typeface="Calibri" panose="020F0502020204030204" pitchFamily="34" charset="0"/>
                <a:cs typeface="Arial" panose="020B0604020202020204" pitchFamily="34" charset="0"/>
              </a:rPr>
              <a:t>Tính chất của hai đường thẳng song song</a:t>
            </a:r>
            <a:endParaRPr kumimoji="0" lang="vi-VN" sz="45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8" name="Picture 27"/>
          <p:cNvPicPr>
            <a:picLocks noChangeAspect="1"/>
          </p:cNvPicPr>
          <p:nvPr/>
        </p:nvPicPr>
        <p:blipFill>
          <a:blip r:embed="rId6"/>
          <a:stretch>
            <a:fillRect/>
          </a:stretch>
        </p:blipFill>
        <p:spPr>
          <a:xfrm>
            <a:off x="15849600" y="8039100"/>
            <a:ext cx="1968850" cy="2032070"/>
          </a:xfrm>
          <a:prstGeom prst="rect">
            <a:avLst/>
          </a:prstGeom>
        </p:spPr>
      </p:pic>
      <p:pic>
        <p:nvPicPr>
          <p:cNvPr id="30"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2400" y="8972088"/>
            <a:ext cx="2209800" cy="1124412"/>
          </a:xfrm>
          <a:prstGeom prst="rect">
            <a:avLst/>
          </a:prstGeom>
        </p:spPr>
      </p:pic>
      <p:grpSp>
        <p:nvGrpSpPr>
          <p:cNvPr id="23" name="Group 22"/>
          <p:cNvGrpSpPr/>
          <p:nvPr/>
        </p:nvGrpSpPr>
        <p:grpSpPr>
          <a:xfrm>
            <a:off x="3013338" y="7320058"/>
            <a:ext cx="1236936" cy="1155973"/>
            <a:chOff x="2315060" y="3149849"/>
            <a:chExt cx="1236936" cy="1155973"/>
          </a:xfrm>
        </p:grpSpPr>
        <p:pic>
          <p:nvPicPr>
            <p:cNvPr id="24" name="Picture 2"/>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5"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3</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
        <p:nvSpPr>
          <p:cNvPr id="26" name="Rectangle 25"/>
          <p:cNvSpPr/>
          <p:nvPr/>
        </p:nvSpPr>
        <p:spPr>
          <a:xfrm>
            <a:off x="4489604" y="7272699"/>
            <a:ext cx="11652950" cy="1002710"/>
          </a:xfrm>
          <a:prstGeom prst="rect">
            <a:avLst/>
          </a:prstGeom>
        </p:spPr>
        <p:txBody>
          <a:bodyPr wrap="square">
            <a:spAutoFit/>
          </a:bodyPr>
          <a:lstStyle/>
          <a:p>
            <a:pPr lvl="0" algn="just">
              <a:lnSpc>
                <a:spcPct val="150000"/>
              </a:lnSpc>
              <a:tabLst>
                <a:tab pos="360045" algn="l"/>
                <a:tab pos="720090" algn="l"/>
              </a:tabLst>
            </a:pPr>
            <a:r>
              <a:rPr lang="vi-VN" sz="4500" b="1">
                <a:ea typeface="Calibri" panose="020F0502020204030204" pitchFamily="34" charset="0"/>
                <a:cs typeface="Arial" panose="020B0604020202020204" pitchFamily="34" charset="0"/>
              </a:rPr>
              <a:t>Nhắc lại kiến thức, làm bài tập</a:t>
            </a:r>
            <a:endParaRPr kumimoji="0" lang="vi-VN" sz="4500" b="1" i="0" u="none" strike="noStrike" kern="1200" cap="none" spc="0" normalizeH="0" baseline="0" noProof="0" dirty="0">
              <a:ln>
                <a:noFill/>
              </a:ln>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1581533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10"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par>
                          <p:cTn id="22" fill="hold">
                            <p:stCondLst>
                              <p:cond delay="1500"/>
                            </p:stCondLst>
                            <p:childTnLst>
                              <p:par>
                                <p:cTn id="23" presetID="14" presetClass="entr" presetSubtype="10"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randombar(horizontal)">
                                      <p:cBhvr>
                                        <p:cTn id="25" dur="500"/>
                                        <p:tgtEl>
                                          <p:spTgt spid="26"/>
                                        </p:tgtEl>
                                      </p:cBhvr>
                                    </p:animEffect>
                                  </p:childTnLst>
                                </p:cTn>
                              </p:par>
                              <p:par>
                                <p:cTn id="26" presetID="14" presetClass="entr" presetSubtype="1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6" name="Group 15"/>
          <p:cNvGrpSpPr/>
          <p:nvPr/>
        </p:nvGrpSpPr>
        <p:grpSpPr>
          <a:xfrm>
            <a:off x="-685800" y="867922"/>
            <a:ext cx="5758778" cy="2980178"/>
            <a:chOff x="2895600" y="323135"/>
            <a:chExt cx="13149591" cy="2980178"/>
          </a:xfrm>
        </p:grpSpPr>
        <p:grpSp>
          <p:nvGrpSpPr>
            <p:cNvPr id="17" name="Group 2"/>
            <p:cNvGrpSpPr/>
            <p:nvPr/>
          </p:nvGrpSpPr>
          <p:grpSpPr>
            <a:xfrm>
              <a:off x="2895600" y="323135"/>
              <a:ext cx="13149591" cy="2980178"/>
              <a:chOff x="0" y="-28575"/>
              <a:chExt cx="2716931" cy="841375"/>
            </a:xfrm>
          </p:grpSpPr>
          <p:sp>
            <p:nvSpPr>
              <p:cNvPr id="19" name="Freeform 3"/>
              <p:cNvSpPr/>
              <p:nvPr/>
            </p:nvSpPr>
            <p:spPr>
              <a:xfrm>
                <a:off x="775612" y="0"/>
                <a:ext cx="1941319"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Rectangle 17"/>
            <p:cNvSpPr/>
            <p:nvPr/>
          </p:nvSpPr>
          <p:spPr>
            <a:xfrm>
              <a:off x="7535178" y="395603"/>
              <a:ext cx="7522641" cy="1131079"/>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Vận dụng 2</a:t>
              </a:r>
              <a:endParaRPr kumimoji="0" lang="nl-NL" sz="45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32" name="Picture 31"/>
          <p:cNvPicPr>
            <a:picLocks noChangeAspect="1"/>
          </p:cNvPicPr>
          <p:nvPr/>
        </p:nvPicPr>
        <p:blipFill>
          <a:blip r:embed="rId3"/>
          <a:stretch>
            <a:fillRect/>
          </a:stretch>
        </p:blipFill>
        <p:spPr>
          <a:xfrm>
            <a:off x="16002000" y="996344"/>
            <a:ext cx="1282847" cy="896748"/>
          </a:xfrm>
          <a:prstGeom prst="rect">
            <a:avLst/>
          </a:prstGeom>
        </p:spPr>
      </p:pic>
      <p:sp>
        <p:nvSpPr>
          <p:cNvPr id="4" name="Rectangle 3"/>
          <p:cNvSpPr/>
          <p:nvPr/>
        </p:nvSpPr>
        <p:spPr>
          <a:xfrm>
            <a:off x="910944" y="2594925"/>
            <a:ext cx="16448040" cy="2947410"/>
          </a:xfrm>
          <a:prstGeom prst="rect">
            <a:avLst/>
          </a:prstGeom>
        </p:spPr>
        <p:txBody>
          <a:bodyPr wrap="square">
            <a:spAutoFit/>
          </a:bodyPr>
          <a:lstStyle/>
          <a:p>
            <a:pPr lvl="0" algn="just">
              <a:lnSpc>
                <a:spcPct val="150000"/>
              </a:lnSpc>
              <a:spcBef>
                <a:spcPts val="600"/>
              </a:spcBef>
            </a:pPr>
            <a:r>
              <a:rPr lang="vi-VN" sz="4300">
                <a:solidFill>
                  <a:prstClr val="black"/>
                </a:solidFill>
                <a:cs typeface="Arial" panose="020B0604020202020204" pitchFamily="34" charset="0"/>
              </a:rPr>
              <a:t>Một bề kính chứa nước có đáy là hình chữ nhật được đặt nghiêng như Hình 4.26. Giải thích tại sao đường mép nước AB song song với cạnh CD của bề nước</a:t>
            </a:r>
            <a:r>
              <a:rPr lang="en-US" sz="4300">
                <a:solidFill>
                  <a:prstClr val="black"/>
                </a:solidFill>
                <a:cs typeface="Arial" panose="020B0604020202020204" pitchFamily="34" charset="0"/>
              </a:rPr>
              <a:t>.</a:t>
            </a:r>
            <a:endParaRPr lang="vi-VN" sz="4300">
              <a:solidFill>
                <a:prstClr val="black"/>
              </a:solidFill>
              <a:cs typeface="Arial" panose="020B0604020202020204" pitchFamily="34"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Effect>
                      <a14:brightnessContrast bright="20000" contrast="-40000"/>
                    </a14:imgEffect>
                  </a14:imgLayer>
                </a14:imgProps>
              </a:ext>
            </a:extLst>
          </a:blip>
          <a:stretch>
            <a:fillRect/>
          </a:stretch>
        </p:blipFill>
        <p:spPr>
          <a:xfrm>
            <a:off x="12496800" y="5143500"/>
            <a:ext cx="4724399" cy="4553639"/>
          </a:xfrm>
          <a:prstGeom prst="rect">
            <a:avLst/>
          </a:prstGeom>
        </p:spPr>
      </p:pic>
      <p:pic>
        <p:nvPicPr>
          <p:cNvPr id="7" name="Picture 6"/>
          <p:cNvPicPr>
            <a:picLocks noChangeAspect="1"/>
          </p:cNvPicPr>
          <p:nvPr/>
        </p:nvPicPr>
        <p:blipFill>
          <a:blip r:embed="rId6"/>
          <a:stretch>
            <a:fillRect/>
          </a:stretch>
        </p:blipFill>
        <p:spPr>
          <a:xfrm>
            <a:off x="5072978" y="7505700"/>
            <a:ext cx="2011854" cy="2152075"/>
          </a:xfrm>
          <a:prstGeom prst="rect">
            <a:avLst/>
          </a:prstGeom>
        </p:spPr>
      </p:pic>
    </p:spTree>
    <p:extLst>
      <p:ext uri="{BB962C8B-B14F-4D97-AF65-F5344CB8AC3E}">
        <p14:creationId xmlns:p14="http://schemas.microsoft.com/office/powerpoint/2010/main" val="359144013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3" name="Group 22"/>
          <p:cNvGrpSpPr/>
          <p:nvPr/>
        </p:nvGrpSpPr>
        <p:grpSpPr>
          <a:xfrm>
            <a:off x="8256802" y="444358"/>
            <a:ext cx="1705345" cy="832319"/>
            <a:chOff x="1339516" y="4850228"/>
            <a:chExt cx="1705345" cy="684497"/>
          </a:xfrm>
        </p:grpSpPr>
        <p:sp>
          <p:nvSpPr>
            <p:cNvPr id="26" name="Oval Callout 25"/>
            <p:cNvSpPr/>
            <p:nvPr/>
          </p:nvSpPr>
          <p:spPr>
            <a:xfrm>
              <a:off x="1339516" y="4850228"/>
              <a:ext cx="1524000" cy="684497"/>
            </a:xfrm>
            <a:prstGeom prst="wedgeEllipseCallout">
              <a:avLst/>
            </a:prstGeom>
            <a:solidFill>
              <a:schemeClr val="bg1"/>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TextBox 26"/>
            <p:cNvSpPr txBox="1"/>
            <p:nvPr/>
          </p:nvSpPr>
          <p:spPr>
            <a:xfrm>
              <a:off x="1520861" y="4883555"/>
              <a:ext cx="1524000" cy="5568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Giải</a:t>
              </a:r>
              <a:r>
                <a:rPr kumimoji="0" lang="en-US" sz="3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Effect>
                      <a14:brightnessContrast bright="20000" contrast="-40000"/>
                    </a14:imgEffect>
                  </a14:imgLayer>
                </a14:imgProps>
              </a:ext>
            </a:extLst>
          </a:blip>
          <a:stretch>
            <a:fillRect/>
          </a:stretch>
        </p:blipFill>
        <p:spPr>
          <a:xfrm>
            <a:off x="685800" y="2038677"/>
            <a:ext cx="4724399" cy="4553639"/>
          </a:xfrm>
          <a:prstGeom prst="rect">
            <a:avLst/>
          </a:prstGeom>
        </p:spPr>
      </p:pic>
      <p:sp>
        <p:nvSpPr>
          <p:cNvPr id="6" name="Rectangle 5"/>
          <p:cNvSpPr/>
          <p:nvPr/>
        </p:nvSpPr>
        <p:spPr>
          <a:xfrm>
            <a:off x="5950750" y="1733877"/>
            <a:ext cx="11582400" cy="535531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Giả sử mặt phẳng (ABFE) mà mặt nước, mặt phẳng (EFCD) là mặt đáy của bể kính và (ABCD) là một mặt bên của bể kính.</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8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Ba mặt phẳng (ABFE), (EFCD) và (ABCD) là ba mặt phẳng đôi một cắt nhau theo các giao tuyến EF, AB và CD. </a:t>
            </a:r>
          </a:p>
        </p:txBody>
      </p:sp>
      <p:sp>
        <p:nvSpPr>
          <p:cNvPr id="2" name="Rectangle 1"/>
          <p:cNvSpPr/>
          <p:nvPr/>
        </p:nvSpPr>
        <p:spPr>
          <a:xfrm>
            <a:off x="685800" y="7220277"/>
            <a:ext cx="16847350" cy="2723823"/>
          </a:xfrm>
          <a:prstGeom prst="rect">
            <a:avLst/>
          </a:prstGeom>
        </p:spPr>
        <p:txBody>
          <a:bodyPr wrap="square">
            <a:spAutoFit/>
          </a:bodyPr>
          <a:lstStyle/>
          <a:p>
            <a:pPr lvl="0" algn="just">
              <a:lnSpc>
                <a:spcPct val="150000"/>
              </a:lnSpc>
              <a:defRP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Vì DC // EF (do đáy của bể là hình chữ nhật) nên ba đường thẳng EF, AB và CD đôi một song song. </a:t>
            </a:r>
          </a:p>
          <a:p>
            <a:pPr lvl="0" algn="just">
              <a:lnSpc>
                <a:spcPct val="150000"/>
              </a:lnSpc>
              <a:defRPr/>
            </a:pPr>
            <a:r>
              <a:rPr lang="en-US" sz="3800">
                <a:solidFill>
                  <a:prstClr val="black"/>
                </a:solidFill>
                <a:latin typeface="Arial" panose="020B0604020202020204" pitchFamily="34" charset="0"/>
                <a:ea typeface="Times New Roman" panose="02020603050405020304" pitchFamily="18" charset="0"/>
                <a:cs typeface="Arial" panose="020B0604020202020204" pitchFamily="34" charset="0"/>
              </a:rPr>
              <a:t>Vậy đường mép nước AB song song với cạnh CD của bể nước.</a:t>
            </a:r>
          </a:p>
        </p:txBody>
      </p:sp>
      <p:pic>
        <p:nvPicPr>
          <p:cNvPr id="15"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932023">
            <a:off x="16644737" y="-10931"/>
            <a:ext cx="1990256" cy="1624773"/>
          </a:xfrm>
          <a:prstGeom prst="rect">
            <a:avLst/>
          </a:prstGeom>
        </p:spPr>
      </p:pic>
      <p:pic>
        <p:nvPicPr>
          <p:cNvPr id="3" name="Picture 2"/>
          <p:cNvPicPr>
            <a:picLocks noChangeAspect="1"/>
          </p:cNvPicPr>
          <p:nvPr/>
        </p:nvPicPr>
        <p:blipFill>
          <a:blip r:embed="rId7"/>
          <a:stretch>
            <a:fillRect/>
          </a:stretch>
        </p:blipFill>
        <p:spPr>
          <a:xfrm rot="11003760">
            <a:off x="97672" y="-400818"/>
            <a:ext cx="2158171" cy="2109399"/>
          </a:xfrm>
          <a:prstGeom prst="rect">
            <a:avLst/>
          </a:prstGeom>
        </p:spPr>
      </p:pic>
    </p:spTree>
    <p:extLst>
      <p:ext uri="{BB962C8B-B14F-4D97-AF65-F5344CB8AC3E}">
        <p14:creationId xmlns:p14="http://schemas.microsoft.com/office/powerpoint/2010/main" val="2029132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0" dur="500"/>
                                        <p:tgtEl>
                                          <p:spTgt spid="6">
                                            <p:txEl>
                                              <p:pRg st="1" end="1"/>
                                            </p:txEl>
                                          </p:spTgt>
                                        </p:tgtEl>
                                      </p:cBhvr>
                                    </p:animEffect>
                                  </p:childTnLst>
                                </p:cTn>
                              </p:par>
                            </p:childTnLst>
                          </p:cTn>
                        </p:par>
                        <p:par>
                          <p:cTn id="21" fill="hold">
                            <p:stCondLst>
                              <p:cond delay="1000"/>
                            </p:stCondLst>
                            <p:childTnLst>
                              <p:par>
                                <p:cTn id="22" presetID="2" presetClass="entr" presetSubtype="4" fill="hold" nodeType="after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anim calcmode="lin" valueType="num">
                                      <p:cBhvr additive="base">
                                        <p:cTn id="24"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26" fill="hold">
                            <p:stCondLst>
                              <p:cond delay="1500"/>
                            </p:stCondLst>
                            <p:childTnLst>
                              <p:par>
                                <p:cTn id="27" presetID="22" presetClass="entr" presetSubtype="4" fill="hold" nodeType="after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animEffect transition="in" filter="wipe(down)">
                                      <p:cBhvr>
                                        <p:cTn id="29"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7" name="Group 16"/>
          <p:cNvGrpSpPr/>
          <p:nvPr/>
        </p:nvGrpSpPr>
        <p:grpSpPr>
          <a:xfrm>
            <a:off x="2895600" y="1714500"/>
            <a:ext cx="12801600" cy="3593464"/>
            <a:chOff x="1989710" y="2789511"/>
            <a:chExt cx="13913885" cy="3593464"/>
          </a:xfrm>
        </p:grpSpPr>
        <p:sp>
          <p:nvSpPr>
            <p:cNvPr id="3" name="Freeform 3"/>
            <p:cNvSpPr/>
            <p:nvPr/>
          </p:nvSpPr>
          <p:spPr>
            <a:xfrm>
              <a:off x="1989710" y="2789511"/>
              <a:ext cx="13913885" cy="359346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Rectangle 15"/>
            <p:cNvSpPr/>
            <p:nvPr/>
          </p:nvSpPr>
          <p:spPr>
            <a:xfrm>
              <a:off x="2760693" y="3170511"/>
              <a:ext cx="12397515" cy="2691250"/>
            </a:xfrm>
            <a:prstGeom prst="rect">
              <a:avLst/>
            </a:prstGeom>
          </p:spPr>
          <p:txBody>
            <a:bodyPr wrap="square">
              <a:spAutoFit/>
            </a:bodyPr>
            <a:lstStyle/>
            <a:p>
              <a:pPr lvl="0" algn="ctr">
                <a:lnSpc>
                  <a:spcPct val="150000"/>
                </a:lnSpc>
                <a:tabLst>
                  <a:tab pos="360045" algn="l"/>
                  <a:tab pos="720090" algn="l"/>
                </a:tabLst>
                <a:defRPr/>
              </a:pPr>
              <a:r>
                <a:rPr kumimoji="0" lang="en-US" sz="60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3. NHẮC</a:t>
              </a:r>
              <a:r>
                <a:rPr kumimoji="0" lang="en-US" sz="6000" b="1" i="0" u="none" strike="noStrike" kern="1200" cap="none" spc="0" normalizeH="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LẠI </a:t>
              </a:r>
              <a:r>
                <a:rPr lang="vi-VN" sz="6000" b="1">
                  <a:solidFill>
                    <a:prstClr val="white"/>
                  </a:solidFill>
                  <a:ea typeface="Calibri" panose="020F0502020204030204" pitchFamily="34" charset="0"/>
                  <a:cs typeface="Arial" panose="020B0604020202020204" pitchFamily="34" charset="0"/>
                </a:rPr>
                <a:t>KIẾN THỨC, </a:t>
              </a:r>
              <a:endParaRPr lang="en-US" sz="6000" b="1">
                <a:solidFill>
                  <a:prstClr val="white"/>
                </a:solidFill>
                <a:ea typeface="Calibri" panose="020F0502020204030204" pitchFamily="34" charset="0"/>
                <a:cs typeface="Arial" panose="020B0604020202020204" pitchFamily="34" charset="0"/>
              </a:endParaRPr>
            </a:p>
            <a:p>
              <a:pPr lvl="0" algn="ctr">
                <a:lnSpc>
                  <a:spcPct val="150000"/>
                </a:lnSpc>
                <a:tabLst>
                  <a:tab pos="360045" algn="l"/>
                  <a:tab pos="720090" algn="l"/>
                </a:tabLst>
                <a:defRPr/>
              </a:pPr>
              <a:r>
                <a:rPr lang="vi-VN" sz="6000" b="1">
                  <a:solidFill>
                    <a:prstClr val="white"/>
                  </a:solidFill>
                  <a:ea typeface="Calibri" panose="020F0502020204030204" pitchFamily="34" charset="0"/>
                  <a:cs typeface="Arial" panose="020B0604020202020204" pitchFamily="34" charset="0"/>
                </a:rPr>
                <a:t>LÀM BÀI TẬP</a:t>
              </a:r>
              <a:endParaRPr kumimoji="0" lang="vi-VN" sz="6000" b="1"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52484" y="7277100"/>
            <a:ext cx="4304968" cy="7588886"/>
          </a:xfrm>
          <a:prstGeom prst="rect">
            <a:avLst/>
          </a:prstGeom>
        </p:spPr>
      </p:pic>
      <p:sp>
        <p:nvSpPr>
          <p:cNvPr id="12" name="Freeform 7"/>
          <p:cNvSpPr/>
          <p:nvPr/>
        </p:nvSpPr>
        <p:spPr>
          <a:xfrm rot="10530260">
            <a:off x="258450" y="395573"/>
            <a:ext cx="2933530" cy="2274255"/>
          </a:xfrm>
          <a:custGeom>
            <a:avLst/>
            <a:gdLst/>
            <a:ahLst/>
            <a:cxnLst/>
            <a:rect l="l" t="t" r="r" b="b"/>
            <a:pathLst>
              <a:path w="4935292" h="4114800">
                <a:moveTo>
                  <a:pt x="0" y="0"/>
                </a:moveTo>
                <a:lnTo>
                  <a:pt x="4935292" y="0"/>
                </a:lnTo>
                <a:lnTo>
                  <a:pt x="4935292" y="4114800"/>
                </a:lnTo>
                <a:lnTo>
                  <a:pt x="0" y="4114800"/>
                </a:lnTo>
                <a:lnTo>
                  <a:pt x="0" y="0"/>
                </a:lnTo>
                <a:close/>
              </a:path>
            </a:pathLst>
          </a:custGeom>
          <a:blipFill>
            <a:blip/>
            <a:stretch>
              <a:fillRect/>
            </a:stretch>
          </a:blipFill>
        </p:spPr>
      </p:sp>
      <p:sp>
        <p:nvSpPr>
          <p:cNvPr id="13" name="Freeform 6"/>
          <p:cNvSpPr/>
          <p:nvPr/>
        </p:nvSpPr>
        <p:spPr>
          <a:xfrm>
            <a:off x="14315738" y="6618013"/>
            <a:ext cx="3657600" cy="3505200"/>
          </a:xfrm>
          <a:custGeom>
            <a:avLst/>
            <a:gdLst/>
            <a:ahLst/>
            <a:cxnLst/>
            <a:rect l="l" t="t" r="r" b="b"/>
            <a:pathLst>
              <a:path w="4291838" h="4114800">
                <a:moveTo>
                  <a:pt x="0" y="0"/>
                </a:moveTo>
                <a:lnTo>
                  <a:pt x="4291839" y="0"/>
                </a:lnTo>
                <a:lnTo>
                  <a:pt x="4291839" y="4114800"/>
                </a:lnTo>
                <a:lnTo>
                  <a:pt x="0" y="4114800"/>
                </a:lnTo>
                <a:lnTo>
                  <a:pt x="0" y="0"/>
                </a:lnTo>
                <a:close/>
              </a:path>
            </a:pathLst>
          </a:custGeom>
          <a:blipFill>
            <a:blip/>
            <a:stretch>
              <a:fillRect/>
            </a:stretch>
          </a:blipFill>
        </p:spPr>
      </p:sp>
    </p:spTree>
    <p:extLst>
      <p:ext uri="{BB962C8B-B14F-4D97-AF65-F5344CB8AC3E}">
        <p14:creationId xmlns:p14="http://schemas.microsoft.com/office/powerpoint/2010/main" val="4262669716"/>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22" name="TextBox 21"/>
          <p:cNvSpPr txBox="1"/>
          <p:nvPr/>
        </p:nvSpPr>
        <p:spPr>
          <a:xfrm>
            <a:off x="771603" y="2582408"/>
            <a:ext cx="16982997" cy="6599692"/>
          </a:xfrm>
          <a:prstGeom prst="rect">
            <a:avLst/>
          </a:prstGeom>
          <a:noFill/>
        </p:spPr>
        <p:txBody>
          <a:bodyPr wrap="square" rtlCol="0">
            <a:spAutoFit/>
          </a:bodyPr>
          <a:lstStyle/>
          <a:p>
            <a:pPr marL="571500" lvl="0" indent="-571500" algn="just">
              <a:lnSpc>
                <a:spcPct val="150000"/>
              </a:lnSpc>
              <a:spcBef>
                <a:spcPts val="600"/>
              </a:spcBef>
              <a:spcAft>
                <a:spcPts val="600"/>
              </a:spcAft>
              <a:buFont typeface="Arial" panose="020B0604020202020204" pitchFamily="34" charset="0"/>
              <a:buChar char="•"/>
            </a:pPr>
            <a:r>
              <a:rPr lang="vi-VN" sz="3800">
                <a:solidFill>
                  <a:prstClr val="black"/>
                </a:solidFill>
                <a:cs typeface="Arial" panose="020B0604020202020204" pitchFamily="34" charset="0"/>
              </a:rPr>
              <a:t>Cho hai đường thẳng a và b trong không gian.</a:t>
            </a:r>
          </a:p>
          <a:p>
            <a:pPr marL="571500" lvl="0" indent="-571500" algn="just">
              <a:lnSpc>
                <a:spcPct val="150000"/>
              </a:lnSpc>
              <a:spcBef>
                <a:spcPts val="600"/>
              </a:spcBef>
              <a:spcAft>
                <a:spcPts val="600"/>
              </a:spcAft>
              <a:buFontTx/>
              <a:buChar char="-"/>
            </a:pPr>
            <a:r>
              <a:rPr lang="vi-VN" sz="3800">
                <a:solidFill>
                  <a:prstClr val="black"/>
                </a:solidFill>
                <a:cs typeface="Arial" panose="020B0604020202020204" pitchFamily="34" charset="0"/>
              </a:rPr>
              <a:t>Nếu a và b cùng nằm trong một mặt phẳng thì ta nói a và b đồng phẳng. Khi đó, a và b có thể cắt nhau, song song với nhau hoặc trùng nhau.</a:t>
            </a:r>
            <a:endParaRPr lang="en-US" sz="3800">
              <a:solidFill>
                <a:prstClr val="black"/>
              </a:solidFill>
              <a:cs typeface="Arial" panose="020B0604020202020204" pitchFamily="34" charset="0"/>
            </a:endParaRPr>
          </a:p>
          <a:p>
            <a:pPr marL="571500" lvl="0" indent="-571500" algn="just">
              <a:lnSpc>
                <a:spcPct val="150000"/>
              </a:lnSpc>
              <a:spcBef>
                <a:spcPts val="600"/>
              </a:spcBef>
              <a:spcAft>
                <a:spcPts val="600"/>
              </a:spcAft>
              <a:buFontTx/>
              <a:buChar char="-"/>
            </a:pPr>
            <a:r>
              <a:rPr lang="vi-VN" sz="3800">
                <a:solidFill>
                  <a:prstClr val="black"/>
                </a:solidFill>
                <a:cs typeface="Arial" panose="020B0604020202020204" pitchFamily="34" charset="0"/>
              </a:rPr>
              <a:t>Nếu a và b không cùng nằm trong bất kì mặt phẳng nào thì ta nói a và b chéo nhau. Khi đó, ta cũng nói a chéo với b, hoặc b chéo với a.</a:t>
            </a:r>
          </a:p>
          <a:p>
            <a:pPr marL="571500" lvl="0" indent="-571500" algn="just">
              <a:lnSpc>
                <a:spcPct val="150000"/>
              </a:lnSpc>
              <a:spcBef>
                <a:spcPts val="600"/>
              </a:spcBef>
              <a:spcAft>
                <a:spcPts val="600"/>
              </a:spcAft>
              <a:buFont typeface="Arial" panose="020B0604020202020204" pitchFamily="34" charset="0"/>
              <a:buChar char="•"/>
            </a:pPr>
            <a:r>
              <a:rPr lang="vi-VN" sz="3800">
                <a:solidFill>
                  <a:prstClr val="black"/>
                </a:solidFill>
                <a:cs typeface="Arial" panose="020B0604020202020204" pitchFamily="34" charset="0"/>
              </a:rPr>
              <a:t>Trong không gian, qua một điểm không nằm trên đường thẳng cho trước, có đúng một đường thẳng song song với đường thẳng đã cho.</a:t>
            </a:r>
            <a:endParaRPr lang="en-US" sz="3800">
              <a:solidFill>
                <a:prstClr val="black"/>
              </a:solidFill>
              <a:cs typeface="Arial" panose="020B0604020202020204" pitchFamily="34" charset="0"/>
            </a:endParaRPr>
          </a:p>
        </p:txBody>
      </p:sp>
      <p:grpSp>
        <p:nvGrpSpPr>
          <p:cNvPr id="28" name="Group 2"/>
          <p:cNvGrpSpPr/>
          <p:nvPr/>
        </p:nvGrpSpPr>
        <p:grpSpPr>
          <a:xfrm>
            <a:off x="-76200" y="9941737"/>
            <a:ext cx="18731151" cy="1907363"/>
            <a:chOff x="0" y="0"/>
            <a:chExt cx="4933307" cy="502351"/>
          </a:xfrm>
        </p:grpSpPr>
        <p:sp>
          <p:nvSpPr>
            <p:cNvPr id="29"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sp>
        <p:sp>
          <p:nvSpPr>
            <p:cNvPr id="3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840200" y="8877300"/>
            <a:ext cx="990600" cy="1260986"/>
          </a:xfrm>
          <a:prstGeom prst="rect">
            <a:avLst/>
          </a:prstGeom>
        </p:spPr>
      </p:pic>
      <p:grpSp>
        <p:nvGrpSpPr>
          <p:cNvPr id="21" name="Group 20"/>
          <p:cNvGrpSpPr/>
          <p:nvPr/>
        </p:nvGrpSpPr>
        <p:grpSpPr>
          <a:xfrm>
            <a:off x="830947" y="796661"/>
            <a:ext cx="16714075" cy="2980178"/>
            <a:chOff x="-7912435" y="323135"/>
            <a:chExt cx="38164907" cy="2980178"/>
          </a:xfrm>
        </p:grpSpPr>
        <p:grpSp>
          <p:nvGrpSpPr>
            <p:cNvPr id="23" name="Group 2"/>
            <p:cNvGrpSpPr/>
            <p:nvPr/>
          </p:nvGrpSpPr>
          <p:grpSpPr>
            <a:xfrm>
              <a:off x="-7912435" y="323135"/>
              <a:ext cx="38164907" cy="2980178"/>
              <a:chOff x="-2233125" y="-28575"/>
              <a:chExt cx="7885524" cy="841375"/>
            </a:xfrm>
          </p:grpSpPr>
          <p:sp>
            <p:nvSpPr>
              <p:cNvPr id="27" name="Freeform 3"/>
              <p:cNvSpPr/>
              <p:nvPr/>
            </p:nvSpPr>
            <p:spPr>
              <a:xfrm>
                <a:off x="-2233125" y="-16636"/>
                <a:ext cx="7885524"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31"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Rectangle 25"/>
            <p:cNvSpPr/>
            <p:nvPr/>
          </p:nvSpPr>
          <p:spPr>
            <a:xfrm>
              <a:off x="-6857105" y="395603"/>
              <a:ext cx="36307207" cy="901593"/>
            </a:xfrm>
            <a:prstGeom prst="rect">
              <a:avLst/>
            </a:prstGeom>
          </p:spPr>
          <p:txBody>
            <a:bodyPr wrap="none">
              <a:spAutoFit/>
            </a:bodyPr>
            <a:lstStyle/>
            <a:p>
              <a:pPr lvl="0" algn="just">
                <a:lnSpc>
                  <a:spcPct val="150000"/>
                </a:lnSpc>
                <a:spcAft>
                  <a:spcPts val="600"/>
                </a:spcAft>
                <a:defRPr/>
              </a:pPr>
              <a:r>
                <a:rPr lang="vi-VN" sz="4000" b="1">
                  <a:solidFill>
                    <a:prstClr val="white"/>
                  </a:solidFill>
                  <a:ea typeface="Times New Roman" panose="02020603050405020304" pitchFamily="18" charset="0"/>
                  <a:cs typeface="Arial" panose="020B0604020202020204" pitchFamily="34" charset="0"/>
                </a:rPr>
                <a:t>Nhắc lại kiến thức hai đường thẳng song song trong không gian</a:t>
              </a:r>
              <a:endPar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57983567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22" name="TextBox 21"/>
          <p:cNvSpPr txBox="1"/>
          <p:nvPr/>
        </p:nvSpPr>
        <p:spPr>
          <a:xfrm>
            <a:off x="771603" y="2582408"/>
            <a:ext cx="16982997" cy="6599692"/>
          </a:xfrm>
          <a:prstGeom prst="rect">
            <a:avLst/>
          </a:prstGeom>
          <a:noFill/>
        </p:spPr>
        <p:txBody>
          <a:bodyPr wrap="square" rtlCol="0">
            <a:spAutoFit/>
          </a:bodyPr>
          <a:lstStyle/>
          <a:p>
            <a:pPr marL="571500" lvl="0" indent="-571500" algn="just">
              <a:lnSpc>
                <a:spcPct val="150000"/>
              </a:lnSpc>
              <a:spcBef>
                <a:spcPts val="600"/>
              </a:spcBef>
              <a:spcAft>
                <a:spcPts val="600"/>
              </a:spcAft>
              <a:buFont typeface="Arial" panose="020B0604020202020204" pitchFamily="34" charset="0"/>
              <a:buChar char="•"/>
            </a:pPr>
            <a:r>
              <a:rPr lang="vi-VN" sz="3800">
                <a:solidFill>
                  <a:prstClr val="black"/>
                </a:solidFill>
                <a:cs typeface="Arial" panose="020B0604020202020204" pitchFamily="34" charset="0"/>
              </a:rPr>
              <a:t>Trong không gian, hai đường thẳng phân biệt cùng song song với đường thẳng thứ ba thì song song với nhau.</a:t>
            </a:r>
          </a:p>
          <a:p>
            <a:pPr marL="571500" lvl="0" indent="-571500" algn="just">
              <a:lnSpc>
                <a:spcPct val="150000"/>
              </a:lnSpc>
              <a:spcBef>
                <a:spcPts val="600"/>
              </a:spcBef>
              <a:spcAft>
                <a:spcPts val="600"/>
              </a:spcAft>
              <a:buFont typeface="Arial" panose="020B0604020202020204" pitchFamily="34" charset="0"/>
              <a:buChar char="•"/>
            </a:pPr>
            <a:r>
              <a:rPr lang="vi-VN" sz="3800">
                <a:solidFill>
                  <a:prstClr val="black"/>
                </a:solidFill>
                <a:cs typeface="Arial" panose="020B0604020202020204" pitchFamily="34" charset="0"/>
              </a:rPr>
              <a:t>Nếu ba mặt phẳng đôi một cắt nhau theo ba giao tuyến phân biệt thì ba giao tuyến đó đồng quy hoặc đôi một song song với nhau.</a:t>
            </a:r>
          </a:p>
          <a:p>
            <a:pPr marL="571500" lvl="0" indent="-571500" algn="just">
              <a:lnSpc>
                <a:spcPct val="150000"/>
              </a:lnSpc>
              <a:spcBef>
                <a:spcPts val="600"/>
              </a:spcBef>
              <a:spcAft>
                <a:spcPts val="600"/>
              </a:spcAft>
              <a:buFont typeface="Arial" panose="020B0604020202020204" pitchFamily="34" charset="0"/>
              <a:buChar char="•"/>
            </a:pPr>
            <a:r>
              <a:rPr lang="vi-VN" sz="3800">
                <a:solidFill>
                  <a:prstClr val="black"/>
                </a:solidFill>
                <a:cs typeface="Arial" panose="020B0604020202020204" pitchFamily="34" charset="0"/>
              </a:rPr>
              <a:t>Nếu hai mặt phẳng phân biệt lần lượt chứa hai đường thẳng song song thì giao tuyến của chúng (nếu có) cũng song song với hai đường thẳng đó hoặc trùng với một trong hai đường thẳng đó.</a:t>
            </a:r>
          </a:p>
        </p:txBody>
      </p:sp>
      <p:grpSp>
        <p:nvGrpSpPr>
          <p:cNvPr id="28" name="Group 2"/>
          <p:cNvGrpSpPr/>
          <p:nvPr/>
        </p:nvGrpSpPr>
        <p:grpSpPr>
          <a:xfrm>
            <a:off x="-76200" y="9941737"/>
            <a:ext cx="18731151" cy="1907363"/>
            <a:chOff x="0" y="0"/>
            <a:chExt cx="4933307" cy="502351"/>
          </a:xfrm>
        </p:grpSpPr>
        <p:sp>
          <p:nvSpPr>
            <p:cNvPr id="29"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sp>
        <p:sp>
          <p:nvSpPr>
            <p:cNvPr id="30"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5"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840200" y="8877300"/>
            <a:ext cx="990600" cy="1260986"/>
          </a:xfrm>
          <a:prstGeom prst="rect">
            <a:avLst/>
          </a:prstGeom>
        </p:spPr>
      </p:pic>
      <p:grpSp>
        <p:nvGrpSpPr>
          <p:cNvPr id="21" name="Group 20"/>
          <p:cNvGrpSpPr/>
          <p:nvPr/>
        </p:nvGrpSpPr>
        <p:grpSpPr>
          <a:xfrm>
            <a:off x="830947" y="796661"/>
            <a:ext cx="16714075" cy="2980178"/>
            <a:chOff x="-7912435" y="323135"/>
            <a:chExt cx="38164907" cy="2980178"/>
          </a:xfrm>
        </p:grpSpPr>
        <p:grpSp>
          <p:nvGrpSpPr>
            <p:cNvPr id="23" name="Group 2"/>
            <p:cNvGrpSpPr/>
            <p:nvPr/>
          </p:nvGrpSpPr>
          <p:grpSpPr>
            <a:xfrm>
              <a:off x="-7912435" y="323135"/>
              <a:ext cx="38164907" cy="2980178"/>
              <a:chOff x="-2233125" y="-28575"/>
              <a:chExt cx="7885524" cy="841375"/>
            </a:xfrm>
          </p:grpSpPr>
          <p:sp>
            <p:nvSpPr>
              <p:cNvPr id="27" name="Freeform 3"/>
              <p:cNvSpPr/>
              <p:nvPr/>
            </p:nvSpPr>
            <p:spPr>
              <a:xfrm>
                <a:off x="-2233125" y="-16636"/>
                <a:ext cx="7885524"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31"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Rectangle 25"/>
            <p:cNvSpPr/>
            <p:nvPr/>
          </p:nvSpPr>
          <p:spPr>
            <a:xfrm>
              <a:off x="-6857105" y="395603"/>
              <a:ext cx="36307207" cy="901593"/>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vi-VN" sz="40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Nhắc lại kiến thức hai đường thẳng song song trong không gian</a:t>
              </a:r>
              <a:endParaRPr kumimoji="0" lang="nl-NL" sz="4000" b="1"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4257982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3" name="Group 12"/>
          <p:cNvGrpSpPr/>
          <p:nvPr/>
        </p:nvGrpSpPr>
        <p:grpSpPr>
          <a:xfrm>
            <a:off x="649704" y="515352"/>
            <a:ext cx="6926180" cy="1107956"/>
            <a:chOff x="3620862" y="869613"/>
            <a:chExt cx="6926180" cy="1107956"/>
          </a:xfrm>
        </p:grpSpPr>
        <p:pic>
          <p:nvPicPr>
            <p:cNvPr id="14"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620862" y="869613"/>
              <a:ext cx="6926180" cy="1107956"/>
            </a:xfrm>
            <a:prstGeom prst="rect">
              <a:avLst/>
            </a:prstGeom>
          </p:spPr>
        </p:pic>
        <p:sp>
          <p:nvSpPr>
            <p:cNvPr id="15" name="Rectangle 14"/>
            <p:cNvSpPr/>
            <p:nvPr/>
          </p:nvSpPr>
          <p:spPr>
            <a:xfrm>
              <a:off x="5187045" y="869613"/>
              <a:ext cx="4674197"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4.9 (SGK-tr82)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7" name="Picture 16"/>
          <p:cNvPicPr>
            <a:picLocks noChangeAspect="1"/>
          </p:cNvPicPr>
          <p:nvPr/>
        </p:nvPicPr>
        <p:blipFill>
          <a:blip r:embed="rId4"/>
          <a:stretch>
            <a:fillRect/>
          </a:stretch>
        </p:blipFill>
        <p:spPr>
          <a:xfrm>
            <a:off x="16383000" y="8488413"/>
            <a:ext cx="2450804" cy="2450804"/>
          </a:xfrm>
          <a:prstGeom prst="rect">
            <a:avLst/>
          </a:prstGeom>
        </p:spPr>
      </p:pic>
      <p:sp>
        <p:nvSpPr>
          <p:cNvPr id="19" name="TextBox 18"/>
          <p:cNvSpPr txBox="1"/>
          <p:nvPr/>
        </p:nvSpPr>
        <p:spPr>
          <a:xfrm>
            <a:off x="837837" y="1767661"/>
            <a:ext cx="16459563" cy="7109639"/>
          </a:xfrm>
          <a:prstGeom prst="rect">
            <a:avLst/>
          </a:prstGeom>
          <a:noFill/>
        </p:spPr>
        <p:txBody>
          <a:bodyPr wrap="square" rtlCol="0">
            <a:spAutoFit/>
          </a:bodyPr>
          <a:lstStyle/>
          <a:p>
            <a:pPr>
              <a:lnSpc>
                <a:spcPct val="200000"/>
              </a:lnSpc>
            </a:pPr>
            <a:r>
              <a:rPr lang="vi-VN" sz="3800">
                <a:cs typeface="Arial" panose="020B0604020202020204" pitchFamily="34" charset="0"/>
              </a:rPr>
              <a:t>Trong không gian, cho ba đường thẳng a, b, c. Những mệnh đề nào sau đây là đúng?</a:t>
            </a:r>
          </a:p>
          <a:p>
            <a:pPr>
              <a:lnSpc>
                <a:spcPct val="200000"/>
              </a:lnSpc>
            </a:pPr>
            <a:r>
              <a:rPr lang="vi-VN" sz="3800">
                <a:cs typeface="Arial" panose="020B0604020202020204" pitchFamily="34" charset="0"/>
              </a:rPr>
              <a:t>a) Nếu a và b không cắt nhau thì a và b song song.</a:t>
            </a:r>
          </a:p>
          <a:p>
            <a:pPr>
              <a:lnSpc>
                <a:spcPct val="200000"/>
              </a:lnSpc>
            </a:pPr>
            <a:r>
              <a:rPr lang="vi-VN" sz="3800">
                <a:cs typeface="Arial" panose="020B0604020202020204" pitchFamily="34" charset="0"/>
              </a:rPr>
              <a:t>b) Nếu c và c chéo nhau thì b và c không cùng thuộc một mặt phẳng.</a:t>
            </a:r>
          </a:p>
          <a:p>
            <a:pPr>
              <a:lnSpc>
                <a:spcPct val="200000"/>
              </a:lnSpc>
            </a:pPr>
            <a:r>
              <a:rPr lang="vi-VN" sz="3800">
                <a:cs typeface="Arial" panose="020B0604020202020204" pitchFamily="34" charset="0"/>
              </a:rPr>
              <a:t>c) Nếu a và b cùng song song với c thì a song song với b.</a:t>
            </a:r>
          </a:p>
          <a:p>
            <a:pPr>
              <a:lnSpc>
                <a:spcPct val="200000"/>
              </a:lnSpc>
            </a:pPr>
            <a:r>
              <a:rPr lang="vi-VN" sz="3800">
                <a:cs typeface="Arial" panose="020B0604020202020204" pitchFamily="34" charset="0"/>
              </a:rPr>
              <a:t>d) Nếu a và b cắt nhau, b và c cắt nhau thì a và c cắt nhau.</a:t>
            </a:r>
          </a:p>
        </p:txBody>
      </p:sp>
      <p:pic>
        <p:nvPicPr>
          <p:cNvPr id="27"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977186">
            <a:off x="-895470" y="8744360"/>
            <a:ext cx="1947712" cy="1938910"/>
          </a:xfrm>
          <a:prstGeom prst="rect">
            <a:avLst/>
          </a:prstGeom>
        </p:spPr>
      </p:pic>
      <p:pic>
        <p:nvPicPr>
          <p:cNvPr id="16" name="Picture 15"/>
          <p:cNvPicPr>
            <a:picLocks noChangeAspect="1"/>
          </p:cNvPicPr>
          <p:nvPr/>
        </p:nvPicPr>
        <p:blipFill>
          <a:blip r:embed="rId7"/>
          <a:stretch>
            <a:fillRect/>
          </a:stretch>
        </p:blipFill>
        <p:spPr>
          <a:xfrm>
            <a:off x="16383000" y="266700"/>
            <a:ext cx="1487905" cy="1421516"/>
          </a:xfrm>
          <a:prstGeom prst="rect">
            <a:avLst/>
          </a:prstGeom>
        </p:spPr>
      </p:pic>
      <p:pic>
        <p:nvPicPr>
          <p:cNvPr id="11" name="Picture 10"/>
          <p:cNvPicPr>
            <a:picLocks noChangeAspect="1"/>
          </p:cNvPicPr>
          <p:nvPr/>
        </p:nvPicPr>
        <p:blipFill>
          <a:blip r:embed="rId8"/>
          <a:stretch>
            <a:fillRect/>
          </a:stretch>
        </p:blipFill>
        <p:spPr>
          <a:xfrm>
            <a:off x="16220122" y="5500317"/>
            <a:ext cx="906830" cy="862383"/>
          </a:xfrm>
          <a:prstGeom prst="rect">
            <a:avLst/>
          </a:prstGeom>
        </p:spPr>
      </p:pic>
      <p:pic>
        <p:nvPicPr>
          <p:cNvPr id="2" name="Picture 1"/>
          <p:cNvPicPr>
            <a:picLocks noChangeAspect="1"/>
          </p:cNvPicPr>
          <p:nvPr/>
        </p:nvPicPr>
        <p:blipFill>
          <a:blip r:embed="rId9"/>
          <a:stretch>
            <a:fillRect/>
          </a:stretch>
        </p:blipFill>
        <p:spPr>
          <a:xfrm>
            <a:off x="16177782" y="4341820"/>
            <a:ext cx="876955" cy="801680"/>
          </a:xfrm>
          <a:prstGeom prst="rect">
            <a:avLst/>
          </a:prstGeom>
        </p:spPr>
      </p:pic>
      <p:pic>
        <p:nvPicPr>
          <p:cNvPr id="20" name="Picture 19"/>
          <p:cNvPicPr>
            <a:picLocks noChangeAspect="1"/>
          </p:cNvPicPr>
          <p:nvPr/>
        </p:nvPicPr>
        <p:blipFill>
          <a:blip r:embed="rId9"/>
          <a:stretch>
            <a:fillRect/>
          </a:stretch>
        </p:blipFill>
        <p:spPr>
          <a:xfrm>
            <a:off x="16220121" y="6704020"/>
            <a:ext cx="876955" cy="801680"/>
          </a:xfrm>
          <a:prstGeom prst="rect">
            <a:avLst/>
          </a:prstGeom>
        </p:spPr>
      </p:pic>
      <p:pic>
        <p:nvPicPr>
          <p:cNvPr id="21" name="Picture 20"/>
          <p:cNvPicPr>
            <a:picLocks noChangeAspect="1"/>
          </p:cNvPicPr>
          <p:nvPr/>
        </p:nvPicPr>
        <p:blipFill>
          <a:blip r:embed="rId9"/>
          <a:stretch>
            <a:fillRect/>
          </a:stretch>
        </p:blipFill>
        <p:spPr>
          <a:xfrm>
            <a:off x="16220119" y="7886700"/>
            <a:ext cx="876955" cy="801680"/>
          </a:xfrm>
          <a:prstGeom prst="rect">
            <a:avLst/>
          </a:prstGeom>
        </p:spPr>
      </p:pic>
    </p:spTree>
    <p:extLst>
      <p:ext uri="{BB962C8B-B14F-4D97-AF65-F5344CB8AC3E}">
        <p14:creationId xmlns:p14="http://schemas.microsoft.com/office/powerpoint/2010/main" val="239758797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animEffect transition="in" filter="fade">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randombar(horizontal)">
                                      <p:cBhvr>
                                        <p:cTn id="4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6737234" y="-798610"/>
            <a:ext cx="2450804" cy="2450804"/>
          </a:xfrm>
          <a:prstGeom prst="rect">
            <a:avLst/>
          </a:prstGeom>
        </p:spPr>
      </p:pic>
      <p:sp>
        <p:nvSpPr>
          <p:cNvPr id="36" name="Rectangle 35"/>
          <p:cNvSpPr/>
          <p:nvPr/>
        </p:nvSpPr>
        <p:spPr>
          <a:xfrm>
            <a:off x="442356" y="495300"/>
            <a:ext cx="17275026" cy="3508653"/>
          </a:xfrm>
          <a:prstGeom prst="rect">
            <a:avLst/>
          </a:prstGeom>
        </p:spPr>
        <p:txBody>
          <a:bodyPr wrap="square">
            <a:spAutoFit/>
          </a:bodyPr>
          <a:lstStyle/>
          <a:p>
            <a:pPr lvl="0" algn="just">
              <a:lnSpc>
                <a:spcPct val="150000"/>
              </a:lnSpc>
              <a:tabLst>
                <a:tab pos="360045" algn="l"/>
                <a:tab pos="720090" algn="l"/>
              </a:tabLst>
              <a:defRPr/>
            </a:pPr>
            <a:r>
              <a:rPr lang="nl-NL" sz="3800" b="1">
                <a:solidFill>
                  <a:srgbClr val="C00000"/>
                </a:solidFill>
                <a:latin typeface="Arial" panose="020B0604020202020204" pitchFamily="34" charset="0"/>
                <a:ea typeface="Calibri" panose="020F0502020204030204" pitchFamily="34" charset="0"/>
                <a:cs typeface="Arial" panose="020B0604020202020204" pitchFamily="34" charset="0"/>
              </a:rPr>
              <a:t>Bài 4.10 (SGK-tr82)</a:t>
            </a:r>
            <a:r>
              <a:rPr lang="en-US" sz="3800">
                <a:solidFill>
                  <a:srgbClr val="C00000"/>
                </a:solidFill>
                <a:latin typeface="Arial" panose="020B0604020202020204" pitchFamily="34" charset="0"/>
                <a:ea typeface="Calibri" panose="020F0502020204030204" pitchFamily="34" charset="0"/>
                <a:cs typeface="Arial" panose="020B0604020202020204" pitchFamily="34" charset="0"/>
              </a:rPr>
              <a:t> </a:t>
            </a:r>
            <a:r>
              <a:rPr lang="vi-VN" sz="3600"/>
              <a:t>Cho hình chóp S.ABCD có đáy là hình bình hành. Trong các cặp đường thẳng sau, cặp đường thẳng nào cắt nhau, cặp đường thẳng nào song song, cặp đường thẳng nào chéo nhau?</a:t>
            </a:r>
          </a:p>
          <a:p>
            <a:pPr algn="ctr">
              <a:lnSpc>
                <a:spcPct val="150000"/>
              </a:lnSpc>
            </a:pPr>
            <a:r>
              <a:rPr lang="vi-VN" sz="3600"/>
              <a:t>a) AB và CD                           b) AC và BD                          c) SB và CD</a:t>
            </a:r>
          </a:p>
        </p:txBody>
      </p:sp>
      <p:sp>
        <p:nvSpPr>
          <p:cNvPr id="13" name="Rectangle 12"/>
          <p:cNvSpPr/>
          <p:nvPr/>
        </p:nvSpPr>
        <p:spPr>
          <a:xfrm>
            <a:off x="1947183" y="313911"/>
            <a:ext cx="5359997" cy="90159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53" name="Group 52"/>
          <p:cNvGrpSpPr/>
          <p:nvPr/>
        </p:nvGrpSpPr>
        <p:grpSpPr>
          <a:xfrm>
            <a:off x="762000" y="5328444"/>
            <a:ext cx="6248400" cy="4648200"/>
            <a:chOff x="8431616" y="4738819"/>
            <a:chExt cx="7167281" cy="4817941"/>
          </a:xfrm>
        </p:grpSpPr>
        <p:cxnSp>
          <p:nvCxnSpPr>
            <p:cNvPr id="5" name="Straight Connector 4"/>
            <p:cNvCxnSpPr/>
            <p:nvPr/>
          </p:nvCxnSpPr>
          <p:spPr>
            <a:xfrm flipV="1">
              <a:off x="8951371" y="5375685"/>
              <a:ext cx="2613748" cy="26978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0572946" y="5386367"/>
              <a:ext cx="990600" cy="35622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11563546" y="5381502"/>
              <a:ext cx="1902176" cy="26886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954699" y="8075959"/>
              <a:ext cx="1637101" cy="8775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0591800" y="8953500"/>
              <a:ext cx="4495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975558" y="8075959"/>
              <a:ext cx="44958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11563546" y="5386367"/>
              <a:ext cx="3520728" cy="35647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3457587" y="8071569"/>
              <a:ext cx="1637101" cy="8775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11317324" y="4738819"/>
              <a:ext cx="492443" cy="646331"/>
            </a:xfrm>
            <a:prstGeom prst="rect">
              <a:avLst/>
            </a:prstGeom>
          </p:spPr>
          <p:txBody>
            <a:bodyPr wrap="none">
              <a:spAutoFit/>
            </a:bodyPr>
            <a:lstStyle/>
            <a:p>
              <a:r>
                <a:rPr lang="vi-VN" sz="3600">
                  <a:solidFill>
                    <a:prstClr val="black"/>
                  </a:solidFill>
                </a:rPr>
                <a:t>S</a:t>
              </a:r>
              <a:endParaRPr lang="en-US"/>
            </a:p>
          </p:txBody>
        </p:sp>
        <p:sp>
          <p:nvSpPr>
            <p:cNvPr id="49" name="Rectangle 48"/>
            <p:cNvSpPr/>
            <p:nvPr/>
          </p:nvSpPr>
          <p:spPr>
            <a:xfrm>
              <a:off x="10203614" y="8910429"/>
              <a:ext cx="492443" cy="646331"/>
            </a:xfrm>
            <a:prstGeom prst="rect">
              <a:avLst/>
            </a:prstGeom>
          </p:spPr>
          <p:txBody>
            <a:bodyPr wrap="none">
              <a:spAutoFit/>
            </a:bodyPr>
            <a:lstStyle/>
            <a:p>
              <a:r>
                <a:rPr lang="en-US" sz="3600">
                  <a:solidFill>
                    <a:prstClr val="black"/>
                  </a:solidFill>
                  <a:latin typeface="Arial" panose="020B0604020202020204" pitchFamily="34" charset="0"/>
                  <a:cs typeface="Arial" panose="020B0604020202020204" pitchFamily="34" charset="0"/>
                </a:rPr>
                <a:t>A</a:t>
              </a:r>
              <a:endParaRPr lang="en-US">
                <a:latin typeface="Arial" panose="020B0604020202020204" pitchFamily="34" charset="0"/>
                <a:cs typeface="Arial" panose="020B0604020202020204" pitchFamily="34" charset="0"/>
              </a:endParaRPr>
            </a:p>
          </p:txBody>
        </p:sp>
        <p:sp>
          <p:nvSpPr>
            <p:cNvPr id="50" name="Rectangle 49"/>
            <p:cNvSpPr/>
            <p:nvPr/>
          </p:nvSpPr>
          <p:spPr>
            <a:xfrm>
              <a:off x="15106454" y="8874010"/>
              <a:ext cx="492443" cy="646331"/>
            </a:xfrm>
            <a:prstGeom prst="rect">
              <a:avLst/>
            </a:prstGeom>
          </p:spPr>
          <p:txBody>
            <a:bodyPr wrap="none">
              <a:spAutoFit/>
            </a:bodyPr>
            <a:lstStyle/>
            <a:p>
              <a:r>
                <a:rPr lang="en-US" sz="3600">
                  <a:solidFill>
                    <a:prstClr val="black"/>
                  </a:solidFill>
                  <a:latin typeface="Arial" panose="020B0604020202020204" pitchFamily="34" charset="0"/>
                  <a:cs typeface="Arial" panose="020B0604020202020204" pitchFamily="34" charset="0"/>
                </a:rPr>
                <a:t>B</a:t>
              </a:r>
              <a:endParaRPr lang="en-US">
                <a:latin typeface="Arial" panose="020B0604020202020204" pitchFamily="34" charset="0"/>
                <a:cs typeface="Arial" panose="020B0604020202020204" pitchFamily="34" charset="0"/>
              </a:endParaRPr>
            </a:p>
          </p:txBody>
        </p:sp>
        <p:sp>
          <p:nvSpPr>
            <p:cNvPr id="51" name="Rectangle 50"/>
            <p:cNvSpPr/>
            <p:nvPr/>
          </p:nvSpPr>
          <p:spPr>
            <a:xfrm>
              <a:off x="13325626" y="7454255"/>
              <a:ext cx="518091" cy="646331"/>
            </a:xfrm>
            <a:prstGeom prst="rect">
              <a:avLst/>
            </a:prstGeom>
          </p:spPr>
          <p:txBody>
            <a:bodyPr wrap="none">
              <a:spAutoFit/>
            </a:bodyPr>
            <a:lstStyle/>
            <a:p>
              <a:r>
                <a:rPr lang="en-US" sz="3600">
                  <a:solidFill>
                    <a:prstClr val="black"/>
                  </a:solidFill>
                  <a:latin typeface="Arial" panose="020B0604020202020204" pitchFamily="34" charset="0"/>
                  <a:cs typeface="Arial" panose="020B0604020202020204" pitchFamily="34" charset="0"/>
                </a:rPr>
                <a:t>C</a:t>
              </a:r>
              <a:endParaRPr lang="en-US">
                <a:latin typeface="Arial" panose="020B0604020202020204" pitchFamily="34" charset="0"/>
                <a:cs typeface="Arial" panose="020B0604020202020204" pitchFamily="34" charset="0"/>
              </a:endParaRPr>
            </a:p>
          </p:txBody>
        </p:sp>
        <p:sp>
          <p:nvSpPr>
            <p:cNvPr id="52" name="Rectangle 51"/>
            <p:cNvSpPr/>
            <p:nvPr/>
          </p:nvSpPr>
          <p:spPr>
            <a:xfrm>
              <a:off x="8431616" y="7563549"/>
              <a:ext cx="518091" cy="646331"/>
            </a:xfrm>
            <a:prstGeom prst="rect">
              <a:avLst/>
            </a:prstGeom>
          </p:spPr>
          <p:txBody>
            <a:bodyPr wrap="none">
              <a:spAutoFit/>
            </a:bodyPr>
            <a:lstStyle/>
            <a:p>
              <a:r>
                <a:rPr lang="en-US" sz="3600">
                  <a:solidFill>
                    <a:prstClr val="black"/>
                  </a:solidFill>
                  <a:latin typeface="Arial" panose="020B0604020202020204" pitchFamily="34" charset="0"/>
                  <a:cs typeface="Arial" panose="020B0604020202020204" pitchFamily="34" charset="0"/>
                </a:rPr>
                <a:t>D</a:t>
              </a:r>
              <a:endParaRPr lang="en-US">
                <a:latin typeface="Arial" panose="020B0604020202020204" pitchFamily="34" charset="0"/>
                <a:cs typeface="Arial" panose="020B0604020202020204" pitchFamily="34" charset="0"/>
              </a:endParaRPr>
            </a:p>
          </p:txBody>
        </p:sp>
      </p:grpSp>
      <p:sp>
        <p:nvSpPr>
          <p:cNvPr id="55" name="Rectangle 54"/>
          <p:cNvSpPr/>
          <p:nvPr/>
        </p:nvSpPr>
        <p:spPr>
          <a:xfrm>
            <a:off x="7788517" y="5639557"/>
            <a:ext cx="9900791" cy="3518912"/>
          </a:xfrm>
          <a:prstGeom prst="rect">
            <a:avLst/>
          </a:prstGeom>
        </p:spPr>
        <p:txBody>
          <a:bodyPr wrap="square">
            <a:spAutoFit/>
          </a:bodyPr>
          <a:lstStyle/>
          <a:p>
            <a:pPr algn="just">
              <a:lnSpc>
                <a:spcPct val="150000"/>
              </a:lnSpc>
              <a:spcBef>
                <a:spcPts val="600"/>
              </a:spcBef>
              <a:spcAft>
                <a:spcPts val="800"/>
              </a:spcAft>
            </a:pPr>
            <a:r>
              <a:rPr lang="en-US" sz="3600">
                <a:latin typeface="Arial" panose="020B0604020202020204" pitchFamily="34" charset="0"/>
                <a:ea typeface="Times New Roman" panose="02020603050405020304" pitchFamily="18" charset="0"/>
                <a:cs typeface="Arial" panose="020B0604020202020204" pitchFamily="34" charset="0"/>
              </a:rPr>
              <a:t>a) Hai đường thẳng AB và CD song song với nhau do đáy ABCD là hình bình hành.</a:t>
            </a:r>
          </a:p>
          <a:p>
            <a:pPr algn="just">
              <a:lnSpc>
                <a:spcPct val="150000"/>
              </a:lnSpc>
              <a:spcBef>
                <a:spcPts val="600"/>
              </a:spcBef>
              <a:spcAft>
                <a:spcPts val="800"/>
              </a:spcAft>
            </a:pPr>
            <a:r>
              <a:rPr lang="en-US" sz="3600">
                <a:latin typeface="Arial" panose="020B0604020202020204" pitchFamily="34" charset="0"/>
                <a:ea typeface="Times New Roman" panose="02020603050405020304" pitchFamily="18" charset="0"/>
                <a:cs typeface="Arial" panose="020B0604020202020204" pitchFamily="34" charset="0"/>
              </a:rPr>
              <a:t>b) Hai đường thẳng AC và BD cắt nhau do đây là hai đường chéo của hình bình hành ABCD.</a:t>
            </a:r>
          </a:p>
        </p:txBody>
      </p:sp>
      <p:pic>
        <p:nvPicPr>
          <p:cNvPr id="56" name="Picture 55"/>
          <p:cNvPicPr>
            <a:picLocks noChangeAspect="1"/>
          </p:cNvPicPr>
          <p:nvPr/>
        </p:nvPicPr>
        <p:blipFill>
          <a:blip r:embed="rId3"/>
          <a:stretch>
            <a:fillRect/>
          </a:stretch>
        </p:blipFill>
        <p:spPr>
          <a:xfrm>
            <a:off x="16809506" y="9054922"/>
            <a:ext cx="1478494" cy="1232078"/>
          </a:xfrm>
          <a:prstGeom prst="rect">
            <a:avLst/>
          </a:prstGeom>
        </p:spPr>
      </p:pic>
      <p:pic>
        <p:nvPicPr>
          <p:cNvPr id="57" name="Picture 56"/>
          <p:cNvPicPr>
            <a:picLocks noChangeAspect="1"/>
          </p:cNvPicPr>
          <p:nvPr/>
        </p:nvPicPr>
        <p:blipFill>
          <a:blip r:embed="rId4"/>
          <a:stretch>
            <a:fillRect/>
          </a:stretch>
        </p:blipFill>
        <p:spPr>
          <a:xfrm>
            <a:off x="-848080" y="3962295"/>
            <a:ext cx="2591025" cy="2267909"/>
          </a:xfrm>
          <a:prstGeom prst="rect">
            <a:avLst/>
          </a:prstGeom>
        </p:spPr>
      </p:pic>
      <p:sp>
        <p:nvSpPr>
          <p:cNvPr id="58" name="Oval Callout 57"/>
          <p:cNvSpPr/>
          <p:nvPr/>
        </p:nvSpPr>
        <p:spPr>
          <a:xfrm>
            <a:off x="7696200" y="4197949"/>
            <a:ext cx="1597154" cy="919129"/>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24244004"/>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wipe(left)">
                                      <p:cBhvr>
                                        <p:cTn id="12" dur="500"/>
                                        <p:tgtEl>
                                          <p:spTgt spid="5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up)">
                                      <p:cBhvr>
                                        <p:cTn id="17" dur="5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5">
                                            <p:txEl>
                                              <p:pRg st="0" end="0"/>
                                            </p:txEl>
                                          </p:spTgt>
                                        </p:tgtEl>
                                        <p:attrNameLst>
                                          <p:attrName>style.visibility</p:attrName>
                                        </p:attrNameLst>
                                      </p:cBhvr>
                                      <p:to>
                                        <p:strVal val="visible"/>
                                      </p:to>
                                    </p:set>
                                    <p:animEffect transition="in" filter="fade">
                                      <p:cBhvr>
                                        <p:cTn id="22" dur="500"/>
                                        <p:tgtEl>
                                          <p:spTgt spid="5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5">
                                            <p:txEl>
                                              <p:pRg st="1" end="1"/>
                                            </p:txEl>
                                          </p:spTgt>
                                        </p:tgtEl>
                                        <p:attrNameLst>
                                          <p:attrName>style.visibility</p:attrName>
                                        </p:attrNameLst>
                                      </p:cBhvr>
                                      <p:to>
                                        <p:strVal val="visible"/>
                                      </p:to>
                                    </p:set>
                                    <p:animEffect transition="in" filter="randombar(horizontal)">
                                      <p:cBhvr>
                                        <p:cTn id="27" dur="500"/>
                                        <p:tgtEl>
                                          <p:spTgt spid="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5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16737234" y="-798610"/>
            <a:ext cx="2450804" cy="2450804"/>
          </a:xfrm>
          <a:prstGeom prst="rect">
            <a:avLst/>
          </a:prstGeom>
        </p:spPr>
      </p:pic>
      <p:sp>
        <p:nvSpPr>
          <p:cNvPr id="36" name="Rectangle 35"/>
          <p:cNvSpPr/>
          <p:nvPr/>
        </p:nvSpPr>
        <p:spPr>
          <a:xfrm>
            <a:off x="442356" y="495300"/>
            <a:ext cx="17275026" cy="350865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38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Bài 4.10 (SGK-tr82)</a:t>
            </a:r>
            <a:r>
              <a:rPr kumimoji="0" lang="en-US" sz="3800" b="0"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Cho hình chóp S.ABCD có đáy là hình bình hành. Trong các cặp đường thẳng sau, cặp đường thẳng nào cắt nhau, cặp đường thẳng nào song song, cặp đường thẳng nào chéo nhau?</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a) AB và CD                           b) AC và BD                          c) SB và CD</a:t>
            </a:r>
          </a:p>
        </p:txBody>
      </p:sp>
      <p:sp>
        <p:nvSpPr>
          <p:cNvPr id="13" name="Rectangle 12"/>
          <p:cNvSpPr/>
          <p:nvPr/>
        </p:nvSpPr>
        <p:spPr>
          <a:xfrm>
            <a:off x="1947183" y="313911"/>
            <a:ext cx="5359997" cy="90159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53" name="Group 52"/>
          <p:cNvGrpSpPr/>
          <p:nvPr/>
        </p:nvGrpSpPr>
        <p:grpSpPr>
          <a:xfrm>
            <a:off x="762000" y="5328444"/>
            <a:ext cx="6248400" cy="4648200"/>
            <a:chOff x="8431616" y="4738819"/>
            <a:chExt cx="7167281" cy="4817941"/>
          </a:xfrm>
        </p:grpSpPr>
        <p:cxnSp>
          <p:nvCxnSpPr>
            <p:cNvPr id="5" name="Straight Connector 4"/>
            <p:cNvCxnSpPr/>
            <p:nvPr/>
          </p:nvCxnSpPr>
          <p:spPr>
            <a:xfrm flipV="1">
              <a:off x="8951371" y="5375685"/>
              <a:ext cx="2613748" cy="26978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0572946" y="5386367"/>
              <a:ext cx="990600" cy="35622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11563546" y="5381502"/>
              <a:ext cx="1902176" cy="26886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954699" y="8075959"/>
              <a:ext cx="1637101" cy="8775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0591800" y="8953500"/>
              <a:ext cx="4495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975558" y="8075959"/>
              <a:ext cx="44958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11563546" y="5386367"/>
              <a:ext cx="3520728" cy="35647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3457587" y="8071569"/>
              <a:ext cx="1637101" cy="8775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11317324" y="4738819"/>
              <a:ext cx="49244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S</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Rectangle 48"/>
            <p:cNvSpPr/>
            <p:nvPr/>
          </p:nvSpPr>
          <p:spPr>
            <a:xfrm>
              <a:off x="10203614" y="8910429"/>
              <a:ext cx="49244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Rectangle 49"/>
            <p:cNvSpPr/>
            <p:nvPr/>
          </p:nvSpPr>
          <p:spPr>
            <a:xfrm>
              <a:off x="15106454" y="8874010"/>
              <a:ext cx="49244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1" name="Rectangle 50"/>
            <p:cNvSpPr/>
            <p:nvPr/>
          </p:nvSpPr>
          <p:spPr>
            <a:xfrm>
              <a:off x="13325626" y="7454255"/>
              <a:ext cx="51809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2" name="Rectangle 51"/>
            <p:cNvSpPr/>
            <p:nvPr/>
          </p:nvSpPr>
          <p:spPr>
            <a:xfrm>
              <a:off x="8431616" y="7563549"/>
              <a:ext cx="51809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D</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54" name="Oval Callout 53"/>
          <p:cNvSpPr/>
          <p:nvPr/>
        </p:nvSpPr>
        <p:spPr>
          <a:xfrm>
            <a:off x="7696200" y="4197949"/>
            <a:ext cx="1597154" cy="919129"/>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55" name="Rectangle 54"/>
          <p:cNvSpPr/>
          <p:nvPr/>
        </p:nvSpPr>
        <p:spPr>
          <a:xfrm>
            <a:off x="7696200" y="5496606"/>
            <a:ext cx="10069060" cy="4349909"/>
          </a:xfrm>
          <a:prstGeom prst="rect">
            <a:avLst/>
          </a:prstGeom>
        </p:spPr>
        <p:txBody>
          <a:bodyPr wrap="square">
            <a:spAutoFit/>
          </a:bodyPr>
          <a:lstStyle/>
          <a:p>
            <a:pPr lvl="0" algn="just">
              <a:lnSpc>
                <a:spcPct val="150000"/>
              </a:lnSpc>
            </a:pPr>
            <a:r>
              <a:rPr lang="vi-VN" sz="3600">
                <a:solidFill>
                  <a:prstClr val="black"/>
                </a:solidFill>
                <a:ea typeface="Times New Roman" panose="02020603050405020304" pitchFamily="18" charset="0"/>
                <a:cs typeface="Arial" panose="020B0604020202020204" pitchFamily="34" charset="0"/>
              </a:rPr>
              <a:t>c) Hai đường thẳng SB và CD chéo nhau.</a:t>
            </a:r>
          </a:p>
          <a:p>
            <a:pPr lvl="0" algn="just">
              <a:lnSpc>
                <a:spcPct val="150000"/>
              </a:lnSpc>
            </a:pPr>
            <a:r>
              <a:rPr lang="vi-VN" sz="3600">
                <a:solidFill>
                  <a:prstClr val="black"/>
                </a:solidFill>
                <a:ea typeface="Times New Roman" panose="02020603050405020304" pitchFamily="18" charset="0"/>
                <a:cs typeface="Arial" panose="020B0604020202020204" pitchFamily="34" charset="0"/>
              </a:rPr>
              <a:t>Thật vậy, nếu hai đường thẳng SB và CD không chéo nhau, tức là hai đường thẳng này đồng phẳng hay bốn điểm S, B, C, D đồng phẳng, </a:t>
            </a:r>
            <a:r>
              <a:rPr lang="en-US" sz="3600">
                <a:solidFill>
                  <a:prstClr val="black"/>
                </a:solidFill>
                <a:ea typeface="Times New Roman" panose="02020603050405020304" pitchFamily="18" charset="0"/>
                <a:cs typeface="Arial" panose="020B0604020202020204" pitchFamily="34" charset="0"/>
              </a:rPr>
              <a:t>    </a:t>
            </a:r>
            <a:r>
              <a:rPr lang="vi-VN" sz="3600">
                <a:solidFill>
                  <a:prstClr val="black"/>
                </a:solidFill>
                <a:ea typeface="Times New Roman" panose="02020603050405020304" pitchFamily="18" charset="0"/>
                <a:cs typeface="Arial" panose="020B0604020202020204" pitchFamily="34" charset="0"/>
              </a:rPr>
              <a:t>trái với giả thiết S.ABCD là hình chóp.</a:t>
            </a:r>
          </a:p>
        </p:txBody>
      </p:sp>
      <p:pic>
        <p:nvPicPr>
          <p:cNvPr id="56" name="Picture 55"/>
          <p:cNvPicPr>
            <a:picLocks noChangeAspect="1"/>
          </p:cNvPicPr>
          <p:nvPr/>
        </p:nvPicPr>
        <p:blipFill>
          <a:blip r:embed="rId3"/>
          <a:stretch>
            <a:fillRect/>
          </a:stretch>
        </p:blipFill>
        <p:spPr>
          <a:xfrm>
            <a:off x="16809506" y="9054922"/>
            <a:ext cx="1478494" cy="1232078"/>
          </a:xfrm>
          <a:prstGeom prst="rect">
            <a:avLst/>
          </a:prstGeom>
        </p:spPr>
      </p:pic>
      <p:pic>
        <p:nvPicPr>
          <p:cNvPr id="57" name="Picture 56"/>
          <p:cNvPicPr>
            <a:picLocks noChangeAspect="1"/>
          </p:cNvPicPr>
          <p:nvPr/>
        </p:nvPicPr>
        <p:blipFill>
          <a:blip r:embed="rId4"/>
          <a:stretch>
            <a:fillRect/>
          </a:stretch>
        </p:blipFill>
        <p:spPr>
          <a:xfrm>
            <a:off x="-848080" y="3962295"/>
            <a:ext cx="2591025" cy="2267909"/>
          </a:xfrm>
          <a:prstGeom prst="rect">
            <a:avLst/>
          </a:prstGeom>
        </p:spPr>
      </p:pic>
    </p:spTree>
    <p:extLst>
      <p:ext uri="{BB962C8B-B14F-4D97-AF65-F5344CB8AC3E}">
        <p14:creationId xmlns:p14="http://schemas.microsoft.com/office/powerpoint/2010/main" val="195859691"/>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anim calcmode="lin" valueType="num">
                                      <p:cBhvr>
                                        <p:cTn id="8" dur="500" fill="hold"/>
                                        <p:tgtEl>
                                          <p:spTgt spid="55"/>
                                        </p:tgtEl>
                                        <p:attrNameLst>
                                          <p:attrName>ppt_x</p:attrName>
                                        </p:attrNameLst>
                                      </p:cBhvr>
                                      <p:tavLst>
                                        <p:tav tm="0">
                                          <p:val>
                                            <p:strVal val="#ppt_x"/>
                                          </p:val>
                                        </p:tav>
                                        <p:tav tm="100000">
                                          <p:val>
                                            <p:strVal val="#ppt_x"/>
                                          </p:val>
                                        </p:tav>
                                      </p:tavLst>
                                    </p:anim>
                                    <p:anim calcmode="lin" valueType="num">
                                      <p:cBhvr>
                                        <p:cTn id="9" dur="5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228600" y="190500"/>
            <a:ext cx="17830800" cy="9829799"/>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762000" y="1562100"/>
            <a:ext cx="16459200" cy="2585323"/>
          </a:xfrm>
          <a:prstGeom prst="rect">
            <a:avLst/>
          </a:prstGeom>
        </p:spPr>
        <p:txBody>
          <a:bodyPr wrap="square">
            <a:spAutoFit/>
          </a:bodyPr>
          <a:lstStyle/>
          <a:p>
            <a:pPr lvl="0" algn="just">
              <a:lnSpc>
                <a:spcPct val="150000"/>
              </a:lnSpc>
            </a:pPr>
            <a:r>
              <a:rPr lang="vi-VN" sz="3600">
                <a:solidFill>
                  <a:prstClr val="black"/>
                </a:solidFill>
              </a:rPr>
              <a:t>Cho hình chóp S.ABCD có đáy ABCD là hình thang (AB // CD). Gọi M, N lần lượt là trung điểm của các cạnh SA, SB. Chứng minh rằng tứ giác MNCD là hình thang.</a:t>
            </a:r>
          </a:p>
        </p:txBody>
      </p:sp>
      <p:sp>
        <p:nvSpPr>
          <p:cNvPr id="47" name="Oval Callout 46"/>
          <p:cNvSpPr/>
          <p:nvPr/>
        </p:nvSpPr>
        <p:spPr>
          <a:xfrm>
            <a:off x="8401811" y="4000500"/>
            <a:ext cx="1484377" cy="8382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3"/>
          <p:cNvSpPr/>
          <p:nvPr/>
        </p:nvSpPr>
        <p:spPr>
          <a:xfrm>
            <a:off x="6579801" y="5372100"/>
            <a:ext cx="10972800" cy="4144661"/>
          </a:xfrm>
          <a:prstGeom prst="rect">
            <a:avLst/>
          </a:prstGeom>
        </p:spPr>
        <p:txBody>
          <a:bodyPr wrap="square">
            <a:spAutoFit/>
          </a:bodyPr>
          <a:lstStyle/>
          <a:p>
            <a:pPr lvl="0" algn="just">
              <a:lnSpc>
                <a:spcPct val="150000"/>
              </a:lnSpc>
            </a:pPr>
            <a:r>
              <a:rPr lang="vi-VN" sz="3600">
                <a:solidFill>
                  <a:prstClr val="black"/>
                </a:solidFill>
                <a:ea typeface="Calibri" panose="020F0502020204030204" pitchFamily="34" charset="0"/>
                <a:cs typeface="Arial" panose="020B0604020202020204" pitchFamily="34" charset="0"/>
              </a:rPr>
              <a:t>Xét tam giác SAB có M và N lần lượt là trung điểm của các cạnh SA và SB nên MN là đường trung bình của tam giác SAB, suy ra MN // AB.</a:t>
            </a:r>
          </a:p>
          <a:p>
            <a:pPr lvl="0" algn="just">
              <a:lnSpc>
                <a:spcPct val="150000"/>
              </a:lnSpc>
            </a:pPr>
            <a:r>
              <a:rPr lang="vi-VN" sz="3600">
                <a:solidFill>
                  <a:prstClr val="black"/>
                </a:solidFill>
                <a:ea typeface="Calibri" panose="020F0502020204030204" pitchFamily="34" charset="0"/>
                <a:cs typeface="Arial" panose="020B0604020202020204" pitchFamily="34" charset="0"/>
              </a:rPr>
              <a:t>Mà đáy ABCD là hình thang có AB // CD.</a:t>
            </a:r>
          </a:p>
          <a:p>
            <a:pPr lvl="0" algn="just">
              <a:lnSpc>
                <a:spcPct val="150000"/>
              </a:lnSpc>
            </a:pPr>
            <a:r>
              <a:rPr lang="vi-VN" sz="3600">
                <a:solidFill>
                  <a:prstClr val="black"/>
                </a:solidFill>
                <a:ea typeface="Calibri" panose="020F0502020204030204" pitchFamily="34" charset="0"/>
                <a:cs typeface="Arial" panose="020B0604020202020204" pitchFamily="34" charset="0"/>
              </a:rPr>
              <a:t>Do đó, MN // CD. Vậy tứ giác MCD là hình thang.</a:t>
            </a:r>
          </a:p>
        </p:txBody>
      </p:sp>
      <p:pic>
        <p:nvPicPr>
          <p:cNvPr id="48" name="Picture 47"/>
          <p:cNvPicPr>
            <a:picLocks noChangeAspect="1"/>
          </p:cNvPicPr>
          <p:nvPr/>
        </p:nvPicPr>
        <p:blipFill>
          <a:blip r:embed="rId3"/>
          <a:stretch>
            <a:fillRect/>
          </a:stretch>
        </p:blipFill>
        <p:spPr>
          <a:xfrm rot="2837772">
            <a:off x="-633892" y="5204858"/>
            <a:ext cx="1724984" cy="1714236"/>
          </a:xfrm>
          <a:prstGeom prst="rect">
            <a:avLst/>
          </a:prstGeom>
        </p:spPr>
      </p:pic>
      <p:sp>
        <p:nvSpPr>
          <p:cNvPr id="49" name="Freeform 6"/>
          <p:cNvSpPr/>
          <p:nvPr/>
        </p:nvSpPr>
        <p:spPr>
          <a:xfrm>
            <a:off x="16497301" y="217002"/>
            <a:ext cx="1371599" cy="1205378"/>
          </a:xfrm>
          <a:custGeom>
            <a:avLst/>
            <a:gdLst/>
            <a:ahLst/>
            <a:cxnLst/>
            <a:rect l="l" t="t" r="r" b="b"/>
            <a:pathLst>
              <a:path w="4291838" h="4114800">
                <a:moveTo>
                  <a:pt x="0" y="0"/>
                </a:moveTo>
                <a:lnTo>
                  <a:pt x="4291839" y="0"/>
                </a:lnTo>
                <a:lnTo>
                  <a:pt x="4291839" y="4114800"/>
                </a:lnTo>
                <a:lnTo>
                  <a:pt x="0" y="4114800"/>
                </a:lnTo>
                <a:lnTo>
                  <a:pt x="0" y="0"/>
                </a:lnTo>
                <a:close/>
              </a:path>
            </a:pathLst>
          </a:custGeom>
          <a:blipFill>
            <a:blip/>
            <a:stretch>
              <a:fillRect/>
            </a:stretch>
          </a:blipFill>
        </p:spPr>
      </p:sp>
      <p:sp>
        <p:nvSpPr>
          <p:cNvPr id="7" name="Rectangle 6"/>
          <p:cNvSpPr/>
          <p:nvPr/>
        </p:nvSpPr>
        <p:spPr>
          <a:xfrm>
            <a:off x="762000" y="952770"/>
            <a:ext cx="4729180" cy="677108"/>
          </a:xfrm>
          <a:prstGeom prst="rect">
            <a:avLst/>
          </a:prstGeom>
        </p:spPr>
        <p:txBody>
          <a:bodyPr wrap="none">
            <a:spAutoFit/>
          </a:bodyPr>
          <a:lstStyle/>
          <a:p>
            <a:r>
              <a:rPr lang="nl-NL" sz="3800" b="1">
                <a:solidFill>
                  <a:srgbClr val="C00000"/>
                </a:solidFill>
                <a:latin typeface="Arial" panose="020B0604020202020204" pitchFamily="34" charset="0"/>
                <a:ea typeface="Calibri" panose="020F0502020204030204" pitchFamily="34" charset="0"/>
                <a:cs typeface="Arial" panose="020B0604020202020204" pitchFamily="34" charset="0"/>
              </a:rPr>
              <a:t>Bài 4.12 (SGK-tr82)</a:t>
            </a:r>
            <a:r>
              <a:rPr lang="en-US" sz="3800">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a:p>
        </p:txBody>
      </p:sp>
      <p:pic>
        <p:nvPicPr>
          <p:cNvPr id="15" name="image109.png" descr="A picture containing line, triangle&#10;&#10;Description automatically generated"/>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a:xfrm>
            <a:off x="1219200" y="4457702"/>
            <a:ext cx="4704600" cy="5410198"/>
          </a:xfrm>
          <a:prstGeom prst="rect">
            <a:avLst/>
          </a:prstGeom>
          <a:ln/>
        </p:spPr>
      </p:pic>
    </p:spTree>
    <p:extLst>
      <p:ext uri="{BB962C8B-B14F-4D97-AF65-F5344CB8AC3E}">
        <p14:creationId xmlns:p14="http://schemas.microsoft.com/office/powerpoint/2010/main" val="236514323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wipe(left)">
                                      <p:cBhvr>
                                        <p:cTn id="16" dur="5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7" grpId="0" animBg="1"/>
      <p:bldP spid="4"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40996" y="6893697"/>
            <a:ext cx="3217303" cy="139221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46" y="8187127"/>
            <a:ext cx="9313954" cy="419974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0" y="2689630"/>
            <a:ext cx="2895600" cy="3063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61826" y="6524257"/>
            <a:ext cx="1283368" cy="1662870"/>
          </a:xfrm>
          <a:prstGeom prst="rect">
            <a:avLst/>
          </a:prstGeom>
        </p:spPr>
      </p:pic>
      <p:grpSp>
        <p:nvGrpSpPr>
          <p:cNvPr id="17" name="Group 16"/>
          <p:cNvGrpSpPr/>
          <p:nvPr/>
        </p:nvGrpSpPr>
        <p:grpSpPr>
          <a:xfrm>
            <a:off x="4343400" y="1533949"/>
            <a:ext cx="10105462" cy="2198279"/>
            <a:chOff x="4636774" y="2761437"/>
            <a:chExt cx="10983489" cy="2198279"/>
          </a:xfrm>
        </p:grpSpPr>
        <p:sp>
          <p:nvSpPr>
            <p:cNvPr id="3" name="Freeform 3"/>
            <p:cNvSpPr/>
            <p:nvPr/>
          </p:nvSpPr>
          <p:spPr>
            <a:xfrm>
              <a:off x="6693059" y="2761437"/>
              <a:ext cx="6874122" cy="2198279"/>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Rectangle 15"/>
            <p:cNvSpPr/>
            <p:nvPr/>
          </p:nvSpPr>
          <p:spPr>
            <a:xfrm>
              <a:off x="4636774" y="3093272"/>
              <a:ext cx="10983489" cy="14073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en-US" sz="6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en-US" sz="6500" b="1" i="0" u="none" strike="noStrike" kern="1200" cap="none" spc="0" normalizeH="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TẬP</a:t>
              </a:r>
              <a:endParaRPr kumimoji="0" lang="en-US" sz="6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23884" y="5753100"/>
            <a:ext cx="4304968" cy="7588886"/>
          </a:xfrm>
          <a:prstGeom prst="rect">
            <a:avLst/>
          </a:prstGeom>
        </p:spPr>
      </p:pic>
      <p:pic>
        <p:nvPicPr>
          <p:cNvPr id="19"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932023">
            <a:off x="16616809" y="62558"/>
            <a:ext cx="1990256" cy="1624773"/>
          </a:xfrm>
          <a:prstGeom prst="rect">
            <a:avLst/>
          </a:prstGeom>
        </p:spPr>
      </p:pic>
    </p:spTree>
    <p:extLst>
      <p:ext uri="{BB962C8B-B14F-4D97-AF65-F5344CB8AC3E}">
        <p14:creationId xmlns:p14="http://schemas.microsoft.com/office/powerpoint/2010/main" val="277942545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7" name="Group 16"/>
          <p:cNvGrpSpPr/>
          <p:nvPr/>
        </p:nvGrpSpPr>
        <p:grpSpPr>
          <a:xfrm>
            <a:off x="2895600" y="1714500"/>
            <a:ext cx="12801600" cy="3593464"/>
            <a:chOff x="1989710" y="2789511"/>
            <a:chExt cx="13913885" cy="3593464"/>
          </a:xfrm>
        </p:grpSpPr>
        <p:sp>
          <p:nvSpPr>
            <p:cNvPr id="3" name="Freeform 3"/>
            <p:cNvSpPr/>
            <p:nvPr/>
          </p:nvSpPr>
          <p:spPr>
            <a:xfrm>
              <a:off x="1989710" y="2789511"/>
              <a:ext cx="13913885" cy="3593464"/>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Rectangle 15"/>
            <p:cNvSpPr/>
            <p:nvPr/>
          </p:nvSpPr>
          <p:spPr>
            <a:xfrm>
              <a:off x="2747895" y="3170511"/>
              <a:ext cx="12397515" cy="2691250"/>
            </a:xfrm>
            <a:prstGeom prst="rect">
              <a:avLst/>
            </a:prstGeom>
          </p:spPr>
          <p:txBody>
            <a:bodyPr wrap="square">
              <a:spAutoFit/>
            </a:bodyPr>
            <a:lstStyle/>
            <a:p>
              <a:pPr lvl="0" algn="ctr">
                <a:lnSpc>
                  <a:spcPct val="150000"/>
                </a:lnSpc>
                <a:tabLst>
                  <a:tab pos="360045" algn="l"/>
                  <a:tab pos="720090" algn="l"/>
                </a:tabLst>
              </a:pPr>
              <a:r>
                <a:rPr lang="en-US" sz="6000" b="1">
                  <a:solidFill>
                    <a:schemeClr val="bg1"/>
                  </a:solidFill>
                  <a:latin typeface="Arial" panose="020B0604020202020204" pitchFamily="34" charset="0"/>
                  <a:ea typeface="Calibri" panose="020F0502020204030204" pitchFamily="34" charset="0"/>
                  <a:cs typeface="Arial" panose="020B0604020202020204" pitchFamily="34" charset="0"/>
                </a:rPr>
                <a:t>1. VỊ TRÍ TƯƠNG ĐỐI CỦA HAI ĐƯỜNG THẲNG</a:t>
              </a:r>
              <a:endParaRPr lang="vi-VN" sz="6000" b="1">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52484" y="7277100"/>
            <a:ext cx="4304968" cy="7588886"/>
          </a:xfrm>
          <a:prstGeom prst="rect">
            <a:avLst/>
          </a:prstGeom>
        </p:spPr>
      </p:pic>
      <p:sp>
        <p:nvSpPr>
          <p:cNvPr id="12" name="Freeform 7"/>
          <p:cNvSpPr/>
          <p:nvPr/>
        </p:nvSpPr>
        <p:spPr>
          <a:xfrm rot="10530260">
            <a:off x="258450" y="395573"/>
            <a:ext cx="2933530" cy="2274255"/>
          </a:xfrm>
          <a:custGeom>
            <a:avLst/>
            <a:gdLst/>
            <a:ahLst/>
            <a:cxnLst/>
            <a:rect l="l" t="t" r="r" b="b"/>
            <a:pathLst>
              <a:path w="4935292" h="4114800">
                <a:moveTo>
                  <a:pt x="0" y="0"/>
                </a:moveTo>
                <a:lnTo>
                  <a:pt x="4935292" y="0"/>
                </a:lnTo>
                <a:lnTo>
                  <a:pt x="4935292" y="4114800"/>
                </a:lnTo>
                <a:lnTo>
                  <a:pt x="0" y="4114800"/>
                </a:lnTo>
                <a:lnTo>
                  <a:pt x="0" y="0"/>
                </a:lnTo>
                <a:close/>
              </a:path>
            </a:pathLst>
          </a:custGeom>
          <a:blipFill>
            <a:blip/>
            <a:stretch>
              <a:fillRect/>
            </a:stretch>
          </a:blipFill>
        </p:spPr>
      </p:sp>
      <p:sp>
        <p:nvSpPr>
          <p:cNvPr id="13" name="Freeform 6"/>
          <p:cNvSpPr/>
          <p:nvPr/>
        </p:nvSpPr>
        <p:spPr>
          <a:xfrm>
            <a:off x="14315738" y="6618013"/>
            <a:ext cx="3657600" cy="3505200"/>
          </a:xfrm>
          <a:custGeom>
            <a:avLst/>
            <a:gdLst/>
            <a:ahLst/>
            <a:cxnLst/>
            <a:rect l="l" t="t" r="r" b="b"/>
            <a:pathLst>
              <a:path w="4291838" h="4114800">
                <a:moveTo>
                  <a:pt x="0" y="0"/>
                </a:moveTo>
                <a:lnTo>
                  <a:pt x="4291839" y="0"/>
                </a:lnTo>
                <a:lnTo>
                  <a:pt x="4291839" y="4114800"/>
                </a:lnTo>
                <a:lnTo>
                  <a:pt x="0" y="4114800"/>
                </a:lnTo>
                <a:lnTo>
                  <a:pt x="0" y="0"/>
                </a:lnTo>
                <a:close/>
              </a:path>
            </a:pathLst>
          </a:custGeom>
          <a:blipFill>
            <a:blip/>
            <a:stretch>
              <a:fillRect/>
            </a:stretch>
          </a:blipFill>
        </p:spPr>
      </p:sp>
    </p:spTree>
    <p:extLst>
      <p:ext uri="{BB962C8B-B14F-4D97-AF65-F5344CB8AC3E}">
        <p14:creationId xmlns:p14="http://schemas.microsoft.com/office/powerpoint/2010/main" val="308357821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734967"/>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2250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lang="en-US" sz="6500" b="1" spc="323" dirty="0">
                <a:solidFill>
                  <a:srgbClr val="5A8D76"/>
                </a:solidFill>
                <a:latin typeface="Arial" panose="020B0604020202020204" pitchFamily="34" charset="0"/>
                <a:cs typeface="Arial" panose="020B0604020202020204" pitchFamily="34" charset="0"/>
              </a:rPr>
              <a:t>TRÒ CHƠI </a:t>
            </a: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cs typeface="Arial" panose="020B0604020202020204" pitchFamily="34" charset="0"/>
              </a:rPr>
              <a:t>TRẮC NGHIỆM</a:t>
            </a:r>
          </a:p>
        </p:txBody>
      </p:sp>
      <p:sp>
        <p:nvSpPr>
          <p:cNvPr id="26" name="Freeform 5"/>
          <p:cNvSpPr/>
          <p:nvPr/>
        </p:nvSpPr>
        <p:spPr>
          <a:xfrm>
            <a:off x="533400" y="1820093"/>
            <a:ext cx="17311687" cy="5457007"/>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28" name="Rectangle 27"/>
          <p:cNvSpPr/>
          <p:nvPr/>
        </p:nvSpPr>
        <p:spPr>
          <a:xfrm>
            <a:off x="685800" y="2053671"/>
            <a:ext cx="16992600" cy="4975657"/>
          </a:xfrm>
          <a:prstGeom prst="rect">
            <a:avLst/>
          </a:prstGeom>
        </p:spPr>
        <p:txBody>
          <a:bodyPr wrap="square">
            <a:spAutoFit/>
          </a:bodyPr>
          <a:lstStyle/>
          <a:p>
            <a:pPr marL="30480" marR="30480" algn="just">
              <a:lnSpc>
                <a:spcPct val="150000"/>
              </a:lnSpc>
            </a:pPr>
            <a:r>
              <a:rPr lang="nl-NL" sz="3600" b="1">
                <a:solidFill>
                  <a:srgbClr val="000000"/>
                </a:solidFill>
                <a:latin typeface="Arial" panose="020B0604020202020204" pitchFamily="34" charset="0"/>
                <a:ea typeface="Times New Roman" panose="02020603050405020304" pitchFamily="18" charset="0"/>
                <a:cs typeface="Arial" panose="020B0604020202020204" pitchFamily="34" charset="0"/>
              </a:rPr>
              <a:t>Câu 1. </a:t>
            </a:r>
            <a:r>
              <a:rPr lang="vi-VN" sz="3600">
                <a:solidFill>
                  <a:srgbClr val="000000"/>
                </a:solidFill>
                <a:ea typeface="Times New Roman" panose="02020603050405020304" pitchFamily="18" charset="0"/>
                <a:cs typeface="Arial" panose="020B0604020202020204" pitchFamily="34" charset="0"/>
              </a:rPr>
              <a:t>Giả sử có ba đường thẳng a, b, c trong đó b // a và c //a. những phát biểu nào sau đây là sai?</a:t>
            </a:r>
          </a:p>
          <a:p>
            <a:pPr marL="30480" marR="30480" algn="just">
              <a:lnSpc>
                <a:spcPct val="150000"/>
              </a:lnSpc>
            </a:pPr>
            <a:r>
              <a:rPr lang="vi-VN" sz="3600">
                <a:solidFill>
                  <a:srgbClr val="000000"/>
                </a:solidFill>
                <a:ea typeface="Times New Roman" panose="02020603050405020304" pitchFamily="18" charset="0"/>
                <a:cs typeface="Arial" panose="020B0604020202020204" pitchFamily="34" charset="0"/>
              </a:rPr>
              <a:t>(1) Nếu mặt phẳng (a, b) không trùng với mặt phẳng (a, c) thì b và c chéo nhau.</a:t>
            </a:r>
          </a:p>
          <a:p>
            <a:pPr marL="30480" marR="30480" algn="just">
              <a:lnSpc>
                <a:spcPct val="150000"/>
              </a:lnSpc>
            </a:pPr>
            <a:r>
              <a:rPr lang="vi-VN" sz="3600">
                <a:solidFill>
                  <a:srgbClr val="000000"/>
                </a:solidFill>
                <a:ea typeface="Times New Roman" panose="02020603050405020304" pitchFamily="18" charset="0"/>
                <a:cs typeface="Arial" panose="020B0604020202020204" pitchFamily="34" charset="0"/>
              </a:rPr>
              <a:t>(2) Nếu mặt phẳng (a,b) trùng với mặt phẳng (a, c) thì ba đường thẳng a, b, c song song với nhau từng đôi một.</a:t>
            </a:r>
          </a:p>
          <a:p>
            <a:pPr marL="30480" marR="30480" algn="just">
              <a:lnSpc>
                <a:spcPct val="150000"/>
              </a:lnSpc>
            </a:pPr>
            <a:r>
              <a:rPr lang="vi-VN" sz="3600">
                <a:solidFill>
                  <a:srgbClr val="000000"/>
                </a:solidFill>
                <a:ea typeface="Times New Roman" panose="02020603050405020304" pitchFamily="18" charset="0"/>
                <a:cs typeface="Arial" panose="020B0604020202020204" pitchFamily="34" charset="0"/>
              </a:rPr>
              <a:t>(3) Dù cho hai mặt phẳng (a, b) và (a, c) có trùng nhau hay không, ta vẫn có b // c.</a:t>
            </a:r>
          </a:p>
        </p:txBody>
      </p:sp>
      <p:sp>
        <p:nvSpPr>
          <p:cNvPr id="32" name="Rounded Rectangle 31"/>
          <p:cNvSpPr/>
          <p:nvPr/>
        </p:nvSpPr>
        <p:spPr>
          <a:xfrm>
            <a:off x="9821764" y="8908083"/>
            <a:ext cx="5799236" cy="1188417"/>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p:cNvPicPr>
            <a:picLocks noChangeAspect="1"/>
          </p:cNvPicPr>
          <p:nvPr/>
        </p:nvPicPr>
        <p:blipFill>
          <a:blip r:embed="rId4"/>
          <a:stretch>
            <a:fillRect/>
          </a:stretch>
        </p:blipFill>
        <p:spPr>
          <a:xfrm>
            <a:off x="16022038" y="121737"/>
            <a:ext cx="2139881" cy="1371719"/>
          </a:xfrm>
          <a:prstGeom prst="rect">
            <a:avLst/>
          </a:prstGeom>
        </p:spPr>
      </p:pic>
      <p:sp>
        <p:nvSpPr>
          <p:cNvPr id="12" name="Rectangle 11"/>
          <p:cNvSpPr/>
          <p:nvPr/>
        </p:nvSpPr>
        <p:spPr>
          <a:xfrm>
            <a:off x="3649564" y="7240151"/>
            <a:ext cx="12344400" cy="2862322"/>
          </a:xfrm>
          <a:prstGeom prst="rect">
            <a:avLst/>
          </a:prstGeom>
        </p:spPr>
        <p:txBody>
          <a:bodyPr wrap="square">
            <a:spAutoFit/>
          </a:bodyPr>
          <a:lstStyle/>
          <a:p>
            <a:pPr>
              <a:lnSpc>
                <a:spcPct val="250000"/>
              </a:lnSpc>
              <a:spcAft>
                <a:spcPts val="0"/>
              </a:spcAft>
            </a:pP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A. Chỉ có (1) sai 			         B. Chỉ có (2) sai		</a:t>
            </a:r>
          </a:p>
          <a:p>
            <a:pPr>
              <a:lnSpc>
                <a:spcPct val="250000"/>
              </a:lnSpc>
              <a:spcAft>
                <a:spcPts val="0"/>
              </a:spcAft>
            </a:pP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C. Chỉ có (3) sai</a:t>
            </a:r>
            <a:r>
              <a:rPr lang="en-US" sz="3600">
                <a:latin typeface="Arial" panose="020B0604020202020204" pitchFamily="34" charset="0"/>
                <a:ea typeface="Times New Roman" panose="02020603050405020304" pitchFamily="18" charset="0"/>
                <a:cs typeface="Arial" panose="020B0604020202020204" pitchFamily="34" charset="0"/>
              </a:rPr>
              <a:t> 		     		  </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D. (1), (2) và (3) đều sai</a:t>
            </a: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409400372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arn(inVertical)">
                                      <p:cBhvr>
                                        <p:cTn id="2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8" grpId="0"/>
      <p:bldP spid="32" grpId="0" animBg="1"/>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272964"/>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762000" y="2393361"/>
            <a:ext cx="16843231" cy="3435939"/>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32" name="Rounded Rectangle 31"/>
          <p:cNvSpPr/>
          <p:nvPr/>
        </p:nvSpPr>
        <p:spPr>
          <a:xfrm>
            <a:off x="5334000" y="6370377"/>
            <a:ext cx="2819400"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457200" y="8261339"/>
            <a:ext cx="19734462" cy="3054361"/>
          </a:xfrm>
          <a:prstGeom prst="rect">
            <a:avLst/>
          </a:prstGeom>
        </p:spPr>
      </p:pic>
      <p:pic>
        <p:nvPicPr>
          <p:cNvPr id="11" name="Picture 10"/>
          <p:cNvPicPr>
            <a:picLocks noChangeAspect="1"/>
          </p:cNvPicPr>
          <p:nvPr/>
        </p:nvPicPr>
        <p:blipFill>
          <a:blip r:embed="rId5"/>
          <a:stretch>
            <a:fillRect/>
          </a:stretch>
        </p:blipFill>
        <p:spPr>
          <a:xfrm>
            <a:off x="16010006" y="418981"/>
            <a:ext cx="2139881" cy="1371719"/>
          </a:xfrm>
          <a:prstGeom prst="rect">
            <a:avLst/>
          </a:prstGeom>
        </p:spPr>
      </p:pic>
      <p:sp>
        <p:nvSpPr>
          <p:cNvPr id="28" name="Rectangle 27"/>
          <p:cNvSpPr/>
          <p:nvPr/>
        </p:nvSpPr>
        <p:spPr>
          <a:xfrm>
            <a:off x="914400" y="2579576"/>
            <a:ext cx="16536286" cy="3000821"/>
          </a:xfrm>
          <a:prstGeom prst="rect">
            <a:avLst/>
          </a:prstGeom>
        </p:spPr>
        <p:txBody>
          <a:bodyPr wrap="square">
            <a:spAutoFit/>
          </a:bodyPr>
          <a:lstStyle/>
          <a:p>
            <a:pPr marL="30480" marR="30480" algn="just">
              <a:lnSpc>
                <a:spcPct val="150000"/>
              </a:lnSpc>
              <a:spcAft>
                <a:spcPts val="1200"/>
              </a:spcAft>
            </a:pPr>
            <a:r>
              <a:rPr lang="nl-NL" sz="4200" b="1">
                <a:solidFill>
                  <a:srgbClr val="000000"/>
                </a:solidFill>
                <a:latin typeface="Arial" panose="020B0604020202020204" pitchFamily="34" charset="0"/>
                <a:ea typeface="Times New Roman" panose="02020603050405020304" pitchFamily="18" charset="0"/>
                <a:cs typeface="Arial" panose="020B0604020202020204" pitchFamily="34" charset="0"/>
              </a:rPr>
              <a:t>Câu 2. </a:t>
            </a:r>
            <a:r>
              <a:rPr lang="vi-VN" sz="4200">
                <a:solidFill>
                  <a:srgbClr val="000000"/>
                </a:solidFill>
                <a:ea typeface="Times New Roman" panose="02020603050405020304" pitchFamily="18" charset="0"/>
                <a:cs typeface="Arial" panose="020B0604020202020204" pitchFamily="34" charset="0"/>
              </a:rPr>
              <a:t>Cho hình chóp S. ABCD với đáy ABCD là hình bình hành. Gọi M, N, P, Q lần lượt là trung điểm của các cạnh SA, SB, SC, SD. Đường thẳng nào sau đây không song song với đường thẳng MN?</a:t>
            </a:r>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4" name="Rectangle 13"/>
          <p:cNvSpPr/>
          <p:nvPr/>
        </p:nvSpPr>
        <p:spPr>
          <a:xfrm>
            <a:off x="1295400" y="6591300"/>
            <a:ext cx="16104464" cy="738664"/>
          </a:xfrm>
          <a:prstGeom prst="rect">
            <a:avLst/>
          </a:prstGeom>
        </p:spPr>
        <p:txBody>
          <a:bodyPr wrap="square">
            <a:spAutoFit/>
          </a:bodyPr>
          <a:lstStyle/>
          <a:p>
            <a:r>
              <a:rPr lang="de-DE" sz="4200">
                <a:latin typeface="Arial" panose="020B0604020202020204" pitchFamily="34" charset="0"/>
                <a:ea typeface="Calibri" panose="020F0502020204030204" pitchFamily="34" charset="0"/>
                <a:cs typeface="Arial" panose="020B0604020202020204" pitchFamily="34" charset="0"/>
              </a:rPr>
              <a:t> A. AB      			B. SC				C. PQ      			D. CD</a:t>
            </a:r>
          </a:p>
        </p:txBody>
      </p:sp>
    </p:spTree>
    <p:extLst>
      <p:ext uri="{BB962C8B-B14F-4D97-AF65-F5344CB8AC3E}">
        <p14:creationId xmlns:p14="http://schemas.microsoft.com/office/powerpoint/2010/main" val="248347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1010900"/>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457199" y="2324100"/>
            <a:ext cx="20193000" cy="1933866"/>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32" name="Rounded Rectangle 31"/>
          <p:cNvSpPr/>
          <p:nvPr/>
        </p:nvSpPr>
        <p:spPr>
          <a:xfrm>
            <a:off x="282464" y="4656355"/>
            <a:ext cx="17159316"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p:cNvPicPr>
            <a:picLocks noChangeAspect="1"/>
          </p:cNvPicPr>
          <p:nvPr/>
        </p:nvPicPr>
        <p:blipFill>
          <a:blip r:embed="rId4"/>
          <a:stretch>
            <a:fillRect/>
          </a:stretch>
        </p:blipFill>
        <p:spPr>
          <a:xfrm>
            <a:off x="16010006" y="418981"/>
            <a:ext cx="2139881" cy="1371719"/>
          </a:xfrm>
          <a:prstGeom prst="rect">
            <a:avLst/>
          </a:prstGeom>
        </p:spPr>
      </p:pic>
      <p:sp>
        <p:nvSpPr>
          <p:cNvPr id="28" name="Rectangle 27"/>
          <p:cNvSpPr/>
          <p:nvPr/>
        </p:nvSpPr>
        <p:spPr>
          <a:xfrm>
            <a:off x="457200" y="2324100"/>
            <a:ext cx="17907000" cy="1824923"/>
          </a:xfrm>
          <a:prstGeom prst="rect">
            <a:avLst/>
          </a:prstGeom>
        </p:spPr>
        <p:txBody>
          <a:bodyPr wrap="square">
            <a:spAutoFit/>
          </a:bodyPr>
          <a:lstStyle/>
          <a:p>
            <a:pPr>
              <a:lnSpc>
                <a:spcPct val="150000"/>
              </a:lnSpc>
            </a:pPr>
            <a:r>
              <a:rPr lang="nl-NL" sz="4000" b="1">
                <a:latin typeface="Arial" panose="020B0604020202020204" pitchFamily="34" charset="0"/>
                <a:ea typeface="Times New Roman" panose="02020603050405020304" pitchFamily="18" charset="0"/>
                <a:cs typeface="Arial" panose="020B0604020202020204" pitchFamily="34" charset="0"/>
              </a:rPr>
              <a:t>Câu 3</a:t>
            </a:r>
            <a:r>
              <a:rPr lang="nl-NL" sz="4000" b="1">
                <a:effectLst/>
                <a:latin typeface="Arial" panose="020B0604020202020204" pitchFamily="34" charset="0"/>
                <a:ea typeface="Times New Roman" panose="02020603050405020304" pitchFamily="18" charset="0"/>
                <a:cs typeface="Arial" panose="020B0604020202020204" pitchFamily="34" charset="0"/>
              </a:rPr>
              <a:t>.</a:t>
            </a:r>
            <a:r>
              <a:rPr lang="vi-VN" sz="4000" b="1">
                <a:ea typeface="Times New Roman" panose="02020603050405020304" pitchFamily="18" charset="0"/>
                <a:cs typeface="Arial" panose="020B0604020202020204" pitchFamily="34" charset="0"/>
              </a:rPr>
              <a:t> </a:t>
            </a:r>
            <a:r>
              <a:rPr lang="vi-VN" sz="4000">
                <a:ea typeface="Times New Roman" panose="02020603050405020304" pitchFamily="18" charset="0"/>
                <a:cs typeface="Arial" panose="020B0604020202020204" pitchFamily="34" charset="0"/>
              </a:rPr>
              <a:t>Cho hình chóp S. ABCD có đáy là một tứ giác lồi. gọi M và N lần lượt là trọng tâm của tam giác SAB và SAD. Khẳng định nào sau đây là đúng?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3" name="Rectangle 12"/>
          <p:cNvSpPr/>
          <p:nvPr/>
        </p:nvSpPr>
        <p:spPr>
          <a:xfrm>
            <a:off x="454915" y="4487763"/>
            <a:ext cx="17723046" cy="4770537"/>
          </a:xfrm>
          <a:prstGeom prst="rect">
            <a:avLst/>
          </a:prstGeom>
        </p:spPr>
        <p:txBody>
          <a:bodyPr wrap="square">
            <a:spAutoFit/>
          </a:bodyPr>
          <a:lstStyle/>
          <a:p>
            <a:pPr>
              <a:lnSpc>
                <a:spcPct val="200000"/>
              </a:lnSpc>
              <a:spcAft>
                <a:spcPts val="0"/>
              </a:spcAft>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A. MN // PQ với P là giao điểm của SM và AB; Q là giao điểm của SN và AD.</a:t>
            </a:r>
            <a:endParaRPr lang="en-US" sz="3800">
              <a:latin typeface="Arial" panose="020B0604020202020204" pitchFamily="34" charset="0"/>
              <a:ea typeface="Times New Roman" panose="02020603050405020304" pitchFamily="18" charset="0"/>
              <a:cs typeface="Arial" panose="020B0604020202020204" pitchFamily="34" charset="0"/>
            </a:endParaRPr>
          </a:p>
          <a:p>
            <a:pPr>
              <a:lnSpc>
                <a:spcPct val="200000"/>
              </a:lnSpc>
              <a:spcAft>
                <a:spcPts val="0"/>
              </a:spcAft>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B. MN, BD chéo nhau.</a:t>
            </a:r>
            <a:endParaRPr lang="en-US" sz="3800">
              <a:latin typeface="Arial" panose="020B0604020202020204" pitchFamily="34" charset="0"/>
              <a:ea typeface="Times New Roman" panose="02020603050405020304" pitchFamily="18" charset="0"/>
              <a:cs typeface="Arial" panose="020B0604020202020204" pitchFamily="34" charset="0"/>
            </a:endParaRPr>
          </a:p>
          <a:p>
            <a:pPr>
              <a:lnSpc>
                <a:spcPct val="200000"/>
              </a:lnSpc>
              <a:spcAft>
                <a:spcPts val="0"/>
              </a:spcAft>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C. MN và BD cắt nhau.</a:t>
            </a:r>
            <a:endParaRPr lang="en-US" sz="3800">
              <a:latin typeface="Arial" panose="020B0604020202020204" pitchFamily="34" charset="0"/>
              <a:ea typeface="Times New Roman" panose="02020603050405020304" pitchFamily="18" charset="0"/>
              <a:cs typeface="Arial" panose="020B0604020202020204" pitchFamily="34" charset="0"/>
            </a:endParaRPr>
          </a:p>
          <a:p>
            <a:pPr>
              <a:lnSpc>
                <a:spcPct val="200000"/>
              </a:lnSpc>
              <a:spcAft>
                <a:spcPts val="0"/>
              </a:spcAft>
            </a:pP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D. MN là đường trung bình của tam giác IBD với I là trung điểm của SA.</a:t>
            </a:r>
            <a:endParaRPr lang="en-US" sz="38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99584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0734967"/>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2250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533400" y="1790700"/>
            <a:ext cx="17311687" cy="6489605"/>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28" name="Rectangle 27"/>
          <p:cNvSpPr/>
          <p:nvPr/>
        </p:nvSpPr>
        <p:spPr>
          <a:xfrm>
            <a:off x="685800" y="2019300"/>
            <a:ext cx="16992600" cy="5806654"/>
          </a:xfrm>
          <a:prstGeom prst="rect">
            <a:avLst/>
          </a:prstGeom>
        </p:spPr>
        <p:txBody>
          <a:bodyPr wrap="square">
            <a:spAutoFit/>
          </a:bodyPr>
          <a:lstStyle/>
          <a:p>
            <a:pPr marL="30480" marR="30480" lvl="0" algn="just">
              <a:lnSpc>
                <a:spcPct val="150000"/>
              </a:lnSpc>
            </a:pPr>
            <a:r>
              <a:rPr kumimoji="0" lang="nl-NL" sz="3600" b="1"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Câu 4. </a:t>
            </a:r>
            <a:r>
              <a:rPr lang="vi-VN" sz="3600">
                <a:solidFill>
                  <a:srgbClr val="000000"/>
                </a:solidFill>
                <a:ea typeface="Times New Roman" panose="02020603050405020304" pitchFamily="18" charset="0"/>
                <a:cs typeface="Arial" panose="020B0604020202020204" pitchFamily="34" charset="0"/>
              </a:rPr>
              <a:t>Cho hình chóp S.ABCD có đáy ABCD là hình bình hành. Gọi M, N, P, Q lần lượt là các điểm nằm trên các cạnh BC, SC, SD, AD sao cho MN // BS, NP // CD, MQ // CD. Những khẳng định nào sau đây là đúng?</a:t>
            </a:r>
          </a:p>
          <a:p>
            <a:pPr marL="30480" marR="30480" lvl="0" algn="just">
              <a:lnSpc>
                <a:spcPct val="150000"/>
              </a:lnSpc>
            </a:pPr>
            <a:r>
              <a:rPr lang="vi-VN" sz="3600">
                <a:solidFill>
                  <a:srgbClr val="000000"/>
                </a:solidFill>
                <a:ea typeface="Times New Roman" panose="02020603050405020304" pitchFamily="18" charset="0"/>
                <a:cs typeface="Arial" panose="020B0604020202020204" pitchFamily="34" charset="0"/>
              </a:rPr>
              <a:t>(1) PQ // SA</a:t>
            </a:r>
          </a:p>
          <a:p>
            <a:pPr marL="30480" marR="30480" lvl="0" algn="just">
              <a:lnSpc>
                <a:spcPct val="150000"/>
              </a:lnSpc>
            </a:pPr>
            <a:r>
              <a:rPr lang="vi-VN" sz="3600">
                <a:solidFill>
                  <a:srgbClr val="000000"/>
                </a:solidFill>
                <a:ea typeface="Times New Roman" panose="02020603050405020304" pitchFamily="18" charset="0"/>
                <a:cs typeface="Arial" panose="020B0604020202020204" pitchFamily="34" charset="0"/>
              </a:rPr>
              <a:t>(2) PQ // MN</a:t>
            </a:r>
          </a:p>
          <a:p>
            <a:pPr marL="30480" marR="30480" lvl="0" algn="just">
              <a:lnSpc>
                <a:spcPct val="150000"/>
              </a:lnSpc>
            </a:pPr>
            <a:r>
              <a:rPr lang="vi-VN" sz="3600">
                <a:solidFill>
                  <a:srgbClr val="000000"/>
                </a:solidFill>
                <a:ea typeface="Times New Roman" panose="02020603050405020304" pitchFamily="18" charset="0"/>
                <a:cs typeface="Arial" panose="020B0604020202020204" pitchFamily="34" charset="0"/>
              </a:rPr>
              <a:t>(3) tứ giác MNPQ là hình thang</a:t>
            </a:r>
          </a:p>
          <a:p>
            <a:pPr marL="30480" marR="30480" lvl="0" algn="just">
              <a:lnSpc>
                <a:spcPct val="150000"/>
              </a:lnSpc>
            </a:pPr>
            <a:r>
              <a:rPr lang="vi-VN" sz="3600">
                <a:solidFill>
                  <a:srgbClr val="000000"/>
                </a:solidFill>
                <a:ea typeface="Times New Roman" panose="02020603050405020304" pitchFamily="18" charset="0"/>
                <a:cs typeface="Arial" panose="020B0604020202020204" pitchFamily="34" charset="0"/>
              </a:rPr>
              <a:t>(4) tứ giác MNPQ là hình bình hành</a:t>
            </a:r>
          </a:p>
        </p:txBody>
      </p:sp>
      <p:sp>
        <p:nvSpPr>
          <p:cNvPr id="32" name="Rounded Rectangle 31"/>
          <p:cNvSpPr/>
          <p:nvPr/>
        </p:nvSpPr>
        <p:spPr>
          <a:xfrm>
            <a:off x="4676279" y="8666900"/>
            <a:ext cx="2971800" cy="1188417"/>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p:cNvPicPr>
            <a:picLocks noChangeAspect="1"/>
          </p:cNvPicPr>
          <p:nvPr/>
        </p:nvPicPr>
        <p:blipFill>
          <a:blip r:embed="rId4"/>
          <a:stretch>
            <a:fillRect/>
          </a:stretch>
        </p:blipFill>
        <p:spPr>
          <a:xfrm>
            <a:off x="16022038" y="121737"/>
            <a:ext cx="2139881" cy="1371719"/>
          </a:xfrm>
          <a:prstGeom prst="rect">
            <a:avLst/>
          </a:prstGeom>
        </p:spPr>
      </p:pic>
      <p:sp>
        <p:nvSpPr>
          <p:cNvPr id="12" name="Rectangle 11"/>
          <p:cNvSpPr/>
          <p:nvPr/>
        </p:nvSpPr>
        <p:spPr>
          <a:xfrm>
            <a:off x="1219200" y="8343900"/>
            <a:ext cx="18668957" cy="1477328"/>
          </a:xfrm>
          <a:prstGeom prst="rect">
            <a:avLst/>
          </a:prstGeom>
        </p:spPr>
        <p:txBody>
          <a:bodyPr wrap="square">
            <a:spAutoFit/>
          </a:bodyPr>
          <a:lstStyle/>
          <a:p>
            <a:pPr marL="742950" lvl="0" indent="-742950">
              <a:lnSpc>
                <a:spcPct val="250000"/>
              </a:lnSpc>
              <a:buAutoNum type="alphaUcPeriod"/>
            </a:pP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(4)      		B. (1) và (3)			C. (2) và (3)        		D. (2) và (4)</a:t>
            </a:r>
          </a:p>
        </p:txBody>
      </p:sp>
    </p:spTree>
    <p:extLst>
      <p:ext uri="{BB962C8B-B14F-4D97-AF65-F5344CB8AC3E}">
        <p14:creationId xmlns:p14="http://schemas.microsoft.com/office/powerpoint/2010/main" val="236725565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8F7F2"/>
        </a:solidFill>
        <a:effectLst/>
      </p:bgPr>
    </p:bg>
    <p:spTree>
      <p:nvGrpSpPr>
        <p:cNvPr id="1" name=""/>
        <p:cNvGrpSpPr/>
        <p:nvPr/>
      </p:nvGrpSpPr>
      <p:grpSpPr>
        <a:xfrm>
          <a:off x="0" y="0"/>
          <a:ext cx="0" cy="0"/>
          <a:chOff x="0" y="0"/>
          <a:chExt cx="0" cy="0"/>
        </a:xfrm>
      </p:grpSpPr>
      <p:grpSp>
        <p:nvGrpSpPr>
          <p:cNvPr id="2" name="Group 2"/>
          <p:cNvGrpSpPr/>
          <p:nvPr/>
        </p:nvGrpSpPr>
        <p:grpSpPr>
          <a:xfrm>
            <a:off x="-798098" y="-11010900"/>
            <a:ext cx="23116619" cy="15040267"/>
            <a:chOff x="0" y="0"/>
            <a:chExt cx="30822159" cy="2005369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9216201" cy="9274164"/>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0"/>
              <a:ext cx="9216201" cy="9274164"/>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0"/>
              <a:ext cx="9216201" cy="9274164"/>
            </a:xfrm>
            <a:prstGeom prst="rect">
              <a:avLst/>
            </a:prstGeom>
          </p:spPr>
        </p:pic>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10779525"/>
              <a:ext cx="9216201" cy="9274164"/>
            </a:xfrm>
            <a:prstGeom prst="rect">
              <a:avLst/>
            </a:prstGeom>
          </p:spPr>
        </p:pic>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726057" y="10779525"/>
              <a:ext cx="9216201" cy="9274164"/>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1605958" y="10779525"/>
              <a:ext cx="9216201" cy="9274164"/>
            </a:xfrm>
            <a:prstGeom prst="rect">
              <a:avLst/>
            </a:prstGeom>
          </p:spPr>
        </p:pic>
      </p:grpSp>
      <p:sp>
        <p:nvSpPr>
          <p:cNvPr id="10" name="TextBox 10"/>
          <p:cNvSpPr txBox="1"/>
          <p:nvPr/>
        </p:nvSpPr>
        <p:spPr>
          <a:xfrm>
            <a:off x="945955" y="682255"/>
            <a:ext cx="16592077" cy="1108445"/>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500" b="1" i="0" u="none" strike="noStrike" kern="1200" cap="none" spc="323" normalizeH="0" baseline="0" noProof="0" dirty="0">
                <a:ln>
                  <a:noFill/>
                </a:ln>
                <a:solidFill>
                  <a:srgbClr val="5A8D76"/>
                </a:solidFill>
                <a:effectLst/>
                <a:uLnTx/>
                <a:uFillTx/>
                <a:latin typeface="Arial" panose="020B0604020202020204" pitchFamily="34" charset="0"/>
                <a:ea typeface="+mn-ea"/>
                <a:cs typeface="Arial" panose="020B0604020202020204" pitchFamily="34" charset="0"/>
              </a:rPr>
              <a:t>TRÒ CHƠI TRẮC NGHIỆM</a:t>
            </a:r>
          </a:p>
        </p:txBody>
      </p:sp>
      <p:sp>
        <p:nvSpPr>
          <p:cNvPr id="26" name="Freeform 5"/>
          <p:cNvSpPr/>
          <p:nvPr/>
        </p:nvSpPr>
        <p:spPr>
          <a:xfrm>
            <a:off x="-457199" y="2324100"/>
            <a:ext cx="20193000" cy="1933866"/>
          </a:xfrm>
          <a:custGeom>
            <a:avLst/>
            <a:gdLst/>
            <a:ahLst/>
            <a:cxnLst/>
            <a:rect l="l" t="t" r="r" b="b"/>
            <a:pathLst>
              <a:path w="5974562" h="6012840">
                <a:moveTo>
                  <a:pt x="5881853" y="6012840"/>
                </a:moveTo>
                <a:lnTo>
                  <a:pt x="92710" y="6012840"/>
                </a:lnTo>
                <a:cubicBezTo>
                  <a:pt x="41910" y="6012840"/>
                  <a:pt x="0" y="5970931"/>
                  <a:pt x="0" y="5920131"/>
                </a:cubicBezTo>
                <a:lnTo>
                  <a:pt x="0" y="92710"/>
                </a:lnTo>
                <a:cubicBezTo>
                  <a:pt x="0" y="41910"/>
                  <a:pt x="41910" y="0"/>
                  <a:pt x="92710" y="0"/>
                </a:cubicBezTo>
                <a:lnTo>
                  <a:pt x="5880583" y="0"/>
                </a:lnTo>
                <a:cubicBezTo>
                  <a:pt x="5931383" y="0"/>
                  <a:pt x="5973292" y="41910"/>
                  <a:pt x="5973292" y="92710"/>
                </a:cubicBezTo>
                <a:lnTo>
                  <a:pt x="5973292" y="5918860"/>
                </a:lnTo>
                <a:cubicBezTo>
                  <a:pt x="5974562" y="5970931"/>
                  <a:pt x="5932653" y="6012840"/>
                  <a:pt x="5881853" y="6012840"/>
                </a:cubicBezTo>
                <a:close/>
              </a:path>
            </a:pathLst>
          </a:custGeom>
          <a:solidFill>
            <a:schemeClr val="bg2"/>
          </a:solidFill>
        </p:spPr>
      </p:sp>
      <p:sp>
        <p:nvSpPr>
          <p:cNvPr id="32" name="Rounded Rectangle 31"/>
          <p:cNvSpPr/>
          <p:nvPr/>
        </p:nvSpPr>
        <p:spPr>
          <a:xfrm>
            <a:off x="294509" y="6993028"/>
            <a:ext cx="17787214" cy="1151401"/>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p:cNvPicPr>
            <a:picLocks noChangeAspect="1"/>
          </p:cNvPicPr>
          <p:nvPr/>
        </p:nvPicPr>
        <p:blipFill>
          <a:blip r:embed="rId4"/>
          <a:stretch>
            <a:fillRect/>
          </a:stretch>
        </p:blipFill>
        <p:spPr>
          <a:xfrm>
            <a:off x="16010006" y="418981"/>
            <a:ext cx="2139881" cy="1371719"/>
          </a:xfrm>
          <a:prstGeom prst="rect">
            <a:avLst/>
          </a:prstGeom>
        </p:spPr>
      </p:pic>
      <p:sp>
        <p:nvSpPr>
          <p:cNvPr id="28" name="Rectangle 27"/>
          <p:cNvSpPr/>
          <p:nvPr/>
        </p:nvSpPr>
        <p:spPr>
          <a:xfrm>
            <a:off x="358677" y="2290108"/>
            <a:ext cx="17319723" cy="1938992"/>
          </a:xfrm>
          <a:prstGeom prst="rect">
            <a:avLst/>
          </a:prstGeom>
        </p:spPr>
        <p:txBody>
          <a:bodyPr wrap="square">
            <a:spAutoFit/>
          </a:bodyPr>
          <a:lstStyle/>
          <a:p>
            <a:pPr lvl="0" algn="just">
              <a:lnSpc>
                <a:spcPct val="150000"/>
              </a:lnSpc>
            </a:pPr>
            <a:r>
              <a:rPr kumimoji="0" lang="nl-NL"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Câu 5.</a:t>
            </a:r>
            <a:r>
              <a:rPr kumimoji="0" lang="vi-VN" sz="4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lang="vi-VN" sz="4000">
                <a:solidFill>
                  <a:prstClr val="black"/>
                </a:solidFill>
                <a:ea typeface="Times New Roman" panose="02020603050405020304" pitchFamily="18" charset="0"/>
                <a:cs typeface="Arial" panose="020B0604020202020204" pitchFamily="34" charset="0"/>
              </a:rPr>
              <a:t>Cho hình chóp S.ABCD đáy ABCD là hình bình hành. Khẳng định nào sau đây là đúng?</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3" name="Rectangle 12"/>
          <p:cNvSpPr/>
          <p:nvPr/>
        </p:nvSpPr>
        <p:spPr>
          <a:xfrm>
            <a:off x="358677" y="4533900"/>
            <a:ext cx="17723046" cy="4770537"/>
          </a:xfrm>
          <a:prstGeom prst="rect">
            <a:avLst/>
          </a:prstGeom>
        </p:spPr>
        <p:txBody>
          <a:bodyPr wrap="square">
            <a:spAutoFit/>
          </a:bodyPr>
          <a:lstStyle/>
          <a:p>
            <a:pPr lvl="0">
              <a:lnSpc>
                <a:spcPct val="200000"/>
              </a:lnSpc>
            </a:pPr>
            <a:r>
              <a:rPr lang="vi-VN" sz="3800">
                <a:solidFill>
                  <a:srgbClr val="000000"/>
                </a:solidFill>
                <a:ea typeface="Times New Roman" panose="02020603050405020304" pitchFamily="18" charset="0"/>
                <a:cs typeface="Arial" panose="020B0604020202020204" pitchFamily="34" charset="0"/>
              </a:rPr>
              <a:t>A. </a:t>
            </a:r>
            <a:r>
              <a:rPr lang="en-US" sz="3800">
                <a:solidFill>
                  <a:srgbClr val="000000"/>
                </a:solidFill>
                <a:ea typeface="Times New Roman" panose="02020603050405020304" pitchFamily="18" charset="0"/>
                <a:cs typeface="Arial" panose="020B0604020202020204" pitchFamily="34" charset="0"/>
              </a:rPr>
              <a:t>G</a:t>
            </a:r>
            <a:r>
              <a:rPr lang="vi-VN" sz="3800">
                <a:solidFill>
                  <a:srgbClr val="000000"/>
                </a:solidFill>
                <a:ea typeface="Times New Roman" panose="02020603050405020304" pitchFamily="18" charset="0"/>
                <a:cs typeface="Arial" panose="020B0604020202020204" pitchFamily="34" charset="0"/>
              </a:rPr>
              <a:t>iao tuyến của (SAB) và (SCD) là điểm S.</a:t>
            </a:r>
          </a:p>
          <a:p>
            <a:pPr lvl="0">
              <a:lnSpc>
                <a:spcPct val="200000"/>
              </a:lnSpc>
            </a:pPr>
            <a:r>
              <a:rPr lang="vi-VN" sz="3800">
                <a:solidFill>
                  <a:srgbClr val="000000"/>
                </a:solidFill>
                <a:ea typeface="Times New Roman" panose="02020603050405020304" pitchFamily="18" charset="0"/>
                <a:cs typeface="Arial" panose="020B0604020202020204" pitchFamily="34" charset="0"/>
              </a:rPr>
              <a:t>B. </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G</a:t>
            </a:r>
            <a:r>
              <a:rPr lang="vi-VN" sz="3800">
                <a:solidFill>
                  <a:srgbClr val="000000"/>
                </a:solidFill>
                <a:ea typeface="Times New Roman" panose="02020603050405020304" pitchFamily="18" charset="0"/>
                <a:cs typeface="Arial" panose="020B0604020202020204" pitchFamily="34" charset="0"/>
              </a:rPr>
              <a:t>iao tuyến của (SAB) và (SCD) là đường thẳng đi qua S và cắt AB.</a:t>
            </a:r>
          </a:p>
          <a:p>
            <a:pPr lvl="0">
              <a:lnSpc>
                <a:spcPct val="200000"/>
              </a:lnSpc>
            </a:pPr>
            <a:r>
              <a:rPr lang="vi-VN" sz="3800">
                <a:solidFill>
                  <a:srgbClr val="000000"/>
                </a:solidFill>
                <a:ea typeface="Times New Roman" panose="02020603050405020304" pitchFamily="18" charset="0"/>
                <a:cs typeface="Arial" panose="020B0604020202020204" pitchFamily="34" charset="0"/>
              </a:rPr>
              <a:t>C. </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G</a:t>
            </a:r>
            <a:r>
              <a:rPr lang="vi-VN" sz="3800">
                <a:solidFill>
                  <a:srgbClr val="000000"/>
                </a:solidFill>
                <a:ea typeface="Times New Roman" panose="02020603050405020304" pitchFamily="18" charset="0"/>
                <a:cs typeface="Arial" panose="020B0604020202020204" pitchFamily="34" charset="0"/>
              </a:rPr>
              <a:t>iao tuyến của (SAB) và (SCD) là đường thẳng đi qua S và song song với AB.</a:t>
            </a:r>
          </a:p>
          <a:p>
            <a:pPr lvl="0">
              <a:lnSpc>
                <a:spcPct val="200000"/>
              </a:lnSpc>
            </a:pPr>
            <a:r>
              <a:rPr lang="vi-VN" sz="3800">
                <a:solidFill>
                  <a:srgbClr val="000000"/>
                </a:solidFill>
                <a:ea typeface="Times New Roman" panose="02020603050405020304" pitchFamily="18" charset="0"/>
                <a:cs typeface="Arial" panose="020B0604020202020204" pitchFamily="34" charset="0"/>
              </a:rPr>
              <a:t>D. </a:t>
            </a:r>
            <a:r>
              <a:rPr lang="en-US" sz="3800">
                <a:solidFill>
                  <a:srgbClr val="000000"/>
                </a:solidFill>
                <a:latin typeface="Arial" panose="020B0604020202020204" pitchFamily="34" charset="0"/>
                <a:ea typeface="Times New Roman" panose="02020603050405020304" pitchFamily="18" charset="0"/>
                <a:cs typeface="Arial" panose="020B0604020202020204" pitchFamily="34" charset="0"/>
              </a:rPr>
              <a:t>G</a:t>
            </a:r>
            <a:r>
              <a:rPr lang="vi-VN" sz="3800">
                <a:solidFill>
                  <a:srgbClr val="000000"/>
                </a:solidFill>
                <a:ea typeface="Times New Roman" panose="02020603050405020304" pitchFamily="18" charset="0"/>
                <a:cs typeface="Arial" panose="020B0604020202020204" pitchFamily="34" charset="0"/>
              </a:rPr>
              <a:t>iao tuyến của (SAB) và (SCD) là đường thẳng đi qua S và chéo nhau với AB.</a:t>
            </a:r>
          </a:p>
        </p:txBody>
      </p:sp>
    </p:spTree>
    <p:extLst>
      <p:ext uri="{BB962C8B-B14F-4D97-AF65-F5344CB8AC3E}">
        <p14:creationId xmlns:p14="http://schemas.microsoft.com/office/powerpoint/2010/main" val="2702419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 name="Group 2"/>
          <p:cNvGrpSpPr/>
          <p:nvPr/>
        </p:nvGrpSpPr>
        <p:grpSpPr>
          <a:xfrm>
            <a:off x="-114687" y="10017937"/>
            <a:ext cx="18731151" cy="1907363"/>
            <a:chOff x="0" y="0"/>
            <a:chExt cx="4933307" cy="502351"/>
          </a:xfrm>
        </p:grpSpPr>
        <p:sp>
          <p:nvSpPr>
            <p:cNvPr id="3"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1"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5737">
            <a:off x="17062429" y="58010"/>
            <a:ext cx="881391" cy="1498224"/>
          </a:xfrm>
          <a:prstGeom prst="rect">
            <a:avLst/>
          </a:prstGeom>
        </p:spPr>
      </p:pic>
      <p:sp>
        <p:nvSpPr>
          <p:cNvPr id="41" name="Rectangle 40"/>
          <p:cNvSpPr/>
          <p:nvPr/>
        </p:nvSpPr>
        <p:spPr>
          <a:xfrm>
            <a:off x="874471" y="2708218"/>
            <a:ext cx="10864517" cy="4708981"/>
          </a:xfrm>
          <a:prstGeom prst="rect">
            <a:avLst/>
          </a:prstGeom>
        </p:spPr>
        <p:txBody>
          <a:bodyPr wrap="square">
            <a:spAutoFit/>
          </a:bodyPr>
          <a:lstStyle/>
          <a:p>
            <a:pPr lvl="0" algn="just">
              <a:lnSpc>
                <a:spcPct val="150000"/>
              </a:lnSpc>
              <a:spcBef>
                <a:spcPts val="600"/>
              </a:spcBef>
              <a:spcAft>
                <a:spcPts val="1200"/>
              </a:spcAft>
              <a:defRPr/>
            </a:pPr>
            <a:r>
              <a:rPr lang="vi-VN" sz="4000">
                <a:solidFill>
                  <a:prstClr val="black"/>
                </a:solidFill>
                <a:ea typeface="Times New Roman" panose="02020603050405020304" pitchFamily="18" charset="0"/>
              </a:rPr>
              <a:t>Cho hình chóp S.ABCD có đáy ABCD là hình bình hành. Gọi M, N, P, Q lần lượt là trung điểm của các cạnh bên SA, SB, SC, SD (H.4.27). Chứng minh rằng tứ giác MNPQ là hình bình hành</a:t>
            </a:r>
            <a:r>
              <a:rPr lang="en-US" sz="4000">
                <a:solidFill>
                  <a:prstClr val="black"/>
                </a:solidFill>
                <a:ea typeface="Times New Roman" panose="02020603050405020304" pitchFamily="18" charset="0"/>
              </a:rPr>
              <a:t>.</a:t>
            </a:r>
            <a:endParaRPr lang="vi-VN" sz="4000">
              <a:solidFill>
                <a:prstClr val="black"/>
              </a:solidFill>
              <a:ea typeface="Times New Roman" panose="02020603050405020304" pitchFamily="18" charset="0"/>
            </a:endParaRPr>
          </a:p>
        </p:txBody>
      </p:sp>
      <p:pic>
        <p:nvPicPr>
          <p:cNvPr id="33" name="Picture 2"/>
          <p:cNvPicPr>
            <a:picLocks noChangeAspect="1"/>
          </p:cNvPicPr>
          <p:nvPr/>
        </p:nvPicPr>
        <p:blipFill>
          <a:blip r:embed="rId4"/>
          <a:srcRect/>
          <a:stretch>
            <a:fillRect/>
          </a:stretch>
        </p:blipFill>
        <p:spPr>
          <a:xfrm rot="711292" flipH="1">
            <a:off x="624780" y="8192581"/>
            <a:ext cx="1607166" cy="1735633"/>
          </a:xfrm>
          <a:prstGeom prst="rect">
            <a:avLst/>
          </a:prstGeom>
        </p:spPr>
      </p:pic>
      <p:grpSp>
        <p:nvGrpSpPr>
          <p:cNvPr id="14" name="Group 13"/>
          <p:cNvGrpSpPr/>
          <p:nvPr/>
        </p:nvGrpSpPr>
        <p:grpSpPr>
          <a:xfrm>
            <a:off x="866450" y="1181100"/>
            <a:ext cx="6926180" cy="1107956"/>
            <a:chOff x="3620862" y="869613"/>
            <a:chExt cx="6926180" cy="1107956"/>
          </a:xfrm>
        </p:grpSpPr>
        <p:pic>
          <p:nvPicPr>
            <p:cNvPr id="15"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620862" y="869613"/>
              <a:ext cx="6926180" cy="1107956"/>
            </a:xfrm>
            <a:prstGeom prst="rect">
              <a:avLst/>
            </a:prstGeom>
          </p:spPr>
        </p:pic>
        <p:sp>
          <p:nvSpPr>
            <p:cNvPr id="16" name="Rectangle 15"/>
            <p:cNvSpPr/>
            <p:nvPr/>
          </p:nvSpPr>
          <p:spPr>
            <a:xfrm>
              <a:off x="5187045" y="869613"/>
              <a:ext cx="5175513"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4.11 (SGK-tr82)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61671" y="2860618"/>
            <a:ext cx="4535729" cy="5330882"/>
          </a:xfrm>
          <a:prstGeom prst="rect">
            <a:avLst/>
          </a:prstGeom>
        </p:spPr>
      </p:pic>
    </p:spTree>
    <p:extLst>
      <p:ext uri="{BB962C8B-B14F-4D97-AF65-F5344CB8AC3E}">
        <p14:creationId xmlns:p14="http://schemas.microsoft.com/office/powerpoint/2010/main" val="115392241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 name="Group 2"/>
          <p:cNvGrpSpPr/>
          <p:nvPr/>
        </p:nvGrpSpPr>
        <p:grpSpPr>
          <a:xfrm>
            <a:off x="-114687" y="10094137"/>
            <a:ext cx="18731151" cy="1907363"/>
            <a:chOff x="0" y="0"/>
            <a:chExt cx="4933307" cy="502351"/>
          </a:xfrm>
        </p:grpSpPr>
        <p:sp>
          <p:nvSpPr>
            <p:cNvPr id="3" name="Freeform 3"/>
            <p:cNvSpPr/>
            <p:nvPr/>
          </p:nvSpPr>
          <p:spPr>
            <a:xfrm>
              <a:off x="0" y="0"/>
              <a:ext cx="4933307" cy="502351"/>
            </a:xfrm>
            <a:custGeom>
              <a:avLst/>
              <a:gdLst/>
              <a:ahLst/>
              <a:cxnLst/>
              <a:rect l="l" t="t" r="r" b="b"/>
              <a:pathLst>
                <a:path w="4933307" h="502351">
                  <a:moveTo>
                    <a:pt x="0" y="0"/>
                  </a:moveTo>
                  <a:lnTo>
                    <a:pt x="4933307" y="0"/>
                  </a:lnTo>
                  <a:lnTo>
                    <a:pt x="4933307" y="502351"/>
                  </a:lnTo>
                  <a:lnTo>
                    <a:pt x="0" y="502351"/>
                  </a:lnTo>
                  <a:close/>
                </a:path>
              </a:pathLst>
            </a:custGeom>
            <a:solidFill>
              <a:srgbClr val="E49B8E"/>
            </a:solidFill>
          </p:spPr>
        </p:sp>
        <p:sp>
          <p:nvSpPr>
            <p:cNvPr id="4"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1"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45737">
            <a:off x="17062429" y="58010"/>
            <a:ext cx="881391" cy="1498224"/>
          </a:xfrm>
          <a:prstGeom prst="rect">
            <a:avLst/>
          </a:prstGeom>
        </p:spPr>
      </p:pic>
      <p:sp>
        <p:nvSpPr>
          <p:cNvPr id="29" name="Oval Callout 28"/>
          <p:cNvSpPr/>
          <p:nvPr/>
        </p:nvSpPr>
        <p:spPr>
          <a:xfrm>
            <a:off x="8452311" y="495300"/>
            <a:ext cx="1597154" cy="88147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3" name="Picture 2"/>
          <p:cNvPicPr>
            <a:picLocks noChangeAspect="1"/>
          </p:cNvPicPr>
          <p:nvPr/>
        </p:nvPicPr>
        <p:blipFill>
          <a:blip r:embed="rId4"/>
          <a:srcRect/>
          <a:stretch>
            <a:fillRect/>
          </a:stretch>
        </p:blipFill>
        <p:spPr>
          <a:xfrm rot="7230704" flipH="1">
            <a:off x="616457" y="8777254"/>
            <a:ext cx="1623812" cy="1700327"/>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6400800" y="1714500"/>
                <a:ext cx="11125200" cy="8256363"/>
              </a:xfrm>
              <a:prstGeom prst="rect">
                <a:avLst/>
              </a:prstGeom>
            </p:spPr>
            <p:txBody>
              <a:bodyPr wrap="square">
                <a:spAutoFit/>
              </a:bodyPr>
              <a:lstStyle/>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Xét tam giác SAB có M và N lần lượt là trung điểm của các cạnh SA và SB nên MN là đường trung bình của tam giác SAB, suy ra MN // AB và MN = </a:t>
                </a:r>
                <a14:m>
                  <m:oMath xmlns:m="http://schemas.openxmlformats.org/officeDocument/2006/math">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2</m:t>
                        </m:r>
                      </m:den>
                    </m:f>
                  </m:oMath>
                </a14:m>
                <a:r>
                  <a:rPr lang="en-US" sz="3600">
                    <a:effectLst/>
                    <a:latin typeface="Arial" panose="020B0604020202020204" pitchFamily="34" charset="0"/>
                    <a:ea typeface="Times New Roman" panose="02020603050405020304" pitchFamily="18" charset="0"/>
                    <a:cs typeface="Arial" panose="020B0604020202020204" pitchFamily="34" charset="0"/>
                  </a:rPr>
                  <a:t> AB.</a:t>
                </a: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Tương tự ta có PQ là đường trung bình của tam giác SCD nên PQ // CD và PQ = </a:t>
                </a:r>
                <a14:m>
                  <m:oMath xmlns:m="http://schemas.openxmlformats.org/officeDocument/2006/math">
                    <m:f>
                      <m:fPr>
                        <m:ctrlPr>
                          <a:rPr lang="en-US" sz="3600" i="1">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sz="3600" i="1">
                            <a:effectLst/>
                            <a:latin typeface="Cambria Math" panose="02040503050406030204" pitchFamily="18" charset="0"/>
                            <a:ea typeface="Cambria Math" panose="02040503050406030204" pitchFamily="18" charset="0"/>
                            <a:cs typeface="Times New Roman" panose="02020603050405020304" pitchFamily="18" charset="0"/>
                          </a:rPr>
                          <m:t>1</m:t>
                        </m:r>
                      </m:num>
                      <m:den>
                        <m:r>
                          <a:rPr lang="en-US" sz="3600" i="1">
                            <a:effectLst/>
                            <a:latin typeface="Cambria Math" panose="02040503050406030204" pitchFamily="18" charset="0"/>
                            <a:ea typeface="Cambria Math" panose="02040503050406030204" pitchFamily="18" charset="0"/>
                            <a:cs typeface="Times New Roman" panose="02020603050405020304" pitchFamily="18" charset="0"/>
                          </a:rPr>
                          <m:t>2</m:t>
                        </m:r>
                      </m:den>
                    </m:f>
                  </m:oMath>
                </a14:m>
                <a:r>
                  <a:rPr lang="en-US" sz="3600">
                    <a:effectLst/>
                    <a:latin typeface="Arial" panose="020B0604020202020204" pitchFamily="34" charset="0"/>
                    <a:ea typeface="Times New Roman" panose="02020603050405020304" pitchFamily="18" charset="0"/>
                    <a:cs typeface="Arial" panose="020B0604020202020204" pitchFamily="34" charset="0"/>
                  </a:rPr>
                  <a:t> CD.</a:t>
                </a: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Lại có đáy ABCD là hình bình hành nên AB // CD và AB = CD.</a:t>
                </a:r>
              </a:p>
              <a:p>
                <a:pPr algn="just">
                  <a:lnSpc>
                    <a:spcPct val="15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Khi đó, MN // PQ và MN = PQ. Vậy tứ giác MNPQ là hình bình hành.</a:t>
                </a:r>
              </a:p>
            </p:txBody>
          </p:sp>
        </mc:Choice>
        <mc:Fallback xmlns="">
          <p:sp>
            <p:nvSpPr>
              <p:cNvPr id="6" name="Rectangle 5"/>
              <p:cNvSpPr>
                <a:spLocks noRot="1" noChangeAspect="1" noMove="1" noResize="1" noEditPoints="1" noAdjustHandles="1" noChangeArrowheads="1" noChangeShapeType="1" noTextEdit="1"/>
              </p:cNvSpPr>
              <p:nvPr/>
            </p:nvSpPr>
            <p:spPr>
              <a:xfrm>
                <a:off x="6400800" y="1714500"/>
                <a:ext cx="11125200" cy="8256363"/>
              </a:xfrm>
              <a:prstGeom prst="rect">
                <a:avLst/>
              </a:prstGeom>
              <a:blipFill>
                <a:blip r:embed="rId11"/>
                <a:stretch>
                  <a:fillRect l="-1644" r="-1644" b="-590"/>
                </a:stretch>
              </a:blipFill>
            </p:spPr>
            <p:txBody>
              <a:bodyPr/>
              <a:lstStyle/>
              <a:p>
                <a:r>
                  <a:rPr lang="en-US">
                    <a:noFill/>
                  </a:rPr>
                  <a:t> </a:t>
                </a:r>
              </a:p>
            </p:txBody>
          </p:sp>
        </mc:Fallback>
      </mc:AlternateContent>
      <p:pic>
        <p:nvPicPr>
          <p:cNvPr id="10" name="Picture 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8200" y="2059292"/>
            <a:ext cx="4840723" cy="5689344"/>
          </a:xfrm>
          <a:prstGeom prst="rect">
            <a:avLst/>
          </a:prstGeom>
        </p:spPr>
      </p:pic>
    </p:spTree>
    <p:extLst>
      <p:ext uri="{BB962C8B-B14F-4D97-AF65-F5344CB8AC3E}">
        <p14:creationId xmlns:p14="http://schemas.microsoft.com/office/powerpoint/2010/main" val="147395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randombar(horizontal)">
                                      <p:cBhvr>
                                        <p:cTn id="20" dur="500"/>
                                        <p:tgtEl>
                                          <p:spTgt spid="6">
                                            <p:txEl>
                                              <p:pRg st="1" end="1"/>
                                            </p:txEl>
                                          </p:spTgt>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500"/>
                                        <p:tgtEl>
                                          <p:spTgt spid="6">
                                            <p:txEl>
                                              <p:pRg st="2" end="2"/>
                                            </p:txEl>
                                          </p:spTgt>
                                        </p:tgtEl>
                                      </p:cBhvr>
                                    </p:animEffect>
                                  </p:childTnLst>
                                </p:cTn>
                              </p:par>
                            </p:childTnLst>
                          </p:cTn>
                        </p:par>
                        <p:par>
                          <p:cTn id="25" fill="hold">
                            <p:stCondLst>
                              <p:cond delay="1500"/>
                            </p:stCondLst>
                            <p:childTnLst>
                              <p:par>
                                <p:cTn id="26" presetID="2" presetClass="entr" presetSubtype="4" fill="hold" nodeType="after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 calcmode="lin" valueType="num">
                                      <p:cBhvr additive="base">
                                        <p:cTn id="28"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739942" y="1629102"/>
            <a:ext cx="16808116" cy="7086600"/>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321444">
            <a:off x="-881360" y="8326579"/>
            <a:ext cx="1762721" cy="1754754"/>
          </a:xfrm>
          <a:prstGeom prst="rect">
            <a:avLst/>
          </a:prstGeom>
        </p:spPr>
      </p:pic>
      <p:pic>
        <p:nvPicPr>
          <p:cNvPr id="3" name="Picture 2"/>
          <p:cNvPicPr>
            <a:picLocks noChangeAspect="1"/>
          </p:cNvPicPr>
          <p:nvPr/>
        </p:nvPicPr>
        <p:blipFill>
          <a:blip r:embed="rId5"/>
          <a:stretch>
            <a:fillRect/>
          </a:stretch>
        </p:blipFill>
        <p:spPr>
          <a:xfrm rot="20151823">
            <a:off x="15743680" y="1266731"/>
            <a:ext cx="1724984" cy="1714236"/>
          </a:xfrm>
          <a:prstGeom prst="rect">
            <a:avLst/>
          </a:prstGeom>
        </p:spPr>
      </p:pic>
      <p:sp>
        <p:nvSpPr>
          <p:cNvPr id="18" name="Rectangle 17"/>
          <p:cNvSpPr/>
          <p:nvPr/>
        </p:nvSpPr>
        <p:spPr>
          <a:xfrm>
            <a:off x="1257300" y="3450896"/>
            <a:ext cx="15773400" cy="3671583"/>
          </a:xfrm>
          <a:prstGeom prst="rect">
            <a:avLst/>
          </a:prstGeom>
        </p:spPr>
        <p:txBody>
          <a:bodyPr wrap="square">
            <a:spAutoFit/>
          </a:bodyPr>
          <a:lstStyle/>
          <a:p>
            <a:pPr lvl="0" algn="just">
              <a:lnSpc>
                <a:spcPct val="150000"/>
              </a:lnSpc>
              <a:defRPr/>
            </a:pPr>
            <a:r>
              <a:rPr lang="vi-VN" sz="4000">
                <a:solidFill>
                  <a:prstClr val="black"/>
                </a:solidFill>
                <a:ea typeface="Times New Roman" panose="02020603050405020304" pitchFamily="18" charset="0"/>
              </a:rPr>
              <a:t>Cho hình chóp S.ABCD có đáy ABCD là hình bình hành. (</a:t>
            </a:r>
            <a:r>
              <a:rPr lang="el-GR" sz="4000">
                <a:solidFill>
                  <a:prstClr val="black"/>
                </a:solidFill>
                <a:latin typeface="Arial" panose="020B0604020202020204" pitchFamily="34" charset="0"/>
                <a:ea typeface="Times New Roman" panose="02020603050405020304" pitchFamily="18" charset="0"/>
              </a:rPr>
              <a:t>α) </a:t>
            </a:r>
            <a:r>
              <a:rPr lang="vi-VN" sz="4000">
                <a:solidFill>
                  <a:prstClr val="black"/>
                </a:solidFill>
                <a:ea typeface="Times New Roman" panose="02020603050405020304" pitchFamily="18" charset="0"/>
              </a:rPr>
              <a:t>là mặt phẳng đi qua trung điểm M của cạnh SB, song song với cạnh AB, cắt các cạnh SA, SD, SC lần lượt tại Q, P và N. Hãy xác định hình tính của tứ giác MNPQ?</a:t>
            </a:r>
            <a:endParaRPr kumimoji="0" lang="vi-VN"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endParaRPr>
          </a:p>
        </p:txBody>
      </p:sp>
      <p:sp>
        <p:nvSpPr>
          <p:cNvPr id="9" name="Rectangle 8"/>
          <p:cNvSpPr/>
          <p:nvPr/>
        </p:nvSpPr>
        <p:spPr>
          <a:xfrm>
            <a:off x="6898968" y="2123849"/>
            <a:ext cx="4490064" cy="96225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3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BÀI</a:t>
            </a:r>
            <a:r>
              <a:rPr kumimoji="0" lang="nl-NL" sz="4300" b="1" i="0" u="none" strike="noStrike" kern="1200" cap="none" spc="0" normalizeH="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TẬP THÊM</a:t>
            </a:r>
            <a:endParaRPr kumimoji="0" lang="en-US" sz="4300" b="0" i="0" u="none" strike="noStrike" kern="1200" cap="none" spc="0" normalizeH="0" baseline="0" noProof="0" dirty="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2" name="Picture 1"/>
          <p:cNvPicPr>
            <a:picLocks noChangeAspect="1"/>
          </p:cNvPicPr>
          <p:nvPr/>
        </p:nvPicPr>
        <p:blipFill>
          <a:blip r:embed="rId6"/>
          <a:stretch>
            <a:fillRect/>
          </a:stretch>
        </p:blipFill>
        <p:spPr>
          <a:xfrm>
            <a:off x="14979955" y="7729061"/>
            <a:ext cx="2665946" cy="1973282"/>
          </a:xfrm>
          <a:prstGeom prst="rect">
            <a:avLst/>
          </a:prstGeom>
        </p:spPr>
      </p:pic>
    </p:spTree>
    <p:extLst>
      <p:ext uri="{BB962C8B-B14F-4D97-AF65-F5344CB8AC3E}">
        <p14:creationId xmlns:p14="http://schemas.microsoft.com/office/powerpoint/2010/main" val="3640308605"/>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anim calcmode="lin" valueType="num">
                                      <p:cBhvr>
                                        <p:cTn id="12" dur="500" fill="hold"/>
                                        <p:tgtEl>
                                          <p:spTgt spid="18"/>
                                        </p:tgtEl>
                                        <p:attrNameLst>
                                          <p:attrName>ppt_x</p:attrName>
                                        </p:attrNameLst>
                                      </p:cBhvr>
                                      <p:tavLst>
                                        <p:tav tm="0">
                                          <p:val>
                                            <p:strVal val="#ppt_x"/>
                                          </p:val>
                                        </p:tav>
                                        <p:tav tm="100000">
                                          <p:val>
                                            <p:strVal val="#ppt_x"/>
                                          </p:val>
                                        </p:tav>
                                      </p:tavLst>
                                    </p:anim>
                                    <p:anim calcmode="lin" valueType="num">
                                      <p:cBhvr>
                                        <p:cTn id="1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184484" y="190500"/>
            <a:ext cx="17907000" cy="9829799"/>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rot="20151823">
            <a:off x="16091421" y="133482"/>
            <a:ext cx="1724984" cy="1714236"/>
          </a:xfrm>
          <a:prstGeom prst="rect">
            <a:avLst/>
          </a:prstGeom>
        </p:spPr>
      </p:pic>
      <p:sp>
        <p:nvSpPr>
          <p:cNvPr id="19" name="Oval Callout 18"/>
          <p:cNvSpPr/>
          <p:nvPr/>
        </p:nvSpPr>
        <p:spPr>
          <a:xfrm>
            <a:off x="1371600" y="571500"/>
            <a:ext cx="1600200" cy="982579"/>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7" name="Rectangle 6"/>
              <p:cNvSpPr/>
              <p:nvPr/>
            </p:nvSpPr>
            <p:spPr>
              <a:xfrm>
                <a:off x="8643244" y="1760861"/>
                <a:ext cx="9568556" cy="7878439"/>
              </a:xfrm>
              <a:prstGeom prst="rect">
                <a:avLst/>
              </a:prstGeom>
            </p:spPr>
            <p:txBody>
              <a:bodyPr wrap="square">
                <a:spAutoFit/>
              </a:bodyPr>
              <a:lstStyle/>
              <a:p>
                <a:pPr algn="just">
                  <a:lnSpc>
                    <a:spcPct val="150000"/>
                  </a:lnSpc>
                  <a:spcAft>
                    <a:spcPts val="0"/>
                  </a:spcAft>
                </a:pPr>
                <a:r>
                  <a:rPr lang="en-US" sz="3800">
                    <a:latin typeface="Arial" panose="020B0604020202020204" pitchFamily="34" charset="0"/>
                    <a:ea typeface="Times New Roman" panose="02020603050405020304" pitchFamily="18" charset="0"/>
                    <a:cs typeface="Arial" panose="020B0604020202020204" pitchFamily="34" charset="0"/>
                  </a:rPr>
                  <a:t>Ta có: AB // </a:t>
                </a:r>
                <a14:m>
                  <m:oMath xmlns:m="http://schemas.openxmlformats.org/officeDocument/2006/math">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α</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M</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α</m:t>
                        </m:r>
                      </m:e>
                    </m:d>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SAB</m:t>
                        </m:r>
                      </m:e>
                    </m:d>
                  </m:oMath>
                </a14:m>
                <a:endParaRPr lang="en-US" sz="3800">
                  <a:effectLst/>
                  <a:latin typeface="Arial" panose="020B0604020202020204" pitchFamily="34" charset="0"/>
                  <a:ea typeface="Cambria Math" panose="02040503050406030204" pitchFamily="18" charset="0"/>
                  <a:cs typeface="Arial" panose="020B0604020202020204" pitchFamily="34" charset="0"/>
                </a:endParaRP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800" b="0" i="0" smtClean="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α</m:t>
                        </m:r>
                      </m:e>
                    </m:d>
                    <m:r>
                      <a:rPr lang="en-US" sz="38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SAB</m:t>
                        </m:r>
                      </m:e>
                    </m:d>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MQ // AB (1)</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Mặt khác:</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DC // AB </a:t>
                </a:r>
                <a14:m>
                  <m:oMath xmlns:m="http://schemas.openxmlformats.org/officeDocument/2006/math">
                    <m:r>
                      <a:rPr lang="en-US" sz="38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DC // MQ (*)</a:t>
                </a:r>
              </a:p>
              <a:p>
                <a:pPr algn="just">
                  <a:lnSpc>
                    <a:spcPct val="150000"/>
                  </a:lnSpc>
                  <a:spcAft>
                    <a:spcPts val="0"/>
                  </a:spcAft>
                </a:pPr>
                <a14:m>
                  <m:oMath xmlns:m="http://schemas.openxmlformats.org/officeDocument/2006/math">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QM</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d>
                      <m:dPr>
                        <m:ctrlPr>
                          <a:rPr lang="en-US" sz="3800" i="1">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α</m:t>
                        </m:r>
                      </m:e>
                    </m:d>
                    <m:r>
                      <a:rPr lang="en-US" sz="3800" b="0" i="0" smtClean="0">
                        <a:effectLst/>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DC // </a:t>
                </a:r>
                <a14:m>
                  <m:oMath xmlns:m="http://schemas.openxmlformats.org/officeDocument/2006/math">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α</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Như vậy: DC // </a:t>
                </a:r>
                <a14:m>
                  <m:oMath xmlns:m="http://schemas.openxmlformats.org/officeDocument/2006/math">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α</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PN = </a:t>
                </a:r>
                <a14:m>
                  <m:oMath xmlns:m="http://schemas.openxmlformats.org/officeDocument/2006/math">
                    <m:d>
                      <m:d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3800">
                            <a:effectLst/>
                            <a:latin typeface="Cambria Math" panose="02040503050406030204" pitchFamily="18" charset="0"/>
                            <a:ea typeface="Times New Roman" panose="02020603050405020304" pitchFamily="18" charset="0"/>
                            <a:cs typeface="Times New Roman" panose="02020603050405020304" pitchFamily="18" charset="0"/>
                          </a:rPr>
                          <m:t>α</m:t>
                        </m:r>
                      </m:e>
                    </m:d>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r>
                      <m:rPr>
                        <m:sty m:val="p"/>
                      </m:rPr>
                      <a:rPr lang="en-US" sz="3800">
                        <a:effectLst/>
                        <a:latin typeface="Cambria Math" panose="02040503050406030204" pitchFamily="18" charset="0"/>
                        <a:ea typeface="Cambria Math" panose="02040503050406030204" pitchFamily="18" charset="0"/>
                        <a:cs typeface="Times New Roman" panose="02020603050405020304" pitchFamily="18" charset="0"/>
                      </a:rPr>
                      <m:t>SCD</m:t>
                    </m:r>
                    <m:r>
                      <a:rPr lang="en-US" sz="3800">
                        <a:effectLst/>
                        <a:latin typeface="Cambria Math" panose="02040503050406030204" pitchFamily="18" charset="0"/>
                        <a:ea typeface="Cambria Math" panose="02040503050406030204" pitchFamily="18" charset="0"/>
                        <a:cs typeface="Times New Roman" panose="02020603050405020304" pitchFamily="18" charset="0"/>
                      </a:rPr>
                      <m:t>)</m:t>
                    </m:r>
                  </m:oMath>
                </a14:m>
                <a:endParaRPr lang="en-US" sz="38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0"/>
                  </a:spcAft>
                </a:pPr>
                <a14:m>
                  <m:oMath xmlns:m="http://schemas.openxmlformats.org/officeDocument/2006/math">
                    <m:r>
                      <a:rPr lang="en-US" sz="3800">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PN // CD (1)</a:t>
                </a:r>
              </a:p>
              <a:p>
                <a:pPr algn="just">
                  <a:lnSpc>
                    <a:spcPct val="150000"/>
                  </a:lnSpc>
                  <a:spcAft>
                    <a:spcPts val="0"/>
                  </a:spcAft>
                </a:pPr>
                <a:r>
                  <a:rPr lang="en-US" sz="3800">
                    <a:effectLst/>
                    <a:latin typeface="Arial" panose="020B0604020202020204" pitchFamily="34" charset="0"/>
                    <a:ea typeface="Times New Roman" panose="02020603050405020304" pitchFamily="18" charset="0"/>
                    <a:cs typeface="Arial" panose="020B0604020202020204" pitchFamily="34" charset="0"/>
                  </a:rPr>
                  <a:t>Từ (*) và (1) </a:t>
                </a:r>
                <a14:m>
                  <m:oMath xmlns:m="http://schemas.openxmlformats.org/officeDocument/2006/math">
                    <m:r>
                      <a:rPr lang="en-US" sz="3800">
                        <a:latin typeface="Cambria Math" panose="02040503050406030204" pitchFamily="18" charset="0"/>
                        <a:ea typeface="Cambria Math" panose="02040503050406030204" pitchFamily="18" charset="0"/>
                        <a:cs typeface="Times New Roman" panose="02020603050405020304" pitchFamily="18" charset="0"/>
                      </a:rPr>
                      <m:t>⇒</m:t>
                    </m:r>
                  </m:oMath>
                </a14:m>
                <a:r>
                  <a:rPr lang="en-US" sz="3800">
                    <a:effectLst/>
                    <a:latin typeface="Arial" panose="020B0604020202020204" pitchFamily="34" charset="0"/>
                    <a:ea typeface="Times New Roman" panose="02020603050405020304" pitchFamily="18" charset="0"/>
                    <a:cs typeface="Arial" panose="020B0604020202020204" pitchFamily="34" charset="0"/>
                  </a:rPr>
                  <a:t> MNPQ là hình thang.</a:t>
                </a:r>
              </a:p>
            </p:txBody>
          </p:sp>
        </mc:Choice>
        <mc:Fallback xmlns="">
          <p:sp>
            <p:nvSpPr>
              <p:cNvPr id="7" name="Rectangle 6"/>
              <p:cNvSpPr>
                <a:spLocks noRot="1" noChangeAspect="1" noMove="1" noResize="1" noEditPoints="1" noAdjustHandles="1" noChangeArrowheads="1" noChangeShapeType="1" noTextEdit="1"/>
              </p:cNvSpPr>
              <p:nvPr/>
            </p:nvSpPr>
            <p:spPr>
              <a:xfrm>
                <a:off x="8643244" y="1760861"/>
                <a:ext cx="9568556" cy="7878439"/>
              </a:xfrm>
              <a:prstGeom prst="rect">
                <a:avLst/>
              </a:prstGeom>
              <a:blipFill>
                <a:blip r:embed="rId4"/>
                <a:stretch>
                  <a:fillRect l="-2102" b="-2167"/>
                </a:stretch>
              </a:blipFill>
            </p:spPr>
            <p:txBody>
              <a:bodyPr/>
              <a:lstStyle/>
              <a:p>
                <a:r>
                  <a:rPr lang="en-US">
                    <a:noFill/>
                  </a:rPr>
                  <a:t> </a:t>
                </a:r>
              </a:p>
            </p:txBody>
          </p:sp>
        </mc:Fallback>
      </mc:AlternateContent>
      <p:pic>
        <p:nvPicPr>
          <p:cNvPr id="5" name="Picture 4"/>
          <p:cNvPicPr>
            <a:picLocks noChangeAspect="1"/>
          </p:cNvPicPr>
          <p:nvPr/>
        </p:nvPicPr>
        <p:blipFill>
          <a:blip r:embed="rId5"/>
          <a:stretch>
            <a:fillRect/>
          </a:stretch>
        </p:blipFill>
        <p:spPr>
          <a:xfrm>
            <a:off x="1291597" y="2095500"/>
            <a:ext cx="6555420" cy="5277796"/>
          </a:xfrm>
          <a:prstGeom prst="rect">
            <a:avLst/>
          </a:prstGeom>
        </p:spPr>
      </p:pic>
      <p:pic>
        <p:nvPicPr>
          <p:cNvPr id="10" name="Picture 9"/>
          <p:cNvPicPr>
            <a:picLocks noChangeAspect="1"/>
          </p:cNvPicPr>
          <p:nvPr/>
        </p:nvPicPr>
        <p:blipFill>
          <a:blip r:embed="rId6"/>
          <a:stretch>
            <a:fillRect/>
          </a:stretch>
        </p:blipFill>
        <p:spPr>
          <a:xfrm>
            <a:off x="3394354" y="8496300"/>
            <a:ext cx="1853977" cy="1372278"/>
          </a:xfrm>
          <a:prstGeom prst="rect">
            <a:avLst/>
          </a:prstGeom>
        </p:spPr>
      </p:pic>
    </p:spTree>
    <p:extLst>
      <p:ext uri="{BB962C8B-B14F-4D97-AF65-F5344CB8AC3E}">
        <p14:creationId xmlns:p14="http://schemas.microsoft.com/office/powerpoint/2010/main" val="259440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500"/>
                                        <p:tgtEl>
                                          <p:spTgt spid="7">
                                            <p:txEl>
                                              <p:pRg st="0" end="0"/>
                                            </p:txEl>
                                          </p:spTgt>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Effect transition="in" filter="wipe(left)">
                                      <p:cBhvr>
                                        <p:cTn id="21" dur="500"/>
                                        <p:tgtEl>
                                          <p:spTgt spid="7">
                                            <p:txEl>
                                              <p:pRg st="1" end="1"/>
                                            </p:txEl>
                                          </p:spTgt>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500"/>
                                        <p:tgtEl>
                                          <p:spTgt spid="7">
                                            <p:txEl>
                                              <p:pRg st="2" end="2"/>
                                            </p:txEl>
                                          </p:spTgt>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animEffect transition="in" filter="fade">
                                      <p:cBhvr>
                                        <p:cTn id="29" dur="500"/>
                                        <p:tgtEl>
                                          <p:spTgt spid="7">
                                            <p:txEl>
                                              <p:pRg st="3" end="3"/>
                                            </p:txEl>
                                          </p:spTgt>
                                        </p:tgtEl>
                                      </p:cBhvr>
                                    </p:animEffect>
                                  </p:childTnLst>
                                </p:cTn>
                              </p:par>
                            </p:childTnLst>
                          </p:cTn>
                        </p:par>
                        <p:par>
                          <p:cTn id="30" fill="hold">
                            <p:stCondLst>
                              <p:cond delay="2000"/>
                            </p:stCondLst>
                            <p:childTnLst>
                              <p:par>
                                <p:cTn id="31" presetID="10" presetClass="entr" presetSubtype="0" fill="hold" nodeType="after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Effect transition="in" filter="fade">
                                      <p:cBhvr>
                                        <p:cTn id="33" dur="500"/>
                                        <p:tgtEl>
                                          <p:spTgt spid="7">
                                            <p:txEl>
                                              <p:pRg st="4" end="4"/>
                                            </p:txEl>
                                          </p:spTgt>
                                        </p:tgtEl>
                                      </p:cBhvr>
                                    </p:animEffect>
                                  </p:childTnLst>
                                </p:cTn>
                              </p:par>
                            </p:childTnLst>
                          </p:cTn>
                        </p:par>
                        <p:par>
                          <p:cTn id="34" fill="hold">
                            <p:stCondLst>
                              <p:cond delay="2500"/>
                            </p:stCondLst>
                            <p:childTnLst>
                              <p:par>
                                <p:cTn id="35" presetID="14" presetClass="entr" presetSubtype="10" fill="hold" nodeType="after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randombar(horizontal)">
                                      <p:cBhvr>
                                        <p:cTn id="37" dur="500"/>
                                        <p:tgtEl>
                                          <p:spTgt spid="7">
                                            <p:txEl>
                                              <p:pRg st="5" end="5"/>
                                            </p:txEl>
                                          </p:spTgt>
                                        </p:tgtEl>
                                      </p:cBhvr>
                                    </p:animEffect>
                                  </p:childTnLst>
                                </p:cTn>
                              </p:par>
                            </p:childTnLst>
                          </p:cTn>
                        </p:par>
                        <p:par>
                          <p:cTn id="38" fill="hold">
                            <p:stCondLst>
                              <p:cond delay="3000"/>
                            </p:stCondLst>
                            <p:childTnLst>
                              <p:par>
                                <p:cTn id="39" presetID="22" presetClass="entr" presetSubtype="8" fill="hold" nodeType="afterEffect">
                                  <p:stCondLst>
                                    <p:cond delay="0"/>
                                  </p:stCondLst>
                                  <p:childTnLst>
                                    <p:set>
                                      <p:cBhvr>
                                        <p:cTn id="40" dur="1" fill="hold">
                                          <p:stCondLst>
                                            <p:cond delay="0"/>
                                          </p:stCondLst>
                                        </p:cTn>
                                        <p:tgtEl>
                                          <p:spTgt spid="7">
                                            <p:txEl>
                                              <p:pRg st="6" end="6"/>
                                            </p:txEl>
                                          </p:spTgt>
                                        </p:tgtEl>
                                        <p:attrNameLst>
                                          <p:attrName>style.visibility</p:attrName>
                                        </p:attrNameLst>
                                      </p:cBhvr>
                                      <p:to>
                                        <p:strVal val="visible"/>
                                      </p:to>
                                    </p:set>
                                    <p:animEffect transition="in" filter="wipe(left)">
                                      <p:cBhvr>
                                        <p:cTn id="41" dur="500"/>
                                        <p:tgtEl>
                                          <p:spTgt spid="7">
                                            <p:txEl>
                                              <p:pRg st="6" end="6"/>
                                            </p:txEl>
                                          </p:spTgt>
                                        </p:tgtEl>
                                      </p:cBhvr>
                                    </p:animEffect>
                                  </p:childTnLst>
                                </p:cTn>
                              </p:par>
                            </p:childTnLst>
                          </p:cTn>
                        </p:par>
                        <p:par>
                          <p:cTn id="42" fill="hold">
                            <p:stCondLst>
                              <p:cond delay="3500"/>
                            </p:stCondLst>
                            <p:childTnLst>
                              <p:par>
                                <p:cTn id="43" presetID="10" presetClass="entr" presetSubtype="0" fill="hold" nodeType="afterEffect">
                                  <p:stCondLst>
                                    <p:cond delay="0"/>
                                  </p:stCondLst>
                                  <p:childTnLst>
                                    <p:set>
                                      <p:cBhvr>
                                        <p:cTn id="44" dur="1" fill="hold">
                                          <p:stCondLst>
                                            <p:cond delay="0"/>
                                          </p:stCondLst>
                                        </p:cTn>
                                        <p:tgtEl>
                                          <p:spTgt spid="7">
                                            <p:txEl>
                                              <p:pRg st="7" end="7"/>
                                            </p:txEl>
                                          </p:spTgt>
                                        </p:tgtEl>
                                        <p:attrNameLst>
                                          <p:attrName>style.visibility</p:attrName>
                                        </p:attrNameLst>
                                      </p:cBhvr>
                                      <p:to>
                                        <p:strVal val="visible"/>
                                      </p:to>
                                    </p:set>
                                    <p:animEffect transition="in" filter="fade">
                                      <p:cBhvr>
                                        <p:cTn id="45" dur="500"/>
                                        <p:tgtEl>
                                          <p:spTgt spid="7">
                                            <p:txEl>
                                              <p:pRg st="7" end="7"/>
                                            </p:txEl>
                                          </p:spTgt>
                                        </p:tgtEl>
                                      </p:cBhvr>
                                    </p:animEffect>
                                  </p:childTnLst>
                                </p:cTn>
                              </p:par>
                            </p:childTnLst>
                          </p:cTn>
                        </p:par>
                        <p:par>
                          <p:cTn id="46" fill="hold">
                            <p:stCondLst>
                              <p:cond delay="4000"/>
                            </p:stCondLst>
                            <p:childTnLst>
                              <p:par>
                                <p:cTn id="47" presetID="16" presetClass="entr" presetSubtype="21" fill="hold" nodeType="afterEffect">
                                  <p:stCondLst>
                                    <p:cond delay="0"/>
                                  </p:stCondLst>
                                  <p:childTnLst>
                                    <p:set>
                                      <p:cBhvr>
                                        <p:cTn id="48" dur="1" fill="hold">
                                          <p:stCondLst>
                                            <p:cond delay="0"/>
                                          </p:stCondLst>
                                        </p:cTn>
                                        <p:tgtEl>
                                          <p:spTgt spid="7">
                                            <p:txEl>
                                              <p:pRg st="8" end="8"/>
                                            </p:txEl>
                                          </p:spTgt>
                                        </p:tgtEl>
                                        <p:attrNameLst>
                                          <p:attrName>style.visibility</p:attrName>
                                        </p:attrNameLst>
                                      </p:cBhvr>
                                      <p:to>
                                        <p:strVal val="visible"/>
                                      </p:to>
                                    </p:set>
                                    <p:animEffect transition="in" filter="barn(inVertical)">
                                      <p:cBhvr>
                                        <p:cTn id="49"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040996" y="6893697"/>
            <a:ext cx="3217303" cy="139221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74046" y="8187127"/>
            <a:ext cx="9313954" cy="4199746"/>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28600" y="2689630"/>
            <a:ext cx="2895600" cy="306347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61826" y="6524257"/>
            <a:ext cx="1283368" cy="1662870"/>
          </a:xfrm>
          <a:prstGeom prst="rect">
            <a:avLst/>
          </a:prstGeom>
        </p:spPr>
      </p:pic>
      <p:grpSp>
        <p:nvGrpSpPr>
          <p:cNvPr id="17" name="Group 16"/>
          <p:cNvGrpSpPr/>
          <p:nvPr/>
        </p:nvGrpSpPr>
        <p:grpSpPr>
          <a:xfrm>
            <a:off x="4343400" y="1533949"/>
            <a:ext cx="10105462" cy="2198279"/>
            <a:chOff x="4636774" y="2761437"/>
            <a:chExt cx="10983489" cy="2198279"/>
          </a:xfrm>
        </p:grpSpPr>
        <p:sp>
          <p:nvSpPr>
            <p:cNvPr id="3" name="Freeform 3"/>
            <p:cNvSpPr/>
            <p:nvPr/>
          </p:nvSpPr>
          <p:spPr>
            <a:xfrm>
              <a:off x="6693059" y="2761437"/>
              <a:ext cx="6874122" cy="2198279"/>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6" name="Rectangle 15"/>
            <p:cNvSpPr/>
            <p:nvPr/>
          </p:nvSpPr>
          <p:spPr>
            <a:xfrm>
              <a:off x="4636774" y="3093272"/>
              <a:ext cx="10983489" cy="14073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en-US" sz="6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VẬN</a:t>
              </a:r>
              <a:r>
                <a:rPr kumimoji="0" lang="en-US" sz="6500" b="1" i="0" u="none" strike="noStrike" kern="1200" cap="none" spc="0" normalizeH="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DỤNG</a:t>
              </a:r>
              <a:endParaRPr kumimoji="0" lang="en-US" sz="65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1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923884" y="5753100"/>
            <a:ext cx="4304968" cy="7588886"/>
          </a:xfrm>
          <a:prstGeom prst="rect">
            <a:avLst/>
          </a:prstGeom>
        </p:spPr>
      </p:pic>
      <p:pic>
        <p:nvPicPr>
          <p:cNvPr id="19"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0932023">
            <a:off x="16616809" y="62558"/>
            <a:ext cx="1990256" cy="1624773"/>
          </a:xfrm>
          <a:prstGeom prst="rect">
            <a:avLst/>
          </a:prstGeom>
        </p:spPr>
      </p:pic>
    </p:spTree>
    <p:extLst>
      <p:ext uri="{BB962C8B-B14F-4D97-AF65-F5344CB8AC3E}">
        <p14:creationId xmlns:p14="http://schemas.microsoft.com/office/powerpoint/2010/main" val="82264489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duotone>
              <a:schemeClr val="accent2">
                <a:shade val="45000"/>
                <a:satMod val="135000"/>
              </a:schemeClr>
              <a:prstClr val="white"/>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52400" y="359937"/>
            <a:ext cx="979790" cy="914400"/>
          </a:xfrm>
          <a:prstGeom prst="rect">
            <a:avLst/>
          </a:prstGeom>
        </p:spPr>
      </p:pic>
      <p:sp>
        <p:nvSpPr>
          <p:cNvPr id="11" name="TextBox 10"/>
          <p:cNvSpPr txBox="1"/>
          <p:nvPr/>
        </p:nvSpPr>
        <p:spPr>
          <a:xfrm>
            <a:off x="1153321" y="488242"/>
            <a:ext cx="3581400" cy="707886"/>
          </a:xfrm>
          <a:prstGeom prst="rect">
            <a:avLst/>
          </a:prstGeom>
          <a:noFill/>
        </p:spPr>
        <p:txBody>
          <a:bodyPr wrap="square" rtlCol="0">
            <a:spAutoFit/>
          </a:bodyPr>
          <a:lstStyle/>
          <a:p>
            <a:r>
              <a:rPr lang="nl-NL" sz="4000" b="1">
                <a:solidFill>
                  <a:srgbClr val="C00000"/>
                </a:solidFill>
                <a:latin typeface="Arial" panose="020B0604020202020204" pitchFamily="34" charset="0"/>
                <a:cs typeface="Arial" panose="020B0604020202020204" pitchFamily="34" charset="0"/>
              </a:rPr>
              <a:t>HĐ </a:t>
            </a:r>
            <a:r>
              <a:rPr lang="nl-NL" sz="4000" b="1" dirty="0">
                <a:solidFill>
                  <a:srgbClr val="C00000"/>
                </a:solidFill>
                <a:latin typeface="Arial" panose="020B0604020202020204" pitchFamily="34" charset="0"/>
                <a:cs typeface="Arial" panose="020B0604020202020204" pitchFamily="34" charset="0"/>
              </a:rPr>
              <a:t>1:</a:t>
            </a:r>
            <a:endParaRPr lang="en-US" sz="4000" dirty="0">
              <a:solidFill>
                <a:srgbClr val="C00000"/>
              </a:solidFill>
              <a:latin typeface="Arial" panose="020B0604020202020204" pitchFamily="34" charset="0"/>
              <a:cs typeface="Arial" panose="020B0604020202020204" pitchFamily="34" charset="0"/>
            </a:endParaRPr>
          </a:p>
        </p:txBody>
      </p:sp>
      <p:sp>
        <p:nvSpPr>
          <p:cNvPr id="18" name="TextBox 17"/>
          <p:cNvSpPr txBox="1"/>
          <p:nvPr/>
        </p:nvSpPr>
        <p:spPr>
          <a:xfrm>
            <a:off x="1143000" y="1333500"/>
            <a:ext cx="9448800" cy="2723823"/>
          </a:xfrm>
          <a:prstGeom prst="rect">
            <a:avLst/>
          </a:prstGeom>
          <a:noFill/>
        </p:spPr>
        <p:txBody>
          <a:bodyPr wrap="square" rtlCol="0">
            <a:spAutoFit/>
          </a:bodyPr>
          <a:lstStyle/>
          <a:p>
            <a:pPr algn="just">
              <a:lnSpc>
                <a:spcPct val="150000"/>
              </a:lnSpc>
            </a:pPr>
            <a:r>
              <a:rPr lang="vi-VN" sz="3800">
                <a:cs typeface="Arial" panose="020B0604020202020204" pitchFamily="34" charset="0"/>
              </a:rPr>
              <a:t>a) Hai tuyến đường nào giao nhau?</a:t>
            </a:r>
          </a:p>
          <a:p>
            <a:pPr algn="just">
              <a:lnSpc>
                <a:spcPct val="150000"/>
              </a:lnSpc>
            </a:pPr>
            <a:r>
              <a:rPr lang="vi-VN" sz="3800">
                <a:cs typeface="Arial" panose="020B0604020202020204" pitchFamily="34" charset="0"/>
              </a:rPr>
              <a:t>b) Hai tuyến đường nào không giao nhau?</a:t>
            </a:r>
          </a:p>
          <a:p>
            <a:pPr algn="just">
              <a:lnSpc>
                <a:spcPct val="150000"/>
              </a:lnSpc>
            </a:pPr>
            <a:r>
              <a:rPr lang="vi-VN" sz="3800">
                <a:cs typeface="Arial" panose="020B0604020202020204" pitchFamily="34" charset="0"/>
              </a:rPr>
              <a:t>c) Hai tuyến đường nào song song?</a:t>
            </a:r>
          </a:p>
        </p:txBody>
      </p:sp>
      <p:grpSp>
        <p:nvGrpSpPr>
          <p:cNvPr id="40" name="Group 2"/>
          <p:cNvGrpSpPr/>
          <p:nvPr/>
        </p:nvGrpSpPr>
        <p:grpSpPr>
          <a:xfrm>
            <a:off x="-228600" y="10067119"/>
            <a:ext cx="20193000" cy="1172381"/>
            <a:chOff x="0" y="0"/>
            <a:chExt cx="2645030" cy="330991"/>
          </a:xfrm>
        </p:grpSpPr>
        <p:sp>
          <p:nvSpPr>
            <p:cNvPr id="42"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4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0116">
            <a:off x="16915812" y="9156109"/>
            <a:ext cx="1173882" cy="1192695"/>
          </a:xfrm>
          <a:prstGeom prst="rect">
            <a:avLst/>
          </a:prstGeom>
        </p:spPr>
      </p:pic>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0993931" y="1294386"/>
            <a:ext cx="6836869" cy="4625509"/>
          </a:xfrm>
          <a:prstGeom prst="rect">
            <a:avLst/>
          </a:prstGeom>
        </p:spPr>
      </p:pic>
      <p:sp>
        <p:nvSpPr>
          <p:cNvPr id="2" name="Rectangle 1"/>
          <p:cNvSpPr/>
          <p:nvPr/>
        </p:nvSpPr>
        <p:spPr>
          <a:xfrm>
            <a:off x="2655708" y="303311"/>
            <a:ext cx="16002000" cy="969496"/>
          </a:xfrm>
          <a:prstGeom prst="rect">
            <a:avLst/>
          </a:prstGeom>
        </p:spPr>
        <p:txBody>
          <a:bodyPr wrap="square">
            <a:spAutoFit/>
          </a:bodyPr>
          <a:lstStyle/>
          <a:p>
            <a:pPr lvl="0" algn="just">
              <a:lnSpc>
                <a:spcPct val="150000"/>
              </a:lnSpc>
            </a:pPr>
            <a:r>
              <a:rPr lang="vi-VN" sz="3800">
                <a:solidFill>
                  <a:prstClr val="black"/>
                </a:solidFill>
                <a:cs typeface="Arial" panose="020B0604020202020204" pitchFamily="34" charset="0"/>
              </a:rPr>
              <a:t>Quan sát bốn tuyến đường trong Hình 4.13 và trả lời câu hỏi sau:</a:t>
            </a:r>
          </a:p>
        </p:txBody>
      </p:sp>
      <p:sp>
        <p:nvSpPr>
          <p:cNvPr id="19" name="Rectangle 18"/>
          <p:cNvSpPr/>
          <p:nvPr/>
        </p:nvSpPr>
        <p:spPr>
          <a:xfrm>
            <a:off x="4449702" y="4579642"/>
            <a:ext cx="3053743" cy="861133"/>
          </a:xfrm>
          <a:prstGeom prst="rect">
            <a:avLst/>
          </a:prstGeom>
        </p:spPr>
        <p:txBody>
          <a:bodyPr wrap="square">
            <a:spAutoFit/>
          </a:bodyPr>
          <a:lstStyle/>
          <a:p>
            <a:pPr>
              <a:lnSpc>
                <a:spcPct val="150000"/>
              </a:lnSpc>
            </a:pPr>
            <a:r>
              <a:rPr lang="nl-NL" sz="3800" b="1" u="sng">
                <a:solidFill>
                  <a:schemeClr val="tx2"/>
                </a:solidFill>
                <a:latin typeface="Arial" panose="020B0604020202020204" pitchFamily="34" charset="0"/>
                <a:ea typeface="Calibri" panose="020F0502020204030204" pitchFamily="34" charset="0"/>
                <a:cs typeface="Arial" panose="020B0604020202020204" pitchFamily="34" charset="0"/>
              </a:rPr>
              <a:t>Trả lời:</a:t>
            </a:r>
            <a:endParaRPr lang="en-US" sz="3800" b="1" u="sng">
              <a:solidFill>
                <a:schemeClr val="tx2"/>
              </a:solidFill>
              <a:latin typeface="Arial" panose="020B0604020202020204" pitchFamily="34" charset="0"/>
              <a:ea typeface="Calibri" panose="020F0502020204030204" pitchFamily="34" charset="0"/>
              <a:cs typeface="Arial" panose="020B0604020202020204" pitchFamily="34" charset="0"/>
            </a:endParaRPr>
          </a:p>
        </p:txBody>
      </p:sp>
      <p:sp>
        <p:nvSpPr>
          <p:cNvPr id="4" name="Rectangle 3"/>
          <p:cNvSpPr/>
          <p:nvPr/>
        </p:nvSpPr>
        <p:spPr>
          <a:xfrm>
            <a:off x="413974" y="6007589"/>
            <a:ext cx="18559826" cy="3403111"/>
          </a:xfrm>
          <a:prstGeom prst="rect">
            <a:avLst/>
          </a:prstGeom>
        </p:spPr>
        <p:txBody>
          <a:bodyPr wrap="square">
            <a:spAutoFit/>
          </a:bodyPr>
          <a:lstStyle/>
          <a:p>
            <a:pPr algn="just">
              <a:lnSpc>
                <a:spcPct val="150000"/>
              </a:lnSpc>
            </a:pPr>
            <a:r>
              <a:rPr lang="en-US" sz="3700">
                <a:latin typeface="Arial" panose="020B0604020202020204" pitchFamily="34" charset="0"/>
                <a:ea typeface="Times New Roman" panose="02020603050405020304" pitchFamily="18" charset="0"/>
                <a:cs typeface="Arial" panose="020B0604020202020204" pitchFamily="34" charset="0"/>
              </a:rPr>
              <a:t>Quan sát Hình 4.13 ta thấy:</a:t>
            </a:r>
          </a:p>
          <a:p>
            <a:pPr algn="just">
              <a:lnSpc>
                <a:spcPct val="150000"/>
              </a:lnSpc>
            </a:pPr>
            <a:r>
              <a:rPr lang="en-US" sz="3700">
                <a:latin typeface="Arial" panose="020B0604020202020204" pitchFamily="34" charset="0"/>
                <a:ea typeface="Times New Roman" panose="02020603050405020304" pitchFamily="18" charset="0"/>
                <a:cs typeface="Arial" panose="020B0604020202020204" pitchFamily="34" charset="0"/>
              </a:rPr>
              <a:t>a) Hai tuyến đường mũi tên màu đỏ và mũi tên màu vàng giao nhau.</a:t>
            </a:r>
          </a:p>
          <a:p>
            <a:pPr algn="just">
              <a:lnSpc>
                <a:spcPct val="150000"/>
              </a:lnSpc>
            </a:pPr>
            <a:r>
              <a:rPr lang="en-US" sz="3700">
                <a:latin typeface="Arial" panose="020B0604020202020204" pitchFamily="34" charset="0"/>
                <a:ea typeface="Times New Roman" panose="02020603050405020304" pitchFamily="18" charset="0"/>
                <a:cs typeface="Arial" panose="020B0604020202020204" pitchFamily="34" charset="0"/>
              </a:rPr>
              <a:t>b) Hai tuyến đường mũi tên màu xanh dương và màu xanh lá cây không giao nhau.</a:t>
            </a:r>
          </a:p>
          <a:p>
            <a:pPr algn="just">
              <a:lnSpc>
                <a:spcPct val="150000"/>
              </a:lnSpc>
            </a:pPr>
            <a:r>
              <a:rPr lang="en-US" sz="3700">
                <a:latin typeface="Arial" panose="020B0604020202020204" pitchFamily="34" charset="0"/>
                <a:ea typeface="Times New Roman" panose="02020603050405020304" pitchFamily="18" charset="0"/>
                <a:cs typeface="Arial" panose="020B0604020202020204" pitchFamily="34" charset="0"/>
              </a:rPr>
              <a:t>c) Hai tuyến đường mũi tên màu xanh dương và mũi tên màu đỏ song song.</a:t>
            </a:r>
            <a:endParaRPr lang="en-US" sz="370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23309037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visible"/>
                                      </p:to>
                                    </p:set>
                                    <p:animEffect transition="in" filter="fade">
                                      <p:cBhvr>
                                        <p:cTn id="30" dur="500"/>
                                        <p:tgtEl>
                                          <p:spTgt spid="4">
                                            <p:txEl>
                                              <p:pRg st="0" end="0"/>
                                            </p:txEl>
                                          </p:spTgt>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fade">
                                      <p:cBhvr>
                                        <p:cTn id="34" dur="500"/>
                                        <p:tgtEl>
                                          <p:spTgt spid="4">
                                            <p:txEl>
                                              <p:pRg st="1" end="1"/>
                                            </p:txEl>
                                          </p:spTgt>
                                        </p:tgtEl>
                                      </p:cBhvr>
                                    </p:animEffect>
                                  </p:childTnLst>
                                </p:cTn>
                              </p:par>
                            </p:childTnLst>
                          </p:cTn>
                        </p:par>
                        <p:par>
                          <p:cTn id="35" fill="hold">
                            <p:stCondLst>
                              <p:cond delay="1000"/>
                            </p:stCondLst>
                            <p:childTnLst>
                              <p:par>
                                <p:cTn id="36" presetID="14" presetClass="entr" presetSubtype="10" fill="hold" nodeType="after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8" dur="500"/>
                                        <p:tgtEl>
                                          <p:spTgt spid="4">
                                            <p:txEl>
                                              <p:pRg st="2" end="2"/>
                                            </p:txEl>
                                          </p:spTgt>
                                        </p:tgtEl>
                                      </p:cBhvr>
                                    </p:animEffect>
                                  </p:childTnLst>
                                </p:cTn>
                              </p:par>
                            </p:childTnLst>
                          </p:cTn>
                        </p:par>
                        <p:par>
                          <p:cTn id="39" fill="hold">
                            <p:stCondLst>
                              <p:cond delay="1500"/>
                            </p:stCondLst>
                            <p:childTnLst>
                              <p:par>
                                <p:cTn id="40" presetID="22" presetClass="entr" presetSubtype="4" fill="hold" nodeType="afterEffect">
                                  <p:stCondLst>
                                    <p:cond delay="0"/>
                                  </p:stCondLst>
                                  <p:childTnLst>
                                    <p:set>
                                      <p:cBhvr>
                                        <p:cTn id="41" dur="1" fill="hold">
                                          <p:stCondLst>
                                            <p:cond delay="0"/>
                                          </p:stCondLst>
                                        </p:cTn>
                                        <p:tgtEl>
                                          <p:spTgt spid="4">
                                            <p:txEl>
                                              <p:pRg st="3" end="3"/>
                                            </p:txEl>
                                          </p:spTgt>
                                        </p:tgtEl>
                                        <p:attrNameLst>
                                          <p:attrName>style.visibility</p:attrName>
                                        </p:attrNameLst>
                                      </p:cBhvr>
                                      <p:to>
                                        <p:strVal val="visible"/>
                                      </p:to>
                                    </p:set>
                                    <p:animEffect transition="in" filter="wipe(down)">
                                      <p:cBhvr>
                                        <p:cTn id="4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2" grpId="0"/>
      <p:bldP spid="19"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41" name="Rectangle 40"/>
          <p:cNvSpPr/>
          <p:nvPr/>
        </p:nvSpPr>
        <p:spPr>
          <a:xfrm>
            <a:off x="304800" y="1939088"/>
            <a:ext cx="17533441" cy="1738296"/>
          </a:xfrm>
          <a:prstGeom prst="rect">
            <a:avLst/>
          </a:prstGeom>
        </p:spPr>
        <p:txBody>
          <a:bodyPr wrap="square">
            <a:spAutoFit/>
          </a:bodyPr>
          <a:lstStyle/>
          <a:p>
            <a:pPr lvl="0" algn="just">
              <a:lnSpc>
                <a:spcPct val="150000"/>
              </a:lnSpc>
              <a:defRPr/>
            </a:pPr>
            <a:r>
              <a:rPr lang="vi-VN" sz="3800">
                <a:solidFill>
                  <a:prstClr val="black"/>
                </a:solidFill>
                <a:ea typeface="Times New Roman" panose="02020603050405020304" pitchFamily="18" charset="0"/>
              </a:rPr>
              <a:t>Cho hình chóp S.ABCD có đáy ABCD là hình thang (AB // CD). Gọi M là trung điểm của đoạn thẳng SD (H.4.28)</a:t>
            </a:r>
          </a:p>
        </p:txBody>
      </p:sp>
      <p:sp>
        <p:nvSpPr>
          <p:cNvPr id="21" name="Freeform 6"/>
          <p:cNvSpPr/>
          <p:nvPr/>
        </p:nvSpPr>
        <p:spPr>
          <a:xfrm>
            <a:off x="9829800" y="8187490"/>
            <a:ext cx="1066800" cy="1714500"/>
          </a:xfrm>
          <a:custGeom>
            <a:avLst/>
            <a:gdLst/>
            <a:ahLst/>
            <a:cxnLst/>
            <a:rect l="l" t="t" r="r" b="b"/>
            <a:pathLst>
              <a:path w="2396871" h="4114800">
                <a:moveTo>
                  <a:pt x="0" y="0"/>
                </a:moveTo>
                <a:lnTo>
                  <a:pt x="2396871" y="0"/>
                </a:lnTo>
                <a:lnTo>
                  <a:pt x="2396871"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22" name="Picture 3"/>
          <p:cNvPicPr>
            <a:picLocks noChangeAspect="1"/>
          </p:cNvPicPr>
          <p:nvPr/>
        </p:nvPicPr>
        <p:blipFill>
          <a:blip r:embed="rId4"/>
          <a:srcRect/>
          <a:stretch>
            <a:fillRect/>
          </a:stretch>
        </p:blipFill>
        <p:spPr>
          <a:xfrm>
            <a:off x="17161042" y="399562"/>
            <a:ext cx="692661" cy="1228667"/>
          </a:xfrm>
          <a:prstGeom prst="rect">
            <a:avLst/>
          </a:prstGeom>
        </p:spPr>
      </p:pic>
      <p:grpSp>
        <p:nvGrpSpPr>
          <p:cNvPr id="9" name="Group 8"/>
          <p:cNvGrpSpPr/>
          <p:nvPr/>
        </p:nvGrpSpPr>
        <p:grpSpPr>
          <a:xfrm>
            <a:off x="304800" y="657831"/>
            <a:ext cx="6926180" cy="1107956"/>
            <a:chOff x="3620862" y="869613"/>
            <a:chExt cx="6926180" cy="1107956"/>
          </a:xfrm>
        </p:grpSpPr>
        <p:pic>
          <p:nvPicPr>
            <p:cNvPr id="10" name="Picture 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620862" y="869613"/>
              <a:ext cx="6926180" cy="1107956"/>
            </a:xfrm>
            <a:prstGeom prst="rect">
              <a:avLst/>
            </a:prstGeom>
          </p:spPr>
        </p:pic>
        <p:sp>
          <p:nvSpPr>
            <p:cNvPr id="11" name="Rectangle 10"/>
            <p:cNvSpPr/>
            <p:nvPr/>
          </p:nvSpPr>
          <p:spPr>
            <a:xfrm>
              <a:off x="5264799" y="869613"/>
              <a:ext cx="5175513"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tab pos="360045" algn="l"/>
                  <a:tab pos="720090" algn="l"/>
                </a:tabLst>
                <a:defRPr/>
              </a:pPr>
              <a:r>
                <a:rPr kumimoji="0" lang="nl-NL" sz="4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Bài 4.13 (SGK-tr82)</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24610" y="3194384"/>
            <a:ext cx="5265241" cy="6188726"/>
          </a:xfrm>
          <a:prstGeom prst="rect">
            <a:avLst/>
          </a:prstGeom>
        </p:spPr>
      </p:pic>
      <p:sp>
        <p:nvSpPr>
          <p:cNvPr id="4" name="Rectangle 3"/>
          <p:cNvSpPr/>
          <p:nvPr/>
        </p:nvSpPr>
        <p:spPr>
          <a:xfrm>
            <a:off x="416126" y="3699442"/>
            <a:ext cx="11166273" cy="4478149"/>
          </a:xfrm>
          <a:prstGeom prst="rect">
            <a:avLst/>
          </a:prstGeom>
        </p:spPr>
        <p:txBody>
          <a:bodyPr wrap="square">
            <a:spAutoFit/>
          </a:bodyPr>
          <a:lstStyle/>
          <a:p>
            <a:pPr lvl="0" algn="just">
              <a:lnSpc>
                <a:spcPct val="150000"/>
              </a:lnSpc>
              <a:defRPr/>
            </a:pPr>
            <a:r>
              <a:rPr lang="vi-VN" sz="3800">
                <a:solidFill>
                  <a:prstClr val="black"/>
                </a:solidFill>
                <a:ea typeface="Times New Roman" panose="02020603050405020304" pitchFamily="18" charset="0"/>
              </a:rPr>
              <a:t>a) Xác định giao tuyến của mặt phẳng (MAB) và (SCD).</a:t>
            </a:r>
          </a:p>
          <a:p>
            <a:pPr lvl="0" algn="just">
              <a:lnSpc>
                <a:spcPct val="150000"/>
              </a:lnSpc>
              <a:defRPr/>
            </a:pPr>
            <a:r>
              <a:rPr lang="vi-VN" sz="3800">
                <a:solidFill>
                  <a:prstClr val="black"/>
                </a:solidFill>
                <a:ea typeface="Times New Roman" panose="02020603050405020304" pitchFamily="18" charset="0"/>
              </a:rPr>
              <a:t>b) Gọi N là giao điểm của đường thẳng SC và mặt phẳng (MAB). Chứng minh rằng MN là đường trung bình của tam giác SCD.</a:t>
            </a:r>
          </a:p>
        </p:txBody>
      </p:sp>
    </p:spTree>
    <p:extLst>
      <p:ext uri="{BB962C8B-B14F-4D97-AF65-F5344CB8AC3E}">
        <p14:creationId xmlns:p14="http://schemas.microsoft.com/office/powerpoint/2010/main" val="55251250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fade">
                                      <p:cBhvr>
                                        <p:cTn id="11" dur="500"/>
                                        <p:tgtEl>
                                          <p:spTgt spid="41"/>
                                        </p:tgtEl>
                                      </p:cBhvr>
                                    </p:animEffect>
                                    <p:anim calcmode="lin" valueType="num">
                                      <p:cBhvr>
                                        <p:cTn id="12" dur="500" fill="hold"/>
                                        <p:tgtEl>
                                          <p:spTgt spid="41"/>
                                        </p:tgtEl>
                                        <p:attrNameLst>
                                          <p:attrName>ppt_x</p:attrName>
                                        </p:attrNameLst>
                                      </p:cBhvr>
                                      <p:tavLst>
                                        <p:tav tm="0">
                                          <p:val>
                                            <p:strVal val="#ppt_x"/>
                                          </p:val>
                                        </p:tav>
                                        <p:tav tm="100000">
                                          <p:val>
                                            <p:strVal val="#ppt_x"/>
                                          </p:val>
                                        </p:tav>
                                      </p:tavLst>
                                    </p:anim>
                                    <p:anim calcmode="lin" valueType="num">
                                      <p:cBhvr>
                                        <p:cTn id="13" dur="500" fill="hold"/>
                                        <p:tgtEl>
                                          <p:spTgt spid="4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anim calcmode="lin" valueType="num">
                                      <p:cBhvr>
                                        <p:cTn id="17" dur="500" fill="hold"/>
                                        <p:tgtEl>
                                          <p:spTgt spid="22"/>
                                        </p:tgtEl>
                                        <p:attrNameLst>
                                          <p:attrName>ppt_x</p:attrName>
                                        </p:attrNameLst>
                                      </p:cBhvr>
                                      <p:tavLst>
                                        <p:tav tm="0">
                                          <p:val>
                                            <p:strVal val="#ppt_x"/>
                                          </p:val>
                                        </p:tav>
                                        <p:tav tm="100000">
                                          <p:val>
                                            <p:strVal val="#ppt_x"/>
                                          </p:val>
                                        </p:tav>
                                      </p:tavLst>
                                    </p:anim>
                                    <p:anim calcmode="lin" valueType="num">
                                      <p:cBhvr>
                                        <p:cTn id="18" dur="500" fill="hold"/>
                                        <p:tgtEl>
                                          <p:spTgt spid="22"/>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anim calcmode="lin" valueType="num">
                                      <p:cBhvr>
                                        <p:cTn id="22" dur="500" fill="hold"/>
                                        <p:tgtEl>
                                          <p:spTgt spid="4"/>
                                        </p:tgtEl>
                                        <p:attrNameLst>
                                          <p:attrName>ppt_x</p:attrName>
                                        </p:attrNameLst>
                                      </p:cBhvr>
                                      <p:tavLst>
                                        <p:tav tm="0">
                                          <p:val>
                                            <p:strVal val="#ppt_x"/>
                                          </p:val>
                                        </p:tav>
                                        <p:tav tm="100000">
                                          <p:val>
                                            <p:strVal val="#ppt_x"/>
                                          </p:val>
                                        </p:tav>
                                      </p:tavLst>
                                    </p:anim>
                                    <p:anim calcmode="lin" valueType="num">
                                      <p:cBhvr>
                                        <p:cTn id="23" dur="500" fill="hold"/>
                                        <p:tgtEl>
                                          <p:spTgt spid="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anim calcmode="lin" valueType="num">
                                      <p:cBhvr>
                                        <p:cTn id="27" dur="500" fill="hold"/>
                                        <p:tgtEl>
                                          <p:spTgt spid="2"/>
                                        </p:tgtEl>
                                        <p:attrNameLst>
                                          <p:attrName>ppt_x</p:attrName>
                                        </p:attrNameLst>
                                      </p:cBhvr>
                                      <p:tavLst>
                                        <p:tav tm="0">
                                          <p:val>
                                            <p:strVal val="#ppt_x"/>
                                          </p:val>
                                        </p:tav>
                                        <p:tav tm="100000">
                                          <p:val>
                                            <p:strVal val="#ppt_x"/>
                                          </p:val>
                                        </p:tav>
                                      </p:tavLst>
                                    </p:anim>
                                    <p:anim calcmode="lin" valueType="num">
                                      <p:cBhvr>
                                        <p:cTn id="28"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4" name="Rectangle 3"/>
          <p:cNvSpPr/>
          <p:nvPr/>
        </p:nvSpPr>
        <p:spPr>
          <a:xfrm>
            <a:off x="381000" y="427407"/>
            <a:ext cx="17526000" cy="94244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Callout 8"/>
          <p:cNvSpPr/>
          <p:nvPr/>
        </p:nvSpPr>
        <p:spPr>
          <a:xfrm>
            <a:off x="8345423" y="816428"/>
            <a:ext cx="1597154" cy="9906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6705600" y="2196048"/>
            <a:ext cx="10668000" cy="757130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 Vì M thuộc SD nằm trong mặt phẳng (SCD) nên M thuộc mặt phẳng (SCD).</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Mà M thuộc mặt phẳng (MAB) nên M là điểm chung của hai mặt phẳng (MAB) và (SCD).</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Lại có hai mặt phẳng (MAB) và (SCD) chứa hai đường thẳng song song AB và CD.</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Do đó, giao tuyến của hai mặt phẳng (MAB) và (SCD) là đường thẳng m đi qua M và song song với AB, CD.</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09600" y="2500848"/>
            <a:ext cx="5661886" cy="6324600"/>
          </a:xfrm>
          <a:prstGeom prst="rect">
            <a:avLst/>
          </a:prstGeom>
        </p:spPr>
      </p:pic>
      <p:pic>
        <p:nvPicPr>
          <p:cNvPr id="5" name="Picture 4"/>
          <p:cNvPicPr>
            <a:picLocks noChangeAspect="1"/>
          </p:cNvPicPr>
          <p:nvPr/>
        </p:nvPicPr>
        <p:blipFill>
          <a:blip r:embed="rId4"/>
          <a:stretch>
            <a:fillRect/>
          </a:stretch>
        </p:blipFill>
        <p:spPr>
          <a:xfrm>
            <a:off x="-228600" y="-317527"/>
            <a:ext cx="2591025" cy="2267909"/>
          </a:xfrm>
          <a:prstGeom prst="rect">
            <a:avLst/>
          </a:prstGeom>
        </p:spPr>
      </p:pic>
      <p:pic>
        <p:nvPicPr>
          <p:cNvPr id="6" name="Picture 5"/>
          <p:cNvPicPr>
            <a:picLocks noChangeAspect="1"/>
          </p:cNvPicPr>
          <p:nvPr/>
        </p:nvPicPr>
        <p:blipFill>
          <a:blip r:embed="rId5"/>
          <a:stretch>
            <a:fillRect/>
          </a:stretch>
        </p:blipFill>
        <p:spPr>
          <a:xfrm>
            <a:off x="15977429" y="8754905"/>
            <a:ext cx="2158171" cy="2109399"/>
          </a:xfrm>
          <a:prstGeom prst="rect">
            <a:avLst/>
          </a:prstGeom>
        </p:spPr>
      </p:pic>
    </p:spTree>
    <p:extLst>
      <p:ext uri="{BB962C8B-B14F-4D97-AF65-F5344CB8AC3E}">
        <p14:creationId xmlns:p14="http://schemas.microsoft.com/office/powerpoint/2010/main" val="2973363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wipe(up)">
                                      <p:cBhvr>
                                        <p:cTn id="17" dur="500"/>
                                        <p:tgtEl>
                                          <p:spTgt spid="2">
                                            <p:txEl>
                                              <p:pRg st="0" end="0"/>
                                            </p:txEl>
                                          </p:spTgt>
                                        </p:tgtEl>
                                      </p:cBhvr>
                                    </p:animEffect>
                                  </p:childTnLst>
                                </p:cTn>
                              </p:par>
                            </p:childTnLst>
                          </p:cTn>
                        </p:par>
                        <p:par>
                          <p:cTn id="18" fill="hold">
                            <p:stCondLst>
                              <p:cond delay="500"/>
                            </p:stCondLst>
                            <p:childTnLst>
                              <p:par>
                                <p:cTn id="19" presetID="14" presetClass="entr" presetSubtype="10" fill="hold" nodeType="after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1" dur="500"/>
                                        <p:tgtEl>
                                          <p:spTgt spid="2">
                                            <p:txEl>
                                              <p:pRg st="1" end="1"/>
                                            </p:txEl>
                                          </p:spTgt>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up)">
                                      <p:cBhvr>
                                        <p:cTn id="25" dur="500"/>
                                        <p:tgtEl>
                                          <p:spTgt spid="2">
                                            <p:txEl>
                                              <p:pRg st="2" end="2"/>
                                            </p:txEl>
                                          </p:spTgt>
                                        </p:tgtEl>
                                      </p:cBhvr>
                                    </p:animEffect>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 calcmode="lin" valueType="num">
                                      <p:cBhvr additive="base">
                                        <p:cTn id="2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4" name="Rectangle 3"/>
          <p:cNvSpPr/>
          <p:nvPr/>
        </p:nvSpPr>
        <p:spPr>
          <a:xfrm>
            <a:off x="381000" y="427407"/>
            <a:ext cx="17526000" cy="94244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Callout 8"/>
          <p:cNvSpPr/>
          <p:nvPr/>
        </p:nvSpPr>
        <p:spPr>
          <a:xfrm>
            <a:off x="8345423" y="647700"/>
            <a:ext cx="1597154" cy="9906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6127595" y="1937227"/>
            <a:ext cx="11582400" cy="7571303"/>
          </a:xfrm>
          <a:prstGeom prst="rect">
            <a:avLst/>
          </a:prstGeom>
        </p:spPr>
        <p:txBody>
          <a:bodyPr wrap="square">
            <a:spAutoFit/>
          </a:bodyPr>
          <a:lstStyle/>
          <a:p>
            <a:pPr lvl="0" algn="just">
              <a:lnSpc>
                <a:spcPct val="150000"/>
              </a:lnSpc>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b) Trong tam giác SCD, đường thẳng m đi qua điểm M và song song với CD cắt cạnh SC tại một điểm N.</a:t>
            </a:r>
          </a:p>
          <a:p>
            <a:pPr lvl="0" algn="just">
              <a:lnSpc>
                <a:spcPct val="150000"/>
              </a:lnSpc>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Vì N thuộc m và m nằm trong mặt phẳng (MAB) nên N thuộc mặt phẳng (MAB).</a:t>
            </a:r>
          </a:p>
          <a:p>
            <a:pPr lvl="0" algn="just">
              <a:lnSpc>
                <a:spcPct val="150000"/>
              </a:lnSpc>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Vậy N là giao điểm của đường thẳng SC và mặt phẳng (MAB).</a:t>
            </a:r>
          </a:p>
          <a:p>
            <a:pPr lvl="0" algn="just">
              <a:lnSpc>
                <a:spcPct val="150000"/>
              </a:lnSpc>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Xét tam giác SCD có M là trung điểm của SD, MN // CD và N thuộc SC nên đường thẳng MN là đường trung bình của tam giác SCD.</a:t>
            </a:r>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32327" y="2400300"/>
            <a:ext cx="5342605" cy="5967948"/>
          </a:xfrm>
          <a:prstGeom prst="rect">
            <a:avLst/>
          </a:prstGeom>
        </p:spPr>
      </p:pic>
      <p:pic>
        <p:nvPicPr>
          <p:cNvPr id="5" name="Picture 4"/>
          <p:cNvPicPr>
            <a:picLocks noChangeAspect="1"/>
          </p:cNvPicPr>
          <p:nvPr/>
        </p:nvPicPr>
        <p:blipFill>
          <a:blip r:embed="rId4"/>
          <a:stretch>
            <a:fillRect/>
          </a:stretch>
        </p:blipFill>
        <p:spPr>
          <a:xfrm>
            <a:off x="-228600" y="-317527"/>
            <a:ext cx="2591025" cy="2267909"/>
          </a:xfrm>
          <a:prstGeom prst="rect">
            <a:avLst/>
          </a:prstGeom>
        </p:spPr>
      </p:pic>
      <p:pic>
        <p:nvPicPr>
          <p:cNvPr id="6" name="Picture 5"/>
          <p:cNvPicPr>
            <a:picLocks noChangeAspect="1"/>
          </p:cNvPicPr>
          <p:nvPr/>
        </p:nvPicPr>
        <p:blipFill>
          <a:blip r:embed="rId5"/>
          <a:stretch>
            <a:fillRect/>
          </a:stretch>
        </p:blipFill>
        <p:spPr>
          <a:xfrm>
            <a:off x="15977429" y="8754905"/>
            <a:ext cx="2158171" cy="2109399"/>
          </a:xfrm>
          <a:prstGeom prst="rect">
            <a:avLst/>
          </a:prstGeom>
        </p:spPr>
      </p:pic>
    </p:spTree>
    <p:extLst>
      <p:ext uri="{BB962C8B-B14F-4D97-AF65-F5344CB8AC3E}">
        <p14:creationId xmlns:p14="http://schemas.microsoft.com/office/powerpoint/2010/main" val="152155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wipe(up)">
                                      <p:cBhvr>
                                        <p:cTn id="11" dur="500"/>
                                        <p:tgtEl>
                                          <p:spTgt spid="2">
                                            <p:txEl>
                                              <p:pRg st="1" end="1"/>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up)">
                                      <p:cBhvr>
                                        <p:cTn id="15" dur="500"/>
                                        <p:tgtEl>
                                          <p:spTgt spid="2">
                                            <p:txEl>
                                              <p:pRg st="2" end="2"/>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randombar(horizontal)">
                                      <p:cBhvr>
                                        <p:cTn id="19"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304800" y="419101"/>
            <a:ext cx="17678400" cy="9448800"/>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rot="20151823">
            <a:off x="15983136" y="305913"/>
            <a:ext cx="1724984" cy="1714236"/>
          </a:xfrm>
          <a:prstGeom prst="rect">
            <a:avLst/>
          </a:prstGeom>
        </p:spPr>
      </p:pic>
      <p:sp>
        <p:nvSpPr>
          <p:cNvPr id="12" name="Rectangle 2"/>
          <p:cNvSpPr>
            <a:spLocks noChangeArrowheads="1"/>
          </p:cNvSpPr>
          <p:nvPr/>
        </p:nvSpPr>
        <p:spPr bwMode="auto">
          <a:xfrm>
            <a:off x="858252" y="2287871"/>
            <a:ext cx="16306800" cy="1732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ts val="600"/>
              </a:spcBef>
              <a:spcAft>
                <a:spcPts val="600"/>
              </a:spcAft>
              <a:buClrTx/>
              <a:buSzTx/>
              <a:buFontTx/>
              <a:buNone/>
              <a:tabLst/>
            </a:pPr>
            <a:r>
              <a:rPr kumimoji="0" lang="en-US" altLang="en-US" sz="4000" b="0" u="none" strike="noStrike" cap="none" normalizeH="0" baseline="0">
                <a:ln>
                  <a:noFill/>
                </a:ln>
                <a:solidFill>
                  <a:srgbClr val="000000"/>
                </a:solidFill>
                <a:effectLst/>
                <a:latin typeface="Arial" panose="020B0604020202020204" pitchFamily="34" charset="0"/>
                <a:ea typeface="OpenSans"/>
              </a:rPr>
              <a:t>Cho tứ diện ABCD. Gọi M, N lần lượt là trung điểm của các cạnh BC, CD và P là một điểm thuộc cạnh AC.</a:t>
            </a:r>
            <a:endParaRPr kumimoji="0" lang="en-US" altLang="en-US" sz="4000" b="0" u="none" strike="noStrike" cap="none" normalizeH="0" baseline="0">
              <a:ln>
                <a:noFill/>
              </a:ln>
              <a:solidFill>
                <a:schemeClr val="tx1"/>
              </a:solidFill>
              <a:effectLst/>
              <a:latin typeface="Arial" panose="020B0604020202020204" pitchFamily="34" charset="0"/>
            </a:endParaRPr>
          </a:p>
        </p:txBody>
      </p:sp>
      <p:pic>
        <p:nvPicPr>
          <p:cNvPr id="13" name="image120.png" descr="Bài 4.14 trang 83 Toán 11 Tập 1 | Kết nối tri thức Giải Toán 1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a:xfrm>
            <a:off x="11582400" y="3162300"/>
            <a:ext cx="5584527" cy="6248400"/>
          </a:xfrm>
          <a:prstGeom prst="rect">
            <a:avLst/>
          </a:prstGeom>
          <a:ln/>
        </p:spPr>
      </p:pic>
      <p:sp>
        <p:nvSpPr>
          <p:cNvPr id="4" name="Rectangle 3"/>
          <p:cNvSpPr/>
          <p:nvPr/>
        </p:nvSpPr>
        <p:spPr>
          <a:xfrm>
            <a:off x="842210" y="1333500"/>
            <a:ext cx="5213287" cy="738664"/>
          </a:xfrm>
          <a:prstGeom prst="rect">
            <a:avLst/>
          </a:prstGeom>
        </p:spPr>
        <p:txBody>
          <a:bodyPr wrap="none">
            <a:spAutoFit/>
          </a:bodyPr>
          <a:lstStyle/>
          <a:p>
            <a:pPr lvl="0"/>
            <a:r>
              <a:rPr lang="nl-NL" sz="4200" b="1">
                <a:solidFill>
                  <a:srgbClr val="C00000"/>
                </a:solidFill>
                <a:latin typeface="Arial" panose="020B0604020202020204" pitchFamily="34" charset="0"/>
                <a:ea typeface="Calibri" panose="020F0502020204030204" pitchFamily="34" charset="0"/>
                <a:cs typeface="Arial" panose="020B0604020202020204" pitchFamily="34" charset="0"/>
              </a:rPr>
              <a:t>Bài 4.14 (SGK-tr83)</a:t>
            </a:r>
            <a:r>
              <a:rPr lang="en-US" sz="4200">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4200">
              <a:solidFill>
                <a:prstClr val="black"/>
              </a:solidFill>
            </a:endParaRPr>
          </a:p>
        </p:txBody>
      </p:sp>
      <p:sp>
        <p:nvSpPr>
          <p:cNvPr id="6" name="Rectangle 5"/>
          <p:cNvSpPr/>
          <p:nvPr/>
        </p:nvSpPr>
        <p:spPr>
          <a:xfrm>
            <a:off x="842210" y="4183201"/>
            <a:ext cx="10243602" cy="3170099"/>
          </a:xfrm>
          <a:prstGeom prst="rect">
            <a:avLst/>
          </a:prstGeom>
        </p:spPr>
        <p:txBody>
          <a:bodyPr wrap="square">
            <a:spAutoFit/>
          </a:bodyPr>
          <a:lstStyle/>
          <a:p>
            <a:pPr lvl="0" algn="just" eaLnBrk="0" fontAlgn="base" hangingPunct="0">
              <a:lnSpc>
                <a:spcPct val="150000"/>
              </a:lnSpc>
              <a:spcBef>
                <a:spcPts val="600"/>
              </a:spcBef>
              <a:spcAft>
                <a:spcPts val="600"/>
              </a:spcAft>
            </a:pPr>
            <a:r>
              <a:rPr lang="en-US" altLang="en-US" sz="4000">
                <a:solidFill>
                  <a:srgbClr val="000000"/>
                </a:solidFill>
                <a:latin typeface="Arial" panose="020B0604020202020204" pitchFamily="34" charset="0"/>
                <a:ea typeface="OpenSans"/>
              </a:rPr>
              <a:t>a) Xác định giao tuyến d của hai mặt phẳng </a:t>
            </a:r>
          </a:p>
          <a:p>
            <a:pPr lvl="0" algn="just" eaLnBrk="0" fontAlgn="base" hangingPunct="0">
              <a:lnSpc>
                <a:spcPct val="150000"/>
              </a:lnSpc>
              <a:spcBef>
                <a:spcPts val="600"/>
              </a:spcBef>
              <a:spcAft>
                <a:spcPts val="600"/>
              </a:spcAft>
            </a:pPr>
            <a:r>
              <a:rPr lang="en-US" altLang="en-US" sz="4000">
                <a:solidFill>
                  <a:srgbClr val="000000"/>
                </a:solidFill>
                <a:latin typeface="Arial" panose="020B0604020202020204" pitchFamily="34" charset="0"/>
                <a:ea typeface="OpenSans"/>
              </a:rPr>
              <a:t>(AMN) và (BPD).</a:t>
            </a:r>
            <a:endParaRPr lang="en-US" altLang="en-US" sz="4000">
              <a:solidFill>
                <a:prstClr val="black"/>
              </a:solidFill>
              <a:latin typeface="Arial" panose="020B0604020202020204" pitchFamily="34" charset="0"/>
            </a:endParaRPr>
          </a:p>
          <a:p>
            <a:pPr lvl="0" algn="just" eaLnBrk="0" fontAlgn="base" hangingPunct="0">
              <a:lnSpc>
                <a:spcPct val="150000"/>
              </a:lnSpc>
              <a:spcBef>
                <a:spcPts val="600"/>
              </a:spcBef>
              <a:spcAft>
                <a:spcPts val="600"/>
              </a:spcAft>
            </a:pPr>
            <a:r>
              <a:rPr lang="en-US" altLang="en-US" sz="4000">
                <a:solidFill>
                  <a:srgbClr val="000000"/>
                </a:solidFill>
                <a:latin typeface="Arial" panose="020B0604020202020204" pitchFamily="34" charset="0"/>
                <a:ea typeface="OpenSans"/>
              </a:rPr>
              <a:t>b) Chứng minh rằng d song song với BD.</a:t>
            </a:r>
          </a:p>
        </p:txBody>
      </p:sp>
      <p:pic>
        <p:nvPicPr>
          <p:cNvPr id="16" name="Picture 15"/>
          <p:cNvPicPr>
            <a:picLocks noChangeAspect="1"/>
          </p:cNvPicPr>
          <p:nvPr/>
        </p:nvPicPr>
        <p:blipFill>
          <a:blip r:embed="rId6"/>
          <a:stretch>
            <a:fillRect/>
          </a:stretch>
        </p:blipFill>
        <p:spPr>
          <a:xfrm>
            <a:off x="16144186" y="8215101"/>
            <a:ext cx="2041731" cy="2041731"/>
          </a:xfrm>
          <a:prstGeom prst="rect">
            <a:avLst/>
          </a:prstGeom>
        </p:spPr>
      </p:pic>
      <p:pic>
        <p:nvPicPr>
          <p:cNvPr id="14" name="Picture 13"/>
          <p:cNvPicPr>
            <a:picLocks noChangeAspect="1"/>
          </p:cNvPicPr>
          <p:nvPr/>
        </p:nvPicPr>
        <p:blipFill>
          <a:blip r:embed="rId7"/>
          <a:stretch>
            <a:fillRect/>
          </a:stretch>
        </p:blipFill>
        <p:spPr>
          <a:xfrm>
            <a:off x="1303351" y="8547058"/>
            <a:ext cx="1572904" cy="1377815"/>
          </a:xfrm>
          <a:prstGeom prst="rect">
            <a:avLst/>
          </a:prstGeom>
        </p:spPr>
      </p:pic>
    </p:spTree>
    <p:extLst>
      <p:ext uri="{BB962C8B-B14F-4D97-AF65-F5344CB8AC3E}">
        <p14:creationId xmlns:p14="http://schemas.microsoft.com/office/powerpoint/2010/main" val="156926150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304800" y="419101"/>
            <a:ext cx="17678400" cy="9448800"/>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rot="20151823">
            <a:off x="15983136" y="305913"/>
            <a:ext cx="1724984" cy="1714236"/>
          </a:xfrm>
          <a:prstGeom prst="rect">
            <a:avLst/>
          </a:prstGeom>
        </p:spPr>
      </p:pic>
      <p:pic>
        <p:nvPicPr>
          <p:cNvPr id="13" name="image120.png" descr="Bài 4.14 trang 83 Toán 11 Tập 1 | Kết nối tri thức Giải Toán 1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a:xfrm>
            <a:off x="685800" y="2400300"/>
            <a:ext cx="5584527" cy="6248400"/>
          </a:xfrm>
          <a:prstGeom prst="rect">
            <a:avLst/>
          </a:prstGeom>
          <a:ln/>
        </p:spPr>
      </p:pic>
      <p:pic>
        <p:nvPicPr>
          <p:cNvPr id="16" name="Picture 15"/>
          <p:cNvPicPr>
            <a:picLocks noChangeAspect="1"/>
          </p:cNvPicPr>
          <p:nvPr/>
        </p:nvPicPr>
        <p:blipFill>
          <a:blip r:embed="rId6"/>
          <a:stretch>
            <a:fillRect/>
          </a:stretch>
        </p:blipFill>
        <p:spPr>
          <a:xfrm>
            <a:off x="280737" y="8245269"/>
            <a:ext cx="2041731" cy="2041731"/>
          </a:xfrm>
          <a:prstGeom prst="rect">
            <a:avLst/>
          </a:prstGeom>
        </p:spPr>
      </p:pic>
      <p:sp>
        <p:nvSpPr>
          <p:cNvPr id="10" name="Oval Callout 9"/>
          <p:cNvSpPr/>
          <p:nvPr/>
        </p:nvSpPr>
        <p:spPr>
          <a:xfrm>
            <a:off x="8534400" y="876300"/>
            <a:ext cx="1597154" cy="9906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6667718" y="2478504"/>
            <a:ext cx="10956409" cy="5909310"/>
          </a:xfrm>
          <a:prstGeom prst="rect">
            <a:avLst/>
          </a:prstGeom>
        </p:spPr>
        <p:txBody>
          <a:bodyPr wrap="square">
            <a:spAutoFit/>
          </a:bodyPr>
          <a:lstStyle/>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a) Trong tam giác ABC, gọi giao điểm của hai đường thẳng BP và AM là E.</a:t>
            </a:r>
          </a:p>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Trong tam giác ACD, gọi giao điểm của hai đường thẳng DP và AN là F.</a:t>
            </a:r>
          </a:p>
          <a:p>
            <a:pPr algn="just">
              <a:lnSpc>
                <a:spcPct val="150000"/>
              </a:lnSpc>
              <a:spcAft>
                <a:spcPts val="0"/>
              </a:spcAft>
            </a:pPr>
            <a:r>
              <a:rPr lang="en-US" sz="3600">
                <a:latin typeface="Arial" panose="020B0604020202020204" pitchFamily="34" charset="0"/>
                <a:ea typeface="Times New Roman" panose="02020603050405020304" pitchFamily="18" charset="0"/>
                <a:cs typeface="Arial" panose="020B0604020202020204" pitchFamily="34" charset="0"/>
              </a:rPr>
              <a:t>Vì E thuộc AM nên E thuộc mặt phẳng (AMN), vì F thuộc AN nên F thuộc mặt phẳng (AMN), do đó đường thẳng EF nằm trong mặt phẳng (AMN).</a:t>
            </a:r>
          </a:p>
        </p:txBody>
      </p:sp>
    </p:spTree>
    <p:extLst>
      <p:ext uri="{BB962C8B-B14F-4D97-AF65-F5344CB8AC3E}">
        <p14:creationId xmlns:p14="http://schemas.microsoft.com/office/powerpoint/2010/main" val="316860481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Effect transition="in" filter="fade">
                                      <p:cBhvr>
                                        <p:cTn id="16" dur="500"/>
                                        <p:tgtEl>
                                          <p:spTgt spid="5">
                                            <p:txEl>
                                              <p:pRg st="0" end="0"/>
                                            </p:txEl>
                                          </p:spTgt>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0" dur="500"/>
                                        <p:tgtEl>
                                          <p:spTgt spid="5">
                                            <p:txEl>
                                              <p:pRg st="1" end="1"/>
                                            </p:txEl>
                                          </p:spTgt>
                                        </p:tgtEl>
                                      </p:cBhvr>
                                    </p:animEffect>
                                  </p:childTnLst>
                                </p:cTn>
                              </p:par>
                            </p:childTnLst>
                          </p:cTn>
                        </p:par>
                        <p:par>
                          <p:cTn id="21" fill="hold">
                            <p:stCondLst>
                              <p:cond delay="1000"/>
                            </p:stCondLst>
                            <p:childTnLst>
                              <p:par>
                                <p:cTn id="22" presetID="2" presetClass="entr" presetSubtype="4" fill="hold" nodeType="after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 calcmode="lin" valueType="num">
                                      <p:cBhvr additive="base">
                                        <p:cTn id="24"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304800" y="419101"/>
            <a:ext cx="17678400" cy="9448800"/>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rot="20151823">
            <a:off x="15983136" y="305913"/>
            <a:ext cx="1724984" cy="1714236"/>
          </a:xfrm>
          <a:prstGeom prst="rect">
            <a:avLst/>
          </a:prstGeom>
        </p:spPr>
      </p:pic>
      <p:pic>
        <p:nvPicPr>
          <p:cNvPr id="13" name="image120.png" descr="Bài 4.14 trang 83 Toán 11 Tập 1 | Kết nối tri thức Giải Toán 1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a:xfrm>
            <a:off x="685800" y="2400300"/>
            <a:ext cx="5584527" cy="6248400"/>
          </a:xfrm>
          <a:prstGeom prst="rect">
            <a:avLst/>
          </a:prstGeom>
          <a:ln/>
        </p:spPr>
      </p:pic>
      <p:pic>
        <p:nvPicPr>
          <p:cNvPr id="16" name="Picture 15"/>
          <p:cNvPicPr>
            <a:picLocks noChangeAspect="1"/>
          </p:cNvPicPr>
          <p:nvPr/>
        </p:nvPicPr>
        <p:blipFill>
          <a:blip r:embed="rId6"/>
          <a:stretch>
            <a:fillRect/>
          </a:stretch>
        </p:blipFill>
        <p:spPr>
          <a:xfrm>
            <a:off x="280737" y="8245269"/>
            <a:ext cx="2041731" cy="2041731"/>
          </a:xfrm>
          <a:prstGeom prst="rect">
            <a:avLst/>
          </a:prstGeom>
        </p:spPr>
      </p:pic>
      <p:sp>
        <p:nvSpPr>
          <p:cNvPr id="10" name="Oval Callout 9"/>
          <p:cNvSpPr/>
          <p:nvPr/>
        </p:nvSpPr>
        <p:spPr>
          <a:xfrm>
            <a:off x="8534400" y="876300"/>
            <a:ext cx="1597154" cy="9906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6648559" y="2755096"/>
            <a:ext cx="10956409" cy="4975657"/>
          </a:xfrm>
          <a:prstGeom prst="rect">
            <a:avLst/>
          </a:prstGeom>
        </p:spPr>
        <p:txBody>
          <a:bodyPr wrap="square">
            <a:spAutoFit/>
          </a:bodyPr>
          <a:lstStyle/>
          <a:p>
            <a:pPr lvl="0" algn="just">
              <a:lnSpc>
                <a:spcPct val="150000"/>
              </a:lnSpc>
            </a:pPr>
            <a:r>
              <a:rPr lang="vi-VN" sz="3600">
                <a:solidFill>
                  <a:prstClr val="black"/>
                </a:solidFill>
                <a:ea typeface="Times New Roman" panose="02020603050405020304" pitchFamily="18" charset="0"/>
                <a:cs typeface="Arial" panose="020B0604020202020204" pitchFamily="34" charset="0"/>
              </a:rPr>
              <a:t>Vì E thuộc BP nên E thuộc mặt phẳng (BPD), vì F thuộc DP nên F thuộc mặt phẳng (BPD), do đó đường thẳng EF nằm trong mặt phẳng (BPD).</a:t>
            </a:r>
          </a:p>
          <a:p>
            <a:pPr lvl="0" algn="just">
              <a:lnSpc>
                <a:spcPct val="150000"/>
              </a:lnSpc>
            </a:pPr>
            <a:r>
              <a:rPr lang="vi-VN" sz="3600">
                <a:solidFill>
                  <a:prstClr val="black"/>
                </a:solidFill>
                <a:ea typeface="Times New Roman" panose="02020603050405020304" pitchFamily="18" charset="0"/>
                <a:cs typeface="Arial" panose="020B0604020202020204" pitchFamily="34" charset="0"/>
              </a:rPr>
              <a:t>Vậy đường thẳng EF là giao tuyến của hai mặt phẳng (AMN) và (BPD) hay đường thẳng d cần tìm chính là đường thẳng EF.</a:t>
            </a:r>
          </a:p>
        </p:txBody>
      </p:sp>
    </p:spTree>
    <p:extLst>
      <p:ext uri="{BB962C8B-B14F-4D97-AF65-F5344CB8AC3E}">
        <p14:creationId xmlns:p14="http://schemas.microsoft.com/office/powerpoint/2010/main" val="324159771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32" name="Rounded Rectangle 31"/>
          <p:cNvSpPr/>
          <p:nvPr/>
        </p:nvSpPr>
        <p:spPr>
          <a:xfrm>
            <a:off x="304800" y="419101"/>
            <a:ext cx="17678400" cy="9448800"/>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rot="20151823">
            <a:off x="15983136" y="305913"/>
            <a:ext cx="1724984" cy="1714236"/>
          </a:xfrm>
          <a:prstGeom prst="rect">
            <a:avLst/>
          </a:prstGeom>
        </p:spPr>
      </p:pic>
      <p:pic>
        <p:nvPicPr>
          <p:cNvPr id="13" name="image120.png" descr="Bài 4.14 trang 83 Toán 11 Tập 1 | Kết nối tri thức Giải Toán 1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a:stretch>
            <a:fillRect/>
          </a:stretch>
        </p:blipFill>
        <p:spPr>
          <a:xfrm>
            <a:off x="685800" y="2400300"/>
            <a:ext cx="5584527" cy="6248400"/>
          </a:xfrm>
          <a:prstGeom prst="rect">
            <a:avLst/>
          </a:prstGeom>
          <a:ln/>
        </p:spPr>
      </p:pic>
      <p:pic>
        <p:nvPicPr>
          <p:cNvPr id="16" name="Picture 15"/>
          <p:cNvPicPr>
            <a:picLocks noChangeAspect="1"/>
          </p:cNvPicPr>
          <p:nvPr/>
        </p:nvPicPr>
        <p:blipFill>
          <a:blip r:embed="rId6"/>
          <a:stretch>
            <a:fillRect/>
          </a:stretch>
        </p:blipFill>
        <p:spPr>
          <a:xfrm>
            <a:off x="280737" y="8245269"/>
            <a:ext cx="2041731" cy="2041731"/>
          </a:xfrm>
          <a:prstGeom prst="rect">
            <a:avLst/>
          </a:prstGeom>
        </p:spPr>
      </p:pic>
      <p:sp>
        <p:nvSpPr>
          <p:cNvPr id="10" name="Oval Callout 9"/>
          <p:cNvSpPr/>
          <p:nvPr/>
        </p:nvSpPr>
        <p:spPr>
          <a:xfrm>
            <a:off x="8534400" y="876300"/>
            <a:ext cx="1597154" cy="9906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6648559" y="2392049"/>
            <a:ext cx="10956409" cy="6637651"/>
          </a:xfrm>
          <a:prstGeom prst="rect">
            <a:avLst/>
          </a:prstGeom>
        </p:spPr>
        <p:txBody>
          <a:bodyPr wrap="square">
            <a:spAutoFit/>
          </a:bodyPr>
          <a:lstStyle/>
          <a:p>
            <a:pPr lvl="0" algn="just">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b) Xét tam giác BCD có M, N lần lượt là trung điểm của các cạnh BC, CD nên MN là đường trung bình của tam giác BCD, do đó MN // BD.</a:t>
            </a:r>
          </a:p>
          <a:p>
            <a:pPr lvl="0" algn="just">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Hai mặt phẳng (AMN) và (BPD) có chứa hai đường thẳng song song là MN và BD. Do đó, giao tuyến d của hai mặt phẳng (AMN) và (BPD) song song với MN và BD.</a:t>
            </a:r>
          </a:p>
          <a:p>
            <a:pPr lvl="0" algn="just">
              <a:lnSpc>
                <a:spcPct val="150000"/>
              </a:lnSpc>
              <a:defRPr/>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Vậy d // BD.</a:t>
            </a:r>
          </a:p>
        </p:txBody>
      </p:sp>
    </p:spTree>
    <p:extLst>
      <p:ext uri="{BB962C8B-B14F-4D97-AF65-F5344CB8AC3E}">
        <p14:creationId xmlns:p14="http://schemas.microsoft.com/office/powerpoint/2010/main" val="255439271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1" dur="500"/>
                                        <p:tgtEl>
                                          <p:spTgt spid="5">
                                            <p:txEl>
                                              <p:pRg st="1" end="1"/>
                                            </p:txEl>
                                          </p:spTgt>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barn(inVertical)">
                                      <p:cBhvr>
                                        <p:cTn id="1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extBox 17"/>
          <p:cNvSpPr txBox="1"/>
          <p:nvPr/>
        </p:nvSpPr>
        <p:spPr>
          <a:xfrm>
            <a:off x="1005230" y="1485900"/>
            <a:ext cx="16292169" cy="3416320"/>
          </a:xfrm>
          <a:prstGeom prst="rect">
            <a:avLst/>
          </a:prstGeom>
          <a:noFill/>
        </p:spPr>
        <p:txBody>
          <a:bodyPr wrap="square" rtlCol="0">
            <a:spAutoFit/>
          </a:bodyPr>
          <a:lstStyle/>
          <a:p>
            <a:pPr lvl="0" algn="just">
              <a:lnSpc>
                <a:spcPct val="150000"/>
              </a:lnSpc>
            </a:pPr>
            <a:r>
              <a:rPr lang="vi-VN" sz="3600">
                <a:solidFill>
                  <a:prstClr val="black"/>
                </a:solidFill>
                <a:cs typeface="Arial" panose="020B0604020202020204" pitchFamily="34" charset="0"/>
              </a:rPr>
              <a:t>(Đố vui) Khi hai cánh cửa sổ hình chữ nhật được mở, dù ở vị trí nào, thì hai mép ngoài của chúng luôn song song với nhau (H.4.29). Hãy giải thích tại sao?</a:t>
            </a:r>
          </a:p>
          <a:p>
            <a:pPr lvl="0" algn="just">
              <a:lnSpc>
                <a:spcPct val="150000"/>
              </a:lnSpc>
            </a:pPr>
            <a:r>
              <a:rPr lang="vi-VN" sz="3600">
                <a:solidFill>
                  <a:prstClr val="black"/>
                </a:solidFill>
                <a:cs typeface="Arial" panose="020B0604020202020204" pitchFamily="34" charset="0"/>
              </a:rPr>
              <a:t>Nếu hai cánh cửa sổ có dạng hình thang như Hình 4.30 thì có vị trí nào của hai cánh cửa để hai mép ngoài của chúng song song với nhau hay không? </a:t>
            </a:r>
          </a:p>
        </p:txBody>
      </p:sp>
      <p:grpSp>
        <p:nvGrpSpPr>
          <p:cNvPr id="40" name="Group 2"/>
          <p:cNvGrpSpPr/>
          <p:nvPr/>
        </p:nvGrpSpPr>
        <p:grpSpPr>
          <a:xfrm>
            <a:off x="-228600" y="9867900"/>
            <a:ext cx="20193000" cy="1172381"/>
            <a:chOff x="0" y="0"/>
            <a:chExt cx="2645030" cy="330991"/>
          </a:xfrm>
        </p:grpSpPr>
        <p:sp>
          <p:nvSpPr>
            <p:cNvPr id="42"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43"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 name="Picture 4"/>
          <p:cNvPicPr>
            <a:picLocks noChangeAspect="1"/>
          </p:cNvPicPr>
          <p:nvPr/>
        </p:nvPicPr>
        <p:blipFill>
          <a:blip r:embed="rId2"/>
          <a:stretch>
            <a:fillRect/>
          </a:stretch>
        </p:blipFill>
        <p:spPr>
          <a:xfrm rot="13921250">
            <a:off x="-17140" y="8805577"/>
            <a:ext cx="2044741" cy="1789750"/>
          </a:xfrm>
          <a:prstGeom prst="rect">
            <a:avLst/>
          </a:prstGeom>
        </p:spPr>
      </p:pic>
      <p:pic>
        <p:nvPicPr>
          <p:cNvPr id="6" name="Picture 5"/>
          <p:cNvPicPr>
            <a:picLocks noChangeAspect="1"/>
          </p:cNvPicPr>
          <p:nvPr/>
        </p:nvPicPr>
        <p:blipFill>
          <a:blip r:embed="rId3"/>
          <a:stretch>
            <a:fillRect/>
          </a:stretch>
        </p:blipFill>
        <p:spPr>
          <a:xfrm>
            <a:off x="16871965" y="8420100"/>
            <a:ext cx="850867" cy="1310794"/>
          </a:xfrm>
          <a:prstGeom prst="rect">
            <a:avLst/>
          </a:prstGeom>
        </p:spPr>
      </p:pic>
      <p:sp>
        <p:nvSpPr>
          <p:cNvPr id="4" name="Rectangle 3"/>
          <p:cNvSpPr/>
          <p:nvPr/>
        </p:nvSpPr>
        <p:spPr>
          <a:xfrm>
            <a:off x="1004733" y="571500"/>
            <a:ext cx="5213287" cy="738664"/>
          </a:xfrm>
          <a:prstGeom prst="rect">
            <a:avLst/>
          </a:prstGeom>
        </p:spPr>
        <p:txBody>
          <a:bodyPr wrap="none">
            <a:spAutoFit/>
          </a:bodyPr>
          <a:lstStyle/>
          <a:p>
            <a:pPr lvl="0"/>
            <a:r>
              <a:rPr lang="nl-NL" sz="4200" b="1">
                <a:solidFill>
                  <a:srgbClr val="C00000"/>
                </a:solidFill>
                <a:latin typeface="Arial" panose="020B0604020202020204" pitchFamily="34" charset="0"/>
                <a:ea typeface="Calibri" panose="020F0502020204030204" pitchFamily="34" charset="0"/>
                <a:cs typeface="Arial" panose="020B0604020202020204" pitchFamily="34" charset="0"/>
              </a:rPr>
              <a:t>Bài 4.15 (SGK-tr83)</a:t>
            </a:r>
            <a:r>
              <a:rPr lang="en-US" sz="4200">
                <a:solidFill>
                  <a:srgbClr val="C00000"/>
                </a:solidFill>
                <a:latin typeface="Arial" panose="020B0604020202020204" pitchFamily="34" charset="0"/>
                <a:ea typeface="Calibri" panose="020F0502020204030204" pitchFamily="34" charset="0"/>
                <a:cs typeface="Arial" panose="020B0604020202020204" pitchFamily="34" charset="0"/>
              </a:rPr>
              <a:t> </a:t>
            </a:r>
            <a:endParaRPr lang="en-US" sz="4200">
              <a:solidFill>
                <a:prstClr val="black"/>
              </a:solidFill>
            </a:endParaRPr>
          </a:p>
        </p:txBody>
      </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038818" y="5255898"/>
            <a:ext cx="14224991" cy="3606773"/>
          </a:xfrm>
          <a:prstGeom prst="rect">
            <a:avLst/>
          </a:prstGeom>
        </p:spPr>
      </p:pic>
    </p:spTree>
    <p:extLst>
      <p:ext uri="{BB962C8B-B14F-4D97-AF65-F5344CB8AC3E}">
        <p14:creationId xmlns:p14="http://schemas.microsoft.com/office/powerpoint/2010/main" val="372801788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anim calcmode="lin" valueType="num">
                                      <p:cBhvr>
                                        <p:cTn id="12" dur="500" fill="hold"/>
                                        <p:tgtEl>
                                          <p:spTgt spid="18"/>
                                        </p:tgtEl>
                                        <p:attrNameLst>
                                          <p:attrName>ppt_x</p:attrName>
                                        </p:attrNameLst>
                                      </p:cBhvr>
                                      <p:tavLst>
                                        <p:tav tm="0">
                                          <p:val>
                                            <p:strVal val="#ppt_x"/>
                                          </p:val>
                                        </p:tav>
                                        <p:tav tm="100000">
                                          <p:val>
                                            <p:strVal val="#ppt_x"/>
                                          </p:val>
                                        </p:tav>
                                      </p:tavLst>
                                    </p:anim>
                                    <p:anim calcmode="lin" valueType="num">
                                      <p:cBhvr>
                                        <p:cTn id="13" dur="500" fill="hold"/>
                                        <p:tgtEl>
                                          <p:spTgt spid="1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anim calcmode="lin" valueType="num">
                                      <p:cBhvr>
                                        <p:cTn id="17" dur="500" fill="hold"/>
                                        <p:tgtEl>
                                          <p:spTgt spid="7"/>
                                        </p:tgtEl>
                                        <p:attrNameLst>
                                          <p:attrName>ppt_x</p:attrName>
                                        </p:attrNameLst>
                                      </p:cBhvr>
                                      <p:tavLst>
                                        <p:tav tm="0">
                                          <p:val>
                                            <p:strVal val="#ppt_x"/>
                                          </p:val>
                                        </p:tav>
                                        <p:tav tm="100000">
                                          <p:val>
                                            <p:strVal val="#ppt_x"/>
                                          </p:val>
                                        </p:tav>
                                      </p:tavLst>
                                    </p:anim>
                                    <p:anim calcmode="lin" valueType="num">
                                      <p:cBhvr>
                                        <p:cTn id="18" dur="500" fill="hold"/>
                                        <p:tgtEl>
                                          <p:spTgt spid="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4"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TextBox 17"/>
          <p:cNvSpPr txBox="1"/>
          <p:nvPr/>
        </p:nvSpPr>
        <p:spPr>
          <a:xfrm>
            <a:off x="433534" y="4544614"/>
            <a:ext cx="17397266" cy="2482667"/>
          </a:xfrm>
          <a:prstGeom prst="rect">
            <a:avLst/>
          </a:prstGeom>
          <a:noFill/>
        </p:spPr>
        <p:txBody>
          <a:bodyPr wrap="square" rtlCol="0">
            <a:spAutoFit/>
          </a:bodyPr>
          <a:lstStyle/>
          <a:p>
            <a:pPr lvl="0" algn="just">
              <a:lnSpc>
                <a:spcPct val="150000"/>
              </a:lnSpc>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Mỗi cánh cửa ở Hình 4.29 đều có dạng hình chữ nhật nên các cạnh đối diện của mỗi cánh cửa song song với nhau.</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Khi đó ta có a // b và c // d.</a:t>
            </a:r>
          </a:p>
          <a:p>
            <a:pPr marL="0" marR="0" lvl="0" indent="0" algn="just" defTabSz="914400" rtl="0" eaLnBrk="1" fontAlgn="auto" latinLnBrk="0" hangingPunct="1">
              <a:lnSpc>
                <a:spcPct val="150000"/>
              </a:lnSpc>
              <a:buClrTx/>
              <a:buSzTx/>
              <a:buFontTx/>
              <a:buNone/>
              <a:tabLst/>
              <a:defRPr/>
            </a:pPr>
            <a:endPar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0" name="Group 2"/>
          <p:cNvGrpSpPr/>
          <p:nvPr/>
        </p:nvGrpSpPr>
        <p:grpSpPr>
          <a:xfrm>
            <a:off x="-228600" y="9867900"/>
            <a:ext cx="20193000" cy="1172381"/>
            <a:chOff x="0" y="0"/>
            <a:chExt cx="2645030" cy="330991"/>
          </a:xfrm>
        </p:grpSpPr>
        <p:sp>
          <p:nvSpPr>
            <p:cNvPr id="11"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2"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2"/>
          <p:cNvPicPr>
            <a:picLocks noChangeAspect="1"/>
          </p:cNvPicPr>
          <p:nvPr/>
        </p:nvPicPr>
        <p:blipFill>
          <a:blip r:embed="rId2"/>
          <a:stretch>
            <a:fillRect/>
          </a:stretch>
        </p:blipFill>
        <p:spPr>
          <a:xfrm rot="13921250">
            <a:off x="16190567" y="8969497"/>
            <a:ext cx="1657155" cy="1450498"/>
          </a:xfrm>
          <a:prstGeom prst="rect">
            <a:avLst/>
          </a:prstGeom>
        </p:spPr>
      </p:pic>
      <p:sp>
        <p:nvSpPr>
          <p:cNvPr id="15" name="Oval Callout 14"/>
          <p:cNvSpPr/>
          <p:nvPr/>
        </p:nvSpPr>
        <p:spPr>
          <a:xfrm>
            <a:off x="762000" y="412273"/>
            <a:ext cx="1597154" cy="9906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433534" y="6222980"/>
            <a:ext cx="17397266" cy="4247317"/>
          </a:xfrm>
          <a:prstGeom prst="rect">
            <a:avLst/>
          </a:prstGeom>
        </p:spPr>
        <p:txBody>
          <a:bodyPr wrap="square">
            <a:spAutoFit/>
          </a:bodyPr>
          <a:lstStyle/>
          <a:p>
            <a:pPr lvl="0" algn="just">
              <a:lnSpc>
                <a:spcPct val="150000"/>
              </a:lnSpc>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Lại có các đường thẳng a và d là đường thẳng giao tuyến giữa khung cửa và cánh cửa nên a // d.</a:t>
            </a:r>
            <a:r>
              <a:rPr kumimoji="0" lang="en-US" sz="3600" b="0" i="0" u="none" strike="noStrike" kern="1200" cap="none" spc="0" normalizeH="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Do vậy, bốn đường thẳng a, b, c, d luôn đôi một song song với nhau</a:t>
            </a: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 Vậy khi hai cánh cửa sổ hình chữ nhật được mở, dù ở vị trí nào, thì hai mép ngoài của chúng luôn song song với nhau.</a:t>
            </a:r>
          </a:p>
          <a:p>
            <a:pPr marL="0" marR="0" lvl="0" indent="0" algn="just" defTabSz="914400" rtl="0" eaLnBrk="1" fontAlgn="auto" latinLnBrk="0" hangingPunct="1">
              <a:lnSpc>
                <a:spcPct val="150000"/>
              </a:lnSpc>
              <a:buClrTx/>
              <a:buSzTx/>
              <a:buFontTx/>
              <a:buNone/>
              <a:tabLst/>
              <a:defRPr/>
            </a:pPr>
            <a:endParaRPr kumimoji="0" lang="en-US" sz="36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819400" y="1104900"/>
            <a:ext cx="13400520" cy="3397727"/>
          </a:xfrm>
          <a:prstGeom prst="rect">
            <a:avLst/>
          </a:prstGeom>
        </p:spPr>
      </p:pic>
      <p:grpSp>
        <p:nvGrpSpPr>
          <p:cNvPr id="5" name="Group 4"/>
          <p:cNvGrpSpPr/>
          <p:nvPr/>
        </p:nvGrpSpPr>
        <p:grpSpPr>
          <a:xfrm>
            <a:off x="6098005" y="1600199"/>
            <a:ext cx="3642228" cy="1478259"/>
            <a:chOff x="6098005" y="1402872"/>
            <a:chExt cx="3642228" cy="1478259"/>
          </a:xfrm>
        </p:grpSpPr>
        <p:sp>
          <p:nvSpPr>
            <p:cNvPr id="4" name="Rectangle 3"/>
            <p:cNvSpPr/>
            <p:nvPr/>
          </p:nvSpPr>
          <p:spPr>
            <a:xfrm>
              <a:off x="6098005" y="1402873"/>
              <a:ext cx="441146" cy="646331"/>
            </a:xfrm>
            <a:prstGeom prst="rect">
              <a:avLst/>
            </a:prstGeom>
          </p:spPr>
          <p:txBody>
            <a:bodyPr wrap="none">
              <a:spAutoFit/>
            </a:bodyPr>
            <a:lstStyle/>
            <a:p>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a</a:t>
              </a:r>
              <a:endParaRPr lang="en-US"/>
            </a:p>
          </p:txBody>
        </p:sp>
        <p:sp>
          <p:nvSpPr>
            <p:cNvPr id="16" name="Rectangle 15"/>
            <p:cNvSpPr/>
            <p:nvPr/>
          </p:nvSpPr>
          <p:spPr>
            <a:xfrm>
              <a:off x="7162800" y="2049204"/>
              <a:ext cx="441146" cy="646331"/>
            </a:xfrm>
            <a:prstGeom prst="rect">
              <a:avLst/>
            </a:prstGeom>
          </p:spPr>
          <p:txBody>
            <a:bodyPr wrap="none">
              <a:spAutoFit/>
            </a:bodyPr>
            <a:lstStyle/>
            <a:p>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b</a:t>
              </a:r>
              <a:endParaRPr lang="en-US"/>
            </a:p>
          </p:txBody>
        </p:sp>
        <p:sp>
          <p:nvSpPr>
            <p:cNvPr id="19" name="Rectangle 18"/>
            <p:cNvSpPr/>
            <p:nvPr/>
          </p:nvSpPr>
          <p:spPr>
            <a:xfrm>
              <a:off x="8323836" y="2234800"/>
              <a:ext cx="415498" cy="646331"/>
            </a:xfrm>
            <a:prstGeom prst="rect">
              <a:avLst/>
            </a:prstGeom>
          </p:spPr>
          <p:txBody>
            <a:bodyPr wrap="none">
              <a:spAutoFit/>
            </a:bodyPr>
            <a:lstStyle/>
            <a:p>
              <a:r>
                <a:rPr lang="en-US" sz="3600">
                  <a:solidFill>
                    <a:prstClr val="black"/>
                  </a:solidFill>
                  <a:latin typeface="Arial" panose="020B0604020202020204" pitchFamily="34" charset="0"/>
                  <a:cs typeface="Arial" panose="020B0604020202020204" pitchFamily="34" charset="0"/>
                </a:rPr>
                <a:t>c</a:t>
              </a:r>
              <a:endParaRPr lang="en-US"/>
            </a:p>
          </p:txBody>
        </p:sp>
        <p:sp>
          <p:nvSpPr>
            <p:cNvPr id="20" name="Rectangle 19"/>
            <p:cNvSpPr/>
            <p:nvPr/>
          </p:nvSpPr>
          <p:spPr>
            <a:xfrm>
              <a:off x="9299087" y="1402872"/>
              <a:ext cx="441146" cy="646331"/>
            </a:xfrm>
            <a:prstGeom prst="rect">
              <a:avLst/>
            </a:prstGeom>
          </p:spPr>
          <p:txBody>
            <a:bodyPr wrap="none">
              <a:spAutoFit/>
            </a:bodyPr>
            <a:lstStyle/>
            <a:p>
              <a:r>
                <a:rPr lang="en-US" sz="3600">
                  <a:solidFill>
                    <a:prstClr val="black"/>
                  </a:solidFill>
                  <a:latin typeface="Arial" panose="020B0604020202020204" pitchFamily="34" charset="0"/>
                  <a:cs typeface="Arial" panose="020B0604020202020204" pitchFamily="34" charset="0"/>
                </a:rPr>
                <a:t>d</a:t>
              </a:r>
              <a:endParaRPr lang="en-US"/>
            </a:p>
          </p:txBody>
        </p:sp>
      </p:grpSp>
    </p:spTree>
    <p:extLst>
      <p:ext uri="{BB962C8B-B14F-4D97-AF65-F5344CB8AC3E}">
        <p14:creationId xmlns:p14="http://schemas.microsoft.com/office/powerpoint/2010/main" val="253127050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5" grpId="0" animBg="1"/>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2"/>
          <p:cNvGrpSpPr/>
          <p:nvPr/>
        </p:nvGrpSpPr>
        <p:grpSpPr>
          <a:xfrm>
            <a:off x="-228600" y="9867900"/>
            <a:ext cx="20193000" cy="1172381"/>
            <a:chOff x="0" y="0"/>
            <a:chExt cx="2645030" cy="330991"/>
          </a:xfrm>
        </p:grpSpPr>
        <p:sp>
          <p:nvSpPr>
            <p:cNvPr id="11" name="Freeform 3"/>
            <p:cNvSpPr/>
            <p:nvPr/>
          </p:nvSpPr>
          <p:spPr>
            <a:xfrm>
              <a:off x="0" y="0"/>
              <a:ext cx="2645030" cy="33099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12"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3" name="Picture 12"/>
          <p:cNvPicPr>
            <a:picLocks noChangeAspect="1"/>
          </p:cNvPicPr>
          <p:nvPr/>
        </p:nvPicPr>
        <p:blipFill>
          <a:blip r:embed="rId2"/>
          <a:stretch>
            <a:fillRect/>
          </a:stretch>
        </p:blipFill>
        <p:spPr>
          <a:xfrm rot="13921250">
            <a:off x="16085542" y="8645051"/>
            <a:ext cx="2044741" cy="1789750"/>
          </a:xfrm>
          <a:prstGeom prst="rect">
            <a:avLst/>
          </a:prstGeom>
        </p:spPr>
      </p:pic>
      <p:sp>
        <p:nvSpPr>
          <p:cNvPr id="15" name="Oval Callout 14"/>
          <p:cNvSpPr/>
          <p:nvPr/>
        </p:nvSpPr>
        <p:spPr>
          <a:xfrm>
            <a:off x="795778" y="647700"/>
            <a:ext cx="1597154" cy="990600"/>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590800" y="2244521"/>
            <a:ext cx="13400520" cy="3397727"/>
          </a:xfrm>
          <a:prstGeom prst="rect">
            <a:avLst/>
          </a:prstGeom>
        </p:spPr>
      </p:pic>
      <p:sp>
        <p:nvSpPr>
          <p:cNvPr id="3" name="Rectangle 2"/>
          <p:cNvSpPr/>
          <p:nvPr/>
        </p:nvSpPr>
        <p:spPr>
          <a:xfrm>
            <a:off x="609600" y="6132374"/>
            <a:ext cx="16888326" cy="1754326"/>
          </a:xfrm>
          <a:prstGeom prst="rect">
            <a:avLst/>
          </a:prstGeom>
        </p:spPr>
        <p:txBody>
          <a:bodyPr wrap="square">
            <a:spAutoFit/>
          </a:bodyPr>
          <a:lstStyle/>
          <a:p>
            <a:pPr lvl="0" algn="just">
              <a:lnSpc>
                <a:spcPct val="150000"/>
              </a:lnSpc>
            </a:pPr>
            <a:r>
              <a:rPr lang="en-US" sz="3600">
                <a:solidFill>
                  <a:prstClr val="black"/>
                </a:solidFill>
                <a:latin typeface="Arial" panose="020B0604020202020204" pitchFamily="34" charset="0"/>
                <a:ea typeface="Times New Roman" panose="02020603050405020304" pitchFamily="18" charset="0"/>
                <a:cs typeface="Arial" panose="020B0604020202020204" pitchFamily="34" charset="0"/>
              </a:rPr>
              <a:t>Nếu hai cánh cửa sổ có dạng hình thang như Hình 4.30 thì không có vị trí nào của hai cánh cửa để hai mép ngoài của chúng song song với nhau.</a:t>
            </a:r>
          </a:p>
        </p:txBody>
      </p:sp>
    </p:spTree>
    <p:extLst>
      <p:ext uri="{BB962C8B-B14F-4D97-AF65-F5344CB8AC3E}">
        <p14:creationId xmlns:p14="http://schemas.microsoft.com/office/powerpoint/2010/main" val="396808184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22" name="Rectangle 21"/>
          <p:cNvSpPr/>
          <p:nvPr/>
        </p:nvSpPr>
        <p:spPr>
          <a:xfrm>
            <a:off x="7373852" y="394781"/>
            <a:ext cx="3751348" cy="93871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KẾT LUẬN</a:t>
            </a:r>
          </a:p>
        </p:txBody>
      </p:sp>
      <p:grpSp>
        <p:nvGrpSpPr>
          <p:cNvPr id="29" name="Group 28"/>
          <p:cNvGrpSpPr/>
          <p:nvPr/>
        </p:nvGrpSpPr>
        <p:grpSpPr>
          <a:xfrm>
            <a:off x="381000" y="1638300"/>
            <a:ext cx="17526000" cy="8077200"/>
            <a:chOff x="381000" y="2163876"/>
            <a:chExt cx="17526000" cy="16217632"/>
          </a:xfrm>
        </p:grpSpPr>
        <p:grpSp>
          <p:nvGrpSpPr>
            <p:cNvPr id="28" name="Group 27"/>
            <p:cNvGrpSpPr/>
            <p:nvPr/>
          </p:nvGrpSpPr>
          <p:grpSpPr>
            <a:xfrm>
              <a:off x="381000" y="2163876"/>
              <a:ext cx="17526000" cy="16217632"/>
              <a:chOff x="304800" y="2131792"/>
              <a:chExt cx="17526000" cy="16217632"/>
            </a:xfrm>
          </p:grpSpPr>
          <p:sp>
            <p:nvSpPr>
              <p:cNvPr id="27" name="Freeform 6"/>
              <p:cNvSpPr/>
              <p:nvPr/>
            </p:nvSpPr>
            <p:spPr>
              <a:xfrm>
                <a:off x="304800" y="2131792"/>
                <a:ext cx="17526000" cy="16217632"/>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noFill/>
              <a:ln w="57150">
                <a:solidFill>
                  <a:schemeClr val="tx2"/>
                </a:solidFill>
                <a:prstDash val="sysDash"/>
              </a:ln>
            </p:spPr>
          </p:sp>
          <p:sp>
            <p:nvSpPr>
              <p:cNvPr id="19" name="Freeform 6"/>
              <p:cNvSpPr/>
              <p:nvPr/>
            </p:nvSpPr>
            <p:spPr>
              <a:xfrm>
                <a:off x="457200" y="2414270"/>
                <a:ext cx="17096874" cy="15614013"/>
              </a:xfrm>
              <a:custGeom>
                <a:avLst/>
                <a:gdLst/>
                <a:ahLst/>
                <a:cxnLst/>
                <a:rect l="l" t="t" r="r" b="b"/>
                <a:pathLst>
                  <a:path w="1590848" h="862965">
                    <a:moveTo>
                      <a:pt x="128172" y="0"/>
                    </a:moveTo>
                    <a:lnTo>
                      <a:pt x="1462675" y="0"/>
                    </a:lnTo>
                    <a:cubicBezTo>
                      <a:pt x="1533463" y="0"/>
                      <a:pt x="1590848" y="57385"/>
                      <a:pt x="1590848" y="128172"/>
                    </a:cubicBezTo>
                    <a:lnTo>
                      <a:pt x="1590848" y="734793"/>
                    </a:lnTo>
                    <a:cubicBezTo>
                      <a:pt x="1590848" y="768786"/>
                      <a:pt x="1577344" y="801387"/>
                      <a:pt x="1553307" y="825424"/>
                    </a:cubicBezTo>
                    <a:cubicBezTo>
                      <a:pt x="1529270" y="849461"/>
                      <a:pt x="1496669" y="862965"/>
                      <a:pt x="1462675" y="862965"/>
                    </a:cubicBezTo>
                    <a:lnTo>
                      <a:pt x="128172" y="862965"/>
                    </a:lnTo>
                    <a:cubicBezTo>
                      <a:pt x="57385" y="862965"/>
                      <a:pt x="0" y="805580"/>
                      <a:pt x="0" y="734793"/>
                    </a:cubicBezTo>
                    <a:lnTo>
                      <a:pt x="0" y="128172"/>
                    </a:lnTo>
                    <a:cubicBezTo>
                      <a:pt x="0" y="57385"/>
                      <a:pt x="57385" y="0"/>
                      <a:pt x="128172" y="0"/>
                    </a:cubicBezTo>
                    <a:close/>
                  </a:path>
                </a:pathLst>
              </a:custGeom>
              <a:solidFill>
                <a:srgbClr val="FFFFFF"/>
              </a:solidFill>
            </p:spPr>
          </p:sp>
        </p:grpSp>
        <p:sp>
          <p:nvSpPr>
            <p:cNvPr id="23" name="Rectangle 22"/>
            <p:cNvSpPr/>
            <p:nvPr/>
          </p:nvSpPr>
          <p:spPr>
            <a:xfrm>
              <a:off x="914400" y="2476323"/>
              <a:ext cx="16459200" cy="9760748"/>
            </a:xfrm>
            <a:prstGeom prst="rect">
              <a:avLst/>
            </a:prstGeom>
          </p:spPr>
          <p:txBody>
            <a:bodyPr wrap="square">
              <a:spAutoFit/>
            </a:bodyPr>
            <a:lstStyle/>
            <a:p>
              <a:pPr lvl="0" algn="just">
                <a:lnSpc>
                  <a:spcPct val="150000"/>
                </a:lnSpc>
                <a:spcBef>
                  <a:spcPts val="600"/>
                </a:spcBef>
              </a:pPr>
              <a:r>
                <a:rPr lang="vi-VN" sz="3800">
                  <a:solidFill>
                    <a:prstClr val="black"/>
                  </a:solidFill>
                  <a:ea typeface="Times New Roman" panose="02020603050405020304" pitchFamily="18" charset="0"/>
                  <a:cs typeface="Arial" panose="020B0604020202020204" pitchFamily="34" charset="0"/>
                </a:rPr>
                <a:t>Cho hai đường thẳng a và b trong không gian.</a:t>
              </a:r>
            </a:p>
            <a:p>
              <a:pPr lvl="0" algn="just">
                <a:lnSpc>
                  <a:spcPct val="150000"/>
                </a:lnSpc>
                <a:spcBef>
                  <a:spcPts val="600"/>
                </a:spcBef>
              </a:pPr>
              <a:r>
                <a:rPr lang="vi-VN" sz="3800">
                  <a:solidFill>
                    <a:prstClr val="black"/>
                  </a:solidFill>
                  <a:ea typeface="Times New Roman" panose="02020603050405020304" pitchFamily="18" charset="0"/>
                  <a:cs typeface="Arial" panose="020B0604020202020204" pitchFamily="34" charset="0"/>
                </a:rPr>
                <a:t>• Nếu a và b cùng nằm trong một mặt phẳng thì ta nói a và b đồng phẳng. Khi đó, a và b có thể cắt nhau, song song với nhau hoặc trùng nhau.</a:t>
              </a:r>
            </a:p>
            <a:p>
              <a:pPr lvl="0" algn="just">
                <a:lnSpc>
                  <a:spcPct val="150000"/>
                </a:lnSpc>
                <a:spcBef>
                  <a:spcPts val="600"/>
                </a:spcBef>
              </a:pPr>
              <a:r>
                <a:rPr lang="vi-VN" sz="3800">
                  <a:solidFill>
                    <a:prstClr val="black"/>
                  </a:solidFill>
                  <a:ea typeface="Times New Roman" panose="02020603050405020304" pitchFamily="18" charset="0"/>
                  <a:cs typeface="Arial" panose="020B0604020202020204" pitchFamily="34" charset="0"/>
                </a:rPr>
                <a:t>• Nếu a và b không cùng nằm trong bất kì mặt phẳng nào thì ta nói a và b chéo nhau. Khi đó, ta cũng nói a chéo với b, hoặc b chéo với a.</a:t>
              </a:r>
            </a:p>
          </p:txBody>
        </p:sp>
      </p:grpSp>
      <p:pic>
        <p:nvPicPr>
          <p:cNvPr id="32" name="Picture 3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534755">
            <a:off x="279777" y="-112735"/>
            <a:ext cx="1116846" cy="1831402"/>
          </a:xfrm>
          <a:prstGeom prst="rect">
            <a:avLst/>
          </a:prstGeom>
        </p:spPr>
      </p:pic>
      <p:sp>
        <p:nvSpPr>
          <p:cNvPr id="15" name="Freeform 5"/>
          <p:cNvSpPr/>
          <p:nvPr/>
        </p:nvSpPr>
        <p:spPr>
          <a:xfrm rot="20350299">
            <a:off x="16581168" y="1746929"/>
            <a:ext cx="1133151" cy="807047"/>
          </a:xfrm>
          <a:custGeom>
            <a:avLst/>
            <a:gdLst/>
            <a:ahLst/>
            <a:cxnLst/>
            <a:rect l="l" t="t" r="r" b="b"/>
            <a:pathLst>
              <a:path w="5546912" h="4114800">
                <a:moveTo>
                  <a:pt x="0" y="0"/>
                </a:moveTo>
                <a:lnTo>
                  <a:pt x="5546912" y="0"/>
                </a:lnTo>
                <a:lnTo>
                  <a:pt x="554691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6" name="Freeform 6"/>
          <p:cNvSpPr/>
          <p:nvPr/>
        </p:nvSpPr>
        <p:spPr>
          <a:xfrm rot="20305174">
            <a:off x="16380645" y="8796362"/>
            <a:ext cx="1346646" cy="1138989"/>
          </a:xfrm>
          <a:custGeom>
            <a:avLst/>
            <a:gdLst/>
            <a:ahLst/>
            <a:cxnLst/>
            <a:rect l="l" t="t" r="r" b="b"/>
            <a:pathLst>
              <a:path w="4291838" h="4114800">
                <a:moveTo>
                  <a:pt x="0" y="0"/>
                </a:moveTo>
                <a:lnTo>
                  <a:pt x="4291839" y="0"/>
                </a:lnTo>
                <a:lnTo>
                  <a:pt x="4291839" y="4114800"/>
                </a:lnTo>
                <a:lnTo>
                  <a:pt x="0" y="4114800"/>
                </a:lnTo>
                <a:lnTo>
                  <a:pt x="0" y="0"/>
                </a:lnTo>
                <a:close/>
              </a:path>
            </a:pathLst>
          </a:custGeom>
          <a:blipFill>
            <a:blip/>
            <a:stretch>
              <a:fillRect/>
            </a:stretch>
          </a:blipFill>
        </p:spPr>
      </p: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534526" y="6494484"/>
            <a:ext cx="11430000" cy="3068616"/>
          </a:xfrm>
          <a:prstGeom prst="rect">
            <a:avLst/>
          </a:prstGeom>
        </p:spPr>
      </p:pic>
    </p:spTree>
    <p:extLst>
      <p:ext uri="{BB962C8B-B14F-4D97-AF65-F5344CB8AC3E}">
        <p14:creationId xmlns:p14="http://schemas.microsoft.com/office/powerpoint/2010/main" val="381678217"/>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anim calcmode="lin" valueType="num">
                                      <p:cBhvr>
                                        <p:cTn id="12" dur="500" fill="hold"/>
                                        <p:tgtEl>
                                          <p:spTgt spid="29"/>
                                        </p:tgtEl>
                                        <p:attrNameLst>
                                          <p:attrName>ppt_x</p:attrName>
                                        </p:attrNameLst>
                                      </p:cBhvr>
                                      <p:tavLst>
                                        <p:tav tm="0">
                                          <p:val>
                                            <p:strVal val="#ppt_x"/>
                                          </p:val>
                                        </p:tav>
                                        <p:tav tm="100000">
                                          <p:val>
                                            <p:strVal val="#ppt_x"/>
                                          </p:val>
                                        </p:tav>
                                      </p:tavLst>
                                    </p:anim>
                                    <p:anim calcmode="lin" valueType="num">
                                      <p:cBhvr>
                                        <p:cTn id="13" dur="500" fill="hold"/>
                                        <p:tgtEl>
                                          <p:spTgt spid="2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anim calcmode="lin" valueType="num">
                                      <p:cBhvr>
                                        <p:cTn id="17" dur="500" fill="hold"/>
                                        <p:tgtEl>
                                          <p:spTgt spid="15"/>
                                        </p:tgtEl>
                                        <p:attrNameLst>
                                          <p:attrName>ppt_x</p:attrName>
                                        </p:attrNameLst>
                                      </p:cBhvr>
                                      <p:tavLst>
                                        <p:tav tm="0">
                                          <p:val>
                                            <p:strVal val="#ppt_x"/>
                                          </p:val>
                                        </p:tav>
                                        <p:tav tm="100000">
                                          <p:val>
                                            <p:strVal val="#ppt_x"/>
                                          </p:val>
                                        </p:tav>
                                      </p:tavLst>
                                    </p:anim>
                                    <p:anim calcmode="lin" valueType="num">
                                      <p:cBhvr>
                                        <p:cTn id="18" dur="5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anim calcmode="lin" valueType="num">
                                      <p:cBhvr>
                                        <p:cTn id="22" dur="500" fill="hold"/>
                                        <p:tgtEl>
                                          <p:spTgt spid="2"/>
                                        </p:tgtEl>
                                        <p:attrNameLst>
                                          <p:attrName>ppt_x</p:attrName>
                                        </p:attrNameLst>
                                      </p:cBhvr>
                                      <p:tavLst>
                                        <p:tav tm="0">
                                          <p:val>
                                            <p:strVal val="#ppt_x"/>
                                          </p:val>
                                        </p:tav>
                                        <p:tav tm="100000">
                                          <p:val>
                                            <p:strVal val="#ppt_x"/>
                                          </p:val>
                                        </p:tav>
                                      </p:tavLst>
                                    </p:anim>
                                    <p:anim calcmode="lin" valueType="num">
                                      <p:cBhvr>
                                        <p:cTn id="23"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10" name="Group 9"/>
          <p:cNvGrpSpPr/>
          <p:nvPr/>
        </p:nvGrpSpPr>
        <p:grpSpPr>
          <a:xfrm>
            <a:off x="464612" y="3167064"/>
            <a:ext cx="5411428" cy="5024436"/>
            <a:chOff x="924909" y="3568797"/>
            <a:chExt cx="5411428" cy="4241703"/>
          </a:xfrm>
        </p:grpSpPr>
        <p:grpSp>
          <p:nvGrpSpPr>
            <p:cNvPr id="11" name="Group 3"/>
            <p:cNvGrpSpPr/>
            <p:nvPr/>
          </p:nvGrpSpPr>
          <p:grpSpPr>
            <a:xfrm>
              <a:off x="924909" y="3568797"/>
              <a:ext cx="5411428" cy="4241703"/>
              <a:chOff x="0" y="0"/>
              <a:chExt cx="3183193" cy="3101958"/>
            </a:xfrm>
          </p:grpSpPr>
          <p:sp>
            <p:nvSpPr>
              <p:cNvPr id="13"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4"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2" name="Rectangle 11"/>
            <p:cNvSpPr/>
            <p:nvPr/>
          </p:nvSpPr>
          <p:spPr>
            <a:xfrm>
              <a:off x="1118771" y="4786715"/>
              <a:ext cx="4796230" cy="1636926"/>
            </a:xfrm>
            <a:prstGeom prst="rect">
              <a:avLst/>
            </a:prstGeom>
          </p:spPr>
          <p:txBody>
            <a:bodyPr wrap="square">
              <a:spAutoFit/>
            </a:bodyPr>
            <a:lstStyle/>
            <a:p>
              <a:pPr algn="ctr">
                <a:lnSpc>
                  <a:spcPct val="150000"/>
                </a:lnSpc>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Ghi </a:t>
              </a:r>
              <a:r>
                <a:rPr lang="pt-BR" sz="4000" kern="0" dirty="0">
                  <a:latin typeface="Arial"/>
                  <a:ea typeface="Calibri" panose="020F0502020204030204" pitchFamily="34" charset="0"/>
                  <a:cs typeface="Times New Roman" panose="02020603050405020304" pitchFamily="18" charset="0"/>
                  <a:sym typeface="Arial"/>
                </a:rPr>
                <a:t>nhớ </a:t>
              </a:r>
            </a:p>
            <a:p>
              <a:pPr algn="ctr">
                <a:lnSpc>
                  <a:spcPct val="150000"/>
                </a:lnSpc>
                <a:buClr>
                  <a:srgbClr val="000000"/>
                </a:buClr>
                <a:buFont typeface="Arial"/>
                <a:buNone/>
              </a:pPr>
              <a:r>
                <a:rPr lang="pt-BR" sz="4000" kern="0" dirty="0">
                  <a:latin typeface="Arial"/>
                  <a:ea typeface="Calibri" panose="020F0502020204030204" pitchFamily="34" charset="0"/>
                  <a:cs typeface="Times New Roman" panose="02020603050405020304" pitchFamily="18" charset="0"/>
                  <a:sym typeface="Arial"/>
                </a:rPr>
                <a:t>kiến thức trong bài. </a:t>
              </a:r>
            </a:p>
          </p:txBody>
        </p:sp>
      </p:grpSp>
      <p:grpSp>
        <p:nvGrpSpPr>
          <p:cNvPr id="15" name="Group 14"/>
          <p:cNvGrpSpPr/>
          <p:nvPr/>
        </p:nvGrpSpPr>
        <p:grpSpPr>
          <a:xfrm>
            <a:off x="6413415" y="3109306"/>
            <a:ext cx="5422223" cy="5001862"/>
            <a:chOff x="6840639" y="3553166"/>
            <a:chExt cx="5422223" cy="5001862"/>
          </a:xfrm>
        </p:grpSpPr>
        <p:grpSp>
          <p:nvGrpSpPr>
            <p:cNvPr id="16" name="Group 3"/>
            <p:cNvGrpSpPr/>
            <p:nvPr/>
          </p:nvGrpSpPr>
          <p:grpSpPr>
            <a:xfrm>
              <a:off x="6840639" y="3553166"/>
              <a:ext cx="5422223" cy="5001862"/>
              <a:chOff x="-3810" y="-1"/>
              <a:chExt cx="3189543" cy="3657863"/>
            </a:xfrm>
          </p:grpSpPr>
          <p:sp>
            <p:nvSpPr>
              <p:cNvPr id="18"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19"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17" name="Rectangle 16"/>
            <p:cNvSpPr/>
            <p:nvPr/>
          </p:nvSpPr>
          <p:spPr>
            <a:xfrm>
              <a:off x="7376245" y="4962947"/>
              <a:ext cx="4360209" cy="1938992"/>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Hoàn thành các bài tập trong SBT. </a:t>
              </a:r>
            </a:p>
          </p:txBody>
        </p:sp>
      </p:grpSp>
      <p:grpSp>
        <p:nvGrpSpPr>
          <p:cNvPr id="20" name="Group 19"/>
          <p:cNvGrpSpPr/>
          <p:nvPr/>
        </p:nvGrpSpPr>
        <p:grpSpPr>
          <a:xfrm>
            <a:off x="12421737" y="3148493"/>
            <a:ext cx="5422223" cy="5013607"/>
            <a:chOff x="12644694" y="3479846"/>
            <a:chExt cx="5422223" cy="4709752"/>
          </a:xfrm>
        </p:grpSpPr>
        <p:grpSp>
          <p:nvGrpSpPr>
            <p:cNvPr id="21" name="Group 3"/>
            <p:cNvGrpSpPr/>
            <p:nvPr/>
          </p:nvGrpSpPr>
          <p:grpSpPr>
            <a:xfrm>
              <a:off x="12644694" y="3479846"/>
              <a:ext cx="5422223" cy="4709752"/>
              <a:chOff x="-3810" y="0"/>
              <a:chExt cx="3189543" cy="3444242"/>
            </a:xfrm>
          </p:grpSpPr>
          <p:sp>
            <p:nvSpPr>
              <p:cNvPr id="23"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solidFill>
                <a:srgbClr val="FFF5DE"/>
              </a:solidFill>
            </p:spPr>
          </p:sp>
          <p:sp>
            <p:nvSpPr>
              <p:cNvPr id="24"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solidFill>
                <a:srgbClr val="000000"/>
              </a:solidFill>
            </p:spPr>
          </p:sp>
        </p:grpSp>
        <p:sp>
          <p:nvSpPr>
            <p:cNvPr id="22" name="Rectangle 21"/>
            <p:cNvSpPr/>
            <p:nvPr/>
          </p:nvSpPr>
          <p:spPr>
            <a:xfrm>
              <a:off x="12795957" y="4016762"/>
              <a:ext cx="5196871" cy="3556218"/>
            </a:xfrm>
            <a:prstGeom prst="rect">
              <a:avLst/>
            </a:prstGeom>
          </p:spPr>
          <p:txBody>
            <a:bodyPr wrap="square">
              <a:spAutoFit/>
            </a:bodyPr>
            <a:lstStyle/>
            <a:p>
              <a:pPr algn="ctr">
                <a:lnSpc>
                  <a:spcPct val="150000"/>
                </a:lnSpc>
                <a:buClr>
                  <a:srgbClr val="000000"/>
                </a:buClr>
                <a:buFont typeface="Arial"/>
                <a:buNone/>
              </a:pPr>
              <a:r>
                <a:rPr lang="vi-VN" sz="4000" ker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a:latin typeface="Arial"/>
                  <a:ea typeface="Calibri" panose="020F0502020204030204" pitchFamily="34" charset="0"/>
                  <a:cs typeface="Times New Roman" panose="02020603050405020304" pitchFamily="18" charset="0"/>
                  <a:sym typeface="Arial"/>
                </a:rPr>
                <a:t>Bài 12. Đường thẳng và mặt phẳng song song.</a:t>
              </a:r>
              <a:endParaRPr lang="pt-BR" sz="4000" b="1" kern="0" dirty="0">
                <a:latin typeface="Arial"/>
                <a:ea typeface="Calibri" panose="020F0502020204030204" pitchFamily="34" charset="0"/>
                <a:cs typeface="Times New Roman" panose="02020603050405020304" pitchFamily="18" charset="0"/>
                <a:sym typeface="Arial"/>
              </a:endParaRPr>
            </a:p>
          </p:txBody>
        </p:sp>
      </p:grpSp>
      <p:grpSp>
        <p:nvGrpSpPr>
          <p:cNvPr id="25" name="Group 24"/>
          <p:cNvGrpSpPr/>
          <p:nvPr/>
        </p:nvGrpSpPr>
        <p:grpSpPr>
          <a:xfrm>
            <a:off x="3987447" y="688939"/>
            <a:ext cx="10272000" cy="3873989"/>
            <a:chOff x="4129800" y="287531"/>
            <a:chExt cx="10272000" cy="3873989"/>
          </a:xfrm>
        </p:grpSpPr>
        <p:grpSp>
          <p:nvGrpSpPr>
            <p:cNvPr id="26" name="Group 2"/>
            <p:cNvGrpSpPr/>
            <p:nvPr/>
          </p:nvGrpSpPr>
          <p:grpSpPr>
            <a:xfrm>
              <a:off x="5007841" y="287531"/>
              <a:ext cx="8534400" cy="3873989"/>
              <a:chOff x="-266812" y="-28575"/>
              <a:chExt cx="3220036" cy="841375"/>
            </a:xfrm>
          </p:grpSpPr>
          <p:sp>
            <p:nvSpPr>
              <p:cNvPr id="28" name="Freeform 3"/>
              <p:cNvSpPr/>
              <p:nvPr/>
            </p:nvSpPr>
            <p:spPr>
              <a:xfrm>
                <a:off x="-266812" y="29859"/>
                <a:ext cx="3220036" cy="272376"/>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29"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sp>
          <p:nvSpPr>
            <p:cNvPr id="27" name="Google Shape;7771;p33"/>
            <p:cNvSpPr txBox="1">
              <a:spLocks/>
            </p:cNvSpPr>
            <p:nvPr/>
          </p:nvSpPr>
          <p:spPr>
            <a:xfrm>
              <a:off x="4129800" y="8001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5800" b="1" kern="0" dirty="0">
                  <a:solidFill>
                    <a:srgbClr val="FFFF00"/>
                  </a:solidFill>
                  <a:latin typeface="Arial" panose="020B0604020202020204" pitchFamily="34" charset="0"/>
                </a:rPr>
                <a:t>HƯỚNG DẪN VỀ NHÀ</a:t>
              </a:r>
              <a:endParaRPr lang="vi-VN" sz="5800" b="1" kern="0" dirty="0">
                <a:solidFill>
                  <a:srgbClr val="FFFF00"/>
                </a:solidFill>
                <a:latin typeface="Arial" panose="020B0604020202020204" pitchFamily="34" charset="0"/>
              </a:endParaRPr>
            </a:p>
          </p:txBody>
        </p:sp>
      </p:grpSp>
      <p:pic>
        <p:nvPicPr>
          <p:cNvPr id="30"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723272" y="8947718"/>
            <a:ext cx="3006932" cy="1301182"/>
          </a:xfrm>
          <a:prstGeom prst="rect">
            <a:avLst/>
          </a:prstGeom>
        </p:spPr>
      </p:pic>
      <p:pic>
        <p:nvPicPr>
          <p:cNvPr id="31"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334000" y="9693838"/>
            <a:ext cx="7314693" cy="3298262"/>
          </a:xfrm>
          <a:prstGeom prst="rect">
            <a:avLst/>
          </a:prstGeom>
        </p:spPr>
      </p:pic>
      <p:pic>
        <p:nvPicPr>
          <p:cNvPr id="32"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8474" y="8942969"/>
            <a:ext cx="1018626" cy="1305931"/>
          </a:xfrm>
          <a:prstGeom prst="rect">
            <a:avLst/>
          </a:prstGeom>
        </p:spPr>
      </p:pic>
      <p:pic>
        <p:nvPicPr>
          <p:cNvPr id="33"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3123439">
            <a:off x="16878531" y="-544288"/>
            <a:ext cx="2230688" cy="21245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grpSp>
        <p:nvGrpSpPr>
          <p:cNvPr id="2" name="Group 2"/>
          <p:cNvGrpSpPr/>
          <p:nvPr/>
        </p:nvGrpSpPr>
        <p:grpSpPr>
          <a:xfrm>
            <a:off x="-138749" y="8204806"/>
            <a:ext cx="18731151" cy="2557207"/>
            <a:chOff x="0" y="0"/>
            <a:chExt cx="4933307" cy="673503"/>
          </a:xfrm>
        </p:grpSpPr>
        <p:sp>
          <p:nvSpPr>
            <p:cNvPr id="3" name="Freeform 3"/>
            <p:cNvSpPr/>
            <p:nvPr/>
          </p:nvSpPr>
          <p:spPr>
            <a:xfrm>
              <a:off x="0" y="0"/>
              <a:ext cx="4933307" cy="673503"/>
            </a:xfrm>
            <a:custGeom>
              <a:avLst/>
              <a:gdLst/>
              <a:ahLst/>
              <a:cxnLst/>
              <a:rect l="l" t="t" r="r" b="b"/>
              <a:pathLst>
                <a:path w="4933307" h="673503">
                  <a:moveTo>
                    <a:pt x="0" y="0"/>
                  </a:moveTo>
                  <a:lnTo>
                    <a:pt x="4933307" y="0"/>
                  </a:lnTo>
                  <a:lnTo>
                    <a:pt x="4933307" y="673503"/>
                  </a:lnTo>
                  <a:lnTo>
                    <a:pt x="0" y="673503"/>
                  </a:lnTo>
                  <a:close/>
                </a:path>
              </a:pathLst>
            </a:custGeom>
            <a:solidFill>
              <a:srgbClr val="E49B8E"/>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2241"/>
                </a:lnSpc>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478381" y="-419100"/>
            <a:ext cx="13285739" cy="15391599"/>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435391" y="7429500"/>
            <a:ext cx="9069523" cy="4089530"/>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3669034" y="6363367"/>
            <a:ext cx="3856966" cy="3673411"/>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49508" y="5667755"/>
            <a:ext cx="1436315" cy="1841429"/>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070629">
            <a:off x="14326054" y="312979"/>
            <a:ext cx="2165241" cy="2955043"/>
          </a:xfrm>
          <a:prstGeom prst="rect">
            <a:avLst/>
          </a:prstGeom>
        </p:spPr>
      </p:pic>
      <p:sp>
        <p:nvSpPr>
          <p:cNvPr id="12" name="TextBox 18">
            <a:extLst>
              <a:ext uri="{FF2B5EF4-FFF2-40B4-BE49-F238E27FC236}">
                <a16:creationId xmlns:a16="http://schemas.microsoft.com/office/drawing/2014/main" id="{8F5E62F2-E99E-4F19-B9B0-2063558D038E}"/>
              </a:ext>
            </a:extLst>
          </p:cNvPr>
          <p:cNvSpPr txBox="1"/>
          <p:nvPr/>
        </p:nvSpPr>
        <p:spPr>
          <a:xfrm>
            <a:off x="2218604" y="1943100"/>
            <a:ext cx="13883445" cy="3462486"/>
          </a:xfrm>
          <a:prstGeom prst="rect">
            <a:avLst/>
          </a:prstGeom>
        </p:spPr>
        <p:txBody>
          <a:bodyPr wrap="square" lIns="0" tIns="0" rIns="0" bIns="0" rtlCol="0" anchor="t">
            <a:spAutoFit/>
          </a:bodyPr>
          <a:lstStyle/>
          <a:p>
            <a:pPr algn="ctr">
              <a:lnSpc>
                <a:spcPct val="150000"/>
              </a:lnSpc>
              <a:buClrTx/>
              <a:buFontTx/>
              <a:buNone/>
            </a:pPr>
            <a:r>
              <a:rPr lang="en-US" sz="7500" b="1" kern="1200" dirty="0">
                <a:solidFill>
                  <a:schemeClr val="bg1"/>
                </a:solidFill>
                <a:latin typeface="Arial" panose="020B0604020202020204" pitchFamily="34" charset="0"/>
                <a:cs typeface="Arial" panose="020B0604020202020204" pitchFamily="34" charset="0"/>
              </a:rPr>
              <a:t>CẢM ƠN </a:t>
            </a:r>
            <a:r>
              <a:rPr lang="en-US" sz="7500" b="1" dirty="0">
                <a:solidFill>
                  <a:schemeClr val="bg1"/>
                </a:solidFill>
                <a:latin typeface="Arial" panose="020B0604020202020204" pitchFamily="34" charset="0"/>
                <a:cs typeface="Arial" panose="020B0604020202020204" pitchFamily="34" charset="0"/>
              </a:rPr>
              <a:t>CÁC EM </a:t>
            </a:r>
          </a:p>
          <a:p>
            <a:pPr algn="ctr">
              <a:lnSpc>
                <a:spcPct val="150000"/>
              </a:lnSpc>
              <a:buClrTx/>
              <a:buFontTx/>
              <a:buNone/>
            </a:pPr>
            <a:r>
              <a:rPr lang="en-US" sz="7500" b="1" dirty="0">
                <a:solidFill>
                  <a:schemeClr val="bg1"/>
                </a:solidFill>
                <a:latin typeface="Arial" panose="020B0604020202020204" pitchFamily="34" charset="0"/>
                <a:cs typeface="Arial" panose="020B0604020202020204" pitchFamily="34" charset="0"/>
              </a:rPr>
              <a:t>ĐÃ </a:t>
            </a:r>
            <a:r>
              <a:rPr lang="en-US" sz="7500" b="1" kern="1200" dirty="0">
                <a:solidFill>
                  <a:schemeClr val="bg1"/>
                </a:solidFill>
                <a:latin typeface="Arial" panose="020B0604020202020204" pitchFamily="34" charset="0"/>
                <a:cs typeface="Arial" panose="020B0604020202020204" pitchFamily="34" charset="0"/>
              </a:rPr>
              <a:t>THEO DÕI BÀI HỌC</a:t>
            </a:r>
            <a:r>
              <a:rPr lang="vi-VN" sz="7500" b="1" kern="1200" dirty="0">
                <a:solidFill>
                  <a:schemeClr val="bg1"/>
                </a:solidFill>
                <a:latin typeface="Arial" panose="020B0604020202020204" pitchFamily="34" charset="0"/>
                <a:cs typeface="Arial" panose="020B0604020202020204" pitchFamily="34" charset="0"/>
              </a:rPr>
              <a:t>!</a:t>
            </a:r>
            <a:endParaRPr lang="en-US" sz="7500" b="1" kern="1200"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733926" y="567490"/>
            <a:ext cx="16764000" cy="92316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544990">
            <a:off x="159714" y="9029928"/>
            <a:ext cx="1236433" cy="1023898"/>
          </a:xfrm>
          <a:prstGeom prst="rect">
            <a:avLst/>
          </a:prstGeom>
        </p:spPr>
      </p:pic>
      <p:sp>
        <p:nvSpPr>
          <p:cNvPr id="18" name="Rectangle 17"/>
          <p:cNvSpPr/>
          <p:nvPr/>
        </p:nvSpPr>
        <p:spPr>
          <a:xfrm>
            <a:off x="1119885" y="2257185"/>
            <a:ext cx="16050237" cy="1824923"/>
          </a:xfrm>
          <a:prstGeom prst="rect">
            <a:avLst/>
          </a:prstGeom>
        </p:spPr>
        <p:txBody>
          <a:bodyPr wrap="square">
            <a:spAutoFit/>
          </a:bodyPr>
          <a:lstStyle/>
          <a:p>
            <a:pPr marL="0" marR="0" lvl="0" indent="0" algn="just" defTabSz="914400" rtl="0" eaLnBrk="1" fontAlgn="auto" latinLnBrk="0" hangingPunct="1">
              <a:lnSpc>
                <a:spcPct val="150000"/>
              </a:lnSpc>
              <a:spcBef>
                <a:spcPts val="10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Hãy</a:t>
            </a:r>
            <a:r>
              <a:rPr kumimoji="0" lang="en-US" sz="4000" b="0" i="0" u="none" strike="noStrike" kern="1200" cap="none" spc="0" normalizeH="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tìm một số hình ảnh về hai đường thẳng song song, hai đường thẳng chéo nhau trong thực tiễn.</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algun Gothic" panose="020B0503020000020004" pitchFamily="34" charset="-127"/>
              <a:cs typeface="Arial" panose="020B0604020202020204" pitchFamily="34" charset="0"/>
            </a:endParaRPr>
          </a:p>
        </p:txBody>
      </p:sp>
      <p:grpSp>
        <p:nvGrpSpPr>
          <p:cNvPr id="20" name="Group 19"/>
          <p:cNvGrpSpPr/>
          <p:nvPr/>
        </p:nvGrpSpPr>
        <p:grpSpPr>
          <a:xfrm>
            <a:off x="7334249" y="793435"/>
            <a:ext cx="3563354" cy="2980178"/>
            <a:chOff x="5943600" y="288505"/>
            <a:chExt cx="5523200" cy="2980178"/>
          </a:xfrm>
        </p:grpSpPr>
        <p:grpSp>
          <p:nvGrpSpPr>
            <p:cNvPr id="29" name="Group 2"/>
            <p:cNvGrpSpPr/>
            <p:nvPr/>
          </p:nvGrpSpPr>
          <p:grpSpPr>
            <a:xfrm>
              <a:off x="5943600" y="288505"/>
              <a:ext cx="5523200" cy="2980178"/>
              <a:chOff x="0" y="-28575"/>
              <a:chExt cx="2061501" cy="841375"/>
            </a:xfrm>
          </p:grpSpPr>
          <p:sp>
            <p:nvSpPr>
              <p:cNvPr id="31" name="Freeform 3"/>
              <p:cNvSpPr/>
              <p:nvPr/>
            </p:nvSpPr>
            <p:spPr>
              <a:xfrm>
                <a:off x="33645" y="14451"/>
                <a:ext cx="2027856" cy="294121"/>
              </a:xfrm>
              <a:custGeom>
                <a:avLst/>
                <a:gdLst/>
                <a:ahLst/>
                <a:cxnLst/>
                <a:rect l="l" t="t" r="r" b="b"/>
                <a:pathLst>
                  <a:path w="2645030" h="330991">
                    <a:moveTo>
                      <a:pt x="39315" y="0"/>
                    </a:moveTo>
                    <a:lnTo>
                      <a:pt x="2605715" y="0"/>
                    </a:lnTo>
                    <a:cubicBezTo>
                      <a:pt x="2616142" y="0"/>
                      <a:pt x="2626142" y="4142"/>
                      <a:pt x="2633515" y="11515"/>
                    </a:cubicBezTo>
                    <a:cubicBezTo>
                      <a:pt x="2640888" y="18888"/>
                      <a:pt x="2645030" y="28888"/>
                      <a:pt x="2645030" y="39315"/>
                    </a:cubicBezTo>
                    <a:lnTo>
                      <a:pt x="2645030" y="291676"/>
                    </a:lnTo>
                    <a:cubicBezTo>
                      <a:pt x="2645030" y="313389"/>
                      <a:pt x="2627428" y="330991"/>
                      <a:pt x="2605715" y="330991"/>
                    </a:cubicBezTo>
                    <a:lnTo>
                      <a:pt x="39315" y="330991"/>
                    </a:lnTo>
                    <a:cubicBezTo>
                      <a:pt x="28888" y="330991"/>
                      <a:pt x="18888" y="326849"/>
                      <a:pt x="11515" y="319476"/>
                    </a:cubicBezTo>
                    <a:cubicBezTo>
                      <a:pt x="4142" y="312103"/>
                      <a:pt x="0" y="302103"/>
                      <a:pt x="0" y="291676"/>
                    </a:cubicBezTo>
                    <a:lnTo>
                      <a:pt x="0" y="39315"/>
                    </a:lnTo>
                    <a:cubicBezTo>
                      <a:pt x="0" y="17602"/>
                      <a:pt x="17602" y="0"/>
                      <a:pt x="39315" y="0"/>
                    </a:cubicBezTo>
                    <a:close/>
                  </a:path>
                </a:pathLst>
              </a:custGeom>
              <a:solidFill>
                <a:srgbClr val="24536B"/>
              </a:solidFill>
            </p:spPr>
          </p:sp>
          <p:sp>
            <p:nvSpPr>
              <p:cNvPr id="32" name="TextBox 4"/>
              <p:cNvSpPr txBox="1"/>
              <p:nvPr/>
            </p:nvSpPr>
            <p:spPr>
              <a:xfrm>
                <a:off x="0" y="-28575"/>
                <a:ext cx="812800" cy="841375"/>
              </a:xfrm>
              <a:prstGeom prst="rect">
                <a:avLst/>
              </a:prstGeom>
            </p:spPr>
            <p:txBody>
              <a:bodyPr lIns="50800" tIns="50800" rIns="50800" bIns="50800" rtlCol="0" anchor="ctr"/>
              <a:lstStyle/>
              <a:p>
                <a:pPr marL="0" marR="0" lvl="0" indent="0" algn="ctr" defTabSz="914400" rtl="0" eaLnBrk="1" fontAlgn="auto" latinLnBrk="0" hangingPunct="1">
                  <a:lnSpc>
                    <a:spcPts val="2241"/>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0" name="Rectangle 29"/>
            <p:cNvSpPr/>
            <p:nvPr/>
          </p:nvSpPr>
          <p:spPr>
            <a:xfrm>
              <a:off x="6830289" y="389719"/>
              <a:ext cx="3565977" cy="1002710"/>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600"/>
                </a:spcAft>
                <a:buClrTx/>
                <a:buSzTx/>
                <a:buFontTx/>
                <a:buNone/>
                <a:tabLst/>
                <a:defRPr/>
              </a:pPr>
              <a:r>
                <a:rPr kumimoji="0" lang="nl-NL" sz="4500" b="1"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Câu</a:t>
              </a:r>
              <a:r>
                <a:rPr kumimoji="0" lang="nl-NL" sz="4500" b="1" i="0" u="none" strike="noStrike" kern="1200" cap="none" spc="0" normalizeH="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rPr>
                <a:t> hỏi</a:t>
              </a:r>
              <a:endParaRPr kumimoji="0" lang="en-US" sz="45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74783" y="8907371"/>
            <a:ext cx="1223142" cy="873673"/>
          </a:xfrm>
          <a:prstGeom prst="rect">
            <a:avLst/>
          </a:prstGeom>
        </p:spPr>
      </p:pic>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2249199" y="4449615"/>
            <a:ext cx="13614843" cy="4957500"/>
          </a:xfrm>
          <a:prstGeom prst="rect">
            <a:avLst/>
          </a:prstGeom>
        </p:spPr>
      </p:pic>
      <p:pic>
        <p:nvPicPr>
          <p:cNvPr id="4" name="Picture 3"/>
          <p:cNvPicPr>
            <a:picLocks noChangeAspect="1"/>
          </p:cNvPicPr>
          <p:nvPr/>
        </p:nvPicPr>
        <p:blipFill>
          <a:blip r:embed="rId8"/>
          <a:stretch>
            <a:fillRect/>
          </a:stretch>
        </p:blipFill>
        <p:spPr>
          <a:xfrm rot="21131661">
            <a:off x="16478003" y="650032"/>
            <a:ext cx="816703" cy="1448816"/>
          </a:xfrm>
          <a:prstGeom prst="rect">
            <a:avLst/>
          </a:prstGeom>
        </p:spPr>
      </p:pic>
    </p:spTree>
    <p:extLst>
      <p:ext uri="{BB962C8B-B14F-4D97-AF65-F5344CB8AC3E}">
        <p14:creationId xmlns:p14="http://schemas.microsoft.com/office/powerpoint/2010/main" val="198196566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4FFF1"/>
        </a:solidFill>
        <a:effectLst/>
      </p:bgPr>
    </p:bg>
    <p:spTree>
      <p:nvGrpSpPr>
        <p:cNvPr id="1" name=""/>
        <p:cNvGrpSpPr/>
        <p:nvPr/>
      </p:nvGrpSpPr>
      <p:grpSpPr>
        <a:xfrm>
          <a:off x="0" y="0"/>
          <a:ext cx="0" cy="0"/>
          <a:chOff x="0" y="0"/>
          <a:chExt cx="0" cy="0"/>
        </a:xfrm>
      </p:grpSpPr>
      <p:sp>
        <p:nvSpPr>
          <p:cNvPr id="13" name="Rounded Rectangle 12"/>
          <p:cNvSpPr/>
          <p:nvPr/>
        </p:nvSpPr>
        <p:spPr>
          <a:xfrm>
            <a:off x="733926" y="567490"/>
            <a:ext cx="16764000" cy="9231601"/>
          </a:xfrm>
          <a:prstGeom prst="roundRect">
            <a:avLst/>
          </a:prstGeom>
          <a:solidFill>
            <a:schemeClr val="bg1"/>
          </a:solidFill>
          <a:ln w="63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544990">
            <a:off x="159714" y="9029928"/>
            <a:ext cx="1236433" cy="1023898"/>
          </a:xfrm>
          <a:prstGeom prst="rect">
            <a:avLst/>
          </a:prstGeom>
        </p:spPr>
      </p:pic>
      <p:pic>
        <p:nvPicPr>
          <p:cNvPr id="35" name="Pictur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22575" y="589249"/>
            <a:ext cx="1575351" cy="1125251"/>
          </a:xfrm>
          <a:prstGeom prst="rect">
            <a:avLst/>
          </a:prstGeom>
        </p:spPr>
      </p:pic>
      <p:sp>
        <p:nvSpPr>
          <p:cNvPr id="3" name="Rectangle 2"/>
          <p:cNvSpPr/>
          <p:nvPr/>
        </p:nvSpPr>
        <p:spPr>
          <a:xfrm>
            <a:off x="1440410" y="1104900"/>
            <a:ext cx="1608133" cy="707886"/>
          </a:xfrm>
          <a:prstGeom prst="rect">
            <a:avLst/>
          </a:prstGeom>
        </p:spPr>
        <p:txBody>
          <a:bodyPr wrap="none">
            <a:spAutoFit/>
          </a:bodyPr>
          <a:lstStyle/>
          <a:p>
            <a:r>
              <a:rPr lang="en-US" sz="4000" b="1" i="1" u="sng">
                <a:solidFill>
                  <a:srgbClr val="C00000"/>
                </a:solidFill>
                <a:latin typeface="Arial" panose="020B0604020202020204" pitchFamily="34" charset="0"/>
                <a:ea typeface="Calibri" panose="020F0502020204030204" pitchFamily="34" charset="0"/>
                <a:cs typeface="Arial" panose="020B0604020202020204" pitchFamily="34" charset="0"/>
              </a:rPr>
              <a:t>Ví dụ:</a:t>
            </a:r>
            <a:endParaRPr lang="en-US" b="1" i="1" u="sng">
              <a:solidFill>
                <a:srgbClr val="C00000"/>
              </a:solidFill>
            </a:endParaRPr>
          </a:p>
        </p:txBody>
      </p:sp>
      <p:sp>
        <p:nvSpPr>
          <p:cNvPr id="4" name="Rectangle 3"/>
          <p:cNvSpPr/>
          <p:nvPr/>
        </p:nvSpPr>
        <p:spPr>
          <a:xfrm>
            <a:off x="3335744" y="911193"/>
            <a:ext cx="9144000" cy="901593"/>
          </a:xfrm>
          <a:prstGeom prst="rect">
            <a:avLst/>
          </a:prstGeom>
        </p:spPr>
        <p:txBody>
          <a:bodyPr>
            <a:spAutoFit/>
          </a:bodyPr>
          <a:lstStyle/>
          <a:p>
            <a:pPr>
              <a:lnSpc>
                <a:spcPct val="150000"/>
              </a:lnSpc>
              <a:spcAft>
                <a:spcPts val="800"/>
              </a:spcAft>
            </a:pPr>
            <a:r>
              <a:rPr lang="en-US" sz="4000">
                <a:latin typeface="Arial" panose="020B0604020202020204" pitchFamily="34" charset="0"/>
                <a:ea typeface="Times New Roman" panose="02020603050405020304" pitchFamily="18" charset="0"/>
                <a:cs typeface="Arial" panose="020B0604020202020204" pitchFamily="34" charset="0"/>
              </a:rPr>
              <a:t>- Hình ảnh hai đường thẳng song song:</a:t>
            </a:r>
          </a:p>
        </p:txBody>
      </p:sp>
      <p:pic>
        <p:nvPicPr>
          <p:cNvPr id="5" name="Picture 4"/>
          <p:cNvPicPr>
            <a:picLocks noChangeAspect="1"/>
          </p:cNvPicPr>
          <p:nvPr/>
        </p:nvPicPr>
        <p:blipFill>
          <a:blip r:embed="rId6"/>
          <a:stretch>
            <a:fillRect/>
          </a:stretch>
        </p:blipFill>
        <p:spPr>
          <a:xfrm>
            <a:off x="1444421" y="4533900"/>
            <a:ext cx="6495408" cy="4600915"/>
          </a:xfrm>
          <a:prstGeom prst="rect">
            <a:avLst/>
          </a:prstGeom>
        </p:spPr>
      </p:pic>
      <p:cxnSp>
        <p:nvCxnSpPr>
          <p:cNvPr id="8" name="Straight Connector 7"/>
          <p:cNvCxnSpPr/>
          <p:nvPr/>
        </p:nvCxnSpPr>
        <p:spPr>
          <a:xfrm>
            <a:off x="9144000" y="3009900"/>
            <a:ext cx="0" cy="6531977"/>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1258881" y="2350196"/>
            <a:ext cx="7457491" cy="1015663"/>
          </a:xfrm>
          <a:prstGeom prst="rect">
            <a:avLst/>
          </a:prstGeom>
        </p:spPr>
        <p:txBody>
          <a:bodyPr wrap="none">
            <a:spAutoFit/>
          </a:bodyPr>
          <a:lstStyle/>
          <a:p>
            <a:pPr lvl="0">
              <a:lnSpc>
                <a:spcPct val="150000"/>
              </a:lnSpc>
              <a:spcAft>
                <a:spcPts val="800"/>
              </a:spcAft>
            </a:pP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Hai cạnh đối diện của chiếc bàn</a:t>
            </a:r>
          </a:p>
        </p:txBody>
      </p:sp>
      <p:sp>
        <p:nvSpPr>
          <p:cNvPr id="19" name="Rectangle 18"/>
          <p:cNvSpPr/>
          <p:nvPr/>
        </p:nvSpPr>
        <p:spPr>
          <a:xfrm>
            <a:off x="11444553" y="2343548"/>
            <a:ext cx="3858749" cy="901593"/>
          </a:xfrm>
          <a:prstGeom prst="rect">
            <a:avLst/>
          </a:prstGeom>
        </p:spPr>
        <p:txBody>
          <a:bodyPr wrap="none">
            <a:spAutoFit/>
          </a:bodyPr>
          <a:lstStyle/>
          <a:p>
            <a:pPr lvl="0">
              <a:lnSpc>
                <a:spcPct val="150000"/>
              </a:lnSpc>
              <a:spcAft>
                <a:spcPts val="800"/>
              </a:spcAft>
            </a:pPr>
            <a:r>
              <a:rPr lang="vi-VN" sz="4000">
                <a:solidFill>
                  <a:prstClr val="black"/>
                </a:solidFill>
                <a:ea typeface="Times New Roman" panose="02020603050405020304" pitchFamily="18" charset="0"/>
                <a:cs typeface="Arial" panose="020B0604020202020204" pitchFamily="34" charset="0"/>
              </a:rPr>
              <a:t>Vạch kẻ đường</a:t>
            </a:r>
            <a:endParaRPr lang="en-US" sz="40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pic>
        <p:nvPicPr>
          <p:cNvPr id="10" name="Picture 9"/>
          <p:cNvPicPr>
            <a:picLocks noChangeAspect="1"/>
          </p:cNvPicPr>
          <p:nvPr/>
        </p:nvPicPr>
        <p:blipFill>
          <a:blip r:embed="rId7"/>
          <a:stretch>
            <a:fillRect/>
          </a:stretch>
        </p:blipFill>
        <p:spPr>
          <a:xfrm>
            <a:off x="10197044" y="4152900"/>
            <a:ext cx="6353768" cy="4758329"/>
          </a:xfrm>
          <a:prstGeom prst="rect">
            <a:avLst/>
          </a:prstGeom>
        </p:spPr>
      </p:pic>
    </p:spTree>
    <p:extLst>
      <p:ext uri="{BB962C8B-B14F-4D97-AF65-F5344CB8AC3E}">
        <p14:creationId xmlns:p14="http://schemas.microsoft.com/office/powerpoint/2010/main" val="125111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anim calcmode="lin" valueType="num">
                                      <p:cBhvr>
                                        <p:cTn id="24" dur="500" fill="hold"/>
                                        <p:tgtEl>
                                          <p:spTgt spid="8"/>
                                        </p:tgtEl>
                                        <p:attrNameLst>
                                          <p:attrName>ppt_x</p:attrName>
                                        </p:attrNameLst>
                                      </p:cBhvr>
                                      <p:tavLst>
                                        <p:tav tm="0">
                                          <p:val>
                                            <p:strVal val="#ppt_x"/>
                                          </p:val>
                                        </p:tav>
                                        <p:tav tm="100000">
                                          <p:val>
                                            <p:strVal val="#ppt_x"/>
                                          </p:val>
                                        </p:tav>
                                      </p:tavLst>
                                    </p:anim>
                                    <p:anim calcmode="lin" valueType="num">
                                      <p:cBhvr>
                                        <p:cTn id="25" dur="5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anim calcmode="lin" valueType="num">
                                      <p:cBhvr>
                                        <p:cTn id="29" dur="500" fill="hold"/>
                                        <p:tgtEl>
                                          <p:spTgt spid="19"/>
                                        </p:tgtEl>
                                        <p:attrNameLst>
                                          <p:attrName>ppt_x</p:attrName>
                                        </p:attrNameLst>
                                      </p:cBhvr>
                                      <p:tavLst>
                                        <p:tav tm="0">
                                          <p:val>
                                            <p:strVal val="#ppt_x"/>
                                          </p:val>
                                        </p:tav>
                                        <p:tav tm="100000">
                                          <p:val>
                                            <p:strVal val="#ppt_x"/>
                                          </p:val>
                                        </p:tav>
                                      </p:tavLst>
                                    </p:anim>
                                    <p:anim calcmode="lin" valueType="num">
                                      <p:cBhvr>
                                        <p:cTn id="30" dur="500" fill="hold"/>
                                        <p:tgtEl>
                                          <p:spTgt spid="19"/>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anim calcmode="lin" valueType="num">
                                      <p:cBhvr>
                                        <p:cTn id="34" dur="500" fill="hold"/>
                                        <p:tgtEl>
                                          <p:spTgt spid="10"/>
                                        </p:tgtEl>
                                        <p:attrNameLst>
                                          <p:attrName>ppt_x</p:attrName>
                                        </p:attrNameLst>
                                      </p:cBhvr>
                                      <p:tavLst>
                                        <p:tav tm="0">
                                          <p:val>
                                            <p:strVal val="#ppt_x"/>
                                          </p:val>
                                        </p:tav>
                                        <p:tav tm="100000">
                                          <p:val>
                                            <p:strVal val="#ppt_x"/>
                                          </p:val>
                                        </p:tav>
                                      </p:tavLst>
                                    </p:anim>
                                    <p:anim calcmode="lin" valueType="num">
                                      <p:cBhvr>
                                        <p:cTn id="3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5209</Words>
  <Application>Microsoft Office PowerPoint</Application>
  <PresentationFormat>Custom</PresentationFormat>
  <Paragraphs>338</Paragraphs>
  <Slides>71</Slides>
  <Notes>32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71</vt:i4>
      </vt:variant>
    </vt:vector>
  </HeadingPairs>
  <TitlesOfParts>
    <vt:vector size="76" baseType="lpstr">
      <vt:lpstr>Kavoon</vt:lpstr>
      <vt:lpstr>Calibri</vt:lpstr>
      <vt:lpstr>Arial</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2023-09-04T06:25:04Z</dcterms:created>
  <dcterms:modified xsi:type="dcterms:W3CDTF">2024-11-14T08:29:44Z</dcterms:modified>
  <dc:identifier/>
</cp:coreProperties>
</file>