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72" r:id="rId3"/>
    <p:sldId id="258" r:id="rId4"/>
    <p:sldId id="273" r:id="rId5"/>
    <p:sldId id="274" r:id="rId6"/>
    <p:sldId id="317" r:id="rId7"/>
    <p:sldId id="257" r:id="rId8"/>
    <p:sldId id="378" r:id="rId9"/>
    <p:sldId id="379" r:id="rId10"/>
    <p:sldId id="380" r:id="rId11"/>
    <p:sldId id="259" r:id="rId12"/>
    <p:sldId id="260" r:id="rId13"/>
    <p:sldId id="261" r:id="rId14"/>
    <p:sldId id="262" r:id="rId15"/>
    <p:sldId id="279" r:id="rId16"/>
    <p:sldId id="286" r:id="rId17"/>
    <p:sldId id="318" r:id="rId18"/>
    <p:sldId id="282" r:id="rId19"/>
    <p:sldId id="277" r:id="rId20"/>
    <p:sldId id="278" r:id="rId21"/>
    <p:sldId id="285" r:id="rId22"/>
    <p:sldId id="319" r:id="rId23"/>
    <p:sldId id="275" r:id="rId24"/>
    <p:sldId id="276" r:id="rId25"/>
    <p:sldId id="320" r:id="rId26"/>
    <p:sldId id="321" r:id="rId27"/>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ambria Math" panose="02040503050406030204" pitchFamily="18"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4353"/>
    <a:srgbClr val="FCF4E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492"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C5B7E-CE68-4DB5-B61F-EC92F10C3E0D}"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75E2B9-4DD4-4325-8AC7-4D5DA89C7A43}" type="slidenum">
              <a:rPr lang="en-US" smtClean="0"/>
              <a:t>‹#›</a:t>
            </a:fld>
            <a:endParaRPr lang="en-US"/>
          </a:p>
        </p:txBody>
      </p:sp>
    </p:spTree>
    <p:extLst>
      <p:ext uri="{BB962C8B-B14F-4D97-AF65-F5344CB8AC3E}">
        <p14:creationId xmlns:p14="http://schemas.microsoft.com/office/powerpoint/2010/main" val="984409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0.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0.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19.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64944" y="6115243"/>
            <a:ext cx="19996956" cy="4962169"/>
            <a:chOff x="0" y="0"/>
            <a:chExt cx="5266688" cy="1306909"/>
          </a:xfrm>
        </p:grpSpPr>
        <p:sp>
          <p:nvSpPr>
            <p:cNvPr id="3" name="Freeform 3"/>
            <p:cNvSpPr/>
            <p:nvPr/>
          </p:nvSpPr>
          <p:spPr>
            <a:xfrm>
              <a:off x="0" y="0"/>
              <a:ext cx="5266688" cy="1306909"/>
            </a:xfrm>
            <a:custGeom>
              <a:avLst/>
              <a:gdLst/>
              <a:ahLst/>
              <a:cxnLst/>
              <a:rect l="l" t="t" r="r" b="b"/>
              <a:pathLst>
                <a:path w="5266688" h="1306909">
                  <a:moveTo>
                    <a:pt x="0" y="0"/>
                  </a:moveTo>
                  <a:lnTo>
                    <a:pt x="5266688" y="0"/>
                  </a:lnTo>
                  <a:lnTo>
                    <a:pt x="5266688" y="1306909"/>
                  </a:lnTo>
                  <a:lnTo>
                    <a:pt x="0" y="1306909"/>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24377" y="876977"/>
            <a:ext cx="13345745" cy="7521210"/>
            <a:chOff x="0" y="0"/>
            <a:chExt cx="4777112" cy="2692218"/>
          </a:xfrm>
        </p:grpSpPr>
        <p:sp>
          <p:nvSpPr>
            <p:cNvPr id="6" name="Freeform 6"/>
            <p:cNvSpPr/>
            <p:nvPr/>
          </p:nvSpPr>
          <p:spPr>
            <a:xfrm>
              <a:off x="0" y="0"/>
              <a:ext cx="4777112" cy="2692218"/>
            </a:xfrm>
            <a:custGeom>
              <a:avLst/>
              <a:gdLst/>
              <a:ahLst/>
              <a:cxnLst/>
              <a:rect l="l" t="t" r="r" b="b"/>
              <a:pathLst>
                <a:path w="4777112" h="2692218">
                  <a:moveTo>
                    <a:pt x="29585" y="0"/>
                  </a:moveTo>
                  <a:lnTo>
                    <a:pt x="4747526" y="0"/>
                  </a:lnTo>
                  <a:cubicBezTo>
                    <a:pt x="4755373" y="0"/>
                    <a:pt x="4762898" y="3117"/>
                    <a:pt x="4768446" y="8665"/>
                  </a:cubicBezTo>
                  <a:cubicBezTo>
                    <a:pt x="4773995" y="14214"/>
                    <a:pt x="4777112" y="21739"/>
                    <a:pt x="4777112" y="29585"/>
                  </a:cubicBezTo>
                  <a:lnTo>
                    <a:pt x="4777112" y="2662633"/>
                  </a:lnTo>
                  <a:cubicBezTo>
                    <a:pt x="4777112" y="2678973"/>
                    <a:pt x="4763866" y="2692218"/>
                    <a:pt x="4747526" y="2692218"/>
                  </a:cubicBezTo>
                  <a:lnTo>
                    <a:pt x="29585" y="2692218"/>
                  </a:lnTo>
                  <a:cubicBezTo>
                    <a:pt x="13246" y="2692218"/>
                    <a:pt x="0" y="2678973"/>
                    <a:pt x="0" y="2662633"/>
                  </a:cubicBezTo>
                  <a:lnTo>
                    <a:pt x="0" y="29585"/>
                  </a:lnTo>
                  <a:cubicBezTo>
                    <a:pt x="0" y="13246"/>
                    <a:pt x="13246" y="0"/>
                    <a:pt x="29585"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203825"/>
            <a:ext cx="12737098" cy="6867513"/>
            <a:chOff x="0" y="0"/>
            <a:chExt cx="4559246" cy="2458227"/>
          </a:xfrm>
        </p:grpSpPr>
        <p:sp>
          <p:nvSpPr>
            <p:cNvPr id="9" name="Freeform 9"/>
            <p:cNvSpPr/>
            <p:nvPr/>
          </p:nvSpPr>
          <p:spPr>
            <a:xfrm>
              <a:off x="0" y="0"/>
              <a:ext cx="4559247" cy="2458227"/>
            </a:xfrm>
            <a:custGeom>
              <a:avLst/>
              <a:gdLst/>
              <a:ahLst/>
              <a:cxnLst/>
              <a:rect l="l" t="t" r="r" b="b"/>
              <a:pathLst>
                <a:path w="4559247" h="2458227">
                  <a:moveTo>
                    <a:pt x="30999" y="0"/>
                  </a:moveTo>
                  <a:lnTo>
                    <a:pt x="4528248" y="0"/>
                  </a:lnTo>
                  <a:cubicBezTo>
                    <a:pt x="4545368" y="0"/>
                    <a:pt x="4559247" y="13879"/>
                    <a:pt x="4559247" y="30999"/>
                  </a:cubicBezTo>
                  <a:lnTo>
                    <a:pt x="4559247" y="2427228"/>
                  </a:lnTo>
                  <a:cubicBezTo>
                    <a:pt x="4559247" y="2444349"/>
                    <a:pt x="4545368" y="2458227"/>
                    <a:pt x="4528248" y="2458227"/>
                  </a:cubicBezTo>
                  <a:lnTo>
                    <a:pt x="30999" y="2458227"/>
                  </a:lnTo>
                  <a:cubicBezTo>
                    <a:pt x="13879" y="2458227"/>
                    <a:pt x="0" y="2444349"/>
                    <a:pt x="0" y="2427228"/>
                  </a:cubicBezTo>
                  <a:lnTo>
                    <a:pt x="0" y="30999"/>
                  </a:lnTo>
                  <a:cubicBezTo>
                    <a:pt x="0" y="13879"/>
                    <a:pt x="13879" y="0"/>
                    <a:pt x="30999"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2706055" y="853070"/>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1094974" y="853070"/>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9" name="Group 19"/>
          <p:cNvGrpSpPr/>
          <p:nvPr/>
        </p:nvGrpSpPr>
        <p:grpSpPr>
          <a:xfrm>
            <a:off x="2036164" y="7855925"/>
            <a:ext cx="2882561" cy="351258"/>
            <a:chOff x="0" y="0"/>
            <a:chExt cx="759193" cy="92512"/>
          </a:xfrm>
        </p:grpSpPr>
        <p:sp>
          <p:nvSpPr>
            <p:cNvPr id="20" name="Freeform 20"/>
            <p:cNvSpPr/>
            <p:nvPr/>
          </p:nvSpPr>
          <p:spPr>
            <a:xfrm>
              <a:off x="0" y="0"/>
              <a:ext cx="759193" cy="92512"/>
            </a:xfrm>
            <a:custGeom>
              <a:avLst/>
              <a:gdLst/>
              <a:ahLst/>
              <a:cxnLst/>
              <a:rect l="l" t="t" r="r" b="b"/>
              <a:pathLst>
                <a:path w="759193" h="92512">
                  <a:moveTo>
                    <a:pt x="46256" y="0"/>
                  </a:moveTo>
                  <a:lnTo>
                    <a:pt x="712937" y="0"/>
                  </a:lnTo>
                  <a:cubicBezTo>
                    <a:pt x="725205" y="0"/>
                    <a:pt x="736970" y="4873"/>
                    <a:pt x="745645" y="13548"/>
                  </a:cubicBezTo>
                  <a:cubicBezTo>
                    <a:pt x="754320" y="22223"/>
                    <a:pt x="759193" y="33988"/>
                    <a:pt x="759193" y="46256"/>
                  </a:cubicBezTo>
                  <a:lnTo>
                    <a:pt x="759193" y="46256"/>
                  </a:lnTo>
                  <a:cubicBezTo>
                    <a:pt x="759193" y="58524"/>
                    <a:pt x="754320" y="70290"/>
                    <a:pt x="745645" y="78964"/>
                  </a:cubicBezTo>
                  <a:cubicBezTo>
                    <a:pt x="736970" y="87639"/>
                    <a:pt x="725205" y="92512"/>
                    <a:pt x="712937" y="92512"/>
                  </a:cubicBezTo>
                  <a:lnTo>
                    <a:pt x="46256" y="92512"/>
                  </a:lnTo>
                  <a:cubicBezTo>
                    <a:pt x="33988" y="92512"/>
                    <a:pt x="22223" y="87639"/>
                    <a:pt x="13548" y="78964"/>
                  </a:cubicBezTo>
                  <a:cubicBezTo>
                    <a:pt x="4873" y="70290"/>
                    <a:pt x="0" y="58524"/>
                    <a:pt x="0" y="46256"/>
                  </a:cubicBezTo>
                  <a:lnTo>
                    <a:pt x="0" y="46256"/>
                  </a:lnTo>
                  <a:cubicBezTo>
                    <a:pt x="0" y="33988"/>
                    <a:pt x="4873" y="22223"/>
                    <a:pt x="13548" y="13548"/>
                  </a:cubicBezTo>
                  <a:cubicBezTo>
                    <a:pt x="22223" y="4873"/>
                    <a:pt x="33988" y="0"/>
                    <a:pt x="46256" y="0"/>
                  </a:cubicBezTo>
                  <a:close/>
                </a:path>
              </a:pathLst>
            </a:custGeom>
            <a:solidFill>
              <a:srgbClr val="94614B"/>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974598" y="465131"/>
            <a:ext cx="2115932" cy="2127536"/>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a:off x="-4184900" y="9047760"/>
            <a:ext cx="12723450" cy="6916930"/>
          </a:xfrm>
          <a:custGeom>
            <a:avLst/>
            <a:gdLst/>
            <a:ahLst/>
            <a:cxnLst/>
            <a:rect l="l" t="t" r="r" b="b"/>
            <a:pathLst>
              <a:path w="12723450" h="6916930">
                <a:moveTo>
                  <a:pt x="0" y="0"/>
                </a:moveTo>
                <a:lnTo>
                  <a:pt x="12723450" y="0"/>
                </a:lnTo>
                <a:lnTo>
                  <a:pt x="12723450" y="6916930"/>
                </a:lnTo>
                <a:lnTo>
                  <a:pt x="0" y="69169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Freeform 26"/>
          <p:cNvSpPr/>
          <p:nvPr/>
        </p:nvSpPr>
        <p:spPr>
          <a:xfrm>
            <a:off x="0" y="6243964"/>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Rectangle 26"/>
          <p:cNvSpPr/>
          <p:nvPr/>
        </p:nvSpPr>
        <p:spPr>
          <a:xfrm>
            <a:off x="1947118" y="1835465"/>
            <a:ext cx="10549682" cy="6356035"/>
          </a:xfrm>
          <a:prstGeom prst="rect">
            <a:avLst/>
          </a:prstGeom>
        </p:spPr>
        <p:txBody>
          <a:bodyPr wrap="square">
            <a:spAutoFit/>
          </a:bodyPr>
          <a:lstStyle/>
          <a:p>
            <a:pPr algn="ctr">
              <a:lnSpc>
                <a:spcPct val="150000"/>
              </a:lnSpc>
            </a:pPr>
            <a:r>
              <a:rPr lang="en-US" sz="7000" b="1" dirty="0">
                <a:solidFill>
                  <a:schemeClr val="bg1"/>
                </a:solidFill>
                <a:latin typeface="Arial" panose="020B0604020202020204" pitchFamily="34" charset="0"/>
                <a:cs typeface="Arial" panose="020B0604020202020204" pitchFamily="34" charset="0"/>
              </a:rPr>
              <a:t>CHÀO MỪNG CÁC EM ĐÃ ĐẾN VỚI TIẾT HỌC </a:t>
            </a:r>
          </a:p>
          <a:p>
            <a:pPr algn="ctr">
              <a:lnSpc>
                <a:spcPct val="150000"/>
              </a:lnSpc>
            </a:pPr>
            <a:r>
              <a:rPr lang="en-US" sz="7000" b="1" dirty="0">
                <a:solidFill>
                  <a:schemeClr val="bg1"/>
                </a:solidFill>
                <a:latin typeface="Arial" panose="020B0604020202020204" pitchFamily="34" charset="0"/>
                <a:cs typeface="Arial" panose="020B0604020202020204" pitchFamily="34" charset="0"/>
              </a:rPr>
              <a:t>NGÀY HÔM NAY!</a:t>
            </a:r>
          </a:p>
          <a:p>
            <a:pPr algn="ctr">
              <a:lnSpc>
                <a:spcPct val="150000"/>
              </a:lnSpc>
            </a:pPr>
            <a:endParaRPr lang="en-US" sz="70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7451AA-87A4-4A3C-8EB1-7B69EBB1E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135600" cy="106876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4300"/>
            <a:ext cx="18288000" cy="10401300"/>
          </a:xfrm>
          <a:custGeom>
            <a:avLst/>
            <a:gdLst/>
            <a:ahLst/>
            <a:cxnLst/>
            <a:rect l="l" t="t" r="r" b="b"/>
            <a:pathLst>
              <a:path w="18288000" h="8229600">
                <a:moveTo>
                  <a:pt x="0" y="0"/>
                </a:moveTo>
                <a:lnTo>
                  <a:pt x="18288000" y="0"/>
                </a:lnTo>
                <a:lnTo>
                  <a:pt x="18288000" y="8229600"/>
                </a:lnTo>
                <a:lnTo>
                  <a:pt x="0" y="8229600"/>
                </a:lnTo>
                <a:lnTo>
                  <a:pt x="0" y="0"/>
                </a:lnTo>
                <a:close/>
              </a:path>
            </a:pathLst>
          </a:custGeom>
          <a:blipFill>
            <a:blip r:embed="rId2"/>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0"/>
            <a:ext cx="18135600" cy="10287000"/>
          </a:xfrm>
          <a:custGeom>
            <a:avLst/>
            <a:gdLst/>
            <a:ahLst/>
            <a:cxnLst/>
            <a:rect l="l" t="t" r="r" b="b"/>
            <a:pathLst>
              <a:path w="13773310" h="10287000">
                <a:moveTo>
                  <a:pt x="0" y="0"/>
                </a:moveTo>
                <a:lnTo>
                  <a:pt x="13773310" y="0"/>
                </a:lnTo>
                <a:lnTo>
                  <a:pt x="13773310" y="10287000"/>
                </a:lnTo>
                <a:lnTo>
                  <a:pt x="0" y="10287000"/>
                </a:lnTo>
                <a:lnTo>
                  <a:pt x="0" y="0"/>
                </a:lnTo>
                <a:close/>
              </a:path>
            </a:pathLst>
          </a:custGeom>
          <a:blipFill>
            <a:blip r:embed="rId2"/>
            <a:stretch>
              <a:fillRect t="-208" b="-208"/>
            </a:stretch>
          </a:blipFill>
        </p:spPr>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 y="0"/>
            <a:ext cx="18211800" cy="10287000"/>
          </a:xfrm>
          <a:custGeom>
            <a:avLst/>
            <a:gdLst/>
            <a:ahLst/>
            <a:cxnLst/>
            <a:rect l="l" t="t" r="r" b="b"/>
            <a:pathLst>
              <a:path w="13716000" h="10287000">
                <a:moveTo>
                  <a:pt x="0" y="0"/>
                </a:moveTo>
                <a:lnTo>
                  <a:pt x="13716000" y="0"/>
                </a:lnTo>
                <a:lnTo>
                  <a:pt x="13716000" y="10287000"/>
                </a:lnTo>
                <a:lnTo>
                  <a:pt x="0" y="10287000"/>
                </a:lnTo>
                <a:lnTo>
                  <a:pt x="0" y="0"/>
                </a:lnTo>
                <a:close/>
              </a:path>
            </a:pathLst>
          </a:custGeom>
          <a:blipFill>
            <a:blip r:embed="rId2"/>
            <a:stretch>
              <a:fillRect/>
            </a:stretch>
          </a:blipFill>
        </p:spPr>
      </p:sp>
    </p:spTree>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180665" y="1104900"/>
            <a:ext cx="11192935" cy="6760102"/>
            <a:chOff x="0" y="0"/>
            <a:chExt cx="2947934" cy="1780438"/>
          </a:xfrm>
        </p:grpSpPr>
        <p:sp>
          <p:nvSpPr>
            <p:cNvPr id="3" name="Freeform 3"/>
            <p:cNvSpPr/>
            <p:nvPr/>
          </p:nvSpPr>
          <p:spPr>
            <a:xfrm>
              <a:off x="0" y="0"/>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 y="-1004245"/>
            <a:ext cx="501865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53000"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149395" y="839994"/>
            <a:ext cx="9144000" cy="3340979"/>
          </a:xfrm>
          <a:prstGeom prst="rect">
            <a:avLst/>
          </a:prstGeom>
        </p:spPr>
        <p:txBody>
          <a:bodyPr>
            <a:spAutoFit/>
          </a:bodyPr>
          <a:lstStyle/>
          <a:p>
            <a:pPr lvl="0" algn="ctr">
              <a:lnSpc>
                <a:spcPct val="150000"/>
              </a:lnSpc>
            </a:pPr>
            <a:r>
              <a:rPr lang="en-US" sz="7500" b="1" spc="341">
                <a:solidFill>
                  <a:schemeClr val="tx2"/>
                </a:solidFill>
                <a:latin typeface="Arial" panose="020B0604020202020204" pitchFamily="34" charset="0"/>
                <a:cs typeface="Arial" panose="020B0604020202020204" pitchFamily="34" charset="0"/>
              </a:rPr>
              <a:t>KHÁI </a:t>
            </a:r>
          </a:p>
          <a:p>
            <a:pPr lvl="0" algn="ctr">
              <a:lnSpc>
                <a:spcPct val="150000"/>
              </a:lnSpc>
            </a:pPr>
            <a:r>
              <a:rPr lang="en-US" sz="7500" b="1" spc="341">
                <a:solidFill>
                  <a:schemeClr val="tx2"/>
                </a:solidFill>
                <a:latin typeface="Arial" panose="020B0604020202020204" pitchFamily="34" charset="0"/>
                <a:cs typeface="Arial" panose="020B0604020202020204" pitchFamily="34" charset="0"/>
              </a:rPr>
              <a:t>NIỆM</a:t>
            </a:r>
            <a:endParaRPr lang="en-US" sz="7500" b="1" spc="341"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6613358" y="2801183"/>
                <a:ext cx="10287000" cy="4247317"/>
              </a:xfrm>
              <a:prstGeom prst="rect">
                <a:avLst/>
              </a:prstGeom>
            </p:spPr>
            <p:txBody>
              <a:bodyPr wrap="square">
                <a:spAutoFit/>
              </a:bodyPr>
              <a:lstStyle/>
              <a:p>
                <a:pPr algn="just">
                  <a:lnSpc>
                    <a:spcPct val="150000"/>
                  </a:lnSpc>
                  <a:spcAft>
                    <a:spcPts val="800"/>
                  </a:spcAft>
                </a:pP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Hai mặt phẳng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α</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β</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được gọi là </a:t>
                </a:r>
                <a:r>
                  <a:rPr lang="en-US" sz="4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song song</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với nhau nếu chúng không có điểm chung, kí hiệu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α</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β</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β</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α</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5" name="Rectangle 24"/>
              <p:cNvSpPr>
                <a:spLocks noRot="1" noChangeAspect="1" noMove="1" noResize="1" noEditPoints="1" noAdjustHandles="1" noChangeArrowheads="1" noChangeShapeType="1" noTextEdit="1"/>
              </p:cNvSpPr>
              <p:nvPr/>
            </p:nvSpPr>
            <p:spPr>
              <a:xfrm>
                <a:off x="6613358" y="2801183"/>
                <a:ext cx="10287000" cy="4247317"/>
              </a:xfrm>
              <a:prstGeom prst="rect">
                <a:avLst/>
              </a:prstGeom>
              <a:blipFill>
                <a:blip r:embed="rId2"/>
                <a:stretch>
                  <a:fillRect l="-2490" r="-2490" b="-3305"/>
                </a:stretch>
              </a:blipFill>
            </p:spPr>
            <p:txBody>
              <a:bodyPr/>
              <a:lstStyle/>
              <a:p>
                <a:r>
                  <a:rPr lang="en-US">
                    <a:noFill/>
                  </a:rPr>
                  <a:t> </a:t>
                </a:r>
              </a:p>
            </p:txBody>
          </p:sp>
        </mc:Fallback>
      </mc:AlternateContent>
      <p:grpSp>
        <p:nvGrpSpPr>
          <p:cNvPr id="26" name="Group 9"/>
          <p:cNvGrpSpPr/>
          <p:nvPr/>
        </p:nvGrpSpPr>
        <p:grpSpPr>
          <a:xfrm>
            <a:off x="8711062" y="452840"/>
            <a:ext cx="764428" cy="1751335"/>
            <a:chOff x="0" y="0"/>
            <a:chExt cx="201331" cy="461257"/>
          </a:xfrm>
        </p:grpSpPr>
        <p:sp>
          <p:nvSpPr>
            <p:cNvPr id="27"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8"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9" name="Group 20"/>
          <p:cNvGrpSpPr/>
          <p:nvPr/>
        </p:nvGrpSpPr>
        <p:grpSpPr>
          <a:xfrm>
            <a:off x="13820951" y="496565"/>
            <a:ext cx="764428" cy="1751335"/>
            <a:chOff x="0" y="0"/>
            <a:chExt cx="201331" cy="461257"/>
          </a:xfrm>
        </p:grpSpPr>
        <p:sp>
          <p:nvSpPr>
            <p:cNvPr id="30"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31"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32" name="Picture 31"/>
          <p:cNvPicPr>
            <a:picLocks noChangeAspect="1"/>
          </p:cNvPicPr>
          <p:nvPr/>
        </p:nvPicPr>
        <p:blipFill>
          <a:blip r:embed="rId3"/>
          <a:stretch>
            <a:fillRect/>
          </a:stretch>
        </p:blipFill>
        <p:spPr>
          <a:xfrm>
            <a:off x="762000" y="6775573"/>
            <a:ext cx="3200400" cy="2178858"/>
          </a:xfrm>
          <a:prstGeom prst="rect">
            <a:avLst/>
          </a:prstGeom>
        </p:spPr>
      </p:pic>
      <p:pic>
        <p:nvPicPr>
          <p:cNvPr id="21" name="Picture 20"/>
          <p:cNvPicPr>
            <a:picLocks noChangeAspect="1"/>
          </p:cNvPicPr>
          <p:nvPr/>
        </p:nvPicPr>
        <p:blipFill>
          <a:blip r:embed="rId4"/>
          <a:stretch>
            <a:fillRect/>
          </a:stretch>
        </p:blipFill>
        <p:spPr>
          <a:xfrm>
            <a:off x="10591800" y="8332647"/>
            <a:ext cx="2777504" cy="1729534"/>
          </a:xfrm>
          <a:prstGeom prst="rect">
            <a:avLst/>
          </a:prstGeom>
        </p:spPr>
      </p:pic>
    </p:spTree>
    <p:extLst>
      <p:ext uri="{BB962C8B-B14F-4D97-AF65-F5344CB8AC3E}">
        <p14:creationId xmlns:p14="http://schemas.microsoft.com/office/powerpoint/2010/main" val="289897056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anim calcmode="lin" valueType="num">
                                      <p:cBhvr>
                                        <p:cTn id="22" dur="500" fill="hold"/>
                                        <p:tgtEl>
                                          <p:spTgt spid="29"/>
                                        </p:tgtEl>
                                        <p:attrNameLst>
                                          <p:attrName>ppt_x</p:attrName>
                                        </p:attrNameLst>
                                      </p:cBhvr>
                                      <p:tavLst>
                                        <p:tav tm="0">
                                          <p:val>
                                            <p:strVal val="#ppt_x"/>
                                          </p:val>
                                        </p:tav>
                                        <p:tav tm="100000">
                                          <p:val>
                                            <p:strVal val="#ppt_x"/>
                                          </p:val>
                                        </p:tav>
                                      </p:tavLst>
                                    </p:anim>
                                    <p:anim calcmode="lin" valueType="num">
                                      <p:cBhvr>
                                        <p:cTn id="23" dur="500" fill="hold"/>
                                        <p:tgtEl>
                                          <p:spTgt spid="2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4" name="Group 4"/>
          <p:cNvGrpSpPr/>
          <p:nvPr/>
        </p:nvGrpSpPr>
        <p:grpSpPr>
          <a:xfrm>
            <a:off x="699370" y="571499"/>
            <a:ext cx="16826630" cy="8783025"/>
            <a:chOff x="0" y="0"/>
            <a:chExt cx="2170275" cy="1829810"/>
          </a:xfrm>
        </p:grpSpPr>
        <p:sp>
          <p:nvSpPr>
            <p:cNvPr id="5"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solidFill>
              <a:srgbClr val="FFF9E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6739230" y="9715500"/>
            <a:ext cx="4714152" cy="2992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729999" y="102175"/>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3" name="Rectangle 22"/>
              <p:cNvSpPr/>
              <p:nvPr/>
            </p:nvSpPr>
            <p:spPr>
              <a:xfrm>
                <a:off x="1295400" y="1064240"/>
                <a:ext cx="9326459" cy="7355860"/>
              </a:xfrm>
              <a:prstGeom prst="rect">
                <a:avLst/>
              </a:prstGeom>
            </p:spPr>
            <p:txBody>
              <a:bodyPr wrap="square">
                <a:spAutoFit/>
              </a:bodyPr>
              <a:lstStyle/>
              <a:p>
                <a:pPr algn="just" fontAlgn="base">
                  <a:lnSpc>
                    <a:spcPct val="150000"/>
                  </a:lnSpc>
                  <a:spcBef>
                    <a:spcPts val="600"/>
                  </a:spcBef>
                  <a:spcAft>
                    <a:spcPts val="600"/>
                  </a:spcAft>
                </a:pPr>
                <a:r>
                  <a:rPr lang="en-US" sz="4200" b="1" i="1" u="sng">
                    <a:solidFill>
                      <a:srgbClr val="C00000"/>
                    </a:solidFill>
                    <a:latin typeface="Arial" panose="020B0604020202020204" pitchFamily="34" charset="0"/>
                    <a:ea typeface="Arial" panose="020B0604020202020204" pitchFamily="34" charset="0"/>
                    <a:cs typeface="Arial" panose="020B0604020202020204" pitchFamily="34" charset="0"/>
                  </a:rPr>
                  <a:t>Nhận xét:</a:t>
                </a:r>
                <a:endParaRPr lang="en-US" sz="4200" b="1" i="1" u="sng">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Nếu hai mặt phẳng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𝛼</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𝛽</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song song với nhau và đường thẳng d nằm trong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800">
                    <a:effectLst/>
                    <a:latin typeface="Arial" panose="020B0604020202020204" pitchFamily="34" charset="0"/>
                    <a:ea typeface="Times New Roman" panose="02020603050405020304" pitchFamily="18" charset="0"/>
                    <a:cs typeface="Arial" panose="020B0604020202020204" pitchFamily="34" charset="0"/>
                  </a:rPr>
                  <a:t>) thì d và </a:t>
                </a:r>
                <a14:m>
                  <m:oMath xmlns:m="http://schemas.openxmlformats.org/officeDocument/2006/math">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𝛽</m:t>
                        </m:r>
                      </m:e>
                    </m:d>
                  </m:oMath>
                </a14:m>
                <a:r>
                  <a:rPr lang="en-US" sz="3800">
                    <a:effectLst/>
                    <a:latin typeface="Arial" panose="020B0604020202020204" pitchFamily="34" charset="0"/>
                    <a:ea typeface="Times New Roman" panose="02020603050405020304" pitchFamily="18" charset="0"/>
                    <a:cs typeface="Arial" panose="020B0604020202020204" pitchFamily="34" charset="0"/>
                  </a:rPr>
                  <a:t> không có điểm chung, tức là d song song với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𝛽</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Như vậy, nếu một đường thẳng nằm trong một trong hai mặt phẳng song song thì đường thẳng đó song song với mặt phẳng còn lại.</a:t>
                </a:r>
              </a:p>
            </p:txBody>
          </p:sp>
        </mc:Choice>
        <mc:Fallback xmlns="">
          <p:sp>
            <p:nvSpPr>
              <p:cNvPr id="23" name="Rectangle 22"/>
              <p:cNvSpPr>
                <a:spLocks noRot="1" noChangeAspect="1" noMove="1" noResize="1" noEditPoints="1" noAdjustHandles="1" noChangeArrowheads="1" noChangeShapeType="1" noTextEdit="1"/>
              </p:cNvSpPr>
              <p:nvPr/>
            </p:nvSpPr>
            <p:spPr>
              <a:xfrm>
                <a:off x="1295400" y="1064240"/>
                <a:ext cx="9326459" cy="7355860"/>
              </a:xfrm>
              <a:prstGeom prst="rect">
                <a:avLst/>
              </a:prstGeom>
              <a:blipFill>
                <a:blip r:embed="rId2"/>
                <a:stretch>
                  <a:fillRect l="-2551" r="-2158" b="-912"/>
                </a:stretch>
              </a:blipFill>
            </p:spPr>
            <p:txBody>
              <a:bodyPr/>
              <a:lstStyle/>
              <a:p>
                <a:r>
                  <a:rPr lang="en-US">
                    <a:noFill/>
                  </a:rPr>
                  <a:t> </a:t>
                </a:r>
              </a:p>
            </p:txBody>
          </p:sp>
        </mc:Fallback>
      </mc:AlternateContent>
      <p:grpSp>
        <p:nvGrpSpPr>
          <p:cNvPr id="24" name="Group 17"/>
          <p:cNvGrpSpPr/>
          <p:nvPr/>
        </p:nvGrpSpPr>
        <p:grpSpPr>
          <a:xfrm rot="8207862">
            <a:off x="16905735" y="152215"/>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p:cNvPicPr>
            <a:picLocks noChangeAspect="1"/>
          </p:cNvPicPr>
          <p:nvPr/>
        </p:nvPicPr>
        <p:blipFill>
          <a:blip r:embed="rId3"/>
          <a:stretch>
            <a:fillRect/>
          </a:stretch>
        </p:blipFill>
        <p:spPr>
          <a:xfrm>
            <a:off x="15849600" y="8131864"/>
            <a:ext cx="1978605" cy="1417607"/>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134994" y="2552700"/>
            <a:ext cx="5781406" cy="5108848"/>
          </a:xfrm>
          <a:prstGeom prst="rect">
            <a:avLst/>
          </a:prstGeom>
        </p:spPr>
      </p:pic>
    </p:spTree>
    <p:extLst>
      <p:ext uri="{BB962C8B-B14F-4D97-AF65-F5344CB8AC3E}">
        <p14:creationId xmlns:p14="http://schemas.microsoft.com/office/powerpoint/2010/main" val="147237353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5" name="Rectangle 4"/>
          <p:cNvSpPr/>
          <p:nvPr/>
        </p:nvSpPr>
        <p:spPr>
          <a:xfrm>
            <a:off x="533400" y="495300"/>
            <a:ext cx="2621230" cy="78483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mn-cs"/>
              </a:rPr>
              <a:t>CÂU</a:t>
            </a:r>
            <a:r>
              <a:rPr kumimoji="0" lang="en-US" altLang="en-US" sz="4500" b="1" i="0" u="none" strike="noStrike" kern="1200" cap="none" spc="0" normalizeH="0" noProof="0">
                <a:ln>
                  <a:noFill/>
                </a:ln>
                <a:solidFill>
                  <a:srgbClr val="FFFF00"/>
                </a:solidFill>
                <a:effectLst/>
                <a:uLnTx/>
                <a:uFillTx/>
                <a:latin typeface="Arial" panose="020B0604020202020204" pitchFamily="34" charset="0"/>
                <a:ea typeface="+mn-ea"/>
                <a:cs typeface="+mn-cs"/>
              </a:rPr>
              <a:t> HỎI</a:t>
            </a:r>
            <a:endParaRPr kumimoji="0" lang="vi-VN" alt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2"/>
          <a:stretch>
            <a:fillRect/>
          </a:stretch>
        </p:blipFill>
        <p:spPr>
          <a:xfrm rot="20620050">
            <a:off x="16493944" y="374898"/>
            <a:ext cx="1288003" cy="2057756"/>
          </a:xfrm>
          <a:prstGeom prst="rect">
            <a:avLst/>
          </a:prstGeom>
        </p:spPr>
      </p:pic>
      <p:sp>
        <p:nvSpPr>
          <p:cNvPr id="3" name="TextBox 2"/>
          <p:cNvSpPr txBox="1"/>
          <p:nvPr/>
        </p:nvSpPr>
        <p:spPr>
          <a:xfrm>
            <a:off x="533400" y="1257300"/>
            <a:ext cx="15948966" cy="1846659"/>
          </a:xfrm>
          <a:prstGeom prst="rect">
            <a:avLst/>
          </a:prstGeom>
          <a:noFill/>
        </p:spPr>
        <p:txBody>
          <a:bodyPr wrap="square" rtlCol="0">
            <a:spAutoFit/>
          </a:bodyPr>
          <a:lstStyle/>
          <a:p>
            <a:pPr>
              <a:lnSpc>
                <a:spcPct val="150000"/>
              </a:lnSpc>
            </a:pPr>
            <a:r>
              <a:rPr lang="en-US" sz="3800">
                <a:solidFill>
                  <a:schemeClr val="bg1"/>
                </a:solidFill>
                <a:latin typeface="Arial" panose="020B0604020202020204" pitchFamily="34" charset="0"/>
                <a:cs typeface="Arial" panose="020B0604020202020204" pitchFamily="34" charset="0"/>
              </a:rPr>
              <a:t>Trong hình ảnh mở đầu, các nhát cắt có nằm trong mặt phẳng song song hay không?</a:t>
            </a:r>
          </a:p>
        </p:txBody>
      </p:sp>
      <p:pic>
        <p:nvPicPr>
          <p:cNvPr id="16" name="Picture 15"/>
          <p:cNvPicPr>
            <a:picLocks noChangeAspect="1"/>
          </p:cNvPicPr>
          <p:nvPr/>
        </p:nvPicPr>
        <p:blipFill>
          <a:blip r:embed="rId3"/>
          <a:stretch>
            <a:fillRect/>
          </a:stretch>
        </p:blipFill>
        <p:spPr>
          <a:xfrm>
            <a:off x="5867400" y="3238500"/>
            <a:ext cx="6553200" cy="3684287"/>
          </a:xfrm>
          <a:prstGeom prst="rect">
            <a:avLst/>
          </a:prstGeom>
        </p:spPr>
      </p:pic>
      <p:sp>
        <p:nvSpPr>
          <p:cNvPr id="4" name="Rectangle 3"/>
          <p:cNvSpPr/>
          <p:nvPr/>
        </p:nvSpPr>
        <p:spPr>
          <a:xfrm>
            <a:off x="974359" y="8420100"/>
            <a:ext cx="16339281" cy="861133"/>
          </a:xfrm>
          <a:prstGeom prst="rect">
            <a:avLst/>
          </a:prstGeom>
        </p:spPr>
        <p:txBody>
          <a:bodyPr wrap="none">
            <a:spAutoFit/>
          </a:bodyPr>
          <a:lstStyle/>
          <a:p>
            <a:pPr algn="just">
              <a:lnSpc>
                <a:spcPct val="150000"/>
              </a:lnSpc>
              <a:spcAft>
                <a:spcPts val="800"/>
              </a:spcAft>
            </a:pPr>
            <a:r>
              <a:rPr lang="en-US" sz="3800">
                <a:solidFill>
                  <a:schemeClr val="bg1"/>
                </a:solidFill>
                <a:latin typeface="Arial" panose="020B0604020202020204" pitchFamily="34" charset="0"/>
                <a:ea typeface="Times New Roman" panose="02020603050405020304" pitchFamily="18" charset="0"/>
                <a:cs typeface="Arial" panose="020B0604020202020204" pitchFamily="34" charset="0"/>
              </a:rPr>
              <a:t>Trong hình ảnh mở đầu, các nhát cắt nằm trong các mặt phẳng song song.</a:t>
            </a:r>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1827973" y="7514392"/>
            <a:ext cx="1826975" cy="677108"/>
          </a:xfrm>
          <a:prstGeom prst="rect">
            <a:avLst/>
          </a:prstGeom>
        </p:spPr>
        <p:txBody>
          <a:bodyPr wrap="none">
            <a:spAutoFit/>
          </a:bodyPr>
          <a:lstStyle/>
          <a:p>
            <a:pPr lvl="0" algn="ctr">
              <a:defRPr/>
            </a:pPr>
            <a:r>
              <a:rPr lang="en-US" sz="3800" b="1" i="1" u="sng">
                <a:solidFill>
                  <a:schemeClr val="bg1"/>
                </a:solidFill>
                <a:latin typeface="Arial" panose="020B0604020202020204" pitchFamily="34" charset="0"/>
              </a:rPr>
              <a:t>Trả lời:</a:t>
            </a:r>
            <a:endParaRPr lang="en-US" sz="3800" b="1" i="1" u="sng" dirty="0">
              <a:solidFill>
                <a:schemeClr val="bg1"/>
              </a:solidFill>
            </a:endParaRPr>
          </a:p>
        </p:txBody>
      </p:sp>
      <p:pic>
        <p:nvPicPr>
          <p:cNvPr id="18" name="Picture 17"/>
          <p:cNvPicPr>
            <a:picLocks noChangeAspect="1"/>
          </p:cNvPicPr>
          <p:nvPr/>
        </p:nvPicPr>
        <p:blipFill>
          <a:blip r:embed="rId4"/>
          <a:stretch>
            <a:fillRect/>
          </a:stretch>
        </p:blipFill>
        <p:spPr>
          <a:xfrm rot="21227728">
            <a:off x="-83852" y="6141169"/>
            <a:ext cx="1002786" cy="1005767"/>
          </a:xfrm>
          <a:prstGeom prst="rect">
            <a:avLst/>
          </a:prstGeom>
        </p:spPr>
      </p:pic>
    </p:spTree>
    <p:extLst>
      <p:ext uri="{BB962C8B-B14F-4D97-AF65-F5344CB8AC3E}">
        <p14:creationId xmlns:p14="http://schemas.microsoft.com/office/powerpoint/2010/main" val="161679584"/>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1828800" y="1485900"/>
            <a:ext cx="10744200"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843824" y="9867900"/>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7876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1074065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8"/>
          <p:cNvGrpSpPr/>
          <p:nvPr/>
        </p:nvGrpSpPr>
        <p:grpSpPr>
          <a:xfrm>
            <a:off x="6536092" y="2171700"/>
            <a:ext cx="1226808" cy="1226808"/>
            <a:chOff x="0" y="0"/>
            <a:chExt cx="1635744" cy="1635744"/>
          </a:xfrm>
        </p:grpSpPr>
        <p:grpSp>
          <p:nvGrpSpPr>
            <p:cNvPr id="24" name="Group 9"/>
            <p:cNvGrpSpPr>
              <a:grpSpLocks noChangeAspect="1"/>
            </p:cNvGrpSpPr>
            <p:nvPr/>
          </p:nvGrpSpPr>
          <p:grpSpPr>
            <a:xfrm>
              <a:off x="0" y="0"/>
              <a:ext cx="1635744" cy="1635744"/>
              <a:chOff x="0" y="0"/>
              <a:chExt cx="495300" cy="495300"/>
            </a:xfrm>
          </p:grpSpPr>
          <p:sp>
            <p:nvSpPr>
              <p:cNvPr id="2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2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25" name="TextBox 12"/>
            <p:cNvSpPr txBox="1"/>
            <p:nvPr/>
          </p:nvSpPr>
          <p:spPr>
            <a:xfrm>
              <a:off x="383797" y="153700"/>
              <a:ext cx="868151" cy="1139885"/>
            </a:xfrm>
            <a:prstGeom prst="rect">
              <a:avLst/>
            </a:prstGeom>
          </p:spPr>
          <p:txBody>
            <a:bodyPr lIns="0" tIns="0" rIns="0" bIns="0" rtlCol="0" anchor="t">
              <a:spAutoFit/>
            </a:bodyPr>
            <a:lstStyle/>
            <a:p>
              <a:pPr marL="0" marR="0" lvl="0" indent="0" algn="ctr" defTabSz="914400" rtl="0" eaLnBrk="1" fontAlgn="auto" latinLnBrk="0" hangingPunct="1">
                <a:lnSpc>
                  <a:spcPts val="7328"/>
                </a:lnSpc>
                <a:spcBef>
                  <a:spcPts val="0"/>
                </a:spcBef>
                <a:spcAft>
                  <a:spcPts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8" name="Rectangle 27"/>
          <p:cNvSpPr/>
          <p:nvPr/>
        </p:nvSpPr>
        <p:spPr>
          <a:xfrm>
            <a:off x="2133600" y="3695700"/>
            <a:ext cx="10031793" cy="424731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dirty="0">
                <a:solidFill>
                  <a:srgbClr val="284353"/>
                </a:solidFill>
                <a:latin typeface="Arial" panose="020B0604020202020204" pitchFamily="34" charset="0"/>
                <a:ea typeface="Times New Roman" panose="02020603050405020304" pitchFamily="18" charset="0"/>
                <a:cs typeface="Arial" panose="020B0604020202020204" pitchFamily="34" charset="0"/>
              </a:rPr>
              <a:t>ĐIỀU KIỆN VÀ TÍNH CHẤT CỦA HAI MẶT PHẲNG SONG </a:t>
            </a:r>
            <a:r>
              <a:rPr lang="en-US" sz="6000" b="1" dirty="0" err="1">
                <a:solidFill>
                  <a:srgbClr val="284353"/>
                </a:solidFill>
                <a:latin typeface="Arial" panose="020B0604020202020204" pitchFamily="34" charset="0"/>
                <a:ea typeface="Times New Roman" panose="02020603050405020304" pitchFamily="18" charset="0"/>
                <a:cs typeface="Arial" panose="020B0604020202020204" pitchFamily="34" charset="0"/>
              </a:rPr>
              <a:t>SONG</a:t>
            </a:r>
            <a:endParaRPr kumimoji="0" lang="en-US" sz="6000" b="0" i="0" u="none" strike="noStrike" kern="1200" cap="none" spc="0" normalizeH="0" baseline="0" noProof="0" dirty="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192998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506643" y="98812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p:cNvPicPr>
            <a:picLocks noChangeAspect="1"/>
          </p:cNvPicPr>
          <p:nvPr/>
        </p:nvPicPr>
        <p:blipFill>
          <a:blip r:embed="rId2"/>
          <a:stretch>
            <a:fillRect/>
          </a:stretch>
        </p:blipFill>
        <p:spPr>
          <a:xfrm>
            <a:off x="10363200" y="8648700"/>
            <a:ext cx="717638" cy="1232585"/>
          </a:xfrm>
          <a:prstGeom prst="rect">
            <a:avLst/>
          </a:prstGeom>
        </p:spPr>
      </p:pic>
      <p:sp>
        <p:nvSpPr>
          <p:cNvPr id="25" name="Freeform 15"/>
          <p:cNvSpPr/>
          <p:nvPr/>
        </p:nvSpPr>
        <p:spPr>
          <a:xfrm rot="3107583">
            <a:off x="17093568" y="335132"/>
            <a:ext cx="779940" cy="1260106"/>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6" name="Group 15"/>
          <p:cNvGrpSpPr/>
          <p:nvPr/>
        </p:nvGrpSpPr>
        <p:grpSpPr>
          <a:xfrm>
            <a:off x="536413" y="571500"/>
            <a:ext cx="4647266" cy="963915"/>
            <a:chOff x="2012116" y="2110922"/>
            <a:chExt cx="4647266" cy="963915"/>
          </a:xfrm>
        </p:grpSpPr>
        <p:pic>
          <p:nvPicPr>
            <p:cNvPr id="17" name="Picture 16"/>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r>
                <a:rPr lang="nl-NL" sz="4000" b="1">
                  <a:solidFill>
                    <a:srgbClr val="C00000"/>
                  </a:solidFill>
                  <a:latin typeface="Arial" panose="020B0604020202020204" pitchFamily="34" charset="0"/>
                  <a:cs typeface="Arial" panose="020B0604020202020204" pitchFamily="34" charset="0"/>
                </a:rPr>
                <a:t>HĐ2:</a:t>
              </a:r>
              <a:endParaRPr lang="en-US" sz="4000" dirty="0">
                <a:solidFill>
                  <a:srgbClr val="C00000"/>
                </a:solidFill>
                <a:latin typeface="Arial" panose="020B0604020202020204" pitchFamily="34" charset="0"/>
                <a:cs typeface="Arial" panose="020B0604020202020204" pitchFamily="34" charset="0"/>
              </a:endParaRPr>
            </a:p>
          </p:txBody>
        </p:sp>
      </p:grpSp>
      <p:sp>
        <p:nvSpPr>
          <p:cNvPr id="3" name="Rectangle 2"/>
          <p:cNvSpPr/>
          <p:nvPr/>
        </p:nvSpPr>
        <p:spPr>
          <a:xfrm>
            <a:off x="506002" y="1581477"/>
            <a:ext cx="17248598" cy="2862322"/>
          </a:xfrm>
          <a:prstGeom prst="rect">
            <a:avLst/>
          </a:prstGeom>
        </p:spPr>
        <p:txBody>
          <a:bodyPr wrap="square">
            <a:spAutoFit/>
          </a:bodyPr>
          <a:lstStyle/>
          <a:p>
            <a:pPr algn="just">
              <a:lnSpc>
                <a:spcPct val="150000"/>
              </a:lnSpc>
            </a:pPr>
            <a:r>
              <a:rPr lang="vi-VN" sz="4000">
                <a:solidFill>
                  <a:srgbClr val="000000"/>
                </a:solidFill>
              </a:rPr>
              <a:t>Cho mặt phẳng (</a:t>
            </a:r>
            <a:r>
              <a:rPr lang="el-GR" sz="4000" i="1">
                <a:solidFill>
                  <a:srgbClr val="000000"/>
                </a:solidFill>
              </a:rPr>
              <a:t>α</a:t>
            </a:r>
            <a:r>
              <a:rPr lang="el-GR" sz="4000">
                <a:solidFill>
                  <a:srgbClr val="000000"/>
                </a:solidFill>
              </a:rPr>
              <a:t>)</a:t>
            </a:r>
            <a:r>
              <a:rPr lang="el-GR" sz="4000" i="1">
                <a:solidFill>
                  <a:srgbClr val="000000"/>
                </a:solidFill>
              </a:rPr>
              <a:t> </a:t>
            </a:r>
            <a:r>
              <a:rPr lang="vi-VN" sz="4000">
                <a:solidFill>
                  <a:srgbClr val="000000"/>
                </a:solidFill>
              </a:rPr>
              <a:t>chứa hai đường thẳng cắt nhau </a:t>
            </a:r>
            <a:r>
              <a:rPr lang="vi-VN" sz="4000" i="1">
                <a:solidFill>
                  <a:srgbClr val="000000"/>
                </a:solidFill>
              </a:rPr>
              <a:t>a, b</a:t>
            </a:r>
            <a:r>
              <a:rPr lang="vi-VN" sz="4000">
                <a:solidFill>
                  <a:srgbClr val="000000"/>
                </a:solidFill>
              </a:rPr>
              <a:t> và </a:t>
            </a:r>
            <a:r>
              <a:rPr lang="vi-VN" sz="4000" i="1">
                <a:solidFill>
                  <a:srgbClr val="000000"/>
                </a:solidFill>
              </a:rPr>
              <a:t>a, b</a:t>
            </a:r>
            <a:r>
              <a:rPr lang="vi-VN" sz="4000">
                <a:solidFill>
                  <a:srgbClr val="000000"/>
                </a:solidFill>
              </a:rPr>
              <a:t> cùng song song với mặt phẳng (</a:t>
            </a:r>
            <a:r>
              <a:rPr lang="el-GR" sz="4000" i="1">
                <a:solidFill>
                  <a:srgbClr val="000000"/>
                </a:solidFill>
              </a:rPr>
              <a:t>β</a:t>
            </a:r>
            <a:r>
              <a:rPr lang="el-GR" sz="4000">
                <a:solidFill>
                  <a:srgbClr val="000000"/>
                </a:solidFill>
              </a:rPr>
              <a:t>) (</a:t>
            </a:r>
            <a:r>
              <a:rPr lang="vi-VN" sz="4000">
                <a:solidFill>
                  <a:srgbClr val="000000"/>
                </a:solidFill>
              </a:rPr>
              <a:t>H.4.41)</a:t>
            </a:r>
          </a:p>
          <a:p>
            <a:pPr lvl="0" algn="just">
              <a:lnSpc>
                <a:spcPct val="150000"/>
              </a:lnSpc>
            </a:pPr>
            <a:r>
              <a:rPr lang="vi-VN" sz="4000">
                <a:solidFill>
                  <a:srgbClr val="000000"/>
                </a:solidFill>
              </a:rPr>
              <a:t>Nếu (</a:t>
            </a:r>
            <a:r>
              <a:rPr lang="el-GR" sz="4000" i="1">
                <a:solidFill>
                  <a:srgbClr val="000000"/>
                </a:solidFill>
              </a:rPr>
              <a:t>α</a:t>
            </a:r>
            <a:r>
              <a:rPr lang="el-GR" sz="4000">
                <a:solidFill>
                  <a:srgbClr val="000000"/>
                </a:solidFill>
              </a:rPr>
              <a:t>) </a:t>
            </a:r>
            <a:r>
              <a:rPr lang="vi-VN" sz="4000">
                <a:solidFill>
                  <a:srgbClr val="000000"/>
                </a:solidFill>
              </a:rPr>
              <a:t>và (</a:t>
            </a:r>
            <a:r>
              <a:rPr lang="el-GR" sz="4000" i="1">
                <a:solidFill>
                  <a:srgbClr val="000000"/>
                </a:solidFill>
              </a:rPr>
              <a:t>β</a:t>
            </a:r>
            <a:r>
              <a:rPr lang="el-GR" sz="4000">
                <a:solidFill>
                  <a:srgbClr val="000000"/>
                </a:solidFill>
              </a:rPr>
              <a:t>) </a:t>
            </a:r>
            <a:r>
              <a:rPr lang="vi-VN" sz="4000">
                <a:solidFill>
                  <a:srgbClr val="000000"/>
                </a:solidFill>
              </a:rPr>
              <a:t>cắt nhau theo giao tuyến </a:t>
            </a:r>
            <a:r>
              <a:rPr lang="vi-VN" sz="4000" i="1">
                <a:solidFill>
                  <a:srgbClr val="000000"/>
                </a:solidFill>
              </a:rPr>
              <a:t>c</a:t>
            </a:r>
            <a:r>
              <a:rPr lang="vi-VN" sz="4000">
                <a:solidFill>
                  <a:srgbClr val="000000"/>
                </a:solidFill>
              </a:rPr>
              <a:t> thì hai đường thẳng </a:t>
            </a:r>
            <a:r>
              <a:rPr lang="vi-VN" sz="4000" i="1">
                <a:solidFill>
                  <a:srgbClr val="000000"/>
                </a:solidFill>
              </a:rPr>
              <a:t>a </a:t>
            </a:r>
            <a:r>
              <a:rPr lang="vi-VN" sz="4000">
                <a:solidFill>
                  <a:srgbClr val="000000"/>
                </a:solidFill>
              </a:rPr>
              <a:t>và </a:t>
            </a:r>
            <a:r>
              <a:rPr lang="vi-VN" sz="4000" i="1">
                <a:solidFill>
                  <a:srgbClr val="000000"/>
                </a:solidFill>
              </a:rPr>
              <a:t>c</a:t>
            </a:r>
            <a:r>
              <a:rPr lang="vi-VN" sz="4000">
                <a:solidFill>
                  <a:srgbClr val="000000"/>
                </a:solidFill>
              </a:rPr>
              <a:t> có</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83359" y="4686300"/>
            <a:ext cx="5895041" cy="4161205"/>
          </a:xfrm>
          <a:prstGeom prst="rect">
            <a:avLst/>
          </a:prstGeom>
        </p:spPr>
      </p:pic>
      <p:sp>
        <p:nvSpPr>
          <p:cNvPr id="14" name="Rectangle 13"/>
          <p:cNvSpPr/>
          <p:nvPr/>
        </p:nvSpPr>
        <p:spPr>
          <a:xfrm>
            <a:off x="536412" y="4389810"/>
            <a:ext cx="10055387" cy="4708981"/>
          </a:xfrm>
          <a:prstGeom prst="rect">
            <a:avLst/>
          </a:prstGeom>
        </p:spPr>
        <p:txBody>
          <a:bodyPr wrap="square">
            <a:spAutoFit/>
          </a:bodyPr>
          <a:lstStyle/>
          <a:p>
            <a:pPr lvl="0" algn="just">
              <a:lnSpc>
                <a:spcPct val="150000"/>
              </a:lnSpc>
            </a:pPr>
            <a:r>
              <a:rPr lang="vi-VN" sz="4000">
                <a:solidFill>
                  <a:srgbClr val="000000"/>
                </a:solidFill>
              </a:rPr>
              <a:t>song</a:t>
            </a:r>
            <a:r>
              <a:rPr lang="en-US" sz="4000">
                <a:solidFill>
                  <a:srgbClr val="000000"/>
                </a:solidFill>
              </a:rPr>
              <a:t> </a:t>
            </a:r>
            <a:r>
              <a:rPr lang="vi-VN" sz="4000">
                <a:solidFill>
                  <a:srgbClr val="000000"/>
                </a:solidFill>
              </a:rPr>
              <a:t>song với nhau hay không, hai đường thẳng </a:t>
            </a:r>
            <a:r>
              <a:rPr lang="vi-VN" sz="4000" i="1">
                <a:solidFill>
                  <a:srgbClr val="000000"/>
                </a:solidFill>
              </a:rPr>
              <a:t>b</a:t>
            </a:r>
            <a:r>
              <a:rPr lang="vi-VN" sz="4000">
                <a:solidFill>
                  <a:srgbClr val="000000"/>
                </a:solidFill>
              </a:rPr>
              <a:t> và</a:t>
            </a:r>
            <a:r>
              <a:rPr lang="vi-VN" sz="4000" i="1">
                <a:solidFill>
                  <a:srgbClr val="000000"/>
                </a:solidFill>
              </a:rPr>
              <a:t> c</a:t>
            </a:r>
            <a:r>
              <a:rPr lang="vi-VN" sz="4000">
                <a:solidFill>
                  <a:srgbClr val="000000"/>
                </a:solidFill>
              </a:rPr>
              <a:t> có song song với nhau hay không?</a:t>
            </a:r>
          </a:p>
          <a:p>
            <a:pPr lvl="0" algn="just">
              <a:lnSpc>
                <a:spcPct val="150000"/>
              </a:lnSpc>
            </a:pPr>
            <a:r>
              <a:rPr lang="vi-VN" sz="4000">
                <a:solidFill>
                  <a:srgbClr val="000000"/>
                </a:solidFill>
              </a:rPr>
              <a:t>Hãy rút ra kết luận sau khi trả lời các câu hỏi trên</a:t>
            </a:r>
            <a:r>
              <a:rPr lang="en-US" sz="4000">
                <a:solidFill>
                  <a:srgbClr val="000000"/>
                </a:solidFill>
              </a:rPr>
              <a:t>.</a:t>
            </a:r>
            <a:endParaRPr lang="vi-VN" sz="4000">
              <a:solidFill>
                <a:srgbClr val="000000"/>
              </a:solidFill>
            </a:endParaRPr>
          </a:p>
        </p:txBody>
      </p:sp>
    </p:spTree>
    <p:extLst>
      <p:ext uri="{BB962C8B-B14F-4D97-AF65-F5344CB8AC3E}">
        <p14:creationId xmlns:p14="http://schemas.microsoft.com/office/powerpoint/2010/main" val="26916619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533400" y="98812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p:cNvGrpSpPr/>
          <p:nvPr/>
        </p:nvGrpSpPr>
        <p:grpSpPr>
          <a:xfrm>
            <a:off x="6069929" y="647700"/>
            <a:ext cx="5588671" cy="1536462"/>
            <a:chOff x="1606520" y="2065887"/>
            <a:chExt cx="6171896" cy="1366452"/>
          </a:xfrm>
          <a:solidFill>
            <a:schemeClr val="accent3"/>
          </a:solidFill>
        </p:grpSpPr>
        <p:grpSp>
          <p:nvGrpSpPr>
            <p:cNvPr id="10" name="Group 9"/>
            <p:cNvGrpSpPr/>
            <p:nvPr/>
          </p:nvGrpSpPr>
          <p:grpSpPr>
            <a:xfrm>
              <a:off x="1606520" y="2065887"/>
              <a:ext cx="6171896" cy="1366452"/>
              <a:chOff x="1315762" y="2588610"/>
              <a:chExt cx="14688425" cy="5271914"/>
            </a:xfrm>
            <a:grpFill/>
          </p:grpSpPr>
          <p:sp>
            <p:nvSpPr>
              <p:cNvPr id="16" name="Freeform 4"/>
              <p:cNvSpPr/>
              <p:nvPr/>
            </p:nvSpPr>
            <p:spPr>
              <a:xfrm>
                <a:off x="1315762" y="2588610"/>
                <a:ext cx="14688425" cy="5271914"/>
              </a:xfrm>
              <a:custGeom>
                <a:avLst/>
                <a:gdLst/>
                <a:ahLst/>
                <a:cxnLst/>
                <a:rect l="l" t="t" r="r" b="b"/>
                <a:pathLst>
                  <a:path w="4099121" h="1678281">
                    <a:moveTo>
                      <a:pt x="0" y="0"/>
                    </a:moveTo>
                    <a:lnTo>
                      <a:pt x="4099121" y="0"/>
                    </a:lnTo>
                    <a:lnTo>
                      <a:pt x="4099121" y="1678281"/>
                    </a:lnTo>
                    <a:lnTo>
                      <a:pt x="0" y="1678281"/>
                    </a:lnTo>
                    <a:close/>
                  </a:path>
                </a:pathLst>
              </a:custGeom>
              <a:grpFill/>
            </p:spPr>
          </p:sp>
          <p:sp>
            <p:nvSpPr>
              <p:cNvPr id="14" name="Freeform 7"/>
              <p:cNvSpPr/>
              <p:nvPr/>
            </p:nvSpPr>
            <p:spPr>
              <a:xfrm>
                <a:off x="1515418" y="2940099"/>
                <a:ext cx="14126074" cy="4521548"/>
              </a:xfrm>
              <a:custGeom>
                <a:avLst/>
                <a:gdLst/>
                <a:ahLst/>
                <a:cxnLst/>
                <a:rect l="l" t="t" r="r" b="b"/>
                <a:pathLst>
                  <a:path w="3848257" h="1414874">
                    <a:moveTo>
                      <a:pt x="0" y="0"/>
                    </a:moveTo>
                    <a:lnTo>
                      <a:pt x="3848257" y="0"/>
                    </a:lnTo>
                    <a:lnTo>
                      <a:pt x="3848257" y="1414874"/>
                    </a:lnTo>
                    <a:lnTo>
                      <a:pt x="0" y="1414874"/>
                    </a:lnTo>
                    <a:close/>
                  </a:path>
                </a:pathLst>
              </a:custGeom>
              <a:grpFill/>
              <a:ln>
                <a:solidFill>
                  <a:srgbClr val="00B050"/>
                </a:solidFill>
              </a:ln>
            </p:spPr>
          </p:sp>
        </p:grpSp>
        <p:sp>
          <p:nvSpPr>
            <p:cNvPr id="11" name="TextBox 2"/>
            <p:cNvSpPr txBox="1"/>
            <p:nvPr/>
          </p:nvSpPr>
          <p:spPr>
            <a:xfrm>
              <a:off x="1887768" y="2201424"/>
              <a:ext cx="5618686" cy="959848"/>
            </a:xfrm>
            <a:prstGeom prst="rect">
              <a:avLst/>
            </a:prstGeom>
            <a:noFill/>
          </p:spPr>
          <p:txBody>
            <a:bodyPr wrap="square" lIns="0" tIns="0" rIns="0" bIns="0" rtlCol="0" anchor="t">
              <a:spAutoFit/>
            </a:bodyPr>
            <a:lstStyle/>
            <a:p>
              <a:pPr algn="ctr">
                <a:lnSpc>
                  <a:spcPts val="9379"/>
                </a:lnSpc>
              </a:pPr>
              <a:r>
                <a:rPr lang="en-US" sz="6000" b="1" spc="341" dirty="0">
                  <a:latin typeface="Arial" panose="020B0604020202020204" pitchFamily="34" charset="0"/>
                  <a:cs typeface="Arial" panose="020B0604020202020204" pitchFamily="34" charset="0"/>
                </a:rPr>
                <a:t>KHỞI ĐỘNG</a:t>
              </a:r>
            </a:p>
          </p:txBody>
        </p:sp>
      </p:grpSp>
      <p:sp>
        <p:nvSpPr>
          <p:cNvPr id="18" name="Rectangle 17"/>
          <p:cNvSpPr/>
          <p:nvPr/>
        </p:nvSpPr>
        <p:spPr>
          <a:xfrm>
            <a:off x="609600" y="2940189"/>
            <a:ext cx="8865556" cy="5632311"/>
          </a:xfrm>
          <a:prstGeom prst="rect">
            <a:avLst/>
          </a:prstGeom>
        </p:spPr>
        <p:txBody>
          <a:bodyPr wrap="square">
            <a:spAutoFit/>
          </a:bodyPr>
          <a:lstStyle/>
          <a:p>
            <a:pPr algn="just">
              <a:lnSpc>
                <a:spcPct val="150000"/>
              </a:lnSpc>
              <a:spcAft>
                <a:spcPts val="0"/>
              </a:spcAft>
            </a:pPr>
            <a:r>
              <a:rPr lang="vi-VN" sz="4000">
                <a:ea typeface="Calibri" panose="020F0502020204030204" pitchFamily="34" charset="0"/>
                <a:cs typeface="Arial" panose="020B0604020202020204" pitchFamily="34" charset="0"/>
              </a:rPr>
              <a:t>Các đầu bếp chuyên nghiệp luôn có kĩ năng dùng dao điêu luyện để thái thức ăn như rau, củ, thịt, cá,... thành các miếng đều nhau và đẹp mắt. Các nhát cắt cần tuân thủ nguyên tắc gì để đạt được điều đó?</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a:off x="457200" y="800100"/>
            <a:ext cx="1662681" cy="1465157"/>
          </a:xfrm>
          <a:prstGeom prst="rect">
            <a:avLst/>
          </a:prstGeom>
        </p:spPr>
      </p:pic>
      <p:pic>
        <p:nvPicPr>
          <p:cNvPr id="20" name="Picture 19"/>
          <p:cNvPicPr>
            <a:picLocks noChangeAspect="1"/>
          </p:cNvPicPr>
          <p:nvPr/>
        </p:nvPicPr>
        <p:blipFill>
          <a:blip r:embed="rId3"/>
          <a:stretch>
            <a:fillRect/>
          </a:stretch>
        </p:blipFill>
        <p:spPr>
          <a:xfrm>
            <a:off x="15697200" y="8684321"/>
            <a:ext cx="2191775" cy="1488379"/>
          </a:xfrm>
          <a:prstGeom prst="rect">
            <a:avLst/>
          </a:prstGeom>
        </p:spPr>
      </p:pic>
      <p:pic>
        <p:nvPicPr>
          <p:cNvPr id="2" name="Picture 1"/>
          <p:cNvPicPr>
            <a:picLocks noChangeAspect="1"/>
          </p:cNvPicPr>
          <p:nvPr/>
        </p:nvPicPr>
        <p:blipFill>
          <a:blip r:embed="rId4"/>
          <a:stretch>
            <a:fillRect/>
          </a:stretch>
        </p:blipFill>
        <p:spPr>
          <a:xfrm>
            <a:off x="9965165" y="3347257"/>
            <a:ext cx="7584257" cy="4263960"/>
          </a:xfrm>
          <a:prstGeom prst="rect">
            <a:avLst/>
          </a:prstGeom>
        </p:spPr>
      </p:pic>
    </p:spTree>
    <p:extLst>
      <p:ext uri="{BB962C8B-B14F-4D97-AF65-F5344CB8AC3E}">
        <p14:creationId xmlns:p14="http://schemas.microsoft.com/office/powerpoint/2010/main" val="37373983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par>
                                <p:cTn id="12" presetID="22" presetClass="entr" presetSubtype="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1954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stretch>
            <a:fillRect/>
          </a:stretch>
        </p:blipFill>
        <p:spPr>
          <a:xfrm rot="12638834">
            <a:off x="16067860" y="8116444"/>
            <a:ext cx="1743030" cy="1333952"/>
          </a:xfrm>
          <a:prstGeom prst="rect">
            <a:avLst/>
          </a:prstGeom>
        </p:spPr>
      </p:pic>
      <p:sp>
        <p:nvSpPr>
          <p:cNvPr id="25" name="Freeform 15"/>
          <p:cNvSpPr/>
          <p:nvPr/>
        </p:nvSpPr>
        <p:spPr>
          <a:xfrm rot="20194353">
            <a:off x="355924" y="159814"/>
            <a:ext cx="900144" cy="159931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p:cNvSpPr/>
          <p:nvPr/>
        </p:nvSpPr>
        <p:spPr>
          <a:xfrm>
            <a:off x="8185083" y="854214"/>
            <a:ext cx="19178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Trả lời:</a:t>
            </a:r>
            <a:endParaRPr kumimoji="0" lang="en-US"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7010400" y="1934674"/>
            <a:ext cx="10744200" cy="5723426"/>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Do a song song với mặt phẳng (β) và a nằm trong mặt phẳng (α) nên (α) và (β) cắt nhau theo giao tuyến c song song với a. </a:t>
            </a:r>
          </a:p>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Lí luận tương tự, ta thấy c song song với b. </a:t>
            </a:r>
          </a:p>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Từ đó suy ra a song song với b hoặc a trùng với b (mâu thuẫn giả thiết).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2291326"/>
            <a:ext cx="5895041" cy="4419600"/>
          </a:xfrm>
          <a:prstGeom prst="rect">
            <a:avLst/>
          </a:prstGeom>
        </p:spPr>
      </p:pic>
    </p:spTree>
    <p:extLst>
      <p:ext uri="{BB962C8B-B14F-4D97-AF65-F5344CB8AC3E}">
        <p14:creationId xmlns:p14="http://schemas.microsoft.com/office/powerpoint/2010/main" val="369971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180665" y="1104900"/>
            <a:ext cx="11192935" cy="6760102"/>
            <a:chOff x="0" y="0"/>
            <a:chExt cx="2947934" cy="1780438"/>
          </a:xfrm>
        </p:grpSpPr>
        <p:sp>
          <p:nvSpPr>
            <p:cNvPr id="3" name="Freeform 3"/>
            <p:cNvSpPr/>
            <p:nvPr/>
          </p:nvSpPr>
          <p:spPr>
            <a:xfrm>
              <a:off x="0" y="0"/>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 y="-1004245"/>
            <a:ext cx="501865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53000"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209800" y="647519"/>
            <a:ext cx="9144000" cy="3554819"/>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baseline="0" noProof="0">
                <a:ln>
                  <a:noFill/>
                </a:ln>
                <a:solidFill>
                  <a:srgbClr val="1F497D"/>
                </a:solidFill>
                <a:effectLst/>
                <a:uLnTx/>
                <a:uFillTx/>
                <a:latin typeface="Arial" panose="020B0604020202020204" pitchFamily="34" charset="0"/>
                <a:ea typeface="+mn-ea"/>
                <a:cs typeface="Arial" panose="020B0604020202020204" pitchFamily="34" charset="0"/>
              </a:rPr>
              <a:t>KẾT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baseline="0" noProof="0">
                <a:ln>
                  <a:noFill/>
                </a:ln>
                <a:solidFill>
                  <a:srgbClr val="1F497D"/>
                </a:solidFill>
                <a:effectLst/>
                <a:uLnTx/>
                <a:uFillTx/>
                <a:latin typeface="Arial" panose="020B0604020202020204" pitchFamily="34" charset="0"/>
                <a:ea typeface="+mn-ea"/>
                <a:cs typeface="Arial" panose="020B0604020202020204" pitchFamily="34" charset="0"/>
              </a:rPr>
              <a:t>LUẬN</a:t>
            </a:r>
            <a:endParaRPr kumimoji="0" lang="en-US" sz="7500" b="1" i="0" u="none" strike="noStrike" kern="1200" cap="none" spc="341"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6673208" y="2701899"/>
            <a:ext cx="10207847" cy="4247317"/>
          </a:xfrm>
          <a:prstGeom prst="rect">
            <a:avLst/>
          </a:prstGeom>
        </p:spPr>
        <p:txBody>
          <a:bodyPr wrap="square">
            <a:spAutoFit/>
          </a:bodyPr>
          <a:lstStyle/>
          <a:p>
            <a:pPr lvl="0" algn="just">
              <a:lnSpc>
                <a:spcPct val="150000"/>
              </a:lnSpc>
              <a:spcAft>
                <a:spcPts val="800"/>
              </a:spcAft>
            </a:pPr>
            <a:r>
              <a:rPr lang="vi-VN" sz="4500" b="1">
                <a:solidFill>
                  <a:prstClr val="white"/>
                </a:solidFill>
                <a:ea typeface="Arial" panose="020B0604020202020204" pitchFamily="34" charset="0"/>
                <a:cs typeface="Times New Roman" panose="02020603050405020304" pitchFamily="18" charset="0"/>
              </a:rPr>
              <a:t>Nếu mặt phẳng (</a:t>
            </a:r>
            <a:r>
              <a:rPr lang="el-GR" sz="4500" b="1">
                <a:solidFill>
                  <a:prstClr val="white"/>
                </a:solidFill>
                <a:ea typeface="Arial" panose="020B0604020202020204" pitchFamily="34" charset="0"/>
                <a:cs typeface="Times New Roman" panose="02020603050405020304" pitchFamily="18" charset="0"/>
              </a:rPr>
              <a:t>α) </a:t>
            </a:r>
            <a:r>
              <a:rPr lang="vi-VN" sz="4500" b="1">
                <a:solidFill>
                  <a:prstClr val="white"/>
                </a:solidFill>
                <a:ea typeface="Arial" panose="020B0604020202020204" pitchFamily="34" charset="0"/>
                <a:cs typeface="Times New Roman" panose="02020603050405020304" pitchFamily="18" charset="0"/>
              </a:rPr>
              <a:t>chứa hai đường thẳng cắt nhau và hai đường thẳng này song song với mặt phẳng (</a:t>
            </a:r>
            <a:r>
              <a:rPr lang="el-GR" sz="4500" b="1">
                <a:solidFill>
                  <a:prstClr val="white"/>
                </a:solidFill>
                <a:ea typeface="Arial" panose="020B0604020202020204" pitchFamily="34" charset="0"/>
                <a:cs typeface="Times New Roman" panose="02020603050405020304" pitchFamily="18" charset="0"/>
              </a:rPr>
              <a:t>β) </a:t>
            </a:r>
            <a:r>
              <a:rPr lang="vi-VN" sz="4500" b="1">
                <a:solidFill>
                  <a:prstClr val="white"/>
                </a:solidFill>
                <a:ea typeface="Arial" panose="020B0604020202020204" pitchFamily="34" charset="0"/>
                <a:cs typeface="Times New Roman" panose="02020603050405020304" pitchFamily="18" charset="0"/>
              </a:rPr>
              <a:t>thì (</a:t>
            </a:r>
            <a:r>
              <a:rPr lang="el-GR" sz="4500" b="1">
                <a:solidFill>
                  <a:prstClr val="white"/>
                </a:solidFill>
                <a:ea typeface="Arial" panose="020B0604020202020204" pitchFamily="34" charset="0"/>
                <a:cs typeface="Times New Roman" panose="02020603050405020304" pitchFamily="18" charset="0"/>
              </a:rPr>
              <a:t>α) </a:t>
            </a:r>
            <a:r>
              <a:rPr lang="vi-VN" sz="4500" b="1">
                <a:solidFill>
                  <a:prstClr val="white"/>
                </a:solidFill>
                <a:ea typeface="Arial" panose="020B0604020202020204" pitchFamily="34" charset="0"/>
                <a:cs typeface="Times New Roman" panose="02020603050405020304" pitchFamily="18" charset="0"/>
              </a:rPr>
              <a:t>và (</a:t>
            </a:r>
            <a:r>
              <a:rPr lang="el-GR" sz="4500" b="1">
                <a:solidFill>
                  <a:prstClr val="white"/>
                </a:solidFill>
                <a:ea typeface="Arial" panose="020B0604020202020204" pitchFamily="34" charset="0"/>
                <a:cs typeface="Times New Roman" panose="02020603050405020304" pitchFamily="18" charset="0"/>
              </a:rPr>
              <a:t>β) </a:t>
            </a:r>
            <a:r>
              <a:rPr lang="vi-VN" sz="4500" b="1">
                <a:solidFill>
                  <a:prstClr val="white"/>
                </a:solidFill>
                <a:ea typeface="Arial" panose="020B0604020202020204" pitchFamily="34" charset="0"/>
                <a:cs typeface="Times New Roman" panose="02020603050405020304" pitchFamily="18" charset="0"/>
              </a:rPr>
              <a:t>song song với nhau</a:t>
            </a:r>
            <a:r>
              <a:rPr lang="en-US" sz="4500" b="1">
                <a:solidFill>
                  <a:prstClr val="white"/>
                </a:solidFill>
                <a:ea typeface="Arial" panose="020B0604020202020204" pitchFamily="34" charset="0"/>
                <a:cs typeface="Times New Roman" panose="02020603050405020304" pitchFamily="18" charset="0"/>
              </a:rPr>
              <a:t>.</a:t>
            </a:r>
            <a:endParaRPr kumimoji="0" lang="en-US" sz="4500" b="1"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p:txBody>
      </p:sp>
      <p:grpSp>
        <p:nvGrpSpPr>
          <p:cNvPr id="26" name="Group 9"/>
          <p:cNvGrpSpPr/>
          <p:nvPr/>
        </p:nvGrpSpPr>
        <p:grpSpPr>
          <a:xfrm>
            <a:off x="8761785" y="482919"/>
            <a:ext cx="764428" cy="1751335"/>
            <a:chOff x="0" y="0"/>
            <a:chExt cx="201331" cy="461257"/>
          </a:xfrm>
        </p:grpSpPr>
        <p:sp>
          <p:nvSpPr>
            <p:cNvPr id="27"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8"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0"/>
          <p:cNvGrpSpPr/>
          <p:nvPr/>
        </p:nvGrpSpPr>
        <p:grpSpPr>
          <a:xfrm>
            <a:off x="13944600" y="452840"/>
            <a:ext cx="764428" cy="1751335"/>
            <a:chOff x="0" y="0"/>
            <a:chExt cx="201331" cy="461257"/>
          </a:xfrm>
        </p:grpSpPr>
        <p:sp>
          <p:nvSpPr>
            <p:cNvPr id="30"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31"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31"/>
          <p:cNvPicPr>
            <a:picLocks noChangeAspect="1"/>
          </p:cNvPicPr>
          <p:nvPr/>
        </p:nvPicPr>
        <p:blipFill>
          <a:blip r:embed="rId2"/>
          <a:stretch>
            <a:fillRect/>
          </a:stretch>
        </p:blipFill>
        <p:spPr>
          <a:xfrm>
            <a:off x="762000" y="6775573"/>
            <a:ext cx="3200400" cy="2178858"/>
          </a:xfrm>
          <a:prstGeom prst="rect">
            <a:avLst/>
          </a:prstGeom>
        </p:spPr>
      </p:pic>
      <p:pic>
        <p:nvPicPr>
          <p:cNvPr id="21" name="Picture 20"/>
          <p:cNvPicPr>
            <a:picLocks noChangeAspect="1"/>
          </p:cNvPicPr>
          <p:nvPr/>
        </p:nvPicPr>
        <p:blipFill>
          <a:blip r:embed="rId3"/>
          <a:stretch>
            <a:fillRect/>
          </a:stretch>
        </p:blipFill>
        <p:spPr>
          <a:xfrm>
            <a:off x="10591800" y="8332647"/>
            <a:ext cx="2777504" cy="1729534"/>
          </a:xfrm>
          <a:prstGeom prst="rect">
            <a:avLst/>
          </a:prstGeom>
        </p:spPr>
      </p:pic>
    </p:spTree>
    <p:extLst>
      <p:ext uri="{BB962C8B-B14F-4D97-AF65-F5344CB8AC3E}">
        <p14:creationId xmlns:p14="http://schemas.microsoft.com/office/powerpoint/2010/main" val="244609027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5" name="Rectangle 4"/>
          <p:cNvSpPr/>
          <p:nvPr/>
        </p:nvSpPr>
        <p:spPr>
          <a:xfrm>
            <a:off x="509336" y="701070"/>
            <a:ext cx="2621230" cy="78483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mn-cs"/>
              </a:rPr>
              <a:t>CÂU HỎI</a:t>
            </a:r>
            <a:endParaRPr kumimoji="0" lang="vi-VN" alt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2"/>
          <a:stretch>
            <a:fillRect/>
          </a:stretch>
        </p:blipFill>
        <p:spPr>
          <a:xfrm rot="20620050">
            <a:off x="16493944" y="374898"/>
            <a:ext cx="1288003" cy="2057756"/>
          </a:xfrm>
          <a:prstGeom prst="rect">
            <a:avLst/>
          </a:prstGeom>
        </p:spPr>
      </p:pic>
      <p:sp>
        <p:nvSpPr>
          <p:cNvPr id="3" name="TextBox 2"/>
          <p:cNvSpPr txBox="1"/>
          <p:nvPr/>
        </p:nvSpPr>
        <p:spPr>
          <a:xfrm>
            <a:off x="529389" y="1652604"/>
            <a:ext cx="15948966" cy="1738296"/>
          </a:xfrm>
          <a:prstGeom prst="rect">
            <a:avLst/>
          </a:prstGeom>
          <a:noFill/>
        </p:spPr>
        <p:txBody>
          <a:bodyPr wrap="square" rtlCol="0">
            <a:spAutoFit/>
          </a:bodyPr>
          <a:lstStyle/>
          <a:p>
            <a:pPr lvl="0">
              <a:lnSpc>
                <a:spcPct val="150000"/>
              </a:lnSpc>
            </a:pPr>
            <a:r>
              <a:rPr lang="vi-VN" sz="3800">
                <a:solidFill>
                  <a:prstClr val="white"/>
                </a:solidFill>
                <a:cs typeface="Arial" panose="020B0604020202020204" pitchFamily="34" charset="0"/>
              </a:rPr>
              <a:t>Nếu không có điều kiện “hai đường thẳng cắt nhau” thì khẳng định trên còn đúng không?</a:t>
            </a:r>
          </a:p>
        </p:txBody>
      </p:sp>
      <p:sp>
        <p:nvSpPr>
          <p:cNvPr id="4" name="Rectangle 3"/>
          <p:cNvSpPr/>
          <p:nvPr/>
        </p:nvSpPr>
        <p:spPr>
          <a:xfrm>
            <a:off x="565484" y="4686300"/>
            <a:ext cx="17145000" cy="4580741"/>
          </a:xfrm>
          <a:prstGeom prst="rect">
            <a:avLst/>
          </a:prstGeom>
        </p:spPr>
        <p:txBody>
          <a:bodyPr wrap="square">
            <a:spAutoFit/>
          </a:bodyPr>
          <a:lstStyle/>
          <a:p>
            <a:pPr lvl="0" algn="just">
              <a:lnSpc>
                <a:spcPct val="150000"/>
              </a:lnSpc>
              <a:spcAft>
                <a:spcPts val="800"/>
              </a:spcAft>
            </a:pPr>
            <a:r>
              <a:rPr lang="vi-VN" sz="3800">
                <a:solidFill>
                  <a:prstClr val="white"/>
                </a:solidFill>
                <a:ea typeface="Times New Roman" panose="02020603050405020304" pitchFamily="18" charset="0"/>
                <a:cs typeface="Arial" panose="020B0604020202020204" pitchFamily="34" charset="0"/>
              </a:rPr>
              <a:t>Giả sử hai đường thẳng a và b trùng nhau thì khi đó có thể xảy ra trường hợp hai mặt phẳng (</a:t>
            </a:r>
            <a:r>
              <a:rPr lang="el-GR" sz="3800">
                <a:solidFill>
                  <a:prstClr val="white"/>
                </a:solidFill>
                <a:latin typeface="Arial" panose="020B0604020202020204" pitchFamily="34" charset="0"/>
                <a:ea typeface="Times New Roman" panose="02020603050405020304" pitchFamily="18" charset="0"/>
                <a:cs typeface="Arial" panose="020B0604020202020204" pitchFamily="34" charset="0"/>
              </a:rPr>
              <a:t>α) </a:t>
            </a:r>
            <a:r>
              <a:rPr lang="vi-VN" sz="3800">
                <a:solidFill>
                  <a:prstClr val="white"/>
                </a:solidFill>
                <a:ea typeface="Times New Roman" panose="02020603050405020304" pitchFamily="18" charset="0"/>
                <a:cs typeface="Arial" panose="020B0604020202020204" pitchFamily="34" charset="0"/>
              </a:rPr>
              <a:t>và (</a:t>
            </a:r>
            <a:r>
              <a:rPr lang="el-GR" sz="3800">
                <a:solidFill>
                  <a:prstClr val="white"/>
                </a:solidFill>
                <a:latin typeface="Arial" panose="020B0604020202020204" pitchFamily="34" charset="0"/>
                <a:ea typeface="Times New Roman" panose="02020603050405020304" pitchFamily="18" charset="0"/>
                <a:cs typeface="Arial" panose="020B0604020202020204" pitchFamily="34" charset="0"/>
              </a:rPr>
              <a:t>β) </a:t>
            </a:r>
            <a:r>
              <a:rPr lang="vi-VN" sz="3800">
                <a:solidFill>
                  <a:prstClr val="white"/>
                </a:solidFill>
                <a:ea typeface="Times New Roman" panose="02020603050405020304" pitchFamily="18" charset="0"/>
                <a:cs typeface="Arial" panose="020B0604020202020204" pitchFamily="34" charset="0"/>
              </a:rPr>
              <a:t>cắt nhau theo giao tuyến c song song với hai đường thẳng trùng nhau trên, do đó (</a:t>
            </a:r>
            <a:r>
              <a:rPr lang="el-GR" sz="3800">
                <a:solidFill>
                  <a:prstClr val="white"/>
                </a:solidFill>
                <a:latin typeface="Arial" panose="020B0604020202020204" pitchFamily="34" charset="0"/>
                <a:ea typeface="Times New Roman" panose="02020603050405020304" pitchFamily="18" charset="0"/>
                <a:cs typeface="Arial" panose="020B0604020202020204" pitchFamily="34" charset="0"/>
              </a:rPr>
              <a:t>α) </a:t>
            </a:r>
            <a:r>
              <a:rPr lang="vi-VN" sz="3800">
                <a:solidFill>
                  <a:prstClr val="white"/>
                </a:solidFill>
                <a:ea typeface="Times New Roman" panose="02020603050405020304" pitchFamily="18" charset="0"/>
                <a:cs typeface="Arial" panose="020B0604020202020204" pitchFamily="34" charset="0"/>
              </a:rPr>
              <a:t>và (</a:t>
            </a:r>
            <a:r>
              <a:rPr lang="el-GR" sz="3800">
                <a:solidFill>
                  <a:prstClr val="white"/>
                </a:solidFill>
                <a:latin typeface="Arial" panose="020B0604020202020204" pitchFamily="34" charset="0"/>
                <a:ea typeface="Times New Roman" panose="02020603050405020304" pitchFamily="18" charset="0"/>
                <a:cs typeface="Arial" panose="020B0604020202020204" pitchFamily="34" charset="0"/>
              </a:rPr>
              <a:t>β) </a:t>
            </a:r>
            <a:r>
              <a:rPr lang="vi-VN" sz="3800">
                <a:solidFill>
                  <a:prstClr val="white"/>
                </a:solidFill>
                <a:ea typeface="Times New Roman" panose="02020603050405020304" pitchFamily="18" charset="0"/>
                <a:cs typeface="Arial" panose="020B0604020202020204" pitchFamily="34" charset="0"/>
              </a:rPr>
              <a:t>không song song với nhau. </a:t>
            </a:r>
            <a:endParaRPr lang="en-US" sz="3800">
              <a:solidFill>
                <a:prstClr val="white"/>
              </a:solidFill>
              <a:ea typeface="Times New Roman" panose="02020603050405020304" pitchFamily="18" charset="0"/>
              <a:cs typeface="Arial" panose="020B0604020202020204" pitchFamily="34" charset="0"/>
            </a:endParaRPr>
          </a:p>
          <a:p>
            <a:pPr lvl="0" algn="just">
              <a:lnSpc>
                <a:spcPct val="150000"/>
              </a:lnSpc>
              <a:spcAft>
                <a:spcPts val="800"/>
              </a:spcAft>
            </a:pPr>
            <a:r>
              <a:rPr lang="vi-VN" sz="3800">
                <a:solidFill>
                  <a:prstClr val="white"/>
                </a:solidFill>
                <a:ea typeface="Times New Roman" panose="02020603050405020304" pitchFamily="18" charset="0"/>
                <a:cs typeface="Arial" panose="020B0604020202020204" pitchFamily="34" charset="0"/>
              </a:rPr>
              <a:t>Do vậy, nếu không có điều kiện “hai đường thẳng cắt nhau” thì khẳng định trên không đúng.</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8155225" y="3777563"/>
            <a:ext cx="1826975"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chemeClr val="tx2">
                    <a:lumMod val="40000"/>
                    <a:lumOff val="60000"/>
                  </a:schemeClr>
                </a:solidFill>
                <a:effectLst/>
                <a:uLnTx/>
                <a:uFillTx/>
                <a:latin typeface="Arial" panose="020B0604020202020204" pitchFamily="34" charset="0"/>
                <a:ea typeface="+mn-ea"/>
                <a:cs typeface="+mn-cs"/>
              </a:rPr>
              <a:t>Trả lời:</a:t>
            </a:r>
            <a:endParaRPr kumimoji="0" lang="en-US" sz="3800" b="1" i="1" u="sng" strike="noStrike" kern="1200" cap="none" spc="0" normalizeH="0" baseline="0" noProof="0" dirty="0">
              <a:ln>
                <a:noFill/>
              </a:ln>
              <a:solidFill>
                <a:schemeClr val="tx2">
                  <a:lumMod val="40000"/>
                  <a:lumOff val="60000"/>
                </a:schemeClr>
              </a:solidFill>
              <a:effectLst/>
              <a:uLnTx/>
              <a:uFillTx/>
              <a:latin typeface="Calibri"/>
              <a:ea typeface="+mn-ea"/>
              <a:cs typeface="+mn-cs"/>
            </a:endParaRPr>
          </a:p>
        </p:txBody>
      </p:sp>
      <p:pic>
        <p:nvPicPr>
          <p:cNvPr id="18" name="Picture 17"/>
          <p:cNvPicPr>
            <a:picLocks noChangeAspect="1"/>
          </p:cNvPicPr>
          <p:nvPr/>
        </p:nvPicPr>
        <p:blipFill>
          <a:blip r:embed="rId3"/>
          <a:stretch>
            <a:fillRect/>
          </a:stretch>
        </p:blipFill>
        <p:spPr>
          <a:xfrm rot="21227728">
            <a:off x="17425014" y="9419236"/>
            <a:ext cx="1002786" cy="1005767"/>
          </a:xfrm>
          <a:prstGeom prst="rect">
            <a:avLst/>
          </a:prstGeom>
        </p:spPr>
      </p:pic>
      <p:grpSp>
        <p:nvGrpSpPr>
          <p:cNvPr id="10" name="Group 6"/>
          <p:cNvGrpSpPr/>
          <p:nvPr/>
        </p:nvGrpSpPr>
        <p:grpSpPr>
          <a:xfrm>
            <a:off x="6780907" y="9742759"/>
            <a:ext cx="4714152" cy="205428"/>
            <a:chOff x="0" y="0"/>
            <a:chExt cx="1241587" cy="118945"/>
          </a:xfrm>
        </p:grpSpPr>
        <p:sp>
          <p:nvSpPr>
            <p:cNvPr id="11"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2"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9712889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1" dur="500"/>
                                        <p:tgtEl>
                                          <p:spTgt spid="4">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sp>
        <p:nvSpPr>
          <p:cNvPr id="3" name="Freeform 3"/>
          <p:cNvSpPr/>
          <p:nvPr/>
        </p:nvSpPr>
        <p:spPr>
          <a:xfrm>
            <a:off x="685800" y="723900"/>
            <a:ext cx="16840205" cy="8915400"/>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15" name="Freeform 15"/>
          <p:cNvSpPr/>
          <p:nvPr/>
        </p:nvSpPr>
        <p:spPr>
          <a:xfrm>
            <a:off x="1081056" y="364782"/>
            <a:ext cx="759282" cy="1254410"/>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7"/>
          <p:cNvGrpSpPr/>
          <p:nvPr/>
        </p:nvGrpSpPr>
        <p:grpSpPr>
          <a:xfrm>
            <a:off x="5974572" y="4953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a:off x="2126502" y="1028061"/>
              <a:ext cx="4974440" cy="884858"/>
            </a:xfrm>
            <a:prstGeom prst="rect">
              <a:avLst/>
            </a:prstGeom>
            <a:noFill/>
            <a:ln>
              <a:noFill/>
            </a:ln>
          </p:spPr>
          <p:txBody>
            <a:bodyPr wrap="none">
              <a:spAutoFit/>
            </a:bodyPr>
            <a:lstStyle/>
            <a:p>
              <a:pPr algn="ctr"/>
              <a:r>
                <a:rPr lang="en-US" sz="4000" b="1" dirty="0" err="1">
                  <a:latin typeface="Arial" panose="020B0604020202020204" pitchFamily="34" charset="0"/>
                  <a:ea typeface="Times New Roman" panose="02020603050405020304" pitchFamily="18" charset="0"/>
                  <a:cs typeface="Arial" panose="020B0604020202020204" pitchFamily="34" charset="0"/>
                </a:rPr>
                <a:t>Ví</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dụ</a:t>
              </a:r>
              <a:r>
                <a:rPr lang="en-US" sz="4000" b="1" dirty="0">
                  <a:latin typeface="Arial" panose="020B0604020202020204" pitchFamily="34" charset="0"/>
                  <a:ea typeface="Times New Roman" panose="02020603050405020304" pitchFamily="18" charset="0"/>
                  <a:cs typeface="Arial" panose="020B0604020202020204" pitchFamily="34" charset="0"/>
                </a:rPr>
                <a:t> 1 (SGK </a:t>
              </a:r>
              <a:r>
                <a:rPr lang="en-US" sz="4000" b="1">
                  <a:latin typeface="Arial" panose="020B0604020202020204" pitchFamily="34" charset="0"/>
                  <a:ea typeface="Times New Roman" panose="02020603050405020304" pitchFamily="18" charset="0"/>
                  <a:cs typeface="Arial" panose="020B0604020202020204" pitchFamily="34" charset="0"/>
                </a:rPr>
                <a:t>– tr89)</a:t>
              </a:r>
              <a:endParaRPr lang="en-US" sz="4000" b="1" dirty="0">
                <a:latin typeface="Arial" panose="020B0604020202020204" pitchFamily="34" charset="0"/>
                <a:ea typeface="Times New Roman" panose="02020603050405020304" pitchFamily="18" charset="0"/>
                <a:cs typeface="Arial" panose="020B0604020202020204" pitchFamily="34" charset="0"/>
              </a:endParaRPr>
            </a:p>
          </p:txBody>
        </p:sp>
      </p:grpSp>
      <p:sp>
        <p:nvSpPr>
          <p:cNvPr id="27" name="Oval Callout 26"/>
          <p:cNvSpPr/>
          <p:nvPr/>
        </p:nvSpPr>
        <p:spPr>
          <a:xfrm>
            <a:off x="8213073" y="4914900"/>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schemeClr val="tx1"/>
                </a:solidFill>
              </a:rPr>
              <a:t>Giải</a:t>
            </a:r>
            <a:endParaRPr lang="en-US" sz="3800" b="1" dirty="0">
              <a:solidFill>
                <a:schemeClr val="tx1"/>
              </a:solidFill>
            </a:endParaRPr>
          </a:p>
        </p:txBody>
      </p:sp>
      <p:sp>
        <p:nvSpPr>
          <p:cNvPr id="5" name="Rectangle 4"/>
          <p:cNvSpPr/>
          <p:nvPr/>
        </p:nvSpPr>
        <p:spPr>
          <a:xfrm>
            <a:off x="1081056" y="1714500"/>
            <a:ext cx="10729944" cy="3416320"/>
          </a:xfrm>
          <a:prstGeom prst="rect">
            <a:avLst/>
          </a:prstGeom>
        </p:spPr>
        <p:txBody>
          <a:bodyPr wrap="square">
            <a:spAutoFit/>
          </a:bodyPr>
          <a:lstStyle/>
          <a:p>
            <a:pPr algn="just">
              <a:lnSpc>
                <a:spcPct val="150000"/>
              </a:lnSpc>
              <a:spcAft>
                <a:spcPts val="500"/>
              </a:spcAft>
            </a:pPr>
            <a:r>
              <a:rPr lang="en-US" sz="3600">
                <a:solidFill>
                  <a:srgbClr val="272800"/>
                </a:solidFill>
                <a:latin typeface="Arial" panose="020B0604020202020204" pitchFamily="34" charset="0"/>
              </a:rPr>
              <a:t>Cho hai hình bình hành ABCD và ABEF không cùng nằm trong một mặt phẳng. Chứng minh rằng mặt phẳng (BCE) song song với mặt phẳng (ADF) (H.4.42).</a:t>
            </a:r>
            <a:endParaRPr lang="en-US" sz="3600"/>
          </a:p>
        </p:txBody>
      </p:sp>
      <p:sp>
        <p:nvSpPr>
          <p:cNvPr id="6" name="Rectangle 5"/>
          <p:cNvSpPr/>
          <p:nvPr/>
        </p:nvSpPr>
        <p:spPr>
          <a:xfrm>
            <a:off x="1061031" y="6057900"/>
            <a:ext cx="15923082" cy="3544560"/>
          </a:xfrm>
          <a:prstGeom prst="rect">
            <a:avLst/>
          </a:prstGeom>
        </p:spPr>
        <p:txBody>
          <a:bodyPr wrap="square">
            <a:spAutoFit/>
          </a:bodyPr>
          <a:lstStyle/>
          <a:p>
            <a:pPr>
              <a:lnSpc>
                <a:spcPct val="150000"/>
              </a:lnSpc>
              <a:spcAft>
                <a:spcPts val="500"/>
              </a:spcAft>
            </a:pPr>
            <a:r>
              <a:rPr lang="vi-VN" sz="3600"/>
              <a:t>Vì tứ giác ABCD là hình bình hành nên BC II AD, suy ra BC II (ADF).</a:t>
            </a:r>
          </a:p>
          <a:p>
            <a:pPr>
              <a:lnSpc>
                <a:spcPct val="150000"/>
              </a:lnSpc>
              <a:spcAft>
                <a:spcPts val="500"/>
              </a:spcAft>
            </a:pPr>
            <a:r>
              <a:rPr lang="vi-VN" sz="3600"/>
              <a:t>Vì tử giác ABEF là hình bình hành nên BE II AF, suy ra BE II (ADF).</a:t>
            </a:r>
          </a:p>
          <a:p>
            <a:pPr>
              <a:lnSpc>
                <a:spcPct val="150000"/>
              </a:lnSpc>
              <a:spcAft>
                <a:spcPts val="500"/>
              </a:spcAft>
            </a:pPr>
            <a:r>
              <a:rPr lang="vi-VN" sz="3600"/>
              <a:t>Mặt phẳng (BCE) chứa hai đường thẳng cắt nhau BC và BE cùng song song với mặt phẳng (ADF) nên mặt phẳng (BCE) song song với mặt phẳng (ADF).</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649200" y="1041032"/>
            <a:ext cx="4417195" cy="4635868"/>
          </a:xfrm>
          <a:prstGeom prst="rect">
            <a:avLst/>
          </a:prstGeom>
        </p:spPr>
      </p:pic>
      <p:pic>
        <p:nvPicPr>
          <p:cNvPr id="8" name="Picture 7"/>
          <p:cNvPicPr>
            <a:picLocks noChangeAspect="1"/>
          </p:cNvPicPr>
          <p:nvPr/>
        </p:nvPicPr>
        <p:blipFill>
          <a:blip r:embed="rId6"/>
          <a:stretch>
            <a:fillRect/>
          </a:stretch>
        </p:blipFill>
        <p:spPr>
          <a:xfrm rot="10204759">
            <a:off x="16686361" y="8904364"/>
            <a:ext cx="1679290" cy="1469873"/>
          </a:xfrm>
          <a:prstGeom prst="rect">
            <a:avLst/>
          </a:prstGeom>
        </p:spPr>
      </p:pic>
    </p:spTree>
    <p:extLst>
      <p:ext uri="{BB962C8B-B14F-4D97-AF65-F5344CB8AC3E}">
        <p14:creationId xmlns:p14="http://schemas.microsoft.com/office/powerpoint/2010/main" val="392646866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33" name="Group 32"/>
          <p:cNvGrpSpPr/>
          <p:nvPr/>
        </p:nvGrpSpPr>
        <p:grpSpPr>
          <a:xfrm>
            <a:off x="0" y="190500"/>
            <a:ext cx="4648200" cy="1399655"/>
            <a:chOff x="3215466" y="3134246"/>
            <a:chExt cx="4648200" cy="1399655"/>
          </a:xfrm>
        </p:grpSpPr>
        <p:grpSp>
          <p:nvGrpSpPr>
            <p:cNvPr id="2" name="Group 2"/>
            <p:cNvGrpSpPr/>
            <p:nvPr/>
          </p:nvGrpSpPr>
          <p:grpSpPr>
            <a:xfrm>
              <a:off x="3215466" y="3134246"/>
              <a:ext cx="4648200" cy="1399655"/>
              <a:chOff x="0" y="-38100"/>
              <a:chExt cx="1952542" cy="1900881"/>
            </a:xfrm>
          </p:grpSpPr>
          <p:sp>
            <p:nvSpPr>
              <p:cNvPr id="3" name="Freeform 3"/>
              <p:cNvSpPr/>
              <p:nvPr/>
            </p:nvSpPr>
            <p:spPr>
              <a:xfrm>
                <a:off x="216355" y="310464"/>
                <a:ext cx="1736187"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837940" y="3238500"/>
              <a:ext cx="3987438" cy="1113190"/>
            </a:xfrm>
            <a:prstGeom prst="rect">
              <a:avLst/>
            </a:prstGeom>
          </p:spPr>
          <p:txBody>
            <a:bodyPr wrap="none">
              <a:spAutoFit/>
            </a:bodyPr>
            <a:lstStyle/>
            <a:p>
              <a:pPr algn="ctr">
                <a:lnSpc>
                  <a:spcPts val="9379"/>
                </a:lnSpc>
              </a:pPr>
              <a:r>
                <a:rPr lang="en-US" sz="4000" b="1" spc="341">
                  <a:solidFill>
                    <a:srgbClr val="284353"/>
                  </a:solidFill>
                  <a:latin typeface="Arial" panose="020B0604020202020204" pitchFamily="34" charset="0"/>
                  <a:cs typeface="Arial" panose="020B0604020202020204" pitchFamily="34" charset="0"/>
                </a:rPr>
                <a:t>LUYỆN TẬP 1</a:t>
              </a:r>
              <a:endParaRPr lang="en-US" sz="4000" b="1" spc="341" dirty="0">
                <a:solidFill>
                  <a:srgbClr val="284353"/>
                </a:solidFill>
                <a:latin typeface="Arial" panose="020B0604020202020204" pitchFamily="34" charset="0"/>
                <a:cs typeface="Arial" panose="020B0604020202020204" pitchFamily="34" charset="0"/>
              </a:endParaRPr>
            </a:p>
          </p:txBody>
        </p:sp>
      </p:grpSp>
      <p:sp>
        <p:nvSpPr>
          <p:cNvPr id="34" name="Rectangle 33"/>
          <p:cNvSpPr/>
          <p:nvPr/>
        </p:nvSpPr>
        <p:spPr>
          <a:xfrm>
            <a:off x="430454" y="1748588"/>
            <a:ext cx="17247946" cy="2585323"/>
          </a:xfrm>
          <a:prstGeom prst="rect">
            <a:avLst/>
          </a:prstGeom>
        </p:spPr>
        <p:txBody>
          <a:bodyPr wrap="square">
            <a:spAutoFit/>
          </a:bodyPr>
          <a:lstStyle/>
          <a:p>
            <a:pPr algn="just">
              <a:lnSpc>
                <a:spcPct val="150000"/>
              </a:lnSpc>
            </a:pPr>
            <a:r>
              <a:rPr lang="vi-VN" sz="3600">
                <a:solidFill>
                  <a:schemeClr val="bg1"/>
                </a:solidFill>
              </a:rPr>
              <a:t>Trong không gian, cho bốn điểm A, B, C, D không đồng phẳng. Qua điểm A vẽ hai đường thẳng m; n lần lượt song song với hai đường thẳng BC, BD. Chứng minh rằng mp(m, n) song song với mặt phẳng (BCD)</a:t>
            </a:r>
            <a:r>
              <a:rPr lang="en-US" sz="3600">
                <a:solidFill>
                  <a:schemeClr val="bg1"/>
                </a:solidFill>
              </a:rPr>
              <a:t>.</a:t>
            </a:r>
            <a:endParaRPr lang="vi-VN" sz="3600">
              <a:solidFill>
                <a:schemeClr val="bg1"/>
              </a:solidFill>
            </a:endParaRPr>
          </a:p>
        </p:txBody>
      </p:sp>
      <p:sp>
        <p:nvSpPr>
          <p:cNvPr id="38" name="Oval Callout 37"/>
          <p:cNvSpPr/>
          <p:nvPr/>
        </p:nvSpPr>
        <p:spPr>
          <a:xfrm>
            <a:off x="8305800" y="4583429"/>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schemeClr val="tx1"/>
                </a:solidFill>
              </a:rPr>
              <a:t>Giải</a:t>
            </a:r>
            <a:endParaRPr lang="en-US" sz="3600" b="1" dirty="0">
              <a:solidFill>
                <a:schemeClr val="tx1"/>
              </a:solidFill>
            </a:endParaRPr>
          </a:p>
        </p:txBody>
      </p:sp>
      <p:pic>
        <p:nvPicPr>
          <p:cNvPr id="42" name="Picture 41"/>
          <p:cNvPicPr>
            <a:picLocks noChangeAspect="1"/>
          </p:cNvPicPr>
          <p:nvPr/>
        </p:nvPicPr>
        <p:blipFill>
          <a:blip r:embed="rId2"/>
          <a:stretch>
            <a:fillRect/>
          </a:stretch>
        </p:blipFill>
        <p:spPr>
          <a:xfrm rot="21227728">
            <a:off x="16964672" y="317943"/>
            <a:ext cx="1002786" cy="1005767"/>
          </a:xfrm>
          <a:prstGeom prst="rect">
            <a:avLst/>
          </a:prstGeom>
        </p:spPr>
      </p:pic>
      <p:pic>
        <p:nvPicPr>
          <p:cNvPr id="5" name="Picture 4"/>
          <p:cNvPicPr>
            <a:picLocks noChangeAspect="1"/>
          </p:cNvPicPr>
          <p:nvPr/>
        </p:nvPicPr>
        <p:blipFill>
          <a:blip r:embed="rId3"/>
          <a:stretch>
            <a:fillRect/>
          </a:stretch>
        </p:blipFill>
        <p:spPr>
          <a:xfrm>
            <a:off x="515053" y="5669642"/>
            <a:ext cx="4514148" cy="4274458"/>
          </a:xfrm>
          <a:prstGeom prst="rect">
            <a:avLst/>
          </a:prstGeom>
        </p:spPr>
      </p:pic>
      <p:sp>
        <p:nvSpPr>
          <p:cNvPr id="9" name="Rectangle 8"/>
          <p:cNvSpPr/>
          <p:nvPr/>
        </p:nvSpPr>
        <p:spPr>
          <a:xfrm>
            <a:off x="5638800" y="5696783"/>
            <a:ext cx="12115800" cy="4247317"/>
          </a:xfrm>
          <a:prstGeom prst="rect">
            <a:avLst/>
          </a:prstGeom>
        </p:spPr>
        <p:txBody>
          <a:bodyPr wrap="square">
            <a:spAutoFit/>
          </a:bodyPr>
          <a:lstStyle/>
          <a:p>
            <a:pPr algn="just">
              <a:lnSpc>
                <a:spcPct val="150000"/>
              </a:lnSpc>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Vì m // BC nên m // (BCD).</a:t>
            </a:r>
          </a:p>
          <a:p>
            <a:pPr algn="just">
              <a:lnSpc>
                <a:spcPct val="150000"/>
              </a:lnSpc>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Vì n // BD nên n // (BCD).</a:t>
            </a:r>
          </a:p>
          <a:p>
            <a:pPr algn="just">
              <a:lnSpc>
                <a:spcPct val="150000"/>
              </a:lnSpc>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mp(m, n) chứa hai đường thẳng cắt nhau m và n (cắt nhau tại A) cùng song song với mặt phẳng (BCD) nên mp(m, n) song song với mặt phẳng (BCD).</a:t>
            </a:r>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rot="15868745">
            <a:off x="16132635" y="4806422"/>
            <a:ext cx="2156818" cy="1343037"/>
          </a:xfrm>
          <a:prstGeom prst="rect">
            <a:avLst/>
          </a:prstGeom>
        </p:spPr>
      </p:pic>
    </p:spTree>
    <p:extLst>
      <p:ext uri="{BB962C8B-B14F-4D97-AF65-F5344CB8AC3E}">
        <p14:creationId xmlns:p14="http://schemas.microsoft.com/office/powerpoint/2010/main" val="571378474"/>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wipe(down)">
                                      <p:cBhvr>
                                        <p:cTn id="30" dur="500"/>
                                        <p:tgtEl>
                                          <p:spTgt spid="9">
                                            <p:txEl>
                                              <p:pRg st="1" end="1"/>
                                            </p:txEl>
                                          </p:spTgt>
                                        </p:tgtEl>
                                      </p:cBhvr>
                                    </p:animEffect>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fade">
                                      <p:cBhvr>
                                        <p:cTn id="34" dur="500"/>
                                        <p:tgtEl>
                                          <p:spTgt spid="9">
                                            <p:txEl>
                                              <p:pRg st="2" end="2"/>
                                            </p:txEl>
                                          </p:spTgt>
                                        </p:tgtEl>
                                      </p:cBhvr>
                                    </p:animEffect>
                                    <p:anim calcmode="lin" valueType="num">
                                      <p:cBhvr>
                                        <p:cTn id="3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6"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17526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4"/>
          <p:cNvGrpSpPr/>
          <p:nvPr/>
        </p:nvGrpSpPr>
        <p:grpSpPr>
          <a:xfrm>
            <a:off x="1764633" y="465919"/>
            <a:ext cx="4255167" cy="1172381"/>
            <a:chOff x="6897194" y="1181100"/>
            <a:chExt cx="9928723" cy="1172381"/>
          </a:xfrm>
        </p:grpSpPr>
        <p:sp>
          <p:nvSpPr>
            <p:cNvPr id="38" name="Freeform 3"/>
            <p:cNvSpPr/>
            <p:nvPr/>
          </p:nvSpPr>
          <p:spPr>
            <a:xfrm>
              <a:off x="6897194" y="1181100"/>
              <a:ext cx="9217526" cy="117238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7" name="Rectangle 36"/>
            <p:cNvSpPr/>
            <p:nvPr/>
          </p:nvSpPr>
          <p:spPr>
            <a:xfrm>
              <a:off x="7567267" y="1398390"/>
              <a:ext cx="9258650" cy="73866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200" b="1" i="0" u="none" strike="noStrike" kern="1200" cap="none" spc="0" normalizeH="0" baseline="0" noProof="0">
                  <a:ln>
                    <a:noFill/>
                  </a:ln>
                  <a:solidFill>
                    <a:prstClr val="white"/>
                  </a:solidFill>
                  <a:effectLst/>
                  <a:uLnTx/>
                  <a:uFillTx/>
                  <a:latin typeface="Arial" panose="020B0604020202020204" pitchFamily="34" charset="0"/>
                  <a:ea typeface="+mn-ea"/>
                  <a:cs typeface="+mn-cs"/>
                </a:rPr>
                <a:t>VẬN</a:t>
              </a:r>
              <a:r>
                <a:rPr kumimoji="0" lang="en-US" altLang="en-US" sz="4200" b="1" i="0" u="none" strike="noStrike" kern="1200" cap="none" spc="0" normalizeH="0" noProof="0">
                  <a:ln>
                    <a:noFill/>
                  </a:ln>
                  <a:solidFill>
                    <a:prstClr val="white"/>
                  </a:solidFill>
                  <a:effectLst/>
                  <a:uLnTx/>
                  <a:uFillTx/>
                  <a:latin typeface="Arial" panose="020B0604020202020204" pitchFamily="34" charset="0"/>
                  <a:ea typeface="+mn-ea"/>
                  <a:cs typeface="+mn-cs"/>
                </a:rPr>
                <a:t> DỤNG 1</a:t>
              </a:r>
              <a:endParaRPr kumimoji="0" lang="en-US" alt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0" name="Rectangle 39"/>
          <p:cNvSpPr/>
          <p:nvPr/>
        </p:nvSpPr>
        <p:spPr>
          <a:xfrm>
            <a:off x="1676400" y="1861769"/>
            <a:ext cx="16098254" cy="3686266"/>
          </a:xfrm>
          <a:prstGeom prst="rect">
            <a:avLst/>
          </a:prstGeom>
        </p:spPr>
        <p:txBody>
          <a:bodyPr wrap="square">
            <a:spAutoFit/>
          </a:bodyPr>
          <a:lstStyle/>
          <a:p>
            <a:pPr lvl="0" algn="just">
              <a:lnSpc>
                <a:spcPct val="150000"/>
              </a:lnSpc>
              <a:spcAft>
                <a:spcPts val="800"/>
              </a:spcAft>
            </a:pPr>
            <a:r>
              <a:rPr lang="vi-VN" sz="4000">
                <a:solidFill>
                  <a:srgbClr val="000000"/>
                </a:solidFill>
                <a:ea typeface="Calibri" panose="020F0502020204030204" pitchFamily="34" charset="0"/>
                <a:cs typeface="Times New Roman" panose="02020603050405020304" pitchFamily="18" charset="0"/>
              </a:rPr>
              <a:t>Một chiếc bàn có phần chân là hai khung sắt hình chữ nhật có thể xoay quanh một trục như trong Hình 4.43. Khi mặt bàn được đặt lên phần chân bàn thì mặt bàn luôn song song với mặt đất. Hãy giải thích tại sao</a:t>
            </a:r>
            <a:r>
              <a:rPr lang="en-US" sz="4000">
                <a:solidFill>
                  <a:srgbClr val="000000"/>
                </a:solidFill>
                <a:ea typeface="Calibri" panose="020F0502020204030204" pitchFamily="34" charset="0"/>
                <a:cs typeface="Times New Roman" panose="02020603050405020304" pitchFamily="18" charset="0"/>
              </a:rPr>
              <a:t>.</a:t>
            </a:r>
            <a:endParaRPr lang="vi-VN" sz="4000">
              <a:solidFill>
                <a:srgbClr val="000000"/>
              </a:solidFill>
              <a:ea typeface="Calibri" panose="020F0502020204030204" pitchFamily="34" charset="0"/>
              <a:cs typeface="Times New Roman" panose="02020603050405020304" pitchFamily="18" charset="0"/>
            </a:endParaRPr>
          </a:p>
        </p:txBody>
      </p:sp>
      <p:pic>
        <p:nvPicPr>
          <p:cNvPr id="50" name="Picture 49"/>
          <p:cNvPicPr>
            <a:picLocks noChangeAspect="1"/>
          </p:cNvPicPr>
          <p:nvPr/>
        </p:nvPicPr>
        <p:blipFill>
          <a:blip r:embed="rId2"/>
          <a:stretch>
            <a:fillRect/>
          </a:stretch>
        </p:blipFill>
        <p:spPr>
          <a:xfrm>
            <a:off x="15458340" y="8039100"/>
            <a:ext cx="2240113" cy="2133600"/>
          </a:xfrm>
          <a:prstGeom prst="rect">
            <a:avLst/>
          </a:prstGeom>
        </p:spPr>
      </p:pic>
      <p:pic>
        <p:nvPicPr>
          <p:cNvPr id="2" name="Picture 1"/>
          <p:cNvPicPr>
            <a:picLocks noChangeAspect="1"/>
          </p:cNvPicPr>
          <p:nvPr/>
        </p:nvPicPr>
        <p:blipFill>
          <a:blip r:embed="rId3"/>
          <a:stretch>
            <a:fillRect/>
          </a:stretch>
        </p:blipFill>
        <p:spPr>
          <a:xfrm>
            <a:off x="6962919" y="5295900"/>
            <a:ext cx="5372815" cy="4689003"/>
          </a:xfrm>
          <a:prstGeom prst="rect">
            <a:avLst/>
          </a:prstGeom>
        </p:spPr>
      </p:pic>
      <p:pic>
        <p:nvPicPr>
          <p:cNvPr id="22" name="Picture 21"/>
          <p:cNvPicPr>
            <a:picLocks noChangeAspect="1"/>
          </p:cNvPicPr>
          <p:nvPr/>
        </p:nvPicPr>
        <p:blipFill>
          <a:blip r:embed="rId4"/>
          <a:stretch>
            <a:fillRect/>
          </a:stretch>
        </p:blipFill>
        <p:spPr>
          <a:xfrm>
            <a:off x="228600" y="8067407"/>
            <a:ext cx="865707" cy="1960034"/>
          </a:xfrm>
          <a:prstGeom prst="rect">
            <a:avLst/>
          </a:prstGeom>
        </p:spPr>
      </p:pic>
    </p:spTree>
    <p:extLst>
      <p:ext uri="{BB962C8B-B14F-4D97-AF65-F5344CB8AC3E}">
        <p14:creationId xmlns:p14="http://schemas.microsoft.com/office/powerpoint/2010/main" val="2828882866"/>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17526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7" name="Oval Callout 46"/>
          <p:cNvSpPr/>
          <p:nvPr/>
        </p:nvSpPr>
        <p:spPr>
          <a:xfrm>
            <a:off x="8826030" y="7181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2"/>
          <a:stretch>
            <a:fillRect/>
          </a:stretch>
        </p:blipFill>
        <p:spPr>
          <a:xfrm>
            <a:off x="12963311" y="2428607"/>
            <a:ext cx="4943689" cy="4314493"/>
          </a:xfrm>
          <a:prstGeom prst="rect">
            <a:avLst/>
          </a:prstGeom>
        </p:spPr>
      </p:pic>
      <p:sp>
        <p:nvSpPr>
          <p:cNvPr id="3" name="Rectangle 2"/>
          <p:cNvSpPr/>
          <p:nvPr/>
        </p:nvSpPr>
        <p:spPr>
          <a:xfrm>
            <a:off x="1516458" y="2046258"/>
            <a:ext cx="11125200" cy="606794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các khung sắt có dạng hình chữ nhật nên các cạnh đối diện của khung sắt song song với nhau, do đó a // c và b // d.</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c và d là các đường thẳng của chân bàn nằm trên mặt đất, nên a // c thì đường thẳng a song song với mặt đất và b // d thì đường thẳng b song song với mặt đất.</a:t>
            </a:r>
          </a:p>
        </p:txBody>
      </p:sp>
      <p:sp>
        <p:nvSpPr>
          <p:cNvPr id="4" name="Rectangle 3"/>
          <p:cNvSpPr/>
          <p:nvPr/>
        </p:nvSpPr>
        <p:spPr>
          <a:xfrm>
            <a:off x="1516458" y="8067407"/>
            <a:ext cx="16238142" cy="1800493"/>
          </a:xfrm>
          <a:prstGeom prst="rect">
            <a:avLst/>
          </a:prstGeom>
        </p:spPr>
        <p:txBody>
          <a:bodyPr wrap="square">
            <a:spAutoFit/>
          </a:bodyPr>
          <a:lstStyle/>
          <a:p>
            <a:pPr lvl="0" algn="just">
              <a:lnSpc>
                <a:spcPct val="150000"/>
              </a:lnSpc>
              <a:spcAft>
                <a:spcPts val="800"/>
              </a:spcAft>
              <a:defRPr/>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Mặt phẳng bàn chứa hai đường thẳng cắt nhau a và b cùng song song với mặt đất nên mặt phẳng bàn song song với mặt đất.</a:t>
            </a:r>
          </a:p>
        </p:txBody>
      </p:sp>
      <p:pic>
        <p:nvPicPr>
          <p:cNvPr id="5" name="Picture 4"/>
          <p:cNvPicPr>
            <a:picLocks noChangeAspect="1"/>
          </p:cNvPicPr>
          <p:nvPr/>
        </p:nvPicPr>
        <p:blipFill>
          <a:blip r:embed="rId3"/>
          <a:stretch>
            <a:fillRect/>
          </a:stretch>
        </p:blipFill>
        <p:spPr>
          <a:xfrm>
            <a:off x="16815149" y="476067"/>
            <a:ext cx="1099872" cy="1328111"/>
          </a:xfrm>
          <a:prstGeom prst="rect">
            <a:avLst/>
          </a:prstGeom>
        </p:spPr>
      </p:pic>
      <p:pic>
        <p:nvPicPr>
          <p:cNvPr id="9" name="Picture 8"/>
          <p:cNvPicPr>
            <a:picLocks noChangeAspect="1"/>
          </p:cNvPicPr>
          <p:nvPr/>
        </p:nvPicPr>
        <p:blipFill>
          <a:blip r:embed="rId4"/>
          <a:stretch>
            <a:fillRect/>
          </a:stretch>
        </p:blipFill>
        <p:spPr>
          <a:xfrm>
            <a:off x="228600" y="8067407"/>
            <a:ext cx="865707" cy="1960034"/>
          </a:xfrm>
          <a:prstGeom prst="rect">
            <a:avLst/>
          </a:prstGeom>
        </p:spPr>
      </p:pic>
    </p:spTree>
    <p:extLst>
      <p:ext uri="{BB962C8B-B14F-4D97-AF65-F5344CB8AC3E}">
        <p14:creationId xmlns:p14="http://schemas.microsoft.com/office/powerpoint/2010/main" val="56072658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6359156" y="-190500"/>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578628" y="-190500"/>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5"/>
          <p:cNvSpPr txBox="1"/>
          <p:nvPr/>
        </p:nvSpPr>
        <p:spPr>
          <a:xfrm>
            <a:off x="949829" y="1485900"/>
            <a:ext cx="16074636" cy="3693319"/>
          </a:xfrm>
          <a:prstGeom prst="rect">
            <a:avLst/>
          </a:prstGeom>
        </p:spPr>
        <p:txBody>
          <a:bodyPr wrap="square" lIns="0" tIns="0" rIns="0" bIns="0" rtlCol="0" anchor="t">
            <a:spAutoFit/>
          </a:bodyPr>
          <a:lstStyle/>
          <a:p>
            <a:pPr algn="ctr">
              <a:lnSpc>
                <a:spcPct val="150000"/>
              </a:lnSpc>
            </a:pPr>
            <a:r>
              <a:rPr lang="vi-VN" sz="8000" b="1" spc="392">
                <a:solidFill>
                  <a:srgbClr val="FFFF00"/>
                </a:solidFill>
              </a:rPr>
              <a:t>CHƯƠNG IV. QUAN HỆ SONG SONG TRONG KHÔNG GIAN</a:t>
            </a:r>
            <a:endParaRPr lang="vi-VN" sz="8000" b="1" spc="392" dirty="0">
              <a:solidFill>
                <a:srgbClr val="FFFF00"/>
              </a:solidFill>
            </a:endParaRPr>
          </a:p>
        </p:txBody>
      </p:sp>
      <p:sp>
        <p:nvSpPr>
          <p:cNvPr id="11" name="Rectangle 10"/>
          <p:cNvSpPr/>
          <p:nvPr/>
        </p:nvSpPr>
        <p:spPr>
          <a:xfrm>
            <a:off x="-381000" y="5209497"/>
            <a:ext cx="18961333" cy="1534203"/>
          </a:xfrm>
          <a:prstGeom prst="rect">
            <a:avLst/>
          </a:prstGeom>
        </p:spPr>
        <p:txBody>
          <a:bodyPr wrap="square">
            <a:spAutoFit/>
          </a:bodyPr>
          <a:lstStyle/>
          <a:p>
            <a:pPr algn="ctr">
              <a:lnSpc>
                <a:spcPct val="150000"/>
              </a:lnSpc>
              <a:spcBef>
                <a:spcPts val="1200"/>
              </a:spcBef>
              <a:spcAft>
                <a:spcPts val="0"/>
              </a:spcAft>
            </a:pPr>
            <a:r>
              <a:rPr lang="nn-NO" sz="7000" b="1" kern="0" cap="all">
                <a:solidFill>
                  <a:schemeClr val="bg1"/>
                </a:solidFill>
                <a:latin typeface="Arial" panose="020B0604020202020204" pitchFamily="34" charset="0"/>
                <a:ea typeface="Times New Roman" panose="02020603050405020304" pitchFamily="18" charset="0"/>
                <a:cs typeface="Times New Roman" panose="02020603050405020304" pitchFamily="18" charset="0"/>
              </a:rPr>
              <a:t>BÀI 13: HAI MẶT PHẲNG SONG SONG </a:t>
            </a:r>
            <a:endParaRPr lang="en-US" sz="70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flipH="1">
            <a:off x="245965" y="7684384"/>
            <a:ext cx="1785641" cy="2156186"/>
          </a:xfrm>
          <a:prstGeom prst="rect">
            <a:avLst/>
          </a:prstGeom>
        </p:spPr>
      </p:pic>
      <p:pic>
        <p:nvPicPr>
          <p:cNvPr id="13" name="Picture 12"/>
          <p:cNvPicPr>
            <a:picLocks noChangeAspect="1"/>
          </p:cNvPicPr>
          <p:nvPr/>
        </p:nvPicPr>
        <p:blipFill>
          <a:blip r:embed="rId5"/>
          <a:stretch>
            <a:fillRect/>
          </a:stretch>
        </p:blipFill>
        <p:spPr>
          <a:xfrm>
            <a:off x="15882555" y="8145940"/>
            <a:ext cx="1853345" cy="16643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0" y="-716420"/>
            <a:ext cx="6324600"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2"/>
          <p:cNvGrpSpPr/>
          <p:nvPr/>
        </p:nvGrpSpPr>
        <p:grpSpPr>
          <a:xfrm>
            <a:off x="-457200" y="602312"/>
            <a:ext cx="6248400" cy="3736474"/>
            <a:chOff x="1485900" y="1827798"/>
            <a:chExt cx="6155140" cy="3736474"/>
          </a:xfrm>
        </p:grpSpPr>
        <p:grpSp>
          <p:nvGrpSpPr>
            <p:cNvPr id="24" name="Group 23"/>
            <p:cNvGrpSpPr/>
            <p:nvPr/>
          </p:nvGrpSpPr>
          <p:grpSpPr>
            <a:xfrm>
              <a:off x="1485900" y="1827798"/>
              <a:ext cx="1556806" cy="999425"/>
              <a:chOff x="1028700" y="1670038"/>
              <a:chExt cx="3705025" cy="3855885"/>
            </a:xfrm>
          </p:grpSpPr>
          <p:sp>
            <p:nvSpPr>
              <p:cNvPr id="31" name="TextBox 5"/>
              <p:cNvSpPr txBox="1"/>
              <p:nvPr/>
            </p:nvSpPr>
            <p:spPr>
              <a:xfrm>
                <a:off x="1028700" y="1670038"/>
                <a:ext cx="3218307" cy="336917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29" name="TextBox 8"/>
              <p:cNvSpPr txBox="1"/>
              <p:nvPr/>
            </p:nvSpPr>
            <p:spPr>
              <a:xfrm>
                <a:off x="1515418" y="2156757"/>
                <a:ext cx="3218307" cy="3369166"/>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25" name="TextBox 2"/>
            <p:cNvSpPr txBox="1"/>
            <p:nvPr/>
          </p:nvSpPr>
          <p:spPr>
            <a:xfrm>
              <a:off x="2444096" y="2101786"/>
              <a:ext cx="5196944" cy="3462486"/>
            </a:xfrm>
            <a:prstGeom prst="rect">
              <a:avLst/>
            </a:prstGeom>
          </p:spPr>
          <p:txBody>
            <a:bodyPr wrap="square" lIns="0" tIns="0" rIns="0" bIns="0" rtlCol="0" anchor="t">
              <a:spAutoFit/>
            </a:bodyPr>
            <a:lstStyle/>
            <a:p>
              <a:pPr algn="ctr">
                <a:lnSpc>
                  <a:spcPct val="150000"/>
                </a:lnSpc>
              </a:pPr>
              <a:r>
                <a:rPr lang="en-US" sz="7500" b="1" spc="341">
                  <a:latin typeface="Arial" panose="020B0604020202020204" pitchFamily="34" charset="0"/>
                  <a:cs typeface="Arial" panose="020B0604020202020204" pitchFamily="34" charset="0"/>
                </a:rPr>
                <a:t>NỘI DUNG</a:t>
              </a:r>
            </a:p>
            <a:p>
              <a:pPr algn="ctr">
                <a:lnSpc>
                  <a:spcPct val="150000"/>
                </a:lnSpc>
              </a:pPr>
              <a:r>
                <a:rPr lang="en-US" sz="7500" b="1" spc="341">
                  <a:latin typeface="Arial" panose="020B0604020202020204" pitchFamily="34" charset="0"/>
                  <a:cs typeface="Arial" panose="020B0604020202020204" pitchFamily="34" charset="0"/>
                </a:rPr>
                <a:t>BÀI HỌC</a:t>
              </a:r>
              <a:endParaRPr lang="en-US" sz="7500" b="1" spc="341" dirty="0">
                <a:latin typeface="Arial" panose="020B0604020202020204" pitchFamily="34" charset="0"/>
                <a:cs typeface="Arial" panose="020B0604020202020204" pitchFamily="34" charset="0"/>
              </a:endParaRPr>
            </a:p>
          </p:txBody>
        </p:sp>
      </p:grpSp>
      <p:pic>
        <p:nvPicPr>
          <p:cNvPr id="32" name="Picture 31"/>
          <p:cNvPicPr>
            <a:picLocks noChangeAspect="1"/>
          </p:cNvPicPr>
          <p:nvPr/>
        </p:nvPicPr>
        <p:blipFill>
          <a:blip r:embed="rId2"/>
          <a:stretch>
            <a:fillRect/>
          </a:stretch>
        </p:blipFill>
        <p:spPr>
          <a:xfrm>
            <a:off x="1558250" y="6675108"/>
            <a:ext cx="2799702" cy="2994834"/>
          </a:xfrm>
          <a:prstGeom prst="rect">
            <a:avLst/>
          </a:prstGeom>
        </p:spPr>
      </p:pic>
      <p:grpSp>
        <p:nvGrpSpPr>
          <p:cNvPr id="33" name="Group 8"/>
          <p:cNvGrpSpPr/>
          <p:nvPr/>
        </p:nvGrpSpPr>
        <p:grpSpPr>
          <a:xfrm>
            <a:off x="7061397" y="1554492"/>
            <a:ext cx="1226808" cy="1226808"/>
            <a:chOff x="0" y="0"/>
            <a:chExt cx="1635744" cy="1635744"/>
          </a:xfrm>
        </p:grpSpPr>
        <p:grpSp>
          <p:nvGrpSpPr>
            <p:cNvPr id="34" name="Group 9"/>
            <p:cNvGrpSpPr>
              <a:grpSpLocks noChangeAspect="1"/>
            </p:cNvGrpSpPr>
            <p:nvPr/>
          </p:nvGrpSpPr>
          <p:grpSpPr>
            <a:xfrm>
              <a:off x="0" y="0"/>
              <a:ext cx="1635744" cy="1635744"/>
              <a:chOff x="0" y="0"/>
              <a:chExt cx="495300" cy="495300"/>
            </a:xfrm>
          </p:grpSpPr>
          <p:sp>
            <p:nvSpPr>
              <p:cNvPr id="3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3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35"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dirty="0">
                  <a:solidFill>
                    <a:srgbClr val="FFFFFF"/>
                  </a:solidFill>
                  <a:latin typeface="Arial" panose="020B0604020202020204" pitchFamily="34" charset="0"/>
                  <a:cs typeface="Arial" panose="020B0604020202020204" pitchFamily="34" charset="0"/>
                </a:rPr>
                <a:t>1</a:t>
              </a:r>
            </a:p>
          </p:txBody>
        </p:sp>
      </p:grpSp>
      <p:sp>
        <p:nvSpPr>
          <p:cNvPr id="38" name="Rectangle 37"/>
          <p:cNvSpPr/>
          <p:nvPr/>
        </p:nvSpPr>
        <p:spPr>
          <a:xfrm>
            <a:off x="8481683" y="1612955"/>
            <a:ext cx="6923690" cy="965264"/>
          </a:xfrm>
          <a:prstGeom prst="rect">
            <a:avLst/>
          </a:prstGeom>
        </p:spPr>
        <p:txBody>
          <a:bodyPr wrap="none">
            <a:spAutoFit/>
          </a:bodyPr>
          <a:lstStyle/>
          <a:p>
            <a:pPr lvl="0">
              <a:lnSpc>
                <a:spcPct val="150000"/>
              </a:lnSpc>
            </a:pPr>
            <a:r>
              <a:rPr lang="vi-VN" sz="4300" b="1">
                <a:solidFill>
                  <a:srgbClr val="284353"/>
                </a:solidFill>
                <a:ea typeface="Times New Roman" panose="02020603050405020304" pitchFamily="18" charset="0"/>
              </a:rPr>
              <a:t>Hai mặt phẳng song song</a:t>
            </a:r>
            <a:endParaRPr lang="en-US" sz="4300" dirty="0">
              <a:solidFill>
                <a:srgbClr val="284353"/>
              </a:solidFill>
              <a:latin typeface="Times New Roman" panose="02020603050405020304" pitchFamily="18" charset="0"/>
              <a:ea typeface="Times New Roman" panose="02020603050405020304" pitchFamily="18" charset="0"/>
            </a:endParaRPr>
          </a:p>
        </p:txBody>
      </p:sp>
      <p:grpSp>
        <p:nvGrpSpPr>
          <p:cNvPr id="39" name="Group 8"/>
          <p:cNvGrpSpPr/>
          <p:nvPr/>
        </p:nvGrpSpPr>
        <p:grpSpPr>
          <a:xfrm>
            <a:off x="7053771" y="3635056"/>
            <a:ext cx="1226808" cy="1226808"/>
            <a:chOff x="0" y="0"/>
            <a:chExt cx="1635744" cy="1635744"/>
          </a:xfrm>
        </p:grpSpPr>
        <p:grpSp>
          <p:nvGrpSpPr>
            <p:cNvPr id="40" name="Group 9"/>
            <p:cNvGrpSpPr>
              <a:grpSpLocks noChangeAspect="1"/>
            </p:cNvGrpSpPr>
            <p:nvPr/>
          </p:nvGrpSpPr>
          <p:grpSpPr>
            <a:xfrm>
              <a:off x="0" y="0"/>
              <a:ext cx="1635744" cy="1635744"/>
              <a:chOff x="0" y="0"/>
              <a:chExt cx="495300" cy="495300"/>
            </a:xfrm>
          </p:grpSpPr>
          <p:sp>
            <p:nvSpPr>
              <p:cNvPr id="42"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43"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41"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a:solidFill>
                    <a:srgbClr val="FFFFFF"/>
                  </a:solidFill>
                  <a:latin typeface="Arial" panose="020B0604020202020204" pitchFamily="34" charset="0"/>
                  <a:cs typeface="Arial" panose="020B0604020202020204" pitchFamily="34" charset="0"/>
                </a:rPr>
                <a:t>2</a:t>
              </a:r>
              <a:endParaRPr lang="en-US" sz="5000" b="1" dirty="0">
                <a:solidFill>
                  <a:srgbClr val="FFFFFF"/>
                </a:solidFill>
                <a:latin typeface="Arial" panose="020B0604020202020204" pitchFamily="34" charset="0"/>
                <a:cs typeface="Arial" panose="020B0604020202020204" pitchFamily="34" charset="0"/>
              </a:endParaRPr>
            </a:p>
          </p:txBody>
        </p:sp>
      </p:grpSp>
      <p:sp>
        <p:nvSpPr>
          <p:cNvPr id="44" name="Rectangle 43"/>
          <p:cNvSpPr/>
          <p:nvPr/>
        </p:nvSpPr>
        <p:spPr>
          <a:xfrm>
            <a:off x="8458199" y="3154692"/>
            <a:ext cx="9225643" cy="2077492"/>
          </a:xfrm>
          <a:prstGeom prst="rect">
            <a:avLst/>
          </a:prstGeom>
        </p:spPr>
        <p:txBody>
          <a:bodyPr wrap="square">
            <a:spAutoFit/>
          </a:bodyPr>
          <a:lstStyle/>
          <a:p>
            <a:pPr lvl="0">
              <a:lnSpc>
                <a:spcPct val="150000"/>
              </a:lnSpc>
            </a:pPr>
            <a:r>
              <a:rPr lang="vi-VN" sz="4300" b="1">
                <a:solidFill>
                  <a:srgbClr val="284353"/>
                </a:solidFill>
                <a:ea typeface="Times New Roman" panose="02020603050405020304" pitchFamily="18" charset="0"/>
              </a:rPr>
              <a:t>Điều kiện và tính chất của hai mặt phẳng song song</a:t>
            </a:r>
            <a:endParaRPr lang="en-US" sz="4300" dirty="0">
              <a:solidFill>
                <a:srgbClr val="284353"/>
              </a:solidFill>
              <a:latin typeface="Times New Roman" panose="02020603050405020304" pitchFamily="18" charset="0"/>
              <a:ea typeface="Times New Roman" panose="02020603050405020304" pitchFamily="18" charset="0"/>
            </a:endParaRPr>
          </a:p>
        </p:txBody>
      </p:sp>
      <p:pic>
        <p:nvPicPr>
          <p:cNvPr id="46" name="Picture 45"/>
          <p:cNvPicPr>
            <a:picLocks noChangeAspect="1"/>
          </p:cNvPicPr>
          <p:nvPr/>
        </p:nvPicPr>
        <p:blipFill>
          <a:blip r:embed="rId3"/>
          <a:stretch>
            <a:fillRect/>
          </a:stretch>
        </p:blipFill>
        <p:spPr>
          <a:xfrm rot="20279260">
            <a:off x="15701330" y="8615085"/>
            <a:ext cx="2731465" cy="2350013"/>
          </a:xfrm>
          <a:prstGeom prst="rect">
            <a:avLst/>
          </a:prstGeom>
        </p:spPr>
      </p:pic>
      <p:grpSp>
        <p:nvGrpSpPr>
          <p:cNvPr id="26" name="Group 8"/>
          <p:cNvGrpSpPr/>
          <p:nvPr/>
        </p:nvGrpSpPr>
        <p:grpSpPr>
          <a:xfrm>
            <a:off x="7059740" y="5890284"/>
            <a:ext cx="1226808" cy="1226808"/>
            <a:chOff x="0" y="0"/>
            <a:chExt cx="1635744" cy="1635744"/>
          </a:xfrm>
        </p:grpSpPr>
        <p:grpSp>
          <p:nvGrpSpPr>
            <p:cNvPr id="27" name="Group 9"/>
            <p:cNvGrpSpPr>
              <a:grpSpLocks noChangeAspect="1"/>
            </p:cNvGrpSpPr>
            <p:nvPr/>
          </p:nvGrpSpPr>
          <p:grpSpPr>
            <a:xfrm>
              <a:off x="0" y="0"/>
              <a:ext cx="1635744" cy="1635744"/>
              <a:chOff x="0" y="0"/>
              <a:chExt cx="495300" cy="495300"/>
            </a:xfrm>
          </p:grpSpPr>
          <p:sp>
            <p:nvSpPr>
              <p:cNvPr id="30"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45"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28"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a:solidFill>
                    <a:srgbClr val="FFFFFF"/>
                  </a:solidFill>
                  <a:latin typeface="Arial" panose="020B0604020202020204" pitchFamily="34" charset="0"/>
                  <a:cs typeface="Arial" panose="020B0604020202020204" pitchFamily="34" charset="0"/>
                </a:rPr>
                <a:t>3</a:t>
              </a:r>
              <a:endParaRPr lang="en-US" sz="5000" b="1" dirty="0">
                <a:solidFill>
                  <a:srgbClr val="FFFFFF"/>
                </a:solidFill>
                <a:latin typeface="Arial" panose="020B0604020202020204" pitchFamily="34" charset="0"/>
                <a:cs typeface="Arial" panose="020B0604020202020204" pitchFamily="34" charset="0"/>
              </a:endParaRPr>
            </a:p>
          </p:txBody>
        </p:sp>
      </p:grpSp>
      <p:sp>
        <p:nvSpPr>
          <p:cNvPr id="47" name="Rectangle 46"/>
          <p:cNvSpPr/>
          <p:nvPr/>
        </p:nvSpPr>
        <p:spPr>
          <a:xfrm>
            <a:off x="8492177" y="5870678"/>
            <a:ext cx="8427307" cy="965264"/>
          </a:xfrm>
          <a:prstGeom prst="rect">
            <a:avLst/>
          </a:prstGeom>
        </p:spPr>
        <p:txBody>
          <a:bodyPr wrap="none">
            <a:spAutoFit/>
          </a:bodyPr>
          <a:lstStyle/>
          <a:p>
            <a:pPr lvl="0">
              <a:lnSpc>
                <a:spcPct val="150000"/>
              </a:lnSpc>
            </a:pPr>
            <a:r>
              <a:rPr lang="vi-VN" sz="4300" b="1">
                <a:solidFill>
                  <a:srgbClr val="284353"/>
                </a:solidFill>
                <a:ea typeface="Times New Roman" panose="02020603050405020304" pitchFamily="18" charset="0"/>
              </a:rPr>
              <a:t>Định lí Thalès trong không gian</a:t>
            </a:r>
            <a:endParaRPr lang="en-US" sz="4300" dirty="0">
              <a:solidFill>
                <a:srgbClr val="284353"/>
              </a:solidFill>
              <a:latin typeface="Times New Roman" panose="02020603050405020304" pitchFamily="18" charset="0"/>
              <a:ea typeface="Times New Roman" panose="02020603050405020304" pitchFamily="18" charset="0"/>
            </a:endParaRPr>
          </a:p>
        </p:txBody>
      </p:sp>
      <p:grpSp>
        <p:nvGrpSpPr>
          <p:cNvPr id="48" name="Group 8"/>
          <p:cNvGrpSpPr/>
          <p:nvPr/>
        </p:nvGrpSpPr>
        <p:grpSpPr>
          <a:xfrm>
            <a:off x="7061397" y="7879092"/>
            <a:ext cx="1226808" cy="1226808"/>
            <a:chOff x="0" y="0"/>
            <a:chExt cx="1635744" cy="1635744"/>
          </a:xfrm>
        </p:grpSpPr>
        <p:grpSp>
          <p:nvGrpSpPr>
            <p:cNvPr id="49" name="Group 9"/>
            <p:cNvGrpSpPr>
              <a:grpSpLocks noChangeAspect="1"/>
            </p:cNvGrpSpPr>
            <p:nvPr/>
          </p:nvGrpSpPr>
          <p:grpSpPr>
            <a:xfrm>
              <a:off x="0" y="0"/>
              <a:ext cx="1635744" cy="1635744"/>
              <a:chOff x="0" y="0"/>
              <a:chExt cx="495300" cy="495300"/>
            </a:xfrm>
          </p:grpSpPr>
          <p:sp>
            <p:nvSpPr>
              <p:cNvPr id="51"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52"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50"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a:solidFill>
                    <a:srgbClr val="FFFFFF"/>
                  </a:solidFill>
                  <a:latin typeface="Arial" panose="020B0604020202020204" pitchFamily="34" charset="0"/>
                  <a:cs typeface="Arial" panose="020B0604020202020204" pitchFamily="34" charset="0"/>
                </a:rPr>
                <a:t>4</a:t>
              </a:r>
              <a:endParaRPr lang="en-US" sz="5000" b="1" dirty="0">
                <a:solidFill>
                  <a:srgbClr val="FFFFFF"/>
                </a:solidFill>
                <a:latin typeface="Arial" panose="020B0604020202020204" pitchFamily="34" charset="0"/>
                <a:cs typeface="Arial" panose="020B0604020202020204" pitchFamily="34" charset="0"/>
              </a:endParaRPr>
            </a:p>
          </p:txBody>
        </p:sp>
      </p:grpSp>
      <p:sp>
        <p:nvSpPr>
          <p:cNvPr id="53" name="Rectangle 52"/>
          <p:cNvSpPr/>
          <p:nvPr/>
        </p:nvSpPr>
        <p:spPr>
          <a:xfrm>
            <a:off x="8526567" y="7916101"/>
            <a:ext cx="6833922" cy="965264"/>
          </a:xfrm>
          <a:prstGeom prst="rect">
            <a:avLst/>
          </a:prstGeom>
        </p:spPr>
        <p:txBody>
          <a:bodyPr wrap="none">
            <a:spAutoFit/>
          </a:bodyPr>
          <a:lstStyle/>
          <a:p>
            <a:pPr lvl="0">
              <a:lnSpc>
                <a:spcPct val="150000"/>
              </a:lnSpc>
            </a:pPr>
            <a:r>
              <a:rPr lang="vi-VN" sz="4300" b="1">
                <a:solidFill>
                  <a:srgbClr val="284353"/>
                </a:solidFill>
                <a:ea typeface="Times New Roman" panose="02020603050405020304" pitchFamily="18" charset="0"/>
              </a:rPr>
              <a:t>Hình lăng trụ và hình hộp</a:t>
            </a:r>
            <a:endParaRPr lang="en-US" sz="4300" dirty="0">
              <a:solidFill>
                <a:srgbClr val="284353"/>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9507672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p:bldP spid="47"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2667000" y="1485900"/>
            <a:ext cx="8240264"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390300" y="98734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36258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38409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8"/>
          <p:cNvGrpSpPr/>
          <p:nvPr/>
        </p:nvGrpSpPr>
        <p:grpSpPr>
          <a:xfrm>
            <a:off x="6108505" y="2400300"/>
            <a:ext cx="1226808" cy="1226808"/>
            <a:chOff x="0" y="0"/>
            <a:chExt cx="1635744" cy="1635744"/>
          </a:xfrm>
        </p:grpSpPr>
        <p:grpSp>
          <p:nvGrpSpPr>
            <p:cNvPr id="24" name="Group 9"/>
            <p:cNvGrpSpPr>
              <a:grpSpLocks noChangeAspect="1"/>
            </p:cNvGrpSpPr>
            <p:nvPr/>
          </p:nvGrpSpPr>
          <p:grpSpPr>
            <a:xfrm>
              <a:off x="0" y="0"/>
              <a:ext cx="1635744" cy="1635744"/>
              <a:chOff x="0" y="0"/>
              <a:chExt cx="495300" cy="495300"/>
            </a:xfrm>
          </p:grpSpPr>
          <p:sp>
            <p:nvSpPr>
              <p:cNvPr id="2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2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25"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dirty="0">
                  <a:solidFill>
                    <a:srgbClr val="FFFFFF"/>
                  </a:solidFill>
                  <a:latin typeface="Arial" panose="020B0604020202020204" pitchFamily="34" charset="0"/>
                  <a:cs typeface="Arial" panose="020B0604020202020204" pitchFamily="34" charset="0"/>
                </a:rPr>
                <a:t>1</a:t>
              </a:r>
            </a:p>
          </p:txBody>
        </p:sp>
      </p:grpSp>
      <p:sp>
        <p:nvSpPr>
          <p:cNvPr id="28" name="Rectangle 27"/>
          <p:cNvSpPr/>
          <p:nvPr/>
        </p:nvSpPr>
        <p:spPr>
          <a:xfrm>
            <a:off x="2681201" y="4064516"/>
            <a:ext cx="8245943" cy="3093154"/>
          </a:xfrm>
          <a:prstGeom prst="rect">
            <a:avLst/>
          </a:prstGeom>
        </p:spPr>
        <p:txBody>
          <a:bodyPr wrap="square">
            <a:spAutoFit/>
          </a:bodyPr>
          <a:lstStyle/>
          <a:p>
            <a:pPr lvl="0" algn="ctr">
              <a:lnSpc>
                <a:spcPct val="150000"/>
              </a:lnSpc>
            </a:pPr>
            <a:r>
              <a:rPr lang="en-US" sz="6500" b="1">
                <a:solidFill>
                  <a:srgbClr val="284353"/>
                </a:solidFill>
                <a:latin typeface="Arial" panose="020B0604020202020204" pitchFamily="34" charset="0"/>
                <a:ea typeface="Times New Roman" panose="02020603050405020304" pitchFamily="18" charset="0"/>
                <a:cs typeface="Arial" panose="020B0604020202020204" pitchFamily="34" charset="0"/>
              </a:rPr>
              <a:t>HAI MẶT PHẲNG SONG SONG</a:t>
            </a:r>
            <a:endParaRPr lang="en-US" sz="6500" dirty="0">
              <a:solidFill>
                <a:srgbClr val="284353"/>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806725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8812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stretch>
            <a:fillRect/>
          </a:stretch>
        </p:blipFill>
        <p:spPr>
          <a:xfrm rot="12598925">
            <a:off x="16432562" y="8187680"/>
            <a:ext cx="1743030" cy="1333952"/>
          </a:xfrm>
          <a:prstGeom prst="rect">
            <a:avLst/>
          </a:prstGeom>
        </p:spPr>
      </p:pic>
      <p:sp>
        <p:nvSpPr>
          <p:cNvPr id="25" name="Freeform 15"/>
          <p:cNvSpPr/>
          <p:nvPr/>
        </p:nvSpPr>
        <p:spPr>
          <a:xfrm rot="2798698">
            <a:off x="17343848" y="460000"/>
            <a:ext cx="683158" cy="1012421"/>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6" name="Picture 15"/>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46879" y="591816"/>
            <a:ext cx="979790" cy="914400"/>
          </a:xfrm>
          <a:prstGeom prst="rect">
            <a:avLst/>
          </a:prstGeom>
        </p:spPr>
      </p:pic>
      <p:sp>
        <p:nvSpPr>
          <p:cNvPr id="17" name="TextBox 16"/>
          <p:cNvSpPr txBox="1"/>
          <p:nvPr/>
        </p:nvSpPr>
        <p:spPr>
          <a:xfrm>
            <a:off x="1447800" y="720121"/>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457200" y="1562100"/>
            <a:ext cx="17145000" cy="184665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Các mặt bậc thang trong Hình 4.40 gợi nên hình ảnh về các mặt phẳng không có điểm chung. Hãy tìm thêm một số ví dụ khác cũng gợi nên hình ảnh đó.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7"/>
          <a:stretch>
            <a:fillRect/>
          </a:stretch>
        </p:blipFill>
        <p:spPr>
          <a:xfrm>
            <a:off x="6245305" y="3689511"/>
            <a:ext cx="5797389" cy="5797389"/>
          </a:xfrm>
          <a:prstGeom prst="rect">
            <a:avLst/>
          </a:prstGeom>
        </p:spPr>
      </p:pic>
      <p:pic>
        <p:nvPicPr>
          <p:cNvPr id="5" name="Picture 4"/>
          <p:cNvPicPr>
            <a:picLocks noChangeAspect="1"/>
          </p:cNvPicPr>
          <p:nvPr/>
        </p:nvPicPr>
        <p:blipFill>
          <a:blip r:embed="rId8"/>
          <a:stretch>
            <a:fillRect/>
          </a:stretch>
        </p:blipFill>
        <p:spPr>
          <a:xfrm>
            <a:off x="493927" y="7239235"/>
            <a:ext cx="1408500" cy="2419180"/>
          </a:xfrm>
          <a:prstGeom prst="rect">
            <a:avLst/>
          </a:prstGeom>
        </p:spPr>
      </p:pic>
    </p:spTree>
    <p:extLst>
      <p:ext uri="{BB962C8B-B14F-4D97-AF65-F5344CB8AC3E}">
        <p14:creationId xmlns:p14="http://schemas.microsoft.com/office/powerpoint/2010/main" val="327355194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6"/>
          <p:cNvGrpSpPr/>
          <p:nvPr/>
        </p:nvGrpSpPr>
        <p:grpSpPr>
          <a:xfrm>
            <a:off x="-492944" y="95764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24" name="Picture 23"/>
          <p:cNvPicPr>
            <a:picLocks noChangeAspect="1"/>
          </p:cNvPicPr>
          <p:nvPr/>
        </p:nvPicPr>
        <p:blipFill>
          <a:blip r:embed="rId2"/>
          <a:stretch>
            <a:fillRect/>
          </a:stretch>
        </p:blipFill>
        <p:spPr>
          <a:xfrm rot="1660223">
            <a:off x="-616560" y="8422130"/>
            <a:ext cx="1743030" cy="1333952"/>
          </a:xfrm>
          <a:prstGeom prst="rect">
            <a:avLst/>
          </a:prstGeom>
        </p:spPr>
      </p:pic>
      <p:sp>
        <p:nvSpPr>
          <p:cNvPr id="25" name="Freeform 15"/>
          <p:cNvSpPr/>
          <p:nvPr/>
        </p:nvSpPr>
        <p:spPr>
          <a:xfrm rot="2798698">
            <a:off x="17338562" y="336041"/>
            <a:ext cx="627216" cy="1012421"/>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p:cNvSpPr/>
          <p:nvPr/>
        </p:nvSpPr>
        <p:spPr>
          <a:xfrm>
            <a:off x="457200" y="1485900"/>
            <a:ext cx="8349792" cy="2585323"/>
          </a:xfrm>
          <a:prstGeom prst="rect">
            <a:avLst/>
          </a:prstGeom>
        </p:spPr>
        <p:txBody>
          <a:bodyPr wrap="square">
            <a:spAutoFit/>
          </a:bodyPr>
          <a:lstStyle/>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Các mặt của từng tầng trong giá để dép           gợi nên hình ảnh về các mặt phẳng không có điểm chung.</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12" name="Straight Connector 11"/>
          <p:cNvCxnSpPr/>
          <p:nvPr/>
        </p:nvCxnSpPr>
        <p:spPr>
          <a:xfrm>
            <a:off x="9220200" y="1409700"/>
            <a:ext cx="0" cy="8158682"/>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229935" y="444768"/>
            <a:ext cx="1828129" cy="677108"/>
          </a:xfrm>
          <a:prstGeom prst="rect">
            <a:avLst/>
          </a:prstGeom>
        </p:spPr>
        <p:txBody>
          <a:bodyPr wrap="none">
            <a:spAutoFit/>
          </a:bodyPr>
          <a:lstStyle/>
          <a:p>
            <a:pPr lvl="0" algn="ctr"/>
            <a:r>
              <a:rPr lang="en-US" sz="3800" b="1" u="sng">
                <a:solidFill>
                  <a:srgbClr val="C00000"/>
                </a:solidFill>
                <a:latin typeface="Arial" panose="020B0604020202020204" pitchFamily="34" charset="0"/>
                <a:cs typeface="Arial" panose="020B0604020202020204" pitchFamily="34" charset="0"/>
              </a:rPr>
              <a:t>Trả lời:</a:t>
            </a:r>
            <a:endParaRPr lang="en-US" sz="3800" b="1" u="sng" dirty="0">
              <a:solidFill>
                <a:srgbClr val="C0000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2057400" y="4305300"/>
            <a:ext cx="5073192" cy="5073192"/>
          </a:xfrm>
          <a:prstGeom prst="rect">
            <a:avLst/>
          </a:prstGeom>
        </p:spPr>
      </p:pic>
      <p:sp>
        <p:nvSpPr>
          <p:cNvPr id="26" name="Rectangle 25"/>
          <p:cNvSpPr/>
          <p:nvPr/>
        </p:nvSpPr>
        <p:spPr>
          <a:xfrm>
            <a:off x="9633409" y="1485900"/>
            <a:ext cx="8317136" cy="2585323"/>
          </a:xfrm>
          <a:prstGeom prst="rect">
            <a:avLst/>
          </a:prstGeom>
        </p:spPr>
        <p:txBody>
          <a:bodyPr wrap="square">
            <a:spAutoFit/>
          </a:bodyPr>
          <a:lstStyle/>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Mặt sàn và mặt trần nhà bằng gợi nên hình ảnh về các mặt phẳng không có điểm chung.</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7" name="Picture 26"/>
          <p:cNvPicPr>
            <a:picLocks noChangeAspect="1"/>
          </p:cNvPicPr>
          <p:nvPr/>
        </p:nvPicPr>
        <p:blipFill>
          <a:blip r:embed="rId7"/>
          <a:stretch>
            <a:fillRect/>
          </a:stretch>
        </p:blipFill>
        <p:spPr>
          <a:xfrm>
            <a:off x="10181479" y="4631324"/>
            <a:ext cx="7192121" cy="3991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par>
                                <p:cTn id="24" presetID="22" presetClass="entr" presetSubtype="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5750385" h="10287000">
                <a:moveTo>
                  <a:pt x="0" y="0"/>
                </a:moveTo>
                <a:lnTo>
                  <a:pt x="15750385" y="0"/>
                </a:lnTo>
                <a:lnTo>
                  <a:pt x="15750385" y="10287000"/>
                </a:lnTo>
                <a:lnTo>
                  <a:pt x="0" y="10287000"/>
                </a:lnTo>
                <a:lnTo>
                  <a:pt x="0" y="0"/>
                </a:lnTo>
                <a:close/>
              </a:path>
            </a:pathLst>
          </a:custGeom>
          <a:blipFill dpi="0" rotWithShape="1">
            <a:blip r:embed="rId2">
              <a:alphaModFix amt="95000"/>
            </a:blip>
            <a:srcRect/>
            <a:stretch>
              <a:fillRect l="-909"/>
            </a:stretch>
          </a:blipFill>
        </p:spPr>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9944100"/>
          </a:xfrm>
          <a:custGeom>
            <a:avLst/>
            <a:gdLst/>
            <a:ahLst/>
            <a:cxnLst/>
            <a:rect l="l" t="t" r="r" b="b"/>
            <a:pathLst>
              <a:path w="16349967" h="10212441">
                <a:moveTo>
                  <a:pt x="0" y="0"/>
                </a:moveTo>
                <a:lnTo>
                  <a:pt x="16349967" y="0"/>
                </a:lnTo>
                <a:lnTo>
                  <a:pt x="16349967" y="10212441"/>
                </a:lnTo>
                <a:lnTo>
                  <a:pt x="0" y="10212441"/>
                </a:lnTo>
                <a:lnTo>
                  <a:pt x="0" y="0"/>
                </a:lnTo>
                <a:close/>
              </a:path>
            </a:pathLst>
          </a:custGeom>
          <a:blipFill>
            <a:blip r:embed="rId2"/>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1927</TotalTime>
  <Words>1096</Words>
  <Application>Microsoft Office PowerPoint</Application>
  <PresentationFormat>Custom</PresentationFormat>
  <Paragraphs>69</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Calibri Light</vt:lpstr>
      <vt:lpstr>Cambria Math</vt: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Blue Yellow Illustrative Solid Figures Math Presentation</dc:title>
  <dc:creator>Hà Ngân</dc:creator>
  <cp:lastModifiedBy>Administrator</cp:lastModifiedBy>
  <cp:revision>79</cp:revision>
  <dcterms:created xsi:type="dcterms:W3CDTF">2006-08-16T00:00:00Z</dcterms:created>
  <dcterms:modified xsi:type="dcterms:W3CDTF">2024-10-27T00:41:10Z</dcterms:modified>
  <dc:identifier>DAFnqffvuFE</dc:identifier>
</cp:coreProperties>
</file>