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4"/>
  </p:notesMasterIdLst>
  <p:sldIdLst>
    <p:sldId id="322" r:id="rId2"/>
    <p:sldId id="321" r:id="rId3"/>
    <p:sldId id="327" r:id="rId4"/>
    <p:sldId id="288" r:id="rId5"/>
    <p:sldId id="289" r:id="rId6"/>
    <p:sldId id="290" r:id="rId7"/>
    <p:sldId id="292" r:id="rId8"/>
    <p:sldId id="293" r:id="rId9"/>
    <p:sldId id="296" r:id="rId10"/>
    <p:sldId id="297" r:id="rId11"/>
    <p:sldId id="294" r:id="rId12"/>
    <p:sldId id="298" r:id="rId13"/>
    <p:sldId id="295" r:id="rId14"/>
    <p:sldId id="299" r:id="rId15"/>
    <p:sldId id="329" r:id="rId16"/>
    <p:sldId id="300" r:id="rId17"/>
    <p:sldId id="301" r:id="rId18"/>
    <p:sldId id="302" r:id="rId19"/>
    <p:sldId id="303" r:id="rId20"/>
    <p:sldId id="304" r:id="rId21"/>
    <p:sldId id="305" r:id="rId22"/>
    <p:sldId id="307" r:id="rId23"/>
    <p:sldId id="308" r:id="rId24"/>
    <p:sldId id="309" r:id="rId25"/>
    <p:sldId id="310" r:id="rId26"/>
    <p:sldId id="311" r:id="rId27"/>
    <p:sldId id="312" r:id="rId28"/>
    <p:sldId id="313" r:id="rId29"/>
    <p:sldId id="314" r:id="rId30"/>
    <p:sldId id="315" r:id="rId31"/>
    <p:sldId id="316" r:id="rId32"/>
    <p:sldId id="323" r:id="rId33"/>
  </p:sldIdLst>
  <p:sldSz cx="9144000" cy="5143500" type="screen16x9"/>
  <p:notesSz cx="6858000" cy="9144000"/>
  <p:embeddedFontLst>
    <p:embeddedFont>
      <p:font typeface="Lato" panose="020B0604020202020204" charset="0"/>
      <p:regular r:id="rId35"/>
      <p:bold r:id="rId36"/>
      <p:italic r:id="rId37"/>
      <p:boldItalic r:id="rId38"/>
    </p:embeddedFont>
    <p:embeddedFont>
      <p:font typeface="Bayon" panose="020B0604020202020204" charset="0"/>
      <p:regular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288"/>
    <a:srgbClr val="293A4E"/>
    <a:srgbClr val="000000"/>
    <a:srgbClr val="90ADB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3ECA37-E7B8-45F1-AA3F-36A25D40F2F1}">
  <a:tblStyle styleId="{293ECA37-E7B8-45F1-AA3F-36A25D40F2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F07322-743F-47D5-8453-12180F7AA74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6" autoAdjust="0"/>
    <p:restoredTop sz="94660"/>
  </p:normalViewPr>
  <p:slideViewPr>
    <p:cSldViewPr snapToGrid="0">
      <p:cViewPr varScale="1">
        <p:scale>
          <a:sx n="97" d="100"/>
          <a:sy n="97"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45d3b1f27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45d3b1f27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75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80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56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45d3b1f27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45d3b1f27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34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19563"/>
            <a:ext cx="4607700" cy="2359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800">
                <a:latin typeface="Bayon"/>
                <a:ea typeface="Bayon"/>
                <a:cs typeface="Bayon"/>
                <a:sym typeface="Bayo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509338"/>
            <a:ext cx="2375700" cy="71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320925" y="0"/>
            <a:ext cx="3109800" cy="5143500"/>
          </a:xfrm>
          <a:prstGeom prst="rect">
            <a:avLst/>
          </a:prstGeom>
          <a:noFill/>
          <a:ln>
            <a:noFill/>
          </a:ln>
        </p:spPr>
      </p:sp>
      <p:sp>
        <p:nvSpPr>
          <p:cNvPr id="12" name="Google Shape;12;p2"/>
          <p:cNvSpPr/>
          <p:nvPr/>
        </p:nvSpPr>
        <p:spPr>
          <a:xfrm rot="-5400000">
            <a:off x="6211675" y="2219225"/>
            <a:ext cx="5150700" cy="712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430777" y="-120732"/>
            <a:ext cx="1239232" cy="5384963"/>
            <a:chOff x="8430777" y="-120732"/>
            <a:chExt cx="1239232" cy="5384963"/>
          </a:xfrm>
        </p:grpSpPr>
        <p:sp>
          <p:nvSpPr>
            <p:cNvPr id="14" name="Google Shape;14;p2"/>
            <p:cNvSpPr/>
            <p:nvPr/>
          </p:nvSpPr>
          <p:spPr>
            <a:xfrm rot="3599945" flipH="1">
              <a:off x="8596798" y="45304"/>
              <a:ext cx="907191" cy="907169"/>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flipH="1">
              <a:off x="8596889" y="1082034"/>
              <a:ext cx="907008" cy="906986"/>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600234" flipH="1">
              <a:off x="8596940" y="2118516"/>
              <a:ext cx="906906" cy="906885"/>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flipH="1">
              <a:off x="8596889" y="3154896"/>
              <a:ext cx="907008" cy="906986"/>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3600234" flipH="1">
              <a:off x="8596940" y="4191378"/>
              <a:ext cx="906906" cy="906885"/>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rot="5400000">
            <a:off x="-2397950" y="2398350"/>
            <a:ext cx="5143800" cy="34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456375" y="2523838"/>
            <a:ext cx="3073500" cy="1345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4456375" y="1273838"/>
            <a:ext cx="17607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72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 name="Google Shape;23;p3"/>
          <p:cNvSpPr>
            <a:spLocks noGrp="1"/>
          </p:cNvSpPr>
          <p:nvPr>
            <p:ph type="pic" idx="3"/>
          </p:nvPr>
        </p:nvSpPr>
        <p:spPr>
          <a:xfrm>
            <a:off x="0" y="333750"/>
            <a:ext cx="3128700" cy="4270200"/>
          </a:xfrm>
          <a:prstGeom prst="rect">
            <a:avLst/>
          </a:prstGeom>
          <a:noFill/>
          <a:ln>
            <a:noFill/>
          </a:ln>
        </p:spPr>
      </p:sp>
      <p:grpSp>
        <p:nvGrpSpPr>
          <p:cNvPr id="24" name="Google Shape;24;p3"/>
          <p:cNvGrpSpPr/>
          <p:nvPr/>
        </p:nvGrpSpPr>
        <p:grpSpPr>
          <a:xfrm>
            <a:off x="-72311" y="4548873"/>
            <a:ext cx="9288635" cy="1214252"/>
            <a:chOff x="-72311" y="4548873"/>
            <a:chExt cx="9288635" cy="1214252"/>
          </a:xfrm>
        </p:grpSpPr>
        <p:sp>
          <p:nvSpPr>
            <p:cNvPr id="25" name="Google Shape;25;p3"/>
            <p:cNvSpPr/>
            <p:nvPr/>
          </p:nvSpPr>
          <p:spPr>
            <a:xfrm>
              <a:off x="0" y="4604000"/>
              <a:ext cx="9144000" cy="53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1105760"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136806"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flipH="1">
              <a:off x="6170277"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9000324" flipH="1">
              <a:off x="90298"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9000324" flipH="1">
              <a:off x="2121344"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9000324" flipH="1">
              <a:off x="5154815"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9000324" flipH="1">
              <a:off x="8165089"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9000029" flipH="1">
              <a:off x="4152452" y="4711555"/>
              <a:ext cx="888909" cy="888888"/>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9000029" flipH="1">
              <a:off x="7174533" y="4711555"/>
              <a:ext cx="888909" cy="888888"/>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a:off x="0" y="-800"/>
            <a:ext cx="9144000" cy="34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8"/>
          <p:cNvSpPr/>
          <p:nvPr/>
        </p:nvSpPr>
        <p:spPr>
          <a:xfrm>
            <a:off x="0" y="-800"/>
            <a:ext cx="9144000" cy="34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72311" y="4548873"/>
            <a:ext cx="9288635" cy="1214252"/>
            <a:chOff x="-72311" y="4548873"/>
            <a:chExt cx="9288635" cy="1214252"/>
          </a:xfrm>
        </p:grpSpPr>
        <p:sp>
          <p:nvSpPr>
            <p:cNvPr id="90" name="Google Shape;90;p8"/>
            <p:cNvSpPr/>
            <p:nvPr/>
          </p:nvSpPr>
          <p:spPr>
            <a:xfrm>
              <a:off x="0" y="4604000"/>
              <a:ext cx="9144000" cy="53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10800000" flipH="1">
              <a:off x="1105760"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10800000" flipH="1">
              <a:off x="3136806"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rot="10800000" flipH="1">
              <a:off x="6170277"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rot="9000324" flipH="1">
              <a:off x="90298"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rot="9000324" flipH="1">
              <a:off x="2121344"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rot="9000324" flipH="1">
              <a:off x="5154815"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rot="9000324" flipH="1">
              <a:off x="8165089"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rot="9000029" flipH="1">
              <a:off x="4152452" y="4711555"/>
              <a:ext cx="888909" cy="888888"/>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rot="9000029" flipH="1">
              <a:off x="7174533" y="4711555"/>
              <a:ext cx="888909" cy="888888"/>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p:nvPr/>
        </p:nvSpPr>
        <p:spPr>
          <a:xfrm>
            <a:off x="0" y="-800"/>
            <a:ext cx="9144000" cy="34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9"/>
          <p:cNvGrpSpPr/>
          <p:nvPr/>
        </p:nvGrpSpPr>
        <p:grpSpPr>
          <a:xfrm>
            <a:off x="-72311" y="4548873"/>
            <a:ext cx="9288635" cy="1214252"/>
            <a:chOff x="-72311" y="4548873"/>
            <a:chExt cx="9288635" cy="1214252"/>
          </a:xfrm>
        </p:grpSpPr>
        <p:sp>
          <p:nvSpPr>
            <p:cNvPr id="104" name="Google Shape;104;p9"/>
            <p:cNvSpPr/>
            <p:nvPr/>
          </p:nvSpPr>
          <p:spPr>
            <a:xfrm>
              <a:off x="0" y="4604000"/>
              <a:ext cx="9144000" cy="53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rot="10800000" flipH="1">
              <a:off x="1105760"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rot="10800000" flipH="1">
              <a:off x="3136806"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10800000" flipH="1">
              <a:off x="6170277" y="4711684"/>
              <a:ext cx="888688" cy="888667"/>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9000324" flipH="1">
              <a:off x="90298"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rot="9000324" flipH="1">
              <a:off x="2121344"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rot="9000324" flipH="1">
              <a:off x="5154815"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rot="9000324" flipH="1">
              <a:off x="8165089" y="4711701"/>
              <a:ext cx="888625" cy="888604"/>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rot="9000029" flipH="1">
              <a:off x="4152452" y="4711555"/>
              <a:ext cx="888909" cy="888888"/>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rot="9000029" flipH="1">
              <a:off x="7174533" y="4711555"/>
              <a:ext cx="888909" cy="888888"/>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1"/>
        <p:cNvGrpSpPr/>
        <p:nvPr/>
      </p:nvGrpSpPr>
      <p:grpSpPr>
        <a:xfrm>
          <a:off x="0" y="0"/>
          <a:ext cx="0" cy="0"/>
          <a:chOff x="0" y="0"/>
          <a:chExt cx="0" cy="0"/>
        </a:xfrm>
      </p:grpSpPr>
      <p:sp>
        <p:nvSpPr>
          <p:cNvPr id="282" name="Google Shape;282;p22"/>
          <p:cNvSpPr/>
          <p:nvPr/>
        </p:nvSpPr>
        <p:spPr>
          <a:xfrm rot="5400000" flipH="1">
            <a:off x="-2219091" y="2219225"/>
            <a:ext cx="5150700" cy="712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22"/>
          <p:cNvGrpSpPr/>
          <p:nvPr/>
        </p:nvGrpSpPr>
        <p:grpSpPr>
          <a:xfrm flipH="1">
            <a:off x="-526737" y="-120732"/>
            <a:ext cx="1239232" cy="5384963"/>
            <a:chOff x="8430777" y="-120732"/>
            <a:chExt cx="1239232" cy="5384963"/>
          </a:xfrm>
        </p:grpSpPr>
        <p:sp>
          <p:nvSpPr>
            <p:cNvPr id="284" name="Google Shape;284;p22"/>
            <p:cNvSpPr/>
            <p:nvPr/>
          </p:nvSpPr>
          <p:spPr>
            <a:xfrm rot="3599945" flipH="1">
              <a:off x="8596798" y="45304"/>
              <a:ext cx="907191" cy="907169"/>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rot="5400000" flipH="1">
              <a:off x="8596889" y="1082034"/>
              <a:ext cx="907008" cy="906986"/>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rot="3600234" flipH="1">
              <a:off x="8596940" y="2118516"/>
              <a:ext cx="906906" cy="906885"/>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rot="5400000" flipH="1">
              <a:off x="8596889" y="3154896"/>
              <a:ext cx="907008" cy="906986"/>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rot="3600234" flipH="1">
              <a:off x="8596940" y="4191378"/>
              <a:ext cx="906906" cy="906885"/>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22"/>
          <p:cNvSpPr/>
          <p:nvPr/>
        </p:nvSpPr>
        <p:spPr>
          <a:xfrm rot="-5400000" flipH="1">
            <a:off x="6398109" y="2398350"/>
            <a:ext cx="5143800" cy="34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0"/>
        <p:cNvGrpSpPr/>
        <p:nvPr/>
      </p:nvGrpSpPr>
      <p:grpSpPr>
        <a:xfrm>
          <a:off x="0" y="0"/>
          <a:ext cx="0" cy="0"/>
          <a:chOff x="0" y="0"/>
          <a:chExt cx="0" cy="0"/>
        </a:xfrm>
      </p:grpSpPr>
      <p:sp>
        <p:nvSpPr>
          <p:cNvPr id="291" name="Google Shape;291;p23"/>
          <p:cNvSpPr/>
          <p:nvPr/>
        </p:nvSpPr>
        <p:spPr>
          <a:xfrm rot="5400000">
            <a:off x="-2397950" y="2398350"/>
            <a:ext cx="5143800" cy="34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rot="-5400000">
            <a:off x="6211675" y="2219225"/>
            <a:ext cx="5150700" cy="712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23"/>
          <p:cNvGrpSpPr/>
          <p:nvPr/>
        </p:nvGrpSpPr>
        <p:grpSpPr>
          <a:xfrm>
            <a:off x="8430777" y="-120732"/>
            <a:ext cx="1239232" cy="5384963"/>
            <a:chOff x="8430777" y="-120732"/>
            <a:chExt cx="1239232" cy="5384963"/>
          </a:xfrm>
        </p:grpSpPr>
        <p:sp>
          <p:nvSpPr>
            <p:cNvPr id="294" name="Google Shape;294;p23"/>
            <p:cNvSpPr/>
            <p:nvPr/>
          </p:nvSpPr>
          <p:spPr>
            <a:xfrm rot="3599945" flipH="1">
              <a:off x="8596798" y="45304"/>
              <a:ext cx="907191" cy="907169"/>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rot="5400000" flipH="1">
              <a:off x="8596889" y="1082034"/>
              <a:ext cx="907008" cy="906986"/>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rot="3600234" flipH="1">
              <a:off x="8596940" y="2118516"/>
              <a:ext cx="906906" cy="906885"/>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rot="5400000" flipH="1">
              <a:off x="8596889" y="3154896"/>
              <a:ext cx="907008" cy="906986"/>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rot="3600234" flipH="1">
              <a:off x="8596940" y="4191378"/>
              <a:ext cx="906906" cy="906885"/>
            </a:xfrm>
            <a:custGeom>
              <a:avLst/>
              <a:gdLst/>
              <a:ahLst/>
              <a:cxnLst/>
              <a:rect l="l" t="t" r="r" b="b"/>
              <a:pathLst>
                <a:path w="83269" h="83267" extrusionOk="0">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1pPr>
            <a:lvl2pPr lvl="1"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2pPr>
            <a:lvl3pPr lvl="2"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3pPr>
            <a:lvl4pPr lvl="3"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4pPr>
            <a:lvl5pPr lvl="4"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5pPr>
            <a:lvl6pPr lvl="5"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6pPr>
            <a:lvl7pPr lvl="6"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7pPr>
            <a:lvl8pPr lvl="7"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8pPr>
            <a:lvl9pPr lvl="8" rtl="0">
              <a:spcBef>
                <a:spcPts val="0"/>
              </a:spcBef>
              <a:spcAft>
                <a:spcPts val="0"/>
              </a:spcAft>
              <a:buClr>
                <a:schemeClr val="dk1"/>
              </a:buClr>
              <a:buSzPts val="3500"/>
              <a:buFont typeface="Bayon"/>
              <a:buNone/>
              <a:defRPr sz="3500">
                <a:solidFill>
                  <a:schemeClr val="dk1"/>
                </a:solidFill>
                <a:latin typeface="Bayon"/>
                <a:ea typeface="Bayon"/>
                <a:cs typeface="Bayon"/>
                <a:sym typeface="Bayon"/>
              </a:defRPr>
            </a:lvl9pPr>
          </a:lstStyle>
          <a:p>
            <a:endParaRPr/>
          </a:p>
        </p:txBody>
      </p:sp>
      <p:sp>
        <p:nvSpPr>
          <p:cNvPr id="7" name="Google Shape;7;p1"/>
          <p:cNvSpPr txBox="1">
            <a:spLocks noGrp="1"/>
          </p:cNvSpPr>
          <p:nvPr>
            <p:ph type="body" idx="1"/>
          </p:nvPr>
        </p:nvSpPr>
        <p:spPr>
          <a:xfrm>
            <a:off x="713225" y="1695925"/>
            <a:ext cx="7717500" cy="28731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1pPr>
            <a:lvl2pPr marL="914400" lvl="1"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2pPr>
            <a:lvl3pPr marL="1371600" lvl="2"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3pPr>
            <a:lvl4pPr marL="1828800" lvl="3"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4pPr>
            <a:lvl5pPr marL="2286000" lvl="4"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5pPr>
            <a:lvl6pPr marL="2743200" lvl="5"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6pPr>
            <a:lvl7pPr marL="3200400" lvl="6"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7pPr>
            <a:lvl8pPr marL="3657600" lvl="7"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8pPr>
            <a:lvl9pPr marL="4114800" lvl="8" indent="-30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8" r:id="rId6"/>
    <p:sldLayoutId id="214748366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7"/>
          <p:cNvPicPr preferRelativeResize="0">
            <a:picLocks noGrp="1"/>
          </p:cNvPicPr>
          <p:nvPr>
            <p:ph type="pic" idx="2"/>
          </p:nvPr>
        </p:nvPicPr>
        <p:blipFill rotWithShape="1">
          <a:blip r:embed="rId3">
            <a:alphaModFix/>
          </a:blip>
          <a:srcRect l="26366" r="30245"/>
          <a:stretch/>
        </p:blipFill>
        <p:spPr>
          <a:xfrm>
            <a:off x="5320925" y="0"/>
            <a:ext cx="3109849" cy="5143500"/>
          </a:xfrm>
          <a:prstGeom prst="rect">
            <a:avLst/>
          </a:prstGeom>
        </p:spPr>
      </p:pic>
      <p:sp>
        <p:nvSpPr>
          <p:cNvPr id="9" name="TextBox 8"/>
          <p:cNvSpPr txBox="1"/>
          <p:nvPr/>
        </p:nvSpPr>
        <p:spPr>
          <a:xfrm>
            <a:off x="574755" y="678924"/>
            <a:ext cx="4505245" cy="3785652"/>
          </a:xfrm>
          <a:prstGeom prst="rect">
            <a:avLst/>
          </a:prstGeom>
          <a:noFill/>
        </p:spPr>
        <p:txBody>
          <a:bodyPr wrap="square" rtlCol="0">
            <a:spAutoFit/>
          </a:bodyPr>
          <a:lstStyle/>
          <a:p>
            <a:pPr algn="ctr">
              <a:lnSpc>
                <a:spcPct val="150000"/>
              </a:lnSpc>
            </a:pPr>
            <a:r>
              <a:rPr lang="en-US" sz="4000" b="1" smtClean="0">
                <a:solidFill>
                  <a:schemeClr val="tx2">
                    <a:lumMod val="50000"/>
                  </a:schemeClr>
                </a:solidFill>
              </a:rPr>
              <a:t>NHIỆT LIỆT CHÀO MỪNG CÁC EM ĐẾN VỚI BÀI HỌC MỚI!</a:t>
            </a:r>
            <a:endParaRPr lang="en-US" sz="4000" b="1">
              <a:solidFill>
                <a:schemeClr val="tx2">
                  <a:lumMod val="50000"/>
                </a:schemeClr>
              </a:solidFill>
            </a:endParaRPr>
          </a:p>
        </p:txBody>
      </p:sp>
    </p:spTree>
    <p:extLst>
      <p:ext uri="{BB962C8B-B14F-4D97-AF65-F5344CB8AC3E}">
        <p14:creationId xmlns:p14="http://schemas.microsoft.com/office/powerpoint/2010/main" val="2354311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fade">
                                      <p:cBhvr>
                                        <p:cTn id="12"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sp>
        <p:nvSpPr>
          <p:cNvPr id="11" name="TextBox 10"/>
          <p:cNvSpPr txBox="1"/>
          <p:nvPr/>
        </p:nvSpPr>
        <p:spPr>
          <a:xfrm>
            <a:off x="592881" y="1855255"/>
            <a:ext cx="4161999" cy="2400657"/>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Cơ cấu phối khí xu páp đặt: </a:t>
            </a:r>
            <a:endParaRPr lang="en-US" sz="2000" b="1" i="1" smtClean="0">
              <a:latin typeface="Arial" panose="020B0604020202020204" pitchFamily="34" charset="0"/>
              <a:cs typeface="Arial" panose="020B0604020202020204" pitchFamily="34" charset="0"/>
            </a:endParaRPr>
          </a:p>
          <a:p>
            <a:pPr algn="just">
              <a:lnSpc>
                <a:spcPct val="150000"/>
              </a:lnSpc>
            </a:pPr>
            <a:r>
              <a:rPr lang="vi-VN" sz="2000" smtClean="0">
                <a:latin typeface="Arial" panose="020B0604020202020204" pitchFamily="34" charset="0"/>
                <a:cs typeface="Arial" panose="020B0604020202020204" pitchFamily="34" charset="0"/>
              </a:rPr>
              <a:t>Xu </a:t>
            </a:r>
            <a:r>
              <a:rPr lang="vi-VN" sz="2000">
                <a:latin typeface="Arial" panose="020B0604020202020204" pitchFamily="34" charset="0"/>
                <a:cs typeface="Arial" panose="020B0604020202020204" pitchFamily="34" charset="0"/>
              </a:rPr>
              <a:t>páp được đặt trong thân máy nên con đội trực tiếp dẫn động xu páp mà không cần các chi tiết trung gian như đũa đẩy và cần mở.</a:t>
            </a:r>
            <a:endParaRPr lang="en-US" sz="200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289452" y="1661679"/>
            <a:ext cx="2537990" cy="3028131"/>
          </a:xfrm>
          <a:prstGeom prst="rect">
            <a:avLst/>
          </a:prstGeom>
        </p:spPr>
      </p:pic>
    </p:spTree>
    <p:extLst>
      <p:ext uri="{BB962C8B-B14F-4D97-AF65-F5344CB8AC3E}">
        <p14:creationId xmlns:p14="http://schemas.microsoft.com/office/powerpoint/2010/main" val="3304087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3" name="Group 2"/>
          <p:cNvGrpSpPr/>
          <p:nvPr/>
        </p:nvGrpSpPr>
        <p:grpSpPr>
          <a:xfrm>
            <a:off x="578644" y="1358259"/>
            <a:ext cx="1720056" cy="553998"/>
            <a:chOff x="578644" y="1358259"/>
            <a:chExt cx="1720056" cy="553998"/>
          </a:xfrm>
        </p:grpSpPr>
        <p:sp>
          <p:nvSpPr>
            <p:cNvPr id="8" name="TextBox 7"/>
            <p:cNvSpPr txBox="1"/>
            <p:nvPr/>
          </p:nvSpPr>
          <p:spPr>
            <a:xfrm>
              <a:off x="814154" y="1358259"/>
              <a:ext cx="1484546"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Luyện tập</a:t>
              </a:r>
            </a:p>
          </p:txBody>
        </p:sp>
        <p:pic>
          <p:nvPicPr>
            <p:cNvPr id="10" name="Picture 9"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78644" y="1549292"/>
              <a:ext cx="290477" cy="25213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3621827" y="1826170"/>
            <a:ext cx="4298284" cy="2145268"/>
          </a:xfrm>
          <a:prstGeom prst="wedgeRoundRectCallout">
            <a:avLst>
              <a:gd name="adj1" fmla="val -34501"/>
              <a:gd name="adj2" fmla="val 67191"/>
              <a:gd name="adj3" fmla="val 16667"/>
            </a:avLst>
          </a:prstGeom>
          <a:solidFill>
            <a:schemeClr val="accent6"/>
          </a:solidFill>
          <a:ln>
            <a:solidFill>
              <a:srgbClr val="577288"/>
            </a:solidFill>
          </a:ln>
        </p:spPr>
        <p:txBody>
          <a:bodyPr wrap="square" rtlCol="0">
            <a:spAutoFit/>
          </a:bodyPr>
          <a:lstStyle/>
          <a:p>
            <a:pPr algn="just">
              <a:lnSpc>
                <a:spcPct val="150000"/>
              </a:lnSpc>
            </a:pPr>
            <a:r>
              <a:rPr lang="vi-VN" sz="2000" i="1">
                <a:latin typeface="Arial" panose="020B0604020202020204" pitchFamily="34" charset="0"/>
                <a:cs typeface="Arial" panose="020B0604020202020204" pitchFamily="34" charset="0"/>
              </a:rPr>
              <a:t>Dựa vào nguyên lí của cơ cấu phối khí dùng xu páp treo, em hãy trình bày nguyên lí của cơ cấu pha phối khí dùng xu páp đặt.</a:t>
            </a:r>
          </a:p>
        </p:txBody>
      </p:sp>
      <p:pic>
        <p:nvPicPr>
          <p:cNvPr id="18" name="Picture 17"/>
          <p:cNvPicPr>
            <a:picLocks noChangeAspect="1"/>
          </p:cNvPicPr>
          <p:nvPr/>
        </p:nvPicPr>
        <p:blipFill>
          <a:blip r:embed="rId3"/>
          <a:stretch>
            <a:fillRect/>
          </a:stretch>
        </p:blipFill>
        <p:spPr>
          <a:xfrm>
            <a:off x="1041008" y="2137437"/>
            <a:ext cx="2109101" cy="2516414"/>
          </a:xfrm>
          <a:prstGeom prst="rect">
            <a:avLst/>
          </a:prstGeom>
        </p:spPr>
      </p:pic>
    </p:spTree>
    <p:extLst>
      <p:ext uri="{BB962C8B-B14F-4D97-AF65-F5344CB8AC3E}">
        <p14:creationId xmlns:p14="http://schemas.microsoft.com/office/powerpoint/2010/main" val="2200779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3" name="Group 2"/>
          <p:cNvGrpSpPr/>
          <p:nvPr/>
        </p:nvGrpSpPr>
        <p:grpSpPr>
          <a:xfrm>
            <a:off x="578644" y="1358259"/>
            <a:ext cx="1720056" cy="553998"/>
            <a:chOff x="578644" y="1358259"/>
            <a:chExt cx="1720056" cy="553998"/>
          </a:xfrm>
        </p:grpSpPr>
        <p:sp>
          <p:nvSpPr>
            <p:cNvPr id="8" name="TextBox 7"/>
            <p:cNvSpPr txBox="1"/>
            <p:nvPr/>
          </p:nvSpPr>
          <p:spPr>
            <a:xfrm>
              <a:off x="814154" y="1358259"/>
              <a:ext cx="1484546"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Luyện tập</a:t>
              </a:r>
            </a:p>
          </p:txBody>
        </p:sp>
        <p:pic>
          <p:nvPicPr>
            <p:cNvPr id="10" name="Picture 9"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78644" y="1549292"/>
              <a:ext cx="290477" cy="252132"/>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a:blip r:embed="rId3"/>
          <a:stretch>
            <a:fillRect/>
          </a:stretch>
        </p:blipFill>
        <p:spPr>
          <a:xfrm>
            <a:off x="1041008" y="2137437"/>
            <a:ext cx="2109101" cy="2516414"/>
          </a:xfrm>
          <a:prstGeom prst="rect">
            <a:avLst/>
          </a:prstGeom>
        </p:spPr>
      </p:pic>
      <p:sp>
        <p:nvSpPr>
          <p:cNvPr id="9" name="Rounded Rectangle 8"/>
          <p:cNvSpPr/>
          <p:nvPr/>
        </p:nvSpPr>
        <p:spPr>
          <a:xfrm>
            <a:off x="3515605" y="1438425"/>
            <a:ext cx="4515729" cy="3516868"/>
          </a:xfrm>
          <a:prstGeom prst="roundRect">
            <a:avLst>
              <a:gd name="adj" fmla="val 10405"/>
            </a:avLst>
          </a:prstGeom>
          <a:solidFill>
            <a:schemeClr val="accent6"/>
          </a:solidFill>
          <a:ln>
            <a:solidFill>
              <a:srgbClr val="577288"/>
            </a:solidFill>
          </a:ln>
        </p:spPr>
        <p:txBody>
          <a:bodyPr wrap="square">
            <a:spAutoFit/>
          </a:bodyPr>
          <a:lstStyle/>
          <a:p>
            <a:pPr algn="just">
              <a:lnSpc>
                <a:spcPct val="150000"/>
              </a:lnSpc>
            </a:pPr>
            <a:r>
              <a:rPr lang="vi-VN" sz="2000">
                <a:latin typeface="+mn-lt"/>
                <a:ea typeface="Calibri" panose="020F0502020204030204" pitchFamily="34" charset="0"/>
                <a:cs typeface="Times New Roman" panose="02020603050405020304" pitchFamily="18" charset="0"/>
              </a:rPr>
              <a:t>Trục khuỷu quay sau đó nhờ cặp bánh răng tác động làm trục cam quay, cam tác động vào con đội, con đội tác động vào đũa đẩy, đũa đẩy tác động vào cò mổ, cò mổ tác động vào xu </a:t>
            </a:r>
            <a:r>
              <a:rPr lang="vi-VN" sz="2000" smtClean="0">
                <a:latin typeface="+mn-lt"/>
                <a:ea typeface="Calibri" panose="020F0502020204030204" pitchFamily="34" charset="0"/>
                <a:cs typeface="Times New Roman" panose="02020603050405020304" pitchFamily="18" charset="0"/>
              </a:rPr>
              <a:t>páp</a:t>
            </a:r>
            <a:r>
              <a:rPr lang="en-US" sz="2000" smtClean="0">
                <a:latin typeface="+mn-lt"/>
                <a:ea typeface="Calibri" panose="020F0502020204030204" pitchFamily="34" charset="0"/>
                <a:cs typeface="Times New Roman" panose="02020603050405020304" pitchFamily="18" charset="0"/>
              </a:rPr>
              <a:t>, </a:t>
            </a:r>
            <a:r>
              <a:rPr lang="vi-VN" sz="2000" smtClean="0">
                <a:latin typeface="+mn-lt"/>
                <a:ea typeface="Calibri" panose="020F0502020204030204" pitchFamily="34" charset="0"/>
                <a:cs typeface="Times New Roman" panose="02020603050405020304" pitchFamily="18" charset="0"/>
              </a:rPr>
              <a:t>nhờ </a:t>
            </a:r>
            <a:r>
              <a:rPr lang="vi-VN" sz="2000">
                <a:latin typeface="+mn-lt"/>
                <a:ea typeface="Calibri" panose="020F0502020204030204" pitchFamily="34" charset="0"/>
                <a:cs typeface="Times New Roman" panose="02020603050405020304" pitchFamily="18" charset="0"/>
              </a:rPr>
              <a:t>lò xo xu páp mà cửa nạp (thải) được đóng mở.</a:t>
            </a:r>
            <a:endParaRPr lang="en-US" sz="200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5547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4" name="Group 3"/>
          <p:cNvGrpSpPr/>
          <p:nvPr/>
        </p:nvGrpSpPr>
        <p:grpSpPr>
          <a:xfrm>
            <a:off x="543874" y="1369738"/>
            <a:ext cx="2557280" cy="553998"/>
            <a:chOff x="1347063" y="2157534"/>
            <a:chExt cx="2557280" cy="553998"/>
          </a:xfrm>
        </p:grpSpPr>
        <p:sp>
          <p:nvSpPr>
            <p:cNvPr id="5" name="TextBox 4"/>
            <p:cNvSpPr txBox="1"/>
            <p:nvPr/>
          </p:nvSpPr>
          <p:spPr>
            <a:xfrm>
              <a:off x="1636393" y="2157534"/>
              <a:ext cx="2267950"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Kết nối năng lực</a:t>
              </a:r>
            </a:p>
          </p:txBody>
        </p:sp>
        <p:pic>
          <p:nvPicPr>
            <p:cNvPr id="6" name="Picture 2" descr="Puzzle Basic Rounded Fla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063" y="2203484"/>
              <a:ext cx="354851" cy="35485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896674" y="1624331"/>
            <a:ext cx="4086183" cy="2726591"/>
          </a:xfrm>
          <a:prstGeom prst="wedgeEllipseCallout">
            <a:avLst>
              <a:gd name="adj1" fmla="val -44276"/>
              <a:gd name="adj2" fmla="val 47063"/>
            </a:avLst>
          </a:prstGeom>
          <a:solidFill>
            <a:schemeClr val="accent6"/>
          </a:solidFill>
          <a:ln>
            <a:solidFill>
              <a:srgbClr val="577288"/>
            </a:solidFill>
          </a:ln>
        </p:spPr>
        <p:txBody>
          <a:bodyPr wrap="square" rtlCol="0">
            <a:spAutoFit/>
          </a:bodyPr>
          <a:lstStyle/>
          <a:p>
            <a:pPr algn="just">
              <a:lnSpc>
                <a:spcPct val="150000"/>
              </a:lnSpc>
            </a:pPr>
            <a:r>
              <a:rPr lang="vi-VN" sz="2000" i="1">
                <a:latin typeface="Arial" panose="020B0604020202020204" pitchFamily="34" charset="0"/>
                <a:cs typeface="Arial" panose="020B0604020202020204" pitchFamily="34" charset="0"/>
              </a:rPr>
              <a:t>Em hãy tìm hiểu và cho biết thêm những cách dẫn động trục cam từ trục khuỷu khác.</a:t>
            </a:r>
            <a:endParaRPr lang="en-US" sz="2000" i="1"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546164">
            <a:off x="6567697" y="3321567"/>
            <a:ext cx="1174889" cy="1352429"/>
          </a:xfrm>
          <a:prstGeom prst="rect">
            <a:avLst/>
          </a:prstGeom>
        </p:spPr>
      </p:pic>
      <p:pic>
        <p:nvPicPr>
          <p:cNvPr id="8196" name="Picture 4" descr="Trục cam là bộ phận cơ khí phân phối khí trong động cơ đốt trong, có chức năng truyền năng lượng từ phần tử này sang phần tử kh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601" y="2559298"/>
            <a:ext cx="2746375" cy="19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50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randombar(horizontal)">
                                      <p:cBhvr>
                                        <p:cTn id="17" dur="500"/>
                                        <p:tgtEl>
                                          <p:spTgt spid="8196"/>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4" name="Group 3"/>
          <p:cNvGrpSpPr/>
          <p:nvPr/>
        </p:nvGrpSpPr>
        <p:grpSpPr>
          <a:xfrm>
            <a:off x="543874" y="1369738"/>
            <a:ext cx="2557280" cy="553998"/>
            <a:chOff x="1347063" y="2157534"/>
            <a:chExt cx="2557280" cy="553998"/>
          </a:xfrm>
        </p:grpSpPr>
        <p:sp>
          <p:nvSpPr>
            <p:cNvPr id="5" name="TextBox 4"/>
            <p:cNvSpPr txBox="1"/>
            <p:nvPr/>
          </p:nvSpPr>
          <p:spPr>
            <a:xfrm>
              <a:off x="1636393" y="2157534"/>
              <a:ext cx="2267950"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Kết nối năng lực</a:t>
              </a:r>
            </a:p>
          </p:txBody>
        </p:sp>
        <p:pic>
          <p:nvPicPr>
            <p:cNvPr id="6" name="Picture 2" descr="Puzzle Basic Rounded Fla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063" y="2203484"/>
              <a:ext cx="354851" cy="35485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543874" y="1969686"/>
            <a:ext cx="3084175" cy="958660"/>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Các </a:t>
            </a:r>
            <a:r>
              <a:rPr lang="vi-VN" sz="2000" b="1" i="1" smtClean="0">
                <a:latin typeface="Arial" panose="020B0604020202020204" pitchFamily="34" charset="0"/>
                <a:cs typeface="Arial" panose="020B0604020202020204" pitchFamily="34" charset="0"/>
              </a:rPr>
              <a:t>cách </a:t>
            </a:r>
            <a:r>
              <a:rPr lang="vi-VN" sz="2000" b="1" i="1">
                <a:latin typeface="Arial" panose="020B0604020202020204" pitchFamily="34" charset="0"/>
                <a:cs typeface="Arial" panose="020B0604020202020204" pitchFamily="34" charset="0"/>
              </a:rPr>
              <a:t>dẫn động trục cam từ trục </a:t>
            </a:r>
            <a:r>
              <a:rPr lang="vi-VN" sz="2000" b="1" i="1" smtClean="0">
                <a:latin typeface="Arial" panose="020B0604020202020204" pitchFamily="34" charset="0"/>
                <a:cs typeface="Arial" panose="020B0604020202020204" pitchFamily="34" charset="0"/>
              </a:rPr>
              <a:t>khuỷu</a:t>
            </a:r>
            <a:r>
              <a:rPr lang="en-US" sz="2000" b="1" i="1" smtClean="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543874" y="3059083"/>
            <a:ext cx="3151538" cy="1808338"/>
          </a:xfrm>
          <a:prstGeom prst="rect">
            <a:avLst/>
          </a:prstGeom>
        </p:spPr>
      </p:pic>
      <p:pic>
        <p:nvPicPr>
          <p:cNvPr id="8" name="Picture 7"/>
          <p:cNvPicPr>
            <a:picLocks noChangeAspect="1"/>
          </p:cNvPicPr>
          <p:nvPr/>
        </p:nvPicPr>
        <p:blipFill>
          <a:blip r:embed="rId4"/>
          <a:stretch>
            <a:fillRect/>
          </a:stretch>
        </p:blipFill>
        <p:spPr>
          <a:xfrm>
            <a:off x="4853354" y="3304484"/>
            <a:ext cx="3300159" cy="1562937"/>
          </a:xfrm>
          <a:prstGeom prst="rect">
            <a:avLst/>
          </a:prstGeom>
        </p:spPr>
      </p:pic>
      <p:pic>
        <p:nvPicPr>
          <p:cNvPr id="9" name="Picture 8"/>
          <p:cNvPicPr>
            <a:picLocks noChangeAspect="1"/>
          </p:cNvPicPr>
          <p:nvPr/>
        </p:nvPicPr>
        <p:blipFill>
          <a:blip r:embed="rId5"/>
          <a:stretch>
            <a:fillRect/>
          </a:stretch>
        </p:blipFill>
        <p:spPr>
          <a:xfrm>
            <a:off x="4383313" y="1459761"/>
            <a:ext cx="2913569" cy="1599322"/>
          </a:xfrm>
          <a:prstGeom prst="rect">
            <a:avLst/>
          </a:prstGeom>
        </p:spPr>
      </p:pic>
      <p:sp>
        <p:nvSpPr>
          <p:cNvPr id="11" name="Rounded Rectangular Callout 10"/>
          <p:cNvSpPr/>
          <p:nvPr/>
        </p:nvSpPr>
        <p:spPr>
          <a:xfrm>
            <a:off x="3708886" y="4303414"/>
            <a:ext cx="1348854" cy="694744"/>
          </a:xfrm>
          <a:prstGeom prst="wedgeRoundRectCallout">
            <a:avLst>
              <a:gd name="adj1" fmla="val -95871"/>
              <a:gd name="adj2" fmla="val 4543"/>
              <a:gd name="adj3" fmla="val 16667"/>
            </a:avLst>
          </a:prstGeom>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cs typeface="Arial" panose="020B0604020202020204" pitchFamily="34" charset="0"/>
              </a:rPr>
              <a:t>B</a:t>
            </a:r>
            <a:r>
              <a:rPr lang="en-US" sz="2000" smtClean="0">
                <a:solidFill>
                  <a:srgbClr val="000000"/>
                </a:solidFill>
                <a:cs typeface="Arial" panose="020B0604020202020204" pitchFamily="34" charset="0"/>
              </a:rPr>
              <a:t>ằng đai</a:t>
            </a:r>
            <a:endParaRPr lang="vi-VN" sz="2000">
              <a:solidFill>
                <a:srgbClr val="000000"/>
              </a:solidFill>
              <a:cs typeface="Arial" panose="020B0604020202020204" pitchFamily="34" charset="0"/>
            </a:endParaRPr>
          </a:p>
        </p:txBody>
      </p:sp>
      <p:sp>
        <p:nvSpPr>
          <p:cNvPr id="13" name="Rounded Rectangular Callout 12"/>
          <p:cNvSpPr/>
          <p:nvPr/>
        </p:nvSpPr>
        <p:spPr>
          <a:xfrm>
            <a:off x="3101154" y="873373"/>
            <a:ext cx="2158986" cy="681973"/>
          </a:xfrm>
          <a:prstGeom prst="wedgeRoundRectCallout">
            <a:avLst>
              <a:gd name="adj1" fmla="val 66541"/>
              <a:gd name="adj2" fmla="val 54497"/>
              <a:gd name="adj3" fmla="val 16667"/>
            </a:avLst>
          </a:prstGeom>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B</a:t>
            </a:r>
            <a:r>
              <a:rPr lang="en-US" sz="2000" smtClean="0">
                <a:solidFill>
                  <a:srgbClr val="000000"/>
                </a:solidFill>
                <a:cs typeface="Arial" panose="020B0604020202020204" pitchFamily="34" charset="0"/>
              </a:rPr>
              <a:t>ằng bánh răng</a:t>
            </a:r>
            <a:endParaRPr lang="vi-VN" sz="2000">
              <a:solidFill>
                <a:srgbClr val="000000"/>
              </a:solidFill>
              <a:cs typeface="Arial" panose="020B0604020202020204" pitchFamily="34" charset="0"/>
            </a:endParaRPr>
          </a:p>
        </p:txBody>
      </p:sp>
      <p:sp>
        <p:nvSpPr>
          <p:cNvPr id="14" name="Rounded Rectangular Callout 13"/>
          <p:cNvSpPr/>
          <p:nvPr/>
        </p:nvSpPr>
        <p:spPr>
          <a:xfrm>
            <a:off x="7457478" y="2287818"/>
            <a:ext cx="1392069" cy="681973"/>
          </a:xfrm>
          <a:prstGeom prst="wedgeRoundRectCallout">
            <a:avLst>
              <a:gd name="adj1" fmla="val -56116"/>
              <a:gd name="adj2" fmla="val 122602"/>
              <a:gd name="adj3" fmla="val 16667"/>
            </a:avLst>
          </a:prstGeom>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B</a:t>
            </a:r>
            <a:r>
              <a:rPr lang="en-US" sz="2000" smtClean="0">
                <a:solidFill>
                  <a:srgbClr val="000000"/>
                </a:solidFill>
                <a:cs typeface="Arial" panose="020B0604020202020204" pitchFamily="34" charset="0"/>
              </a:rPr>
              <a:t>ằng xích</a:t>
            </a:r>
            <a:endParaRPr lang="vi-VN" sz="2000">
              <a:solidFill>
                <a:srgbClr val="000000"/>
              </a:solidFill>
              <a:cs typeface="Arial" panose="020B0604020202020204" pitchFamily="34" charset="0"/>
            </a:endParaRPr>
          </a:p>
        </p:txBody>
      </p:sp>
    </p:spTree>
    <p:extLst>
      <p:ext uri="{BB962C8B-B14F-4D97-AF65-F5344CB8AC3E}">
        <p14:creationId xmlns:p14="http://schemas.microsoft.com/office/powerpoint/2010/main" val="737681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4412832" y="1795975"/>
            <a:ext cx="4223168" cy="1345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000" b="1" smtClean="0">
                <a:latin typeface="+mj-lt"/>
              </a:rPr>
              <a:t>Thân máy và nắp máy</a:t>
            </a:r>
            <a:endParaRPr sz="3000" b="1">
              <a:latin typeface="+mj-lt"/>
            </a:endParaRPr>
          </a:p>
        </p:txBody>
      </p:sp>
      <p:sp>
        <p:nvSpPr>
          <p:cNvPr id="350" name="Google Shape;350;p31"/>
          <p:cNvSpPr txBox="1">
            <a:spLocks noGrp="1"/>
          </p:cNvSpPr>
          <p:nvPr>
            <p:ph type="title" idx="2"/>
          </p:nvPr>
        </p:nvSpPr>
        <p:spPr>
          <a:xfrm>
            <a:off x="4412832" y="1348210"/>
            <a:ext cx="1760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smtClean="0">
                <a:solidFill>
                  <a:srgbClr val="293A4E"/>
                </a:solidFill>
                <a:latin typeface="+mj-lt"/>
              </a:rPr>
              <a:t>III.</a:t>
            </a:r>
            <a:endParaRPr sz="3600" b="1">
              <a:solidFill>
                <a:srgbClr val="293A4E"/>
              </a:solidFill>
              <a:latin typeface="+mj-lt"/>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301" t="21069" r="13492" b="20017"/>
          <a:stretch/>
        </p:blipFill>
        <p:spPr>
          <a:xfrm>
            <a:off x="1454635" y="2190010"/>
            <a:ext cx="2670629" cy="2133600"/>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269" t="21069" r="49921" b="20017"/>
          <a:stretch/>
        </p:blipFill>
        <p:spPr>
          <a:xfrm>
            <a:off x="259687" y="729175"/>
            <a:ext cx="2634343" cy="2133600"/>
          </a:xfrm>
          <a:prstGeom prst="rect">
            <a:avLst/>
          </a:prstGeom>
        </p:spPr>
      </p:pic>
    </p:spTree>
    <p:extLst>
      <p:ext uri="{BB962C8B-B14F-4D97-AF65-F5344CB8AC3E}">
        <p14:creationId xmlns:p14="http://schemas.microsoft.com/office/powerpoint/2010/main" val="437156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5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P spid="3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1</a:t>
            </a:r>
            <a:r>
              <a:rPr lang="en-US" sz="2400" b="1" smtClean="0">
                <a:solidFill>
                  <a:srgbClr val="FF0000"/>
                </a:solidFill>
                <a:latin typeface="Arial" panose="020B0604020202020204" pitchFamily="34" charset="0"/>
                <a:cs typeface="Arial" panose="020B0604020202020204" pitchFamily="34" charset="0"/>
              </a:rPr>
              <a:t>. Thân máy</a:t>
            </a:r>
          </a:p>
        </p:txBody>
      </p:sp>
      <p:grpSp>
        <p:nvGrpSpPr>
          <p:cNvPr id="16" name="Group 15"/>
          <p:cNvGrpSpPr/>
          <p:nvPr/>
        </p:nvGrpSpPr>
        <p:grpSpPr>
          <a:xfrm>
            <a:off x="348342" y="1181662"/>
            <a:ext cx="8069943" cy="1364942"/>
            <a:chOff x="-905326" y="302625"/>
            <a:chExt cx="8069943" cy="1364942"/>
          </a:xfrm>
        </p:grpSpPr>
        <p:sp>
          <p:nvSpPr>
            <p:cNvPr id="17" name="TextBox 16"/>
            <p:cNvSpPr txBox="1"/>
            <p:nvPr/>
          </p:nvSpPr>
          <p:spPr>
            <a:xfrm>
              <a:off x="-905326" y="708907"/>
              <a:ext cx="8069943" cy="958660"/>
            </a:xfrm>
            <a:prstGeom prst="rect">
              <a:avLst/>
            </a:prstGeom>
            <a:noFill/>
          </p:spPr>
          <p:txBody>
            <a:bodyPr wrap="square" rtlCol="0">
              <a:spAutoFit/>
            </a:bodyPr>
            <a:lstStyle/>
            <a:p>
              <a:pPr algn="ctr">
                <a:lnSpc>
                  <a:spcPct val="150000"/>
                </a:lnSpc>
              </a:pPr>
              <a:r>
                <a:rPr lang="en-US" sz="2000" smtClean="0">
                  <a:latin typeface="Arial" panose="020B0604020202020204" pitchFamily="34" charset="0"/>
                  <a:cs typeface="Arial" panose="020B0604020202020204" pitchFamily="34" charset="0"/>
                </a:rPr>
                <a:t>Đọc nội dung mục III.1, q</a:t>
              </a:r>
              <a:r>
                <a:rPr lang="vi-VN" sz="2000" smtClean="0">
                  <a:latin typeface="Arial" panose="020B0604020202020204" pitchFamily="34" charset="0"/>
                  <a:cs typeface="Arial" panose="020B0604020202020204" pitchFamily="34" charset="0"/>
                </a:rPr>
                <a:t>uan </a:t>
              </a:r>
              <a:r>
                <a:rPr lang="vi-VN" sz="2000">
                  <a:latin typeface="Arial" panose="020B0604020202020204" pitchFamily="34" charset="0"/>
                  <a:cs typeface="Arial" panose="020B0604020202020204" pitchFamily="34" charset="0"/>
                </a:rPr>
                <a:t>sát hình </a:t>
              </a:r>
              <a:r>
                <a:rPr lang="vi-VN" sz="2000" smtClean="0">
                  <a:latin typeface="Arial" panose="020B0604020202020204" pitchFamily="34" charset="0"/>
                  <a:cs typeface="Arial" panose="020B0604020202020204" pitchFamily="34" charset="0"/>
                </a:rPr>
                <a:t>19.</a:t>
              </a:r>
              <a:r>
                <a:rPr lang="en-US" sz="2000">
                  <a:latin typeface="Arial" panose="020B0604020202020204" pitchFamily="34" charset="0"/>
                  <a:cs typeface="Arial" panose="020B0604020202020204" pitchFamily="34" charset="0"/>
                </a:rPr>
                <a:t>8</a:t>
              </a:r>
              <a:r>
                <a:rPr lang="vi-VN" sz="2000" smtClean="0">
                  <a:latin typeface="Arial" panose="020B0604020202020204" pitchFamily="34" charset="0"/>
                  <a:cs typeface="Arial" panose="020B0604020202020204" pitchFamily="34" charset="0"/>
                </a:rPr>
                <a:t> và </a:t>
              </a:r>
              <a:r>
                <a:rPr lang="vi-VN" sz="2000">
                  <a:latin typeface="Arial" panose="020B0604020202020204" pitchFamily="34" charset="0"/>
                  <a:cs typeface="Arial" panose="020B0604020202020204" pitchFamily="34" charset="0"/>
                </a:rPr>
                <a:t>trả lời câu </a:t>
              </a:r>
              <a:r>
                <a:rPr lang="vi-VN" sz="2000" smtClean="0">
                  <a:latin typeface="Arial" panose="020B0604020202020204" pitchFamily="34" charset="0"/>
                  <a:cs typeface="Arial" panose="020B0604020202020204" pitchFamily="34" charset="0"/>
                </a:rPr>
                <a:t>hỏi:</a:t>
              </a:r>
              <a:endParaRPr lang="en-US" sz="2000">
                <a:latin typeface="Arial" panose="020B0604020202020204" pitchFamily="34" charset="0"/>
                <a:cs typeface="Arial" panose="020B0604020202020204" pitchFamily="34" charset="0"/>
              </a:endParaRPr>
            </a:p>
            <a:p>
              <a:pPr algn="ctr">
                <a:lnSpc>
                  <a:spcPct val="150000"/>
                </a:lnSpc>
              </a:pPr>
              <a:r>
                <a:rPr lang="vi-VN" sz="2000" i="1" smtClean="0">
                  <a:latin typeface="Arial" panose="020B0604020202020204" pitchFamily="34" charset="0"/>
                  <a:cs typeface="Arial" panose="020B0604020202020204" pitchFamily="34" charset="0"/>
                </a:rPr>
                <a:t>Nêu </a:t>
              </a:r>
              <a:r>
                <a:rPr lang="vi-VN" sz="2000" i="1">
                  <a:latin typeface="Arial" panose="020B0604020202020204" pitchFamily="34" charset="0"/>
                  <a:cs typeface="Arial" panose="020B0604020202020204" pitchFamily="34" charset="0"/>
                </a:rPr>
                <a:t>vai trò, nhiệm vụ và đặc điểm cấu tạo của thân </a:t>
              </a:r>
              <a:r>
                <a:rPr lang="vi-VN" sz="2000" i="1" smtClean="0">
                  <a:latin typeface="Arial" panose="020B0604020202020204" pitchFamily="34" charset="0"/>
                  <a:cs typeface="Arial" panose="020B0604020202020204" pitchFamily="34" charset="0"/>
                </a:rPr>
                <a:t>máy.</a:t>
              </a:r>
              <a:endParaRPr lang="vi-VN" sz="2000" i="1">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2755547" y="302625"/>
              <a:ext cx="748195" cy="406001"/>
            </a:xfrm>
            <a:prstGeom prst="rect">
              <a:avLst/>
            </a:prstGeom>
          </p:spPr>
        </p:pic>
      </p:grpSp>
      <p:pic>
        <p:nvPicPr>
          <p:cNvPr id="19" name="Picture 18"/>
          <p:cNvPicPr>
            <a:picLocks noChangeAspect="1"/>
          </p:cNvPicPr>
          <p:nvPr/>
        </p:nvPicPr>
        <p:blipFill>
          <a:blip r:embed="rId3"/>
          <a:stretch>
            <a:fillRect/>
          </a:stretch>
        </p:blipFill>
        <p:spPr>
          <a:xfrm>
            <a:off x="2897411" y="2764810"/>
            <a:ext cx="2971801" cy="2271252"/>
          </a:xfrm>
          <a:prstGeom prst="rect">
            <a:avLst/>
          </a:prstGeom>
        </p:spPr>
      </p:pic>
    </p:spTree>
    <p:extLst>
      <p:ext uri="{BB962C8B-B14F-4D97-AF65-F5344CB8AC3E}">
        <p14:creationId xmlns:p14="http://schemas.microsoft.com/office/powerpoint/2010/main" val="2636564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1</a:t>
            </a:r>
            <a:r>
              <a:rPr lang="en-US" sz="2400" b="1" smtClean="0">
                <a:solidFill>
                  <a:srgbClr val="FF0000"/>
                </a:solidFill>
                <a:latin typeface="Arial" panose="020B0604020202020204" pitchFamily="34" charset="0"/>
                <a:cs typeface="Arial" panose="020B0604020202020204" pitchFamily="34" charset="0"/>
              </a:rPr>
              <a:t>. Thân máy</a:t>
            </a:r>
          </a:p>
        </p:txBody>
      </p:sp>
      <p:pic>
        <p:nvPicPr>
          <p:cNvPr id="19" name="Picture 18"/>
          <p:cNvPicPr>
            <a:picLocks noChangeAspect="1"/>
          </p:cNvPicPr>
          <p:nvPr/>
        </p:nvPicPr>
        <p:blipFill>
          <a:blip r:embed="rId2"/>
          <a:stretch>
            <a:fillRect/>
          </a:stretch>
        </p:blipFill>
        <p:spPr>
          <a:xfrm>
            <a:off x="5462859" y="1901370"/>
            <a:ext cx="2772181" cy="2118689"/>
          </a:xfrm>
          <a:prstGeom prst="rect">
            <a:avLst/>
          </a:prstGeom>
        </p:spPr>
      </p:pic>
      <p:sp>
        <p:nvSpPr>
          <p:cNvPr id="9" name="TextBox 8"/>
          <p:cNvSpPr txBox="1"/>
          <p:nvPr/>
        </p:nvSpPr>
        <p:spPr>
          <a:xfrm>
            <a:off x="559495" y="1454759"/>
            <a:ext cx="4664536" cy="1605915"/>
          </a:xfrm>
          <a:prstGeom prst="roundRect">
            <a:avLst>
              <a:gd name="adj" fmla="val 14651"/>
            </a:avLst>
          </a:prstGeom>
          <a:solidFill>
            <a:schemeClr val="accent6"/>
          </a:solidFill>
          <a:ln>
            <a:solidFill>
              <a:srgbClr val="577288"/>
            </a:solid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Là chi tiết quan trọng, có c</a:t>
            </a:r>
            <a:r>
              <a:rPr lang="vi-VN" sz="2000" smtClean="0">
                <a:latin typeface="Arial" panose="020B0604020202020204" pitchFamily="34" charset="0"/>
                <a:cs typeface="Arial" panose="020B0604020202020204" pitchFamily="34" charset="0"/>
              </a:rPr>
              <a:t>ấu </a:t>
            </a:r>
            <a:r>
              <a:rPr lang="vi-VN" sz="2000">
                <a:latin typeface="Arial" panose="020B0604020202020204" pitchFamily="34" charset="0"/>
                <a:cs typeface="Arial" panose="020B0604020202020204" pitchFamily="34" charset="0"/>
              </a:rPr>
              <a:t>tạo </a:t>
            </a:r>
            <a:r>
              <a:rPr lang="en-US" sz="2000" smtClean="0">
                <a:latin typeface="Arial" panose="020B0604020202020204" pitchFamily="34" charset="0"/>
                <a:cs typeface="Arial" panose="020B0604020202020204" pitchFamily="34" charset="0"/>
              </a:rPr>
              <a:t>phức tạp, </a:t>
            </a:r>
            <a:r>
              <a:rPr lang="vi-VN" sz="2000" smtClean="0">
                <a:latin typeface="Arial" panose="020B0604020202020204" pitchFamily="34" charset="0"/>
                <a:cs typeface="Arial" panose="020B0604020202020204" pitchFamily="34" charset="0"/>
              </a:rPr>
              <a:t>phụ </a:t>
            </a:r>
            <a:r>
              <a:rPr lang="vi-VN" sz="2000">
                <a:latin typeface="Arial" panose="020B0604020202020204" pitchFamily="34" charset="0"/>
                <a:cs typeface="Arial" panose="020B0604020202020204" pitchFamily="34" charset="0"/>
              </a:rPr>
              <a:t>thuộc vào bố trí của các xi lanh, cơ cấu và hệ thống của động cơ. </a:t>
            </a:r>
            <a:endParaRPr lang="en-US" sz="2000" smtClean="0">
              <a:latin typeface="Arial" panose="020B0604020202020204" pitchFamily="34" charset="0"/>
              <a:cs typeface="Arial" panose="020B0604020202020204" pitchFamily="34" charset="0"/>
            </a:endParaRPr>
          </a:p>
        </p:txBody>
      </p:sp>
      <p:sp>
        <p:nvSpPr>
          <p:cNvPr id="10" name="TextBox 9"/>
          <p:cNvSpPr txBox="1"/>
          <p:nvPr/>
        </p:nvSpPr>
        <p:spPr>
          <a:xfrm>
            <a:off x="559495" y="3247493"/>
            <a:ext cx="4664536" cy="1605915"/>
          </a:xfrm>
          <a:prstGeom prst="roundRect">
            <a:avLst>
              <a:gd name="adj" fmla="val 14651"/>
            </a:avLst>
          </a:prstGeom>
          <a:solidFill>
            <a:schemeClr val="accent6"/>
          </a:solidFill>
          <a:ln>
            <a:solidFill>
              <a:srgbClr val="577288"/>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Xi lanh được lắp trong thân máy, có dạng hình ống, mặt trụ bên trong được gia công có độ chính xác </a:t>
            </a:r>
            <a:r>
              <a:rPr lang="vi-VN" sz="2000" smtClean="0">
                <a:latin typeface="Arial" panose="020B0604020202020204" pitchFamily="34" charset="0"/>
                <a:cs typeface="Arial" panose="020B0604020202020204" pitchFamily="34" charset="0"/>
              </a:rPr>
              <a:t>cao</a:t>
            </a:r>
            <a:r>
              <a:rPr lang="en-US" sz="200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4687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1</a:t>
            </a:r>
            <a:r>
              <a:rPr lang="en-US" sz="2400" b="1" smtClean="0">
                <a:solidFill>
                  <a:srgbClr val="FF0000"/>
                </a:solidFill>
                <a:latin typeface="Arial" panose="020B0604020202020204" pitchFamily="34" charset="0"/>
                <a:cs typeface="Arial" panose="020B0604020202020204" pitchFamily="34" charset="0"/>
              </a:rPr>
              <a:t>. Thân máy</a:t>
            </a:r>
          </a:p>
        </p:txBody>
      </p:sp>
      <p:grpSp>
        <p:nvGrpSpPr>
          <p:cNvPr id="7" name="Group 6"/>
          <p:cNvGrpSpPr/>
          <p:nvPr/>
        </p:nvGrpSpPr>
        <p:grpSpPr>
          <a:xfrm>
            <a:off x="578644" y="1358259"/>
            <a:ext cx="1720056" cy="553998"/>
            <a:chOff x="578644" y="1358259"/>
            <a:chExt cx="1720056" cy="553998"/>
          </a:xfrm>
        </p:grpSpPr>
        <p:sp>
          <p:nvSpPr>
            <p:cNvPr id="8" name="TextBox 7"/>
            <p:cNvSpPr txBox="1"/>
            <p:nvPr/>
          </p:nvSpPr>
          <p:spPr>
            <a:xfrm>
              <a:off x="814154" y="1358259"/>
              <a:ext cx="1484546"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Luyện tập</a:t>
              </a:r>
            </a:p>
          </p:txBody>
        </p:sp>
        <p:pic>
          <p:nvPicPr>
            <p:cNvPr id="11" name="Picture 10"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78644" y="1549292"/>
              <a:ext cx="290477" cy="2521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93339" y="2017516"/>
            <a:ext cx="4688261" cy="2219563"/>
            <a:chOff x="493339" y="2017516"/>
            <a:chExt cx="4688261" cy="2219563"/>
          </a:xfrm>
        </p:grpSpPr>
        <p:sp>
          <p:nvSpPr>
            <p:cNvPr id="12" name="Rounded Rectangular Callout 11"/>
            <p:cNvSpPr/>
            <p:nvPr/>
          </p:nvSpPr>
          <p:spPr>
            <a:xfrm>
              <a:off x="723881" y="2091811"/>
              <a:ext cx="4457719" cy="2145268"/>
            </a:xfrm>
            <a:prstGeom prst="wedgeRoundRectCallout">
              <a:avLst>
                <a:gd name="adj1" fmla="val -37650"/>
                <a:gd name="adj2" fmla="val 70369"/>
                <a:gd name="adj3" fmla="val 16667"/>
              </a:avLst>
            </a:prstGeom>
            <a:solidFill>
              <a:schemeClr val="accent6"/>
            </a:solidFill>
            <a:ln>
              <a:solidFill>
                <a:srgbClr val="577288"/>
              </a:solidFill>
            </a:ln>
          </p:spPr>
          <p:txBody>
            <a:bodyPr wrap="square">
              <a:spAutoFit/>
            </a:bodyPr>
            <a:lstStyle/>
            <a:p>
              <a:pPr algn="just">
                <a:lnSpc>
                  <a:spcPct val="150000"/>
                </a:lnSpc>
              </a:pPr>
              <a:r>
                <a:rPr lang="en-US" sz="2000" i="1">
                  <a:latin typeface="+mn-lt"/>
                  <a:ea typeface="Calibri" panose="020F0502020204030204" pitchFamily="34" charset="0"/>
                  <a:cs typeface="Times New Roman" panose="02020603050405020304" pitchFamily="18" charset="0"/>
                </a:rPr>
                <a:t> </a:t>
              </a:r>
              <a:r>
                <a:rPr lang="en-US" sz="2000" i="1" smtClean="0">
                  <a:latin typeface="+mn-lt"/>
                  <a:ea typeface="Calibri" panose="020F0502020204030204" pitchFamily="34" charset="0"/>
                  <a:cs typeface="Times New Roman" panose="02020603050405020304" pitchFamily="18" charset="0"/>
                </a:rPr>
                <a:t>       Cho biết H19.8 m</a:t>
              </a:r>
              <a:r>
                <a:rPr lang="vi-VN" sz="2000" i="1" smtClean="0">
                  <a:latin typeface="+mn-lt"/>
                  <a:ea typeface="Calibri" panose="020F0502020204030204" pitchFamily="34" charset="0"/>
                  <a:cs typeface="Times New Roman" panose="02020603050405020304" pitchFamily="18" charset="0"/>
                </a:rPr>
                <a:t>ô </a:t>
              </a:r>
              <a:r>
                <a:rPr lang="vi-VN" sz="2000" i="1">
                  <a:latin typeface="+mn-lt"/>
                  <a:ea typeface="Calibri" panose="020F0502020204030204" pitchFamily="34" charset="0"/>
                  <a:cs typeface="Times New Roman" panose="02020603050405020304" pitchFamily="18" charset="0"/>
                </a:rPr>
                <a:t>tả thân máy của động cơ thẳng hàng hay động cơ chữ V (theo cách bố trí xi lanh)? Động cơ này có mấy xi lanh?</a:t>
              </a:r>
              <a:endParaRPr lang="en-US" sz="2000" i="1">
                <a:latin typeface="+mn-lt"/>
                <a:ea typeface="Calibri" panose="020F0502020204030204" pitchFamily="34" charset="0"/>
                <a:cs typeface="Times New Roman" panose="02020603050405020304" pitchFamily="18" charset="0"/>
              </a:endParaRPr>
            </a:p>
          </p:txBody>
        </p:sp>
        <p:pic>
          <p:nvPicPr>
            <p:cNvPr id="14" name="Picture 31"/>
            <p:cNvPicPr>
              <a:picLocks noChangeAspect="1"/>
            </p:cNvPicPr>
            <p:nvPr/>
          </p:nvPicPr>
          <p:blipFill>
            <a:blip r:embed="rId3"/>
            <a:srcRect/>
            <a:stretch>
              <a:fillRect/>
            </a:stretch>
          </p:blipFill>
          <p:spPr>
            <a:xfrm rot="21430400">
              <a:off x="493339" y="2017516"/>
              <a:ext cx="910071" cy="669281"/>
            </a:xfrm>
            <a:prstGeom prst="rect">
              <a:avLst/>
            </a:prstGeom>
          </p:spPr>
        </p:pic>
      </p:grpSp>
      <p:pic>
        <p:nvPicPr>
          <p:cNvPr id="16" name="Picture 15"/>
          <p:cNvPicPr>
            <a:picLocks noChangeAspect="1"/>
          </p:cNvPicPr>
          <p:nvPr/>
        </p:nvPicPr>
        <p:blipFill>
          <a:blip r:embed="rId4"/>
          <a:stretch>
            <a:fillRect/>
          </a:stretch>
        </p:blipFill>
        <p:spPr>
          <a:xfrm>
            <a:off x="5462859" y="1901370"/>
            <a:ext cx="2772181" cy="2118689"/>
          </a:xfrm>
          <a:prstGeom prst="rect">
            <a:avLst/>
          </a:prstGeom>
        </p:spPr>
      </p:pic>
    </p:spTree>
    <p:extLst>
      <p:ext uri="{BB962C8B-B14F-4D97-AF65-F5344CB8AC3E}">
        <p14:creationId xmlns:p14="http://schemas.microsoft.com/office/powerpoint/2010/main" val="9844368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1</a:t>
            </a:r>
            <a:r>
              <a:rPr lang="en-US" sz="2400" b="1" smtClean="0">
                <a:solidFill>
                  <a:srgbClr val="FF0000"/>
                </a:solidFill>
                <a:latin typeface="Arial" panose="020B0604020202020204" pitchFamily="34" charset="0"/>
                <a:cs typeface="Arial" panose="020B0604020202020204" pitchFamily="34" charset="0"/>
              </a:rPr>
              <a:t>. Thân máy</a:t>
            </a:r>
          </a:p>
        </p:txBody>
      </p:sp>
      <p:grpSp>
        <p:nvGrpSpPr>
          <p:cNvPr id="7" name="Group 6"/>
          <p:cNvGrpSpPr/>
          <p:nvPr/>
        </p:nvGrpSpPr>
        <p:grpSpPr>
          <a:xfrm>
            <a:off x="578644" y="1358259"/>
            <a:ext cx="1720056" cy="553998"/>
            <a:chOff x="578644" y="1358259"/>
            <a:chExt cx="1720056" cy="553998"/>
          </a:xfrm>
        </p:grpSpPr>
        <p:sp>
          <p:nvSpPr>
            <p:cNvPr id="8" name="TextBox 7"/>
            <p:cNvSpPr txBox="1"/>
            <p:nvPr/>
          </p:nvSpPr>
          <p:spPr>
            <a:xfrm>
              <a:off x="814154" y="1358259"/>
              <a:ext cx="1484546"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Luyện tập</a:t>
              </a:r>
            </a:p>
          </p:txBody>
        </p:sp>
        <p:pic>
          <p:nvPicPr>
            <p:cNvPr id="11" name="Picture 10"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78644" y="1549292"/>
              <a:ext cx="290477" cy="2521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3"/>
          <a:stretch>
            <a:fillRect/>
          </a:stretch>
        </p:blipFill>
        <p:spPr>
          <a:xfrm>
            <a:off x="5462859" y="1901370"/>
            <a:ext cx="2772181" cy="2118689"/>
          </a:xfrm>
          <a:prstGeom prst="rect">
            <a:avLst/>
          </a:prstGeom>
        </p:spPr>
      </p:pic>
      <p:sp>
        <p:nvSpPr>
          <p:cNvPr id="13" name="TextBox 12"/>
          <p:cNvSpPr txBox="1"/>
          <p:nvPr/>
        </p:nvSpPr>
        <p:spPr>
          <a:xfrm>
            <a:off x="814154" y="2683231"/>
            <a:ext cx="4031573" cy="612934"/>
          </a:xfrm>
          <a:prstGeom prst="roundRect">
            <a:avLst/>
          </a:prstGeom>
          <a:solidFill>
            <a:schemeClr val="accent6"/>
          </a:solidFill>
          <a:ln>
            <a:solidFill>
              <a:srgbClr val="577288"/>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Thân máy là của động cơ chữ V.</a:t>
            </a:r>
            <a:endParaRPr lang="en-US" sz="2000" smtClean="0">
              <a:latin typeface="Arial" panose="020B0604020202020204" pitchFamily="34" charset="0"/>
              <a:cs typeface="Arial" panose="020B0604020202020204" pitchFamily="34" charset="0"/>
            </a:endParaRPr>
          </a:p>
        </p:txBody>
      </p:sp>
      <p:sp>
        <p:nvSpPr>
          <p:cNvPr id="16" name="Right Arrow 15"/>
          <p:cNvSpPr/>
          <p:nvPr/>
        </p:nvSpPr>
        <p:spPr>
          <a:xfrm rot="5400000">
            <a:off x="2582984" y="2005833"/>
            <a:ext cx="493911" cy="4914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14155" y="3605857"/>
            <a:ext cx="4031573" cy="612934"/>
          </a:xfrm>
          <a:prstGeom prst="roundRect">
            <a:avLst/>
          </a:prstGeom>
          <a:solidFill>
            <a:schemeClr val="accent6"/>
          </a:solidFill>
          <a:ln>
            <a:solidFill>
              <a:srgbClr val="577288"/>
            </a:solid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Động cơ có 8 xi lanh.</a:t>
            </a:r>
          </a:p>
        </p:txBody>
      </p:sp>
    </p:spTree>
    <p:extLst>
      <p:ext uri="{BB962C8B-B14F-4D97-AF65-F5344CB8AC3E}">
        <p14:creationId xmlns:p14="http://schemas.microsoft.com/office/powerpoint/2010/main" val="3446454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1326383"/>
            <a:ext cx="9144000" cy="1998176"/>
          </a:xfrm>
          <a:prstGeom prst="rect">
            <a:avLst/>
          </a:prstGeom>
          <a:noFill/>
        </p:spPr>
        <p:txBody>
          <a:bodyPr wrap="square" rtlCol="0">
            <a:spAutoFit/>
          </a:bodyPr>
          <a:lstStyle/>
          <a:p>
            <a:pPr algn="ctr">
              <a:lnSpc>
                <a:spcPct val="150000"/>
              </a:lnSpc>
            </a:pPr>
            <a:r>
              <a:rPr lang="vi-VN" sz="4400" b="1">
                <a:solidFill>
                  <a:schemeClr val="tx2">
                    <a:lumMod val="50000"/>
                  </a:schemeClr>
                </a:solidFill>
              </a:rPr>
              <a:t>BÀI 19: CÁC CƠ CẤU </a:t>
            </a:r>
            <a:endParaRPr lang="en-US" sz="4400" b="1" smtClean="0">
              <a:solidFill>
                <a:schemeClr val="tx2">
                  <a:lumMod val="50000"/>
                </a:schemeClr>
              </a:solidFill>
            </a:endParaRPr>
          </a:p>
          <a:p>
            <a:pPr algn="ctr">
              <a:lnSpc>
                <a:spcPct val="150000"/>
              </a:lnSpc>
            </a:pPr>
            <a:r>
              <a:rPr lang="vi-VN" sz="4400" b="1" smtClean="0">
                <a:solidFill>
                  <a:schemeClr val="tx2">
                    <a:lumMod val="50000"/>
                  </a:schemeClr>
                </a:solidFill>
              </a:rPr>
              <a:t>TRONG </a:t>
            </a:r>
            <a:r>
              <a:rPr lang="vi-VN" sz="4400" b="1">
                <a:solidFill>
                  <a:schemeClr val="tx2">
                    <a:lumMod val="50000"/>
                  </a:schemeClr>
                </a:solidFill>
              </a:rPr>
              <a:t>ĐỘNG CƠ ĐỐT TRONG</a:t>
            </a:r>
          </a:p>
        </p:txBody>
      </p:sp>
    </p:spTree>
    <p:extLst>
      <p:ext uri="{BB962C8B-B14F-4D97-AF65-F5344CB8AC3E}">
        <p14:creationId xmlns:p14="http://schemas.microsoft.com/office/powerpoint/2010/main" val="1019010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Nắp máy</a:t>
            </a:r>
          </a:p>
        </p:txBody>
      </p:sp>
      <p:grpSp>
        <p:nvGrpSpPr>
          <p:cNvPr id="12" name="Group 11"/>
          <p:cNvGrpSpPr/>
          <p:nvPr/>
        </p:nvGrpSpPr>
        <p:grpSpPr>
          <a:xfrm>
            <a:off x="348341" y="1212904"/>
            <a:ext cx="8069943" cy="1421664"/>
            <a:chOff x="-905328" y="302625"/>
            <a:chExt cx="8069943" cy="1421664"/>
          </a:xfrm>
        </p:grpSpPr>
        <p:sp>
          <p:nvSpPr>
            <p:cNvPr id="14" name="TextBox 13"/>
            <p:cNvSpPr txBox="1"/>
            <p:nvPr/>
          </p:nvSpPr>
          <p:spPr>
            <a:xfrm>
              <a:off x="-905328" y="708626"/>
              <a:ext cx="8069943" cy="1015663"/>
            </a:xfrm>
            <a:prstGeom prst="rect">
              <a:avLst/>
            </a:prstGeom>
            <a:noFill/>
          </p:spPr>
          <p:txBody>
            <a:bodyPr wrap="square" rtlCol="0">
              <a:spAutoFit/>
            </a:bodyPr>
            <a:lstStyle/>
            <a:p>
              <a:pPr algn="ctr">
                <a:lnSpc>
                  <a:spcPct val="150000"/>
                </a:lnSpc>
              </a:pPr>
              <a:r>
                <a:rPr lang="en-US" sz="2000" smtClean="0">
                  <a:latin typeface="Arial" panose="020B0604020202020204" pitchFamily="34" charset="0"/>
                  <a:cs typeface="Arial" panose="020B0604020202020204" pitchFamily="34" charset="0"/>
                </a:rPr>
                <a:t>Đọc nội dung mục III.2, q</a:t>
              </a:r>
              <a:r>
                <a:rPr lang="vi-VN" sz="2000" smtClean="0">
                  <a:latin typeface="Arial" panose="020B0604020202020204" pitchFamily="34" charset="0"/>
                  <a:cs typeface="Arial" panose="020B0604020202020204" pitchFamily="34" charset="0"/>
                </a:rPr>
                <a:t>uan </a:t>
              </a:r>
              <a:r>
                <a:rPr lang="vi-VN" sz="2000">
                  <a:latin typeface="Arial" panose="020B0604020202020204" pitchFamily="34" charset="0"/>
                  <a:cs typeface="Arial" panose="020B0604020202020204" pitchFamily="34" charset="0"/>
                </a:rPr>
                <a:t>sát hình </a:t>
              </a:r>
              <a:r>
                <a:rPr lang="vi-VN" sz="2000" smtClean="0">
                  <a:latin typeface="Arial" panose="020B0604020202020204" pitchFamily="34" charset="0"/>
                  <a:cs typeface="Arial" panose="020B0604020202020204" pitchFamily="34" charset="0"/>
                </a:rPr>
                <a:t>19.</a:t>
              </a:r>
              <a:r>
                <a:rPr lang="en-US" sz="2000" smtClean="0">
                  <a:latin typeface="Arial" panose="020B0604020202020204" pitchFamily="34" charset="0"/>
                  <a:cs typeface="Arial" panose="020B0604020202020204" pitchFamily="34" charset="0"/>
                </a:rPr>
                <a:t>9</a:t>
              </a:r>
              <a:r>
                <a:rPr lang="vi-VN" sz="2000" smtClean="0">
                  <a:latin typeface="Arial" panose="020B0604020202020204" pitchFamily="34" charset="0"/>
                  <a:cs typeface="Arial" panose="020B0604020202020204" pitchFamily="34" charset="0"/>
                </a:rPr>
                <a:t> và </a:t>
              </a:r>
              <a:r>
                <a:rPr lang="vi-VN" sz="2000">
                  <a:latin typeface="Arial" panose="020B0604020202020204" pitchFamily="34" charset="0"/>
                  <a:cs typeface="Arial" panose="020B0604020202020204" pitchFamily="34" charset="0"/>
                </a:rPr>
                <a:t>trả lời câu </a:t>
              </a:r>
              <a:r>
                <a:rPr lang="vi-VN" sz="2000" smtClean="0">
                  <a:latin typeface="Arial" panose="020B0604020202020204" pitchFamily="34" charset="0"/>
                  <a:cs typeface="Arial" panose="020B0604020202020204" pitchFamily="34" charset="0"/>
                </a:rPr>
                <a:t>hỏi:</a:t>
              </a:r>
              <a:endParaRPr lang="en-US" sz="2000">
                <a:latin typeface="Arial" panose="020B0604020202020204" pitchFamily="34" charset="0"/>
                <a:cs typeface="Arial" panose="020B0604020202020204" pitchFamily="34" charset="0"/>
              </a:endParaRPr>
            </a:p>
            <a:p>
              <a:pPr algn="ctr">
                <a:lnSpc>
                  <a:spcPct val="150000"/>
                </a:lnSpc>
              </a:pPr>
              <a:r>
                <a:rPr lang="vi-VN" sz="2000" i="1">
                  <a:latin typeface="Arial" panose="020B0604020202020204" pitchFamily="34" charset="0"/>
                  <a:cs typeface="Arial" panose="020B0604020202020204" pitchFamily="34" charset="0"/>
                </a:rPr>
                <a:t>Nêu vai trò, nhiệm vụ và đặc điểm cấu tạo của nắp máy.</a:t>
              </a:r>
            </a:p>
          </p:txBody>
        </p:sp>
        <p:pic>
          <p:nvPicPr>
            <p:cNvPr id="18" name="Picture 17"/>
            <p:cNvPicPr>
              <a:picLocks noChangeAspect="1"/>
            </p:cNvPicPr>
            <p:nvPr/>
          </p:nvPicPr>
          <p:blipFill>
            <a:blip r:embed="rId2"/>
            <a:stretch>
              <a:fillRect/>
            </a:stretch>
          </p:blipFill>
          <p:spPr>
            <a:xfrm>
              <a:off x="2755547" y="302625"/>
              <a:ext cx="748195" cy="406001"/>
            </a:xfrm>
            <a:prstGeom prst="rect">
              <a:avLst/>
            </a:prstGeom>
          </p:spPr>
        </p:pic>
      </p:grpSp>
      <p:pic>
        <p:nvPicPr>
          <p:cNvPr id="19" name="Picture 18"/>
          <p:cNvPicPr>
            <a:picLocks noChangeAspect="1"/>
          </p:cNvPicPr>
          <p:nvPr/>
        </p:nvPicPr>
        <p:blipFill>
          <a:blip r:embed="rId3"/>
          <a:stretch>
            <a:fillRect/>
          </a:stretch>
        </p:blipFill>
        <p:spPr>
          <a:xfrm>
            <a:off x="3032118" y="2769920"/>
            <a:ext cx="2702388" cy="2150881"/>
          </a:xfrm>
          <a:prstGeom prst="rect">
            <a:avLst/>
          </a:prstGeom>
        </p:spPr>
      </p:pic>
    </p:spTree>
    <p:extLst>
      <p:ext uri="{BB962C8B-B14F-4D97-AF65-F5344CB8AC3E}">
        <p14:creationId xmlns:p14="http://schemas.microsoft.com/office/powerpoint/2010/main" val="3980384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Nắp máy</a:t>
            </a:r>
          </a:p>
        </p:txBody>
      </p:sp>
      <p:pic>
        <p:nvPicPr>
          <p:cNvPr id="19" name="Picture 18"/>
          <p:cNvPicPr>
            <a:picLocks noChangeAspect="1"/>
          </p:cNvPicPr>
          <p:nvPr/>
        </p:nvPicPr>
        <p:blipFill>
          <a:blip r:embed="rId2"/>
          <a:stretch>
            <a:fillRect/>
          </a:stretch>
        </p:blipFill>
        <p:spPr>
          <a:xfrm>
            <a:off x="5456004" y="1841005"/>
            <a:ext cx="2702388" cy="2150881"/>
          </a:xfrm>
          <a:prstGeom prst="rect">
            <a:avLst/>
          </a:prstGeom>
        </p:spPr>
      </p:pic>
      <p:sp>
        <p:nvSpPr>
          <p:cNvPr id="8" name="TextBox 7"/>
          <p:cNvSpPr txBox="1"/>
          <p:nvPr/>
        </p:nvSpPr>
        <p:spPr>
          <a:xfrm>
            <a:off x="733666" y="1614416"/>
            <a:ext cx="4215705" cy="1563053"/>
          </a:xfrm>
          <a:prstGeom prst="roundRect">
            <a:avLst>
              <a:gd name="adj" fmla="val 10827"/>
            </a:avLst>
          </a:prstGeom>
          <a:solidFill>
            <a:schemeClr val="accent6"/>
          </a:solidFill>
          <a:ln>
            <a:solidFill>
              <a:srgbClr val="577288"/>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Nắp máy </a:t>
            </a:r>
            <a:r>
              <a:rPr lang="vi-VN" sz="2000" smtClean="0">
                <a:latin typeface="Arial" panose="020B0604020202020204" pitchFamily="34" charset="0"/>
                <a:cs typeface="Arial" panose="020B0604020202020204" pitchFamily="34" charset="0"/>
              </a:rPr>
              <a:t>(nắp </a:t>
            </a:r>
            <a:r>
              <a:rPr lang="vi-VN" sz="2000">
                <a:latin typeface="Arial" panose="020B0604020202020204" pitchFamily="34" charset="0"/>
                <a:cs typeface="Arial" panose="020B0604020202020204" pitchFamily="34" charset="0"/>
              </a:rPr>
              <a:t>xi lanh) cùng với xi lanh và đỉnh pít tông tạo thành buồng cháy của động cơ. </a:t>
            </a:r>
            <a:endParaRPr lang="en-US" sz="2000" smtClean="0">
              <a:latin typeface="Arial" panose="020B0604020202020204" pitchFamily="34" charset="0"/>
              <a:cs typeface="Arial" panose="020B0604020202020204" pitchFamily="34" charset="0"/>
            </a:endParaRPr>
          </a:p>
        </p:txBody>
      </p:sp>
      <p:sp>
        <p:nvSpPr>
          <p:cNvPr id="10" name="TextBox 9"/>
          <p:cNvSpPr txBox="1"/>
          <p:nvPr/>
        </p:nvSpPr>
        <p:spPr>
          <a:xfrm>
            <a:off x="733666" y="3496148"/>
            <a:ext cx="4215705" cy="1074599"/>
          </a:xfrm>
          <a:prstGeom prst="roundRect">
            <a:avLst>
              <a:gd name="adj" fmla="val 13528"/>
            </a:avLst>
          </a:prstGeom>
          <a:solidFill>
            <a:schemeClr val="accent6"/>
          </a:solidFill>
          <a:ln>
            <a:solidFill>
              <a:srgbClr val="577288"/>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Được dùng để lắp các chi tiết hoặc cụm chi tiết.</a:t>
            </a:r>
          </a:p>
        </p:txBody>
      </p:sp>
    </p:spTree>
    <p:extLst>
      <p:ext uri="{BB962C8B-B14F-4D97-AF65-F5344CB8AC3E}">
        <p14:creationId xmlns:p14="http://schemas.microsoft.com/office/powerpoint/2010/main" val="40663691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Nắp máy</a:t>
            </a:r>
          </a:p>
        </p:txBody>
      </p:sp>
      <p:pic>
        <p:nvPicPr>
          <p:cNvPr id="19" name="Picture 18"/>
          <p:cNvPicPr>
            <a:picLocks noChangeAspect="1"/>
          </p:cNvPicPr>
          <p:nvPr/>
        </p:nvPicPr>
        <p:blipFill>
          <a:blip r:embed="rId2"/>
          <a:stretch>
            <a:fillRect/>
          </a:stretch>
        </p:blipFill>
        <p:spPr>
          <a:xfrm>
            <a:off x="5456004" y="1841005"/>
            <a:ext cx="2702388" cy="2150881"/>
          </a:xfrm>
          <a:prstGeom prst="rect">
            <a:avLst/>
          </a:prstGeom>
        </p:spPr>
      </p:pic>
      <p:sp>
        <p:nvSpPr>
          <p:cNvPr id="8" name="TextBox 7"/>
          <p:cNvSpPr txBox="1"/>
          <p:nvPr/>
        </p:nvSpPr>
        <p:spPr>
          <a:xfrm>
            <a:off x="633880" y="1572939"/>
            <a:ext cx="4475148" cy="3000732"/>
          </a:xfrm>
          <a:prstGeom prst="roundRect">
            <a:avLst>
              <a:gd name="adj" fmla="val 8578"/>
            </a:avLst>
          </a:prstGeom>
          <a:solidFill>
            <a:schemeClr val="accent6"/>
          </a:solidFill>
          <a:ln>
            <a:solidFill>
              <a:srgbClr val="577288"/>
            </a:solid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hường </a:t>
            </a:r>
            <a:r>
              <a:rPr lang="vi-VN" sz="2000">
                <a:latin typeface="Arial" panose="020B0604020202020204" pitchFamily="34" charset="0"/>
                <a:cs typeface="Arial" panose="020B0604020202020204" pitchFamily="34" charset="0"/>
              </a:rPr>
              <a:t>có kết cấu phức </a:t>
            </a:r>
            <a:r>
              <a:rPr lang="vi-VN" sz="2000" smtClean="0">
                <a:latin typeface="Arial" panose="020B0604020202020204" pitchFamily="34" charset="0"/>
                <a:cs typeface="Arial" panose="020B0604020202020204" pitchFamily="34" charset="0"/>
              </a:rPr>
              <a:t>tạp</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phụ </a:t>
            </a:r>
            <a:r>
              <a:rPr lang="vi-VN" sz="2000">
                <a:latin typeface="Arial" panose="020B0604020202020204" pitchFamily="34" charset="0"/>
                <a:cs typeface="Arial" panose="020B0604020202020204" pitchFamily="34" charset="0"/>
              </a:rPr>
              <a:t>thuộc vào loại động cơ và vị trí đặt xu </a:t>
            </a:r>
            <a:r>
              <a:rPr lang="vi-VN" sz="2000" smtClean="0">
                <a:latin typeface="Arial" panose="020B0604020202020204" pitchFamily="34" charset="0"/>
                <a:cs typeface="Arial" panose="020B0604020202020204" pitchFamily="34" charset="0"/>
              </a:rPr>
              <a:t>páp</a:t>
            </a: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(cấu tạo nắp máy trong </a:t>
            </a:r>
            <a:r>
              <a:rPr lang="vi-VN" sz="2000" smtClean="0">
                <a:latin typeface="Arial" panose="020B0604020202020204" pitchFamily="34" charset="0"/>
                <a:cs typeface="Arial" panose="020B0604020202020204" pitchFamily="34" charset="0"/>
              </a:rPr>
              <a:t>động </a:t>
            </a:r>
            <a:r>
              <a:rPr lang="vi-VN" sz="2000">
                <a:latin typeface="Arial" panose="020B0604020202020204" pitchFamily="34" charset="0"/>
                <a:cs typeface="Arial" panose="020B0604020202020204" pitchFamily="34" charset="0"/>
              </a:rPr>
              <a:t>cơ có cơ cấu phối khí dùng xu páp </a:t>
            </a:r>
            <a:r>
              <a:rPr lang="vi-VN" sz="2000" smtClean="0">
                <a:latin typeface="Arial" panose="020B0604020202020204" pitchFamily="34" charset="0"/>
                <a:cs typeface="Arial" panose="020B0604020202020204" pitchFamily="34" charset="0"/>
              </a:rPr>
              <a:t>đặt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đơn </a:t>
            </a:r>
            <a:r>
              <a:rPr lang="vi-VN" sz="2000">
                <a:latin typeface="Arial" panose="020B0604020202020204" pitchFamily="34" charset="0"/>
                <a:cs typeface="Arial" panose="020B0604020202020204" pitchFamily="34" charset="0"/>
              </a:rPr>
              <a:t>giản hơn nhiều so với những động cơ dùng xu páp </a:t>
            </a:r>
            <a:r>
              <a:rPr lang="vi-VN" sz="2000" smtClean="0">
                <a:latin typeface="Arial" panose="020B0604020202020204" pitchFamily="34" charset="0"/>
                <a:cs typeface="Arial" panose="020B0604020202020204" pitchFamily="34" charset="0"/>
              </a:rPr>
              <a:t>treo</a:t>
            </a:r>
            <a:r>
              <a:rPr lang="en-US" sz="200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69306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Nắp máy</a:t>
            </a:r>
          </a:p>
        </p:txBody>
      </p:sp>
      <p:grpSp>
        <p:nvGrpSpPr>
          <p:cNvPr id="6" name="Group 5"/>
          <p:cNvGrpSpPr/>
          <p:nvPr/>
        </p:nvGrpSpPr>
        <p:grpSpPr>
          <a:xfrm>
            <a:off x="578644" y="1358259"/>
            <a:ext cx="1720056" cy="553998"/>
            <a:chOff x="578644" y="1358259"/>
            <a:chExt cx="1720056" cy="553998"/>
          </a:xfrm>
        </p:grpSpPr>
        <p:sp>
          <p:nvSpPr>
            <p:cNvPr id="7" name="TextBox 6"/>
            <p:cNvSpPr txBox="1"/>
            <p:nvPr/>
          </p:nvSpPr>
          <p:spPr>
            <a:xfrm>
              <a:off x="814154" y="1358259"/>
              <a:ext cx="1484546"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Luyện tập</a:t>
              </a:r>
            </a:p>
          </p:txBody>
        </p:sp>
        <p:pic>
          <p:nvPicPr>
            <p:cNvPr id="9" name="Picture 8"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78644" y="1549292"/>
              <a:ext cx="290477" cy="2521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9"/>
          <p:cNvSpPr/>
          <p:nvPr/>
        </p:nvSpPr>
        <p:spPr>
          <a:xfrm>
            <a:off x="4752990" y="1914011"/>
            <a:ext cx="3142869" cy="2077403"/>
          </a:xfrm>
          <a:prstGeom prst="ellipse">
            <a:avLst/>
          </a:prstGeom>
          <a:solidFill>
            <a:schemeClr val="accent6"/>
          </a:solidFill>
          <a:ln>
            <a:solidFill>
              <a:srgbClr val="577288"/>
            </a:solidFill>
          </a:ln>
        </p:spPr>
        <p:txBody>
          <a:bodyPr wrap="square">
            <a:spAutoFit/>
          </a:bodyPr>
          <a:lstStyle/>
          <a:p>
            <a:pPr algn="just">
              <a:lnSpc>
                <a:spcPct val="150000"/>
              </a:lnSpc>
            </a:pPr>
            <a:r>
              <a:rPr lang="en-US" sz="2000" i="1">
                <a:latin typeface="+mn-lt"/>
                <a:ea typeface="Calibri" panose="020F0502020204030204" pitchFamily="34" charset="0"/>
                <a:cs typeface="Times New Roman" panose="02020603050405020304" pitchFamily="18" charset="0"/>
              </a:rPr>
              <a:t>Tại sao nói nắp máy là chi tiết có kết cấu phức tạp?</a:t>
            </a:r>
          </a:p>
        </p:txBody>
      </p:sp>
      <p:pic>
        <p:nvPicPr>
          <p:cNvPr id="12"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855" y="2179319"/>
            <a:ext cx="970512" cy="1457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7301" t="21069" r="13492" b="20017"/>
          <a:stretch/>
        </p:blipFill>
        <p:spPr>
          <a:xfrm>
            <a:off x="814154" y="1923736"/>
            <a:ext cx="3059224" cy="2444053"/>
          </a:xfrm>
          <a:prstGeom prst="rect">
            <a:avLst/>
          </a:prstGeom>
        </p:spPr>
      </p:pic>
    </p:spTree>
    <p:extLst>
      <p:ext uri="{BB962C8B-B14F-4D97-AF65-F5344CB8AC3E}">
        <p14:creationId xmlns:p14="http://schemas.microsoft.com/office/powerpoint/2010/main" val="10443819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II</a:t>
            </a:r>
            <a:r>
              <a:rPr lang="vi-VN" sz="3000" b="1" smtClean="0">
                <a:solidFill>
                  <a:srgbClr val="C00000"/>
                </a:solidFill>
              </a:rPr>
              <a:t>. </a:t>
            </a:r>
            <a:r>
              <a:rPr lang="en-US" sz="3000" b="1" smtClean="0">
                <a:solidFill>
                  <a:srgbClr val="C00000"/>
                </a:solidFill>
              </a:rPr>
              <a:t>THÂN MÁY VÀ NẮP MÁY</a:t>
            </a:r>
            <a:endParaRPr lang="en-US" sz="3000" b="1">
              <a:solidFill>
                <a:srgbClr val="C00000"/>
              </a:solidFill>
            </a:endParaRPr>
          </a:p>
        </p:txBody>
      </p:sp>
      <p:sp>
        <p:nvSpPr>
          <p:cNvPr id="15" name="TextBox 14"/>
          <p:cNvSpPr txBox="1"/>
          <p:nvPr/>
        </p:nvSpPr>
        <p:spPr>
          <a:xfrm>
            <a:off x="445195" y="723407"/>
            <a:ext cx="2545139" cy="646331"/>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Nắp máy</a:t>
            </a:r>
          </a:p>
        </p:txBody>
      </p:sp>
      <p:grpSp>
        <p:nvGrpSpPr>
          <p:cNvPr id="6" name="Group 5"/>
          <p:cNvGrpSpPr/>
          <p:nvPr/>
        </p:nvGrpSpPr>
        <p:grpSpPr>
          <a:xfrm>
            <a:off x="578644" y="1358259"/>
            <a:ext cx="1720056" cy="553998"/>
            <a:chOff x="578644" y="1358259"/>
            <a:chExt cx="1720056" cy="553998"/>
          </a:xfrm>
        </p:grpSpPr>
        <p:sp>
          <p:nvSpPr>
            <p:cNvPr id="7" name="TextBox 6"/>
            <p:cNvSpPr txBox="1"/>
            <p:nvPr/>
          </p:nvSpPr>
          <p:spPr>
            <a:xfrm>
              <a:off x="814154" y="1358259"/>
              <a:ext cx="1484546"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Luyện tập</a:t>
              </a:r>
            </a:p>
          </p:txBody>
        </p:sp>
        <p:pic>
          <p:nvPicPr>
            <p:cNvPr id="9" name="Picture 8"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78644" y="1549292"/>
              <a:ext cx="290477" cy="25213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4004008" y="1325494"/>
            <a:ext cx="3964336" cy="3323987"/>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Vì đây </a:t>
            </a:r>
            <a:r>
              <a:rPr lang="vi-VN" sz="2000" smtClean="0">
                <a:latin typeface="Arial" panose="020B0604020202020204" pitchFamily="34" charset="0"/>
                <a:cs typeface="Arial" panose="020B0604020202020204" pitchFamily="34" charset="0"/>
              </a:rPr>
              <a:t>là </a:t>
            </a:r>
            <a:r>
              <a:rPr lang="vi-VN" sz="2000">
                <a:latin typeface="Arial" panose="020B0604020202020204" pitchFamily="34" charset="0"/>
                <a:cs typeface="Arial" panose="020B0604020202020204" pitchFamily="34" charset="0"/>
              </a:rPr>
              <a:t>nơi lắp các chi tiết, cụm chi tiết như bu gi của động cơ xăng hoặc vòi phun của động cơ diesel, bố trí đường nạp và đường thải của động cơ, cơ cấu phối khí, cánh tản nhiệt đối với động cơ làm mát bằng </a:t>
            </a:r>
            <a:r>
              <a:rPr lang="vi-VN" sz="2000" smtClean="0">
                <a:latin typeface="Arial" panose="020B0604020202020204" pitchFamily="34" charset="0"/>
                <a:cs typeface="Arial" panose="020B0604020202020204" pitchFamily="34" charset="0"/>
              </a:rPr>
              <a:t>gió,…</a:t>
            </a:r>
            <a:endParaRPr lang="vi-VN" sz="2000" i="1">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301" t="21069" r="13492" b="20017"/>
          <a:stretch/>
        </p:blipFill>
        <p:spPr>
          <a:xfrm>
            <a:off x="814154" y="1923736"/>
            <a:ext cx="3059224" cy="2444053"/>
          </a:xfrm>
          <a:prstGeom prst="rect">
            <a:avLst/>
          </a:prstGeom>
        </p:spPr>
      </p:pic>
    </p:spTree>
    <p:extLst>
      <p:ext uri="{BB962C8B-B14F-4D97-AF65-F5344CB8AC3E}">
        <p14:creationId xmlns:p14="http://schemas.microsoft.com/office/powerpoint/2010/main" val="1412912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TRÒ CHƠI TRẮC NGHIỆM</a:t>
            </a:r>
            <a:endParaRPr lang="en-US" sz="3600" b="1"/>
          </a:p>
        </p:txBody>
      </p:sp>
      <p:sp>
        <p:nvSpPr>
          <p:cNvPr id="12" name="Câu hỏi">
            <a:extLst>
              <a:ext uri="{FF2B5EF4-FFF2-40B4-BE49-F238E27FC236}">
                <a16:creationId xmlns:a16="http://schemas.microsoft.com/office/drawing/2014/main" id="{4ADFFF1A-F500-CC57-185E-00F4826D0836}"/>
              </a:ext>
            </a:extLst>
          </p:cNvPr>
          <p:cNvSpPr/>
          <p:nvPr/>
        </p:nvSpPr>
        <p:spPr>
          <a:xfrm>
            <a:off x="549811" y="957670"/>
            <a:ext cx="7652491" cy="784245"/>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2">
                    <a:lumMod val="50000"/>
                  </a:schemeClr>
                </a:solidFill>
                <a:cs typeface="Arial" panose="020B0604020202020204" pitchFamily="34" charset="0"/>
              </a:rPr>
              <a:t>Câu </a:t>
            </a:r>
            <a:r>
              <a:rPr lang="vi-VN" sz="2000" b="1" kern="1200" noProof="1" smtClean="0">
                <a:solidFill>
                  <a:schemeClr val="tx2">
                    <a:lumMod val="50000"/>
                  </a:schemeClr>
                </a:solidFill>
                <a:cs typeface="Arial" panose="020B0604020202020204" pitchFamily="34" charset="0"/>
              </a:rPr>
              <a:t>1: </a:t>
            </a:r>
            <a:r>
              <a:rPr lang="vi-VN" sz="2000">
                <a:solidFill>
                  <a:srgbClr val="000000"/>
                </a:solidFill>
              </a:rPr>
              <a:t>Cơ cấu trục khuỷu thanh truyền có bộ phận nào?</a:t>
            </a:r>
            <a:endParaRPr lang="vi-VN" sz="2000" kern="1200" noProof="1">
              <a:solidFill>
                <a:srgbClr val="000000"/>
              </a:solidFill>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549810" y="1934092"/>
            <a:ext cx="3768190" cy="142632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A. Pít tông, thanh truyền, trục khuỷu, bánh đà, thân máy, nắp </a:t>
            </a:r>
            <a:r>
              <a:rPr lang="en-US" sz="2000" kern="1200" noProof="1" smtClean="0">
                <a:solidFill>
                  <a:prstClr val="black"/>
                </a:solidFill>
                <a:cs typeface="Arial" panose="020B0604020202020204" pitchFamily="34" charset="0"/>
              </a:rPr>
              <a:t>máy.</a:t>
            </a:r>
            <a:endParaRPr lang="vi-VN" sz="2000" kern="1200" noProof="1">
              <a:solidFill>
                <a:prstClr val="black"/>
              </a:solidFill>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549810" y="3552597"/>
            <a:ext cx="3768190" cy="136883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B. Pít tông, thanh truyền, trục khuỷu, bánh đà, xu </a:t>
            </a:r>
            <a:r>
              <a:rPr lang="en-US" sz="2000" kern="1200" noProof="1" smtClean="0">
                <a:solidFill>
                  <a:prstClr val="black"/>
                </a:solidFill>
                <a:cs typeface="Arial" panose="020B0604020202020204" pitchFamily="34" charset="0"/>
              </a:rPr>
              <a:t>páp.</a:t>
            </a:r>
            <a:endParaRPr lang="vi-VN" sz="2000" kern="1200" noProof="1">
              <a:solidFill>
                <a:prstClr val="black"/>
              </a:solidFill>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4660900" y="1934092"/>
            <a:ext cx="3541402" cy="142632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C. Pít tông, thanh truyền, trục khuỷu, bánh </a:t>
            </a:r>
            <a:r>
              <a:rPr lang="en-US" sz="2000" kern="1200" noProof="1" smtClean="0">
                <a:solidFill>
                  <a:prstClr val="black"/>
                </a:solidFill>
                <a:cs typeface="Arial" panose="020B0604020202020204" pitchFamily="34" charset="0"/>
              </a:rPr>
              <a:t>đà.</a:t>
            </a:r>
            <a:endParaRPr lang="vi-VN" sz="2000" kern="1200" noProof="1">
              <a:solidFill>
                <a:prstClr val="black"/>
              </a:solidFill>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4660900" y="3552597"/>
            <a:ext cx="3541402" cy="136883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D. Pít tông, thanh truyền, trục </a:t>
            </a:r>
            <a:r>
              <a:rPr lang="en-US" sz="2000" kern="1200" noProof="1" smtClean="0">
                <a:solidFill>
                  <a:prstClr val="black"/>
                </a:solidFill>
                <a:cs typeface="Arial" panose="020B0604020202020204" pitchFamily="34" charset="0"/>
              </a:rPr>
              <a:t>khuỷu.</a:t>
            </a:r>
            <a:endParaRPr lang="vi-VN" sz="2000" kern="1200" noProof="1">
              <a:solidFill>
                <a:prstClr val="black"/>
              </a:solidFill>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4660900" y="1934092"/>
            <a:ext cx="3541402" cy="1426328"/>
          </a:xfrm>
          <a:prstGeom prst="roundRect">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accent6"/>
                </a:solidFill>
                <a:cs typeface="Arial" panose="020B0604020202020204" pitchFamily="34" charset="0"/>
              </a:rPr>
              <a:t>C. Pít tông, thanh truyền, trục khuỷu, bánh đà.</a:t>
            </a:r>
          </a:p>
        </p:txBody>
      </p:sp>
    </p:spTree>
    <p:extLst>
      <p:ext uri="{BB962C8B-B14F-4D97-AF65-F5344CB8AC3E}">
        <p14:creationId xmlns:p14="http://schemas.microsoft.com/office/powerpoint/2010/main" val="1621834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TRÒ CHƠI TRẮC NGHIỆM</a:t>
            </a:r>
            <a:endParaRPr lang="en-US" sz="3600" b="1"/>
          </a:p>
        </p:txBody>
      </p:sp>
      <p:sp>
        <p:nvSpPr>
          <p:cNvPr id="12" name="Câu hỏi">
            <a:extLst>
              <a:ext uri="{FF2B5EF4-FFF2-40B4-BE49-F238E27FC236}">
                <a16:creationId xmlns:a16="http://schemas.microsoft.com/office/drawing/2014/main" id="{4ADFFF1A-F500-CC57-185E-00F4826D0836}"/>
              </a:ext>
            </a:extLst>
          </p:cNvPr>
          <p:cNvSpPr/>
          <p:nvPr/>
        </p:nvSpPr>
        <p:spPr>
          <a:xfrm>
            <a:off x="549811" y="957670"/>
            <a:ext cx="7652491" cy="784245"/>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2">
                    <a:lumMod val="50000"/>
                  </a:schemeClr>
                </a:solidFill>
                <a:cs typeface="Arial" panose="020B0604020202020204" pitchFamily="34" charset="0"/>
              </a:rPr>
              <a:t>Câu </a:t>
            </a:r>
            <a:r>
              <a:rPr lang="en-US" sz="2000" b="1" kern="1200" noProof="1">
                <a:solidFill>
                  <a:schemeClr val="tx2">
                    <a:lumMod val="50000"/>
                  </a:schemeClr>
                </a:solidFill>
                <a:cs typeface="Arial" panose="020B0604020202020204" pitchFamily="34" charset="0"/>
              </a:rPr>
              <a:t>2</a:t>
            </a:r>
            <a:r>
              <a:rPr lang="vi-VN" sz="2000" b="1" kern="1200" noProof="1" smtClean="0">
                <a:solidFill>
                  <a:schemeClr val="tx2">
                    <a:lumMod val="50000"/>
                  </a:schemeClr>
                </a:solidFill>
                <a:cs typeface="Arial" panose="020B0604020202020204" pitchFamily="34" charset="0"/>
              </a:rPr>
              <a:t>: </a:t>
            </a:r>
            <a:r>
              <a:rPr lang="vi-VN" sz="2000">
                <a:solidFill>
                  <a:srgbClr val="000000"/>
                </a:solidFill>
              </a:rPr>
              <a:t>Phát biểu nào sau đây </a:t>
            </a:r>
            <a:r>
              <a:rPr lang="vi-VN" sz="2000" b="1">
                <a:solidFill>
                  <a:srgbClr val="000000"/>
                </a:solidFill>
              </a:rPr>
              <a:t>sai</a:t>
            </a:r>
            <a:r>
              <a:rPr lang="vi-VN" sz="2000">
                <a:solidFill>
                  <a:srgbClr val="000000"/>
                </a:solidFill>
              </a:rPr>
              <a:t>?</a:t>
            </a:r>
            <a:endParaRPr lang="vi-VN" sz="2000" kern="1200" noProof="1">
              <a:solidFill>
                <a:srgbClr val="000000"/>
              </a:solidFill>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549810" y="1934092"/>
            <a:ext cx="3818989" cy="136883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smtClean="0">
                <a:solidFill>
                  <a:prstClr val="black"/>
                </a:solidFill>
                <a:cs typeface="Arial" panose="020B0604020202020204" pitchFamily="34" charset="0"/>
              </a:rPr>
              <a:t>A. Thân </a:t>
            </a:r>
            <a:r>
              <a:rPr lang="en-US" sz="2000" kern="1200" noProof="1">
                <a:solidFill>
                  <a:prstClr val="black"/>
                </a:solidFill>
                <a:cs typeface="Arial" panose="020B0604020202020204" pitchFamily="34" charset="0"/>
              </a:rPr>
              <a:t>máy là chi tiết </a:t>
            </a:r>
            <a:r>
              <a:rPr lang="en-US" sz="2000" kern="1200" noProof="1" smtClean="0">
                <a:solidFill>
                  <a:prstClr val="black"/>
                </a:solidFill>
                <a:cs typeface="Arial" panose="020B0604020202020204" pitchFamily="34" charset="0"/>
              </a:rPr>
              <a:t>cố định.</a:t>
            </a:r>
            <a:endParaRPr lang="vi-VN" sz="2000" kern="1200" noProof="1">
              <a:solidFill>
                <a:prstClr val="black"/>
              </a:solidFill>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549811" y="3495107"/>
            <a:ext cx="3838380" cy="1439750"/>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B. Nắp máy là chi tiết cố </a:t>
            </a:r>
            <a:r>
              <a:rPr lang="en-US" sz="2000" kern="1200" noProof="1" smtClean="0">
                <a:solidFill>
                  <a:prstClr val="black"/>
                </a:solidFill>
                <a:cs typeface="Arial" panose="020B0604020202020204" pitchFamily="34" charset="0"/>
              </a:rPr>
              <a:t>định.</a:t>
            </a:r>
            <a:endParaRPr lang="vi-VN" sz="2000" kern="1200" noProof="1">
              <a:solidFill>
                <a:prstClr val="black"/>
              </a:solidFill>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4509802" y="1934092"/>
            <a:ext cx="3692500" cy="136883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C. Thân máy và nắp máy là chi tiết cố </a:t>
            </a:r>
            <a:r>
              <a:rPr lang="en-US" sz="2000" kern="1200" noProof="1" smtClean="0">
                <a:solidFill>
                  <a:prstClr val="black"/>
                </a:solidFill>
                <a:cs typeface="Arial" panose="020B0604020202020204" pitchFamily="34" charset="0"/>
              </a:rPr>
              <a:t>định.</a:t>
            </a:r>
            <a:endParaRPr lang="vi-VN" sz="2000" kern="1200" noProof="1">
              <a:solidFill>
                <a:prstClr val="black"/>
              </a:solidFill>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4509801" y="3495107"/>
            <a:ext cx="3692500" cy="1439750"/>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cs typeface="Arial" panose="020B0604020202020204" pitchFamily="34" charset="0"/>
              </a:rPr>
              <a:t>D. Thân máy là chi tiết cố định, nắp máy là chi tiết chuyển </a:t>
            </a:r>
            <a:r>
              <a:rPr lang="en-US" sz="2000" kern="1200" noProof="1" smtClean="0">
                <a:solidFill>
                  <a:prstClr val="black"/>
                </a:solidFill>
                <a:cs typeface="Arial" panose="020B0604020202020204" pitchFamily="34" charset="0"/>
              </a:rPr>
              <a:t>động.</a:t>
            </a:r>
            <a:endParaRPr lang="vi-VN" sz="2000" kern="1200" noProof="1">
              <a:solidFill>
                <a:prstClr val="black"/>
              </a:solidFill>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4509802" y="3495107"/>
            <a:ext cx="3692500" cy="1439750"/>
          </a:xfrm>
          <a:prstGeom prst="roundRect">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accent6"/>
                </a:solidFill>
                <a:cs typeface="Arial" panose="020B0604020202020204" pitchFamily="34" charset="0"/>
              </a:rPr>
              <a:t>D. Thân máy là chi tiết cố định, nắp máy là chi tiết chuyển động.</a:t>
            </a:r>
          </a:p>
        </p:txBody>
      </p:sp>
    </p:spTree>
    <p:extLst>
      <p:ext uri="{BB962C8B-B14F-4D97-AF65-F5344CB8AC3E}">
        <p14:creationId xmlns:p14="http://schemas.microsoft.com/office/powerpoint/2010/main" val="21624155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TRÒ CHƠI TRẮC NGHIỆM</a:t>
            </a:r>
            <a:endParaRPr lang="en-US" sz="3600" b="1"/>
          </a:p>
        </p:txBody>
      </p:sp>
      <p:sp>
        <p:nvSpPr>
          <p:cNvPr id="12" name="Câu hỏi">
            <a:extLst>
              <a:ext uri="{FF2B5EF4-FFF2-40B4-BE49-F238E27FC236}">
                <a16:creationId xmlns:a16="http://schemas.microsoft.com/office/drawing/2014/main" id="{4ADFFF1A-F500-CC57-185E-00F4826D0836}"/>
              </a:ext>
            </a:extLst>
          </p:cNvPr>
          <p:cNvSpPr/>
          <p:nvPr/>
        </p:nvSpPr>
        <p:spPr>
          <a:xfrm>
            <a:off x="549811" y="957670"/>
            <a:ext cx="7652491" cy="976422"/>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2">
                    <a:lumMod val="50000"/>
                  </a:schemeClr>
                </a:solidFill>
                <a:cs typeface="Arial" panose="020B0604020202020204" pitchFamily="34" charset="0"/>
              </a:rPr>
              <a:t>Câu </a:t>
            </a:r>
            <a:r>
              <a:rPr lang="en-US" sz="2000" b="1" kern="1200" noProof="1">
                <a:solidFill>
                  <a:schemeClr val="tx2">
                    <a:lumMod val="50000"/>
                  </a:schemeClr>
                </a:solidFill>
                <a:cs typeface="Arial" panose="020B0604020202020204" pitchFamily="34" charset="0"/>
              </a:rPr>
              <a:t>3</a:t>
            </a:r>
            <a:r>
              <a:rPr lang="vi-VN" sz="2000" b="1" kern="1200" noProof="1" smtClean="0">
                <a:solidFill>
                  <a:schemeClr val="tx2">
                    <a:lumMod val="50000"/>
                  </a:schemeClr>
                </a:solidFill>
                <a:cs typeface="Arial" panose="020B0604020202020204" pitchFamily="34" charset="0"/>
              </a:rPr>
              <a:t>: </a:t>
            </a:r>
            <a:r>
              <a:rPr lang="vi-VN" sz="2000">
                <a:solidFill>
                  <a:srgbClr val="000000"/>
                </a:solidFill>
              </a:rPr>
              <a:t>Tại sao đầu to thanh truyền thường được </a:t>
            </a:r>
            <a:endParaRPr lang="en-US" sz="2000" smtClean="0">
              <a:solidFill>
                <a:srgbClr val="000000"/>
              </a:solidFill>
            </a:endParaRPr>
          </a:p>
          <a:p>
            <a:pPr algn="ctr">
              <a:lnSpc>
                <a:spcPct val="150000"/>
              </a:lnSpc>
              <a:buClrTx/>
              <a:buFontTx/>
              <a:buNone/>
            </a:pPr>
            <a:r>
              <a:rPr lang="vi-VN" sz="2000" smtClean="0">
                <a:solidFill>
                  <a:srgbClr val="000000"/>
                </a:solidFill>
              </a:rPr>
              <a:t>chia </a:t>
            </a:r>
            <a:r>
              <a:rPr lang="vi-VN" sz="2000">
                <a:solidFill>
                  <a:srgbClr val="000000"/>
                </a:solidFill>
              </a:rPr>
              <a:t>làm 2 nửa?</a:t>
            </a:r>
            <a:endParaRPr lang="vi-VN" sz="2000" kern="1200" noProof="1">
              <a:solidFill>
                <a:srgbClr val="000000"/>
              </a:solidFill>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549811" y="2076022"/>
            <a:ext cx="3692500" cy="128439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A. Để lắp ghép với chốt pít tông được dễ </a:t>
            </a:r>
            <a:r>
              <a:rPr lang="vi-VN" sz="2000" kern="1200" noProof="1" smtClean="0">
                <a:solidFill>
                  <a:prstClr val="black"/>
                </a:solidFill>
                <a:cs typeface="Arial" panose="020B0604020202020204" pitchFamily="34" charset="0"/>
              </a:rPr>
              <a:t>dàng</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549811" y="3584694"/>
            <a:ext cx="3692500" cy="128439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B. Để lắp ghép với bu lông được dễ </a:t>
            </a:r>
            <a:r>
              <a:rPr lang="vi-VN" sz="2000" kern="1200" noProof="1" smtClean="0">
                <a:solidFill>
                  <a:prstClr val="black"/>
                </a:solidFill>
                <a:cs typeface="Arial" panose="020B0604020202020204" pitchFamily="34" charset="0"/>
              </a:rPr>
              <a:t>dàng</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4509802" y="2076022"/>
            <a:ext cx="3692500" cy="128439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smtClean="0">
                <a:solidFill>
                  <a:prstClr val="black"/>
                </a:solidFill>
                <a:cs typeface="Arial" panose="020B0604020202020204" pitchFamily="34" charset="0"/>
              </a:rPr>
              <a:t>C. Để lắp ghép với trục khuỷu được dễ dàng</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4509801" y="3584694"/>
            <a:ext cx="3692500" cy="128439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D. Để lắp ghép với đai ốc được dễ </a:t>
            </a:r>
            <a:r>
              <a:rPr lang="vi-VN" sz="2000" kern="1200" noProof="1" smtClean="0">
                <a:solidFill>
                  <a:prstClr val="black"/>
                </a:solidFill>
                <a:cs typeface="Arial" panose="020B0604020202020204" pitchFamily="34" charset="0"/>
              </a:rPr>
              <a:t>dàng</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4509802" y="2076022"/>
            <a:ext cx="3692500" cy="1284398"/>
          </a:xfrm>
          <a:prstGeom prst="roundRect">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smtClean="0">
                <a:solidFill>
                  <a:schemeClr val="accent6"/>
                </a:solidFill>
                <a:cs typeface="Arial" panose="020B0604020202020204" pitchFamily="34" charset="0"/>
              </a:rPr>
              <a:t>C. Để lắp ghép với trục khuỷu được dễ dàng.</a:t>
            </a:r>
            <a:endParaRPr lang="vi-VN" sz="2000" kern="1200" noProof="1">
              <a:solidFill>
                <a:schemeClr val="accent6"/>
              </a:solidFill>
              <a:cs typeface="Arial" panose="020B0604020202020204" pitchFamily="34" charset="0"/>
            </a:endParaRPr>
          </a:p>
        </p:txBody>
      </p:sp>
    </p:spTree>
    <p:extLst>
      <p:ext uri="{BB962C8B-B14F-4D97-AF65-F5344CB8AC3E}">
        <p14:creationId xmlns:p14="http://schemas.microsoft.com/office/powerpoint/2010/main" val="2957070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TRÒ CHƠI TRẮC NGHIỆM</a:t>
            </a:r>
            <a:endParaRPr lang="en-US" sz="3600" b="1"/>
          </a:p>
        </p:txBody>
      </p:sp>
      <p:sp>
        <p:nvSpPr>
          <p:cNvPr id="12" name="Câu hỏi">
            <a:extLst>
              <a:ext uri="{FF2B5EF4-FFF2-40B4-BE49-F238E27FC236}">
                <a16:creationId xmlns:a16="http://schemas.microsoft.com/office/drawing/2014/main" id="{4ADFFF1A-F500-CC57-185E-00F4826D0836}"/>
              </a:ext>
            </a:extLst>
          </p:cNvPr>
          <p:cNvSpPr/>
          <p:nvPr/>
        </p:nvSpPr>
        <p:spPr>
          <a:xfrm>
            <a:off x="549810" y="1164562"/>
            <a:ext cx="7652491" cy="903086"/>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2">
                    <a:lumMod val="50000"/>
                  </a:schemeClr>
                </a:solidFill>
                <a:cs typeface="Arial" panose="020B0604020202020204" pitchFamily="34" charset="0"/>
              </a:rPr>
              <a:t>Câu </a:t>
            </a:r>
            <a:r>
              <a:rPr lang="en-US" sz="2000" b="1" kern="1200" noProof="1" smtClean="0">
                <a:solidFill>
                  <a:schemeClr val="tx2">
                    <a:lumMod val="50000"/>
                  </a:schemeClr>
                </a:solidFill>
                <a:cs typeface="Arial" panose="020B0604020202020204" pitchFamily="34" charset="0"/>
              </a:rPr>
              <a:t>4</a:t>
            </a:r>
            <a:r>
              <a:rPr lang="vi-VN" sz="2000" b="1" kern="1200" noProof="1" smtClean="0">
                <a:solidFill>
                  <a:schemeClr val="tx2">
                    <a:lumMod val="50000"/>
                  </a:schemeClr>
                </a:solidFill>
                <a:cs typeface="Arial" panose="020B0604020202020204" pitchFamily="34" charset="0"/>
              </a:rPr>
              <a:t>: </a:t>
            </a:r>
            <a:r>
              <a:rPr lang="vi-VN" sz="2000">
                <a:solidFill>
                  <a:srgbClr val="000000"/>
                </a:solidFill>
              </a:rPr>
              <a:t>Xi lanh của động cơ được lắp ở?</a:t>
            </a:r>
            <a:endParaRPr lang="vi-VN" sz="2000" kern="1200" noProof="1">
              <a:solidFill>
                <a:srgbClr val="000000"/>
              </a:solidFill>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549811" y="2553646"/>
            <a:ext cx="3692500" cy="806774"/>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A. Thân </a:t>
            </a:r>
            <a:r>
              <a:rPr lang="vi-VN" sz="2000" kern="1200" noProof="1" smtClean="0">
                <a:solidFill>
                  <a:prstClr val="black"/>
                </a:solidFill>
                <a:cs typeface="Arial" panose="020B0604020202020204" pitchFamily="34" charset="0"/>
              </a:rPr>
              <a:t>máy</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549811" y="3846418"/>
            <a:ext cx="3692500" cy="806774"/>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B. Thân xi </a:t>
            </a:r>
            <a:r>
              <a:rPr lang="vi-VN" sz="2000" kern="1200" noProof="1" smtClean="0">
                <a:solidFill>
                  <a:prstClr val="black"/>
                </a:solidFill>
                <a:cs typeface="Arial" panose="020B0604020202020204" pitchFamily="34" charset="0"/>
              </a:rPr>
              <a:t>lanh</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4509802" y="2553646"/>
            <a:ext cx="3692500" cy="806774"/>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C. </a:t>
            </a:r>
            <a:r>
              <a:rPr lang="vi-VN" sz="2000" kern="1200" noProof="1" smtClean="0">
                <a:solidFill>
                  <a:prstClr val="black"/>
                </a:solidFill>
                <a:cs typeface="Arial" panose="020B0604020202020204" pitchFamily="34" charset="0"/>
              </a:rPr>
              <a:t>C</a:t>
            </a:r>
            <a:r>
              <a:rPr lang="en-US" sz="2000" kern="1200" noProof="1" smtClean="0">
                <a:solidFill>
                  <a:prstClr val="black"/>
                </a:solidFill>
                <a:cs typeface="Arial" panose="020B0604020202020204" pitchFamily="34" charset="0"/>
              </a:rPr>
              <a:t>ác </a:t>
            </a:r>
            <a:r>
              <a:rPr lang="vi-VN" sz="2000" kern="1200" noProof="1" smtClean="0">
                <a:solidFill>
                  <a:prstClr val="black"/>
                </a:solidFill>
                <a:cs typeface="Arial" panose="020B0604020202020204" pitchFamily="34" charset="0"/>
              </a:rPr>
              <a:t>te</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4509801" y="3846418"/>
            <a:ext cx="3692500" cy="806774"/>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D. Nắp </a:t>
            </a:r>
            <a:r>
              <a:rPr lang="vi-VN" sz="2000" kern="1200" noProof="1" smtClean="0">
                <a:solidFill>
                  <a:prstClr val="black"/>
                </a:solidFill>
                <a:cs typeface="Arial" panose="020B0604020202020204" pitchFamily="34" charset="0"/>
              </a:rPr>
              <a:t>máy</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549810" y="3846418"/>
            <a:ext cx="3692501" cy="806774"/>
          </a:xfrm>
          <a:prstGeom prst="roundRect">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schemeClr val="accent6"/>
                </a:solidFill>
                <a:cs typeface="Arial" panose="020B0604020202020204" pitchFamily="34" charset="0"/>
              </a:rPr>
              <a:t>B. Thân xi lanh.</a:t>
            </a:r>
          </a:p>
        </p:txBody>
      </p:sp>
    </p:spTree>
    <p:extLst>
      <p:ext uri="{BB962C8B-B14F-4D97-AF65-F5344CB8AC3E}">
        <p14:creationId xmlns:p14="http://schemas.microsoft.com/office/powerpoint/2010/main" val="1627215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TRÒ CHƠI TRẮC NGHIỆM</a:t>
            </a:r>
            <a:endParaRPr lang="en-US" sz="3600" b="1"/>
          </a:p>
        </p:txBody>
      </p:sp>
      <p:sp>
        <p:nvSpPr>
          <p:cNvPr id="12" name="Câu hỏi">
            <a:extLst>
              <a:ext uri="{FF2B5EF4-FFF2-40B4-BE49-F238E27FC236}">
                <a16:creationId xmlns:a16="http://schemas.microsoft.com/office/drawing/2014/main" id="{4ADFFF1A-F500-CC57-185E-00F4826D0836}"/>
              </a:ext>
            </a:extLst>
          </p:cNvPr>
          <p:cNvSpPr/>
          <p:nvPr/>
        </p:nvSpPr>
        <p:spPr>
          <a:xfrm>
            <a:off x="549810" y="952548"/>
            <a:ext cx="7652491" cy="1235738"/>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2">
                    <a:lumMod val="50000"/>
                  </a:schemeClr>
                </a:solidFill>
                <a:cs typeface="Arial" panose="020B0604020202020204" pitchFamily="34" charset="0"/>
              </a:rPr>
              <a:t>Câu </a:t>
            </a:r>
            <a:r>
              <a:rPr lang="en-US" sz="2000" b="1" kern="1200" noProof="1">
                <a:solidFill>
                  <a:schemeClr val="tx2">
                    <a:lumMod val="50000"/>
                  </a:schemeClr>
                </a:solidFill>
                <a:cs typeface="Arial" panose="020B0604020202020204" pitchFamily="34" charset="0"/>
              </a:rPr>
              <a:t>5</a:t>
            </a:r>
            <a:r>
              <a:rPr lang="vi-VN" sz="2000" b="1" kern="1200" noProof="1" smtClean="0">
                <a:solidFill>
                  <a:schemeClr val="tx2">
                    <a:lumMod val="50000"/>
                  </a:schemeClr>
                </a:solidFill>
                <a:cs typeface="Arial" panose="020B0604020202020204" pitchFamily="34" charset="0"/>
              </a:rPr>
              <a:t>: </a:t>
            </a:r>
            <a:r>
              <a:rPr lang="vi-VN" sz="2000">
                <a:solidFill>
                  <a:srgbClr val="000000"/>
                </a:solidFill>
              </a:rPr>
              <a:t>Việc đóng mở cửa nạp và cửa thải của động cơ xăng 2 kì quét vòng được thực hiện bằng:</a:t>
            </a:r>
            <a:endParaRPr lang="vi-VN" sz="2000" kern="1200" noProof="1">
              <a:solidFill>
                <a:srgbClr val="000000"/>
              </a:solidFill>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549811" y="2553646"/>
            <a:ext cx="3692500" cy="1004982"/>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A. Lên xuống của </a:t>
            </a:r>
            <a:r>
              <a:rPr lang="vi-VN" sz="2000" kern="1200" noProof="1" smtClean="0">
                <a:solidFill>
                  <a:prstClr val="black"/>
                </a:solidFill>
                <a:cs typeface="Arial" panose="020B0604020202020204" pitchFamily="34" charset="0"/>
              </a:rPr>
              <a:t>p</a:t>
            </a:r>
            <a:r>
              <a:rPr lang="en-US" sz="2000" kern="1200" noProof="1" smtClean="0">
                <a:solidFill>
                  <a:prstClr val="black"/>
                </a:solidFill>
                <a:cs typeface="Arial" panose="020B0604020202020204" pitchFamily="34" charset="0"/>
              </a:rPr>
              <a:t>ít </a:t>
            </a:r>
            <a:r>
              <a:rPr lang="vi-VN" sz="2000" kern="1200" noProof="1" smtClean="0">
                <a:solidFill>
                  <a:prstClr val="black"/>
                </a:solidFill>
                <a:cs typeface="Arial" panose="020B0604020202020204" pitchFamily="34" charset="0"/>
              </a:rPr>
              <a:t>tông</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549811" y="3846418"/>
            <a:ext cx="3692500" cy="1004982"/>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B. Đóng mở các xu páp nạp và </a:t>
            </a:r>
            <a:r>
              <a:rPr lang="vi-VN" sz="2000" kern="1200" noProof="1" smtClean="0">
                <a:solidFill>
                  <a:prstClr val="black"/>
                </a:solidFill>
                <a:cs typeface="Arial" panose="020B0604020202020204" pitchFamily="34" charset="0"/>
              </a:rPr>
              <a:t>thải</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4509802" y="2553646"/>
            <a:ext cx="3692500" cy="1004982"/>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C. Nắp xi </a:t>
            </a:r>
            <a:r>
              <a:rPr lang="vi-VN" sz="2000" kern="1200" noProof="1" smtClean="0">
                <a:solidFill>
                  <a:prstClr val="black"/>
                </a:solidFill>
                <a:cs typeface="Arial" panose="020B0604020202020204" pitchFamily="34" charset="0"/>
              </a:rPr>
              <a:t>lanh</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4509801" y="3846418"/>
            <a:ext cx="3692500" cy="1004982"/>
          </a:xfrm>
          <a:prstGeom prst="roundRect">
            <a:avLst/>
          </a:prstGeom>
          <a:solidFill>
            <a:schemeClr val="accent1"/>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kern="1200" noProof="1">
                <a:solidFill>
                  <a:prstClr val="black"/>
                </a:solidFill>
                <a:cs typeface="Arial" panose="020B0604020202020204" pitchFamily="34" charset="0"/>
              </a:rPr>
              <a:t>D. Do </a:t>
            </a:r>
            <a:r>
              <a:rPr lang="vi-VN" sz="2000" kern="1200" noProof="1" smtClean="0">
                <a:solidFill>
                  <a:prstClr val="black"/>
                </a:solidFill>
                <a:cs typeface="Arial" panose="020B0604020202020204" pitchFamily="34" charset="0"/>
              </a:rPr>
              <a:t>c</a:t>
            </a:r>
            <a:r>
              <a:rPr lang="en-US" sz="2000" kern="1200" noProof="1" smtClean="0">
                <a:solidFill>
                  <a:prstClr val="black"/>
                </a:solidFill>
                <a:cs typeface="Arial" panose="020B0604020202020204" pitchFamily="34" charset="0"/>
              </a:rPr>
              <a:t>ác </a:t>
            </a:r>
            <a:r>
              <a:rPr lang="vi-VN" sz="2000" kern="1200" noProof="1" smtClean="0">
                <a:solidFill>
                  <a:prstClr val="black"/>
                </a:solidFill>
                <a:cs typeface="Arial" panose="020B0604020202020204" pitchFamily="34" charset="0"/>
              </a:rPr>
              <a:t>te</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549810" y="2578115"/>
            <a:ext cx="3692501" cy="980513"/>
          </a:xfrm>
          <a:prstGeom prst="roundRect">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schemeClr val="accent6"/>
                </a:solidFill>
                <a:cs typeface="Arial" panose="020B0604020202020204" pitchFamily="34" charset="0"/>
              </a:rPr>
              <a:t>A. Lên xuống của </a:t>
            </a:r>
            <a:r>
              <a:rPr lang="en-US" sz="2000" kern="1200" noProof="1" smtClean="0">
                <a:solidFill>
                  <a:schemeClr val="accent6"/>
                </a:solidFill>
                <a:cs typeface="Arial" panose="020B0604020202020204" pitchFamily="34" charset="0"/>
              </a:rPr>
              <a:t>pít tông</a:t>
            </a:r>
            <a:r>
              <a:rPr lang="en-US" sz="2000" kern="1200" noProof="1">
                <a:solidFill>
                  <a:schemeClr val="accent6"/>
                </a:solidFill>
                <a:cs typeface="Arial" panose="020B0604020202020204" pitchFamily="34" charset="0"/>
              </a:rPr>
              <a:t>.</a:t>
            </a:r>
          </a:p>
        </p:txBody>
      </p:sp>
    </p:spTree>
    <p:extLst>
      <p:ext uri="{BB962C8B-B14F-4D97-AF65-F5344CB8AC3E}">
        <p14:creationId xmlns:p14="http://schemas.microsoft.com/office/powerpoint/2010/main" val="2405008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4746661" y="2013689"/>
            <a:ext cx="3759200" cy="1345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000" b="1" smtClean="0">
                <a:latin typeface="+mj-lt"/>
              </a:rPr>
              <a:t>Cơ cấu phối khí</a:t>
            </a:r>
            <a:endParaRPr sz="3000" b="1">
              <a:latin typeface="+mj-lt"/>
            </a:endParaRPr>
          </a:p>
        </p:txBody>
      </p:sp>
      <p:sp>
        <p:nvSpPr>
          <p:cNvPr id="350" name="Google Shape;350;p31"/>
          <p:cNvSpPr txBox="1">
            <a:spLocks noGrp="1"/>
          </p:cNvSpPr>
          <p:nvPr>
            <p:ph type="title" idx="2"/>
          </p:nvPr>
        </p:nvSpPr>
        <p:spPr>
          <a:xfrm>
            <a:off x="4746661" y="1565924"/>
            <a:ext cx="1760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smtClean="0">
                <a:solidFill>
                  <a:srgbClr val="293A4E"/>
                </a:solidFill>
                <a:latin typeface="+mj-lt"/>
              </a:rPr>
              <a:t>II.</a:t>
            </a:r>
            <a:endParaRPr sz="3600" b="1">
              <a:solidFill>
                <a:srgbClr val="293A4E"/>
              </a:solidFill>
              <a:latin typeface="+mj-lt"/>
            </a:endParaRPr>
          </a:p>
        </p:txBody>
      </p:sp>
      <p:pic>
        <p:nvPicPr>
          <p:cNvPr id="24578" name="Picture 2" descr="https://thanhphongauto.com/wp-content/uploads/2019/11/gara-sua-chua-VVTi-chat-luong.png"/>
          <p:cNvPicPr>
            <a:picLocks noChangeAspect="1" noChangeArrowheads="1"/>
          </p:cNvPicPr>
          <p:nvPr/>
        </p:nvPicPr>
        <p:blipFill rotWithShape="1">
          <a:blip r:embed="rId3">
            <a:extLst>
              <a:ext uri="{28A0092B-C50C-407E-A947-70E740481C1C}">
                <a14:useLocalDpi xmlns:a14="http://schemas.microsoft.com/office/drawing/2010/main" val="0"/>
              </a:ext>
            </a:extLst>
          </a:blip>
          <a:srcRect r="35757"/>
          <a:stretch/>
        </p:blipFill>
        <p:spPr bwMode="auto">
          <a:xfrm>
            <a:off x="0" y="348344"/>
            <a:ext cx="4136571" cy="42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43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5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fade">
                                      <p:cBhvr>
                                        <p:cTn id="13"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P spid="3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VẬN DỤNG</a:t>
            </a:r>
            <a:endParaRPr lang="en-US" sz="3600" b="1"/>
          </a:p>
        </p:txBody>
      </p:sp>
      <p:grpSp>
        <p:nvGrpSpPr>
          <p:cNvPr id="10" name="Group 9"/>
          <p:cNvGrpSpPr/>
          <p:nvPr/>
        </p:nvGrpSpPr>
        <p:grpSpPr>
          <a:xfrm>
            <a:off x="955444" y="942838"/>
            <a:ext cx="6841219" cy="1826326"/>
            <a:chOff x="955444" y="942838"/>
            <a:chExt cx="6841219" cy="1826326"/>
          </a:xfrm>
        </p:grpSpPr>
        <p:sp>
          <p:nvSpPr>
            <p:cNvPr id="11" name="TextBox 10"/>
            <p:cNvSpPr txBox="1"/>
            <p:nvPr/>
          </p:nvSpPr>
          <p:spPr>
            <a:xfrm>
              <a:off x="955444" y="1348839"/>
              <a:ext cx="6841219" cy="1420325"/>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Qua nội dung bài học và tìm hiểu trong thực tế, em hãy cho biết: </a:t>
              </a:r>
              <a:r>
                <a:rPr lang="vi-VN" sz="2000" i="1">
                  <a:latin typeface="Arial" panose="020B0604020202020204" pitchFamily="34" charset="0"/>
                  <a:cs typeface="Arial" panose="020B0604020202020204" pitchFamily="34" charset="0"/>
                </a:rPr>
                <a:t>Động cơ đốt trong có những loại cơ cấu phối khí nào? Động cơ xe máy sử dụng cơ cấu phân phối khí nào?</a:t>
              </a:r>
            </a:p>
          </p:txBody>
        </p:sp>
        <p:pic>
          <p:nvPicPr>
            <p:cNvPr id="18" name="Picture 17"/>
            <p:cNvPicPr>
              <a:picLocks noChangeAspect="1"/>
            </p:cNvPicPr>
            <p:nvPr/>
          </p:nvPicPr>
          <p:blipFill>
            <a:blip r:embed="rId2"/>
            <a:stretch>
              <a:fillRect/>
            </a:stretch>
          </p:blipFill>
          <p:spPr>
            <a:xfrm>
              <a:off x="4001957" y="942838"/>
              <a:ext cx="748195" cy="406001"/>
            </a:xfrm>
            <a:prstGeom prst="rect">
              <a:avLst/>
            </a:prstGeom>
          </p:spPr>
        </p:pic>
      </p:grpSp>
      <p:pic>
        <p:nvPicPr>
          <p:cNvPr id="14340" name="Picture 4" descr="5 lý do giúp Honda giữ vững ngôi vương xe máy tại Việt Na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5371" y="2978116"/>
            <a:ext cx="2224311" cy="194627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88685" y="2884810"/>
            <a:ext cx="5646056" cy="2051506"/>
            <a:chOff x="188685" y="2884810"/>
            <a:chExt cx="5646056" cy="2051506"/>
          </a:xfrm>
        </p:grpSpPr>
        <p:sp>
          <p:nvSpPr>
            <p:cNvPr id="19" name="Rounded Rectangle 18"/>
            <p:cNvSpPr/>
            <p:nvPr/>
          </p:nvSpPr>
          <p:spPr>
            <a:xfrm>
              <a:off x="550204" y="2884810"/>
              <a:ext cx="5284537" cy="2051506"/>
            </a:xfrm>
            <a:prstGeom prst="roundRect">
              <a:avLst>
                <a:gd name="adj" fmla="val 10405"/>
              </a:avLst>
            </a:prstGeom>
            <a:solidFill>
              <a:schemeClr val="accent6"/>
            </a:solidFill>
            <a:ln>
              <a:solidFill>
                <a:srgbClr val="577288"/>
              </a:solidFill>
            </a:ln>
          </p:spPr>
          <p:txBody>
            <a:bodyPr wrap="square">
              <a:spAutoFit/>
            </a:bodyPr>
            <a:lstStyle/>
            <a:p>
              <a:pPr marL="342900" indent="-342900" algn="just">
                <a:lnSpc>
                  <a:spcPct val="150000"/>
                </a:lnSpc>
                <a:buFont typeface="Arial" panose="020B0604020202020204" pitchFamily="34" charset="0"/>
                <a:buChar char="•"/>
              </a:pPr>
              <a:r>
                <a:rPr lang="vi-VN" sz="2000" smtClean="0">
                  <a:latin typeface="+mn-lt"/>
                  <a:ea typeface="Calibri" panose="020F0502020204030204" pitchFamily="34" charset="0"/>
                  <a:cs typeface="Times New Roman" panose="02020603050405020304" pitchFamily="18" charset="0"/>
                </a:rPr>
                <a:t>Động </a:t>
              </a:r>
              <a:r>
                <a:rPr lang="vi-VN" sz="2000">
                  <a:latin typeface="+mn-lt"/>
                  <a:ea typeface="Calibri" panose="020F0502020204030204" pitchFamily="34" charset="0"/>
                  <a:cs typeface="Times New Roman" panose="02020603050405020304" pitchFamily="18" charset="0"/>
                </a:rPr>
                <a:t>cơ đốt trong có cơ cấu phối khí xu páp đặt và cơ cấu phối khí xu páp treo.</a:t>
              </a:r>
            </a:p>
            <a:p>
              <a:pPr marL="342900" indent="-342900" algn="just">
                <a:lnSpc>
                  <a:spcPct val="150000"/>
                </a:lnSpc>
                <a:buFont typeface="Arial" panose="020B0604020202020204" pitchFamily="34" charset="0"/>
                <a:buChar char="•"/>
              </a:pPr>
              <a:r>
                <a:rPr lang="vi-VN" sz="2000" smtClean="0">
                  <a:latin typeface="+mn-lt"/>
                  <a:ea typeface="Calibri" panose="020F0502020204030204" pitchFamily="34" charset="0"/>
                  <a:cs typeface="Times New Roman" panose="02020603050405020304" pitchFamily="18" charset="0"/>
                </a:rPr>
                <a:t>Động </a:t>
              </a:r>
              <a:r>
                <a:rPr lang="vi-VN" sz="2000">
                  <a:latin typeface="+mn-lt"/>
                  <a:ea typeface="Calibri" panose="020F0502020204030204" pitchFamily="34" charset="0"/>
                  <a:cs typeface="Times New Roman" panose="02020603050405020304" pitchFamily="18" charset="0"/>
                </a:rPr>
                <a:t>cơ xe máy sử dụng cơ cấu phối khí xu páp treo.</a:t>
              </a:r>
            </a:p>
          </p:txBody>
        </p:sp>
        <p:sp>
          <p:nvSpPr>
            <p:cNvPr id="20" name="Right Arrow 19"/>
            <p:cNvSpPr/>
            <p:nvPr/>
          </p:nvSpPr>
          <p:spPr>
            <a:xfrm>
              <a:off x="188685" y="3393077"/>
              <a:ext cx="495189" cy="51748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0181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randombar(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4" y="169409"/>
            <a:ext cx="8113486" cy="646331"/>
          </a:xfrm>
          <a:prstGeom prst="rect">
            <a:avLst/>
          </a:prstGeom>
          <a:noFill/>
        </p:spPr>
        <p:txBody>
          <a:bodyPr wrap="square" rtlCol="0">
            <a:spAutoFit/>
          </a:bodyPr>
          <a:lstStyle/>
          <a:p>
            <a:pPr algn="ctr"/>
            <a:r>
              <a:rPr lang="en-US" sz="3600" b="1" smtClean="0"/>
              <a:t>HƯỚNG DẪN VỀ NHÀ</a:t>
            </a:r>
            <a:endParaRPr lang="en-US" sz="3600" b="1"/>
          </a:p>
        </p:txBody>
      </p:sp>
      <p:grpSp>
        <p:nvGrpSpPr>
          <p:cNvPr id="2" name="Group 1"/>
          <p:cNvGrpSpPr/>
          <p:nvPr/>
        </p:nvGrpSpPr>
        <p:grpSpPr>
          <a:xfrm>
            <a:off x="635598" y="1305837"/>
            <a:ext cx="2183999" cy="3043719"/>
            <a:chOff x="635598" y="1305837"/>
            <a:chExt cx="2183999" cy="3043719"/>
          </a:xfrm>
        </p:grpSpPr>
        <p:sp>
          <p:nvSpPr>
            <p:cNvPr id="12" name="Rounded Rectangle 11"/>
            <p:cNvSpPr/>
            <p:nvPr/>
          </p:nvSpPr>
          <p:spPr>
            <a:xfrm>
              <a:off x="635598" y="1688550"/>
              <a:ext cx="2183999" cy="2661006"/>
            </a:xfrm>
            <a:prstGeom prst="roundRect">
              <a:avLst/>
            </a:prstGeom>
            <a:solidFill>
              <a:schemeClr val="accent6"/>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5598" y="2511221"/>
              <a:ext cx="2183999" cy="1015663"/>
            </a:xfrm>
            <a:prstGeom prst="rect">
              <a:avLst/>
            </a:prstGeom>
            <a:noFill/>
          </p:spPr>
          <p:txBody>
            <a:bodyPr wrap="square" rtlCol="0">
              <a:spAutoFit/>
            </a:bodyPr>
            <a:lstStyle/>
            <a:p>
              <a:pPr algn="ctr">
                <a:lnSpc>
                  <a:spcPct val="150000"/>
                </a:lnSpc>
              </a:pPr>
              <a:r>
                <a:rPr lang="en-US" sz="2000"/>
                <a:t>Ôn lại kiến thức đã học.</a:t>
              </a:r>
              <a:endParaRPr lang="en-US" sz="2000" dirty="0"/>
            </a:p>
          </p:txBody>
        </p:sp>
        <p:sp>
          <p:nvSpPr>
            <p:cNvPr id="14" name="Oval 13"/>
            <p:cNvSpPr/>
            <p:nvPr/>
          </p:nvSpPr>
          <p:spPr>
            <a:xfrm>
              <a:off x="1344884" y="1305837"/>
              <a:ext cx="765425" cy="765425"/>
            </a:xfrm>
            <a:prstGeom prst="ellipse">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1">
                      <a:lumMod val="95000"/>
                      <a:lumOff val="5000"/>
                    </a:schemeClr>
                  </a:solidFill>
                </a:rPr>
                <a:t>01</a:t>
              </a:r>
              <a:endParaRPr lang="en-US" sz="2400" b="1" dirty="0">
                <a:solidFill>
                  <a:schemeClr val="accent1">
                    <a:lumMod val="95000"/>
                    <a:lumOff val="5000"/>
                  </a:schemeClr>
                </a:solidFill>
              </a:endParaRPr>
            </a:p>
          </p:txBody>
        </p:sp>
      </p:grpSp>
      <p:grpSp>
        <p:nvGrpSpPr>
          <p:cNvPr id="3" name="Group 2"/>
          <p:cNvGrpSpPr/>
          <p:nvPr/>
        </p:nvGrpSpPr>
        <p:grpSpPr>
          <a:xfrm>
            <a:off x="3075515" y="1305837"/>
            <a:ext cx="2183999" cy="3043719"/>
            <a:chOff x="3075515" y="1305837"/>
            <a:chExt cx="2183999" cy="3043719"/>
          </a:xfrm>
        </p:grpSpPr>
        <p:sp>
          <p:nvSpPr>
            <p:cNvPr id="16" name="Rounded Rectangle 15"/>
            <p:cNvSpPr/>
            <p:nvPr/>
          </p:nvSpPr>
          <p:spPr>
            <a:xfrm>
              <a:off x="3075515" y="1688550"/>
              <a:ext cx="2183999" cy="2661006"/>
            </a:xfrm>
            <a:prstGeom prst="roundRect">
              <a:avLst/>
            </a:prstGeom>
            <a:solidFill>
              <a:schemeClr val="accent6"/>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75515" y="2511221"/>
              <a:ext cx="2183999" cy="1015663"/>
            </a:xfrm>
            <a:prstGeom prst="rect">
              <a:avLst/>
            </a:prstGeom>
            <a:noFill/>
          </p:spPr>
          <p:txBody>
            <a:bodyPr wrap="square" rtlCol="0">
              <a:spAutoFit/>
            </a:bodyPr>
            <a:lstStyle/>
            <a:p>
              <a:pPr algn="ctr">
                <a:lnSpc>
                  <a:spcPct val="150000"/>
                </a:lnSpc>
              </a:pPr>
              <a:r>
                <a:rPr lang="vi-VN" sz="2000" dirty="0" smtClean="0"/>
                <a:t>Hoàn thành bài </a:t>
              </a:r>
              <a:r>
                <a:rPr lang="vi-VN" sz="2000" smtClean="0"/>
                <a:t>tập </a:t>
              </a:r>
              <a:r>
                <a:rPr lang="en-US" sz="2000" smtClean="0"/>
                <a:t>trong SBT.</a:t>
              </a:r>
              <a:endParaRPr lang="en-US" sz="2000" dirty="0"/>
            </a:p>
          </p:txBody>
        </p:sp>
        <p:sp>
          <p:nvSpPr>
            <p:cNvPr id="21" name="Oval 20"/>
            <p:cNvSpPr/>
            <p:nvPr/>
          </p:nvSpPr>
          <p:spPr>
            <a:xfrm>
              <a:off x="3784801" y="1305837"/>
              <a:ext cx="765425" cy="765425"/>
            </a:xfrm>
            <a:prstGeom prst="ellipse">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1">
                      <a:lumMod val="95000"/>
                      <a:lumOff val="5000"/>
                    </a:schemeClr>
                  </a:solidFill>
                </a:rPr>
                <a:t>02</a:t>
              </a:r>
              <a:endParaRPr lang="en-US" sz="2400" b="1" dirty="0">
                <a:solidFill>
                  <a:schemeClr val="accent1">
                    <a:lumMod val="95000"/>
                    <a:lumOff val="5000"/>
                  </a:schemeClr>
                </a:solidFill>
              </a:endParaRPr>
            </a:p>
          </p:txBody>
        </p:sp>
      </p:grpSp>
      <p:grpSp>
        <p:nvGrpSpPr>
          <p:cNvPr id="4" name="Group 3"/>
          <p:cNvGrpSpPr/>
          <p:nvPr/>
        </p:nvGrpSpPr>
        <p:grpSpPr>
          <a:xfrm>
            <a:off x="5515430" y="1305837"/>
            <a:ext cx="2626106" cy="3043719"/>
            <a:chOff x="5515430" y="1305837"/>
            <a:chExt cx="2626106" cy="3043719"/>
          </a:xfrm>
        </p:grpSpPr>
        <p:sp>
          <p:nvSpPr>
            <p:cNvPr id="23" name="Rounded Rectangle 22"/>
            <p:cNvSpPr/>
            <p:nvPr/>
          </p:nvSpPr>
          <p:spPr>
            <a:xfrm>
              <a:off x="5515430" y="1688550"/>
              <a:ext cx="2626106" cy="2661006"/>
            </a:xfrm>
            <a:prstGeom prst="roundRect">
              <a:avLst/>
            </a:prstGeom>
            <a:solidFill>
              <a:schemeClr val="accent6"/>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515430" y="2225616"/>
              <a:ext cx="2626106" cy="1815882"/>
            </a:xfrm>
            <a:prstGeom prst="rect">
              <a:avLst/>
            </a:prstGeom>
            <a:noFill/>
          </p:spPr>
          <p:txBody>
            <a:bodyPr wrap="square" rtlCol="0">
              <a:spAutoFit/>
            </a:bodyPr>
            <a:lstStyle/>
            <a:p>
              <a:pPr algn="ctr">
                <a:lnSpc>
                  <a:spcPct val="140000"/>
                </a:lnSpc>
              </a:pPr>
              <a:r>
                <a:rPr lang="vi-VN" sz="2000"/>
                <a:t>Đọc và tìm hiểu trước </a:t>
              </a:r>
              <a:r>
                <a:rPr lang="vi-VN" sz="2000" b="1" i="1"/>
                <a:t>Bài 20. Các hệ thống trong động cơ đốt </a:t>
              </a:r>
              <a:r>
                <a:rPr lang="vi-VN" sz="2000" b="1" i="1" smtClean="0"/>
                <a:t>trong</a:t>
              </a:r>
              <a:r>
                <a:rPr lang="en-US" sz="2000" smtClean="0"/>
                <a:t>.</a:t>
              </a:r>
              <a:endParaRPr lang="en-US" sz="2000" b="1" dirty="0"/>
            </a:p>
          </p:txBody>
        </p:sp>
        <p:sp>
          <p:nvSpPr>
            <p:cNvPr id="25" name="Oval 24"/>
            <p:cNvSpPr/>
            <p:nvPr/>
          </p:nvSpPr>
          <p:spPr>
            <a:xfrm>
              <a:off x="6445770" y="1305837"/>
              <a:ext cx="765425" cy="765425"/>
            </a:xfrm>
            <a:prstGeom prst="ellipse">
              <a:avLst/>
            </a:prstGeom>
            <a:solidFill>
              <a:srgbClr val="577288"/>
            </a:solidFill>
            <a:ln>
              <a:solidFill>
                <a:srgbClr val="57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1">
                      <a:lumMod val="95000"/>
                      <a:lumOff val="5000"/>
                    </a:schemeClr>
                  </a:solidFill>
                </a:rPr>
                <a:t>03</a:t>
              </a:r>
              <a:endParaRPr lang="en-US" sz="2400" b="1" dirty="0">
                <a:solidFill>
                  <a:schemeClr val="accent1">
                    <a:lumMod val="95000"/>
                    <a:lumOff val="5000"/>
                  </a:schemeClr>
                </a:solidFill>
              </a:endParaRPr>
            </a:p>
          </p:txBody>
        </p:sp>
      </p:grpSp>
    </p:spTree>
    <p:extLst>
      <p:ext uri="{BB962C8B-B14F-4D97-AF65-F5344CB8AC3E}">
        <p14:creationId xmlns:p14="http://schemas.microsoft.com/office/powerpoint/2010/main" val="3794021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9" name="TextBox 8"/>
          <p:cNvSpPr txBox="1"/>
          <p:nvPr/>
        </p:nvSpPr>
        <p:spPr>
          <a:xfrm>
            <a:off x="574755" y="678924"/>
            <a:ext cx="4505245" cy="3785652"/>
          </a:xfrm>
          <a:prstGeom prst="rect">
            <a:avLst/>
          </a:prstGeom>
          <a:noFill/>
        </p:spPr>
        <p:txBody>
          <a:bodyPr wrap="square" rtlCol="0">
            <a:spAutoFit/>
          </a:bodyPr>
          <a:lstStyle/>
          <a:p>
            <a:pPr algn="ctr">
              <a:lnSpc>
                <a:spcPct val="150000"/>
              </a:lnSpc>
            </a:pPr>
            <a:r>
              <a:rPr lang="vi-VN" sz="4000" b="1">
                <a:solidFill>
                  <a:schemeClr val="tx2">
                    <a:lumMod val="50000"/>
                  </a:schemeClr>
                </a:solidFill>
              </a:rPr>
              <a:t>BÀI HỌC KẾT THÚC, CẢM ƠN CÁC EM ĐÃ LẮNG </a:t>
            </a:r>
            <a:r>
              <a:rPr lang="vi-VN" sz="4000" b="1" smtClean="0">
                <a:solidFill>
                  <a:schemeClr val="tx2">
                    <a:lumMod val="50000"/>
                  </a:schemeClr>
                </a:solidFill>
              </a:rPr>
              <a:t>NGHE</a:t>
            </a:r>
            <a:r>
              <a:rPr lang="en-US" sz="4000" b="1" smtClean="0">
                <a:solidFill>
                  <a:schemeClr val="tx2">
                    <a:lumMod val="50000"/>
                  </a:schemeClr>
                </a:solidFill>
              </a:rPr>
              <a:t>!</a:t>
            </a:r>
            <a:endParaRPr lang="vi-VN" sz="4000" b="1">
              <a:solidFill>
                <a:schemeClr val="tx2">
                  <a:lumMod val="50000"/>
                </a:schemeClr>
              </a:solidFill>
            </a:endParaRPr>
          </a:p>
        </p:txBody>
      </p:sp>
      <p:sp>
        <p:nvSpPr>
          <p:cNvPr id="5" name="Picture Placeholder 4"/>
          <p:cNvSpPr>
            <a:spLocks noGrp="1"/>
          </p:cNvSpPr>
          <p:nvPr>
            <p:ph type="pic" idx="2"/>
          </p:nvPr>
        </p:nvSpPr>
        <p:spPr/>
      </p:sp>
      <p:pic>
        <p:nvPicPr>
          <p:cNvPr id="11" name="Google Shape;351;p31"/>
          <p:cNvPicPr preferRelativeResize="0">
            <a:picLocks/>
          </p:cNvPicPr>
          <p:nvPr/>
        </p:nvPicPr>
        <p:blipFill rotWithShape="1">
          <a:blip r:embed="rId3">
            <a:alphaModFix/>
          </a:blip>
          <a:srcRect l="35977" r="11128"/>
          <a:stretch/>
        </p:blipFill>
        <p:spPr>
          <a:xfrm>
            <a:off x="5301972" y="0"/>
            <a:ext cx="3128753" cy="5143500"/>
          </a:xfrm>
          <a:prstGeom prst="rect">
            <a:avLst/>
          </a:prstGeom>
        </p:spPr>
      </p:pic>
    </p:spTree>
    <p:extLst>
      <p:ext uri="{BB962C8B-B14F-4D97-AF65-F5344CB8AC3E}">
        <p14:creationId xmlns:p14="http://schemas.microsoft.com/office/powerpoint/2010/main" val="1810823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445195" y="723407"/>
            <a:ext cx="3807491" cy="646331"/>
          </a:xfrm>
          <a:prstGeom prst="rect">
            <a:avLst/>
          </a:prstGeom>
          <a:noFill/>
        </p:spPr>
        <p:txBody>
          <a:bodyPr wrap="square" rtlCol="0">
            <a:spAutoFit/>
          </a:bodyPr>
          <a:lstStyle/>
          <a:p>
            <a:pPr algn="just">
              <a:lnSpc>
                <a:spcPct val="150000"/>
              </a:lnSpc>
            </a:pPr>
            <a:r>
              <a:rPr lang="en-US" sz="2400" b="1" smtClean="0">
                <a:solidFill>
                  <a:srgbClr val="FF0000"/>
                </a:solidFill>
                <a:latin typeface="Arial" panose="020B0604020202020204" pitchFamily="34" charset="0"/>
                <a:cs typeface="Arial" panose="020B0604020202020204" pitchFamily="34" charset="0"/>
              </a:rPr>
              <a:t>1. Nhiệm vụ và phân loại</a:t>
            </a:r>
          </a:p>
        </p:txBody>
      </p:sp>
      <p:sp>
        <p:nvSpPr>
          <p:cNvPr id="13" name="TextBox 12"/>
          <p:cNvSpPr txBox="1"/>
          <p:nvPr/>
        </p:nvSpPr>
        <p:spPr>
          <a:xfrm>
            <a:off x="566537" y="1369738"/>
            <a:ext cx="7372298"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i="1">
                <a:latin typeface="Arial" panose="020B0604020202020204" pitchFamily="34" charset="0"/>
                <a:cs typeface="Arial" panose="020B0604020202020204" pitchFamily="34" charset="0"/>
              </a:rPr>
              <a:t>Nhiệm </a:t>
            </a:r>
            <a:r>
              <a:rPr lang="vi-VN" sz="2000" b="1" i="1" smtClean="0">
                <a:latin typeface="Arial" panose="020B0604020202020204" pitchFamily="34" charset="0"/>
                <a:cs typeface="Arial" panose="020B0604020202020204" pitchFamily="34" charset="0"/>
              </a:rPr>
              <a:t>vụ</a:t>
            </a:r>
            <a:r>
              <a:rPr lang="en-US" sz="2000" b="1" i="1"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đóng </a:t>
            </a:r>
            <a:r>
              <a:rPr lang="vi-VN" sz="2000">
                <a:latin typeface="Arial" panose="020B0604020202020204" pitchFamily="34" charset="0"/>
                <a:cs typeface="Arial" panose="020B0604020202020204" pitchFamily="34" charset="0"/>
              </a:rPr>
              <a:t>– mở các cửa nạp và cửa thảo đúng thời điểm để động cơ thực hiện quá trình nạp khí mới vào xi lanh và thảo khí đã cháy từ xi lanh ra ngoài.</a:t>
            </a:r>
            <a:endParaRPr lang="en-US" sz="200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914" y="2714543"/>
            <a:ext cx="2806001" cy="1986270"/>
          </a:xfrm>
          <a:prstGeom prst="rect">
            <a:avLst/>
          </a:prstGeom>
        </p:spPr>
      </p:pic>
      <p:sp>
        <p:nvSpPr>
          <p:cNvPr id="14" name="TextBox 13"/>
          <p:cNvSpPr txBox="1"/>
          <p:nvPr/>
        </p:nvSpPr>
        <p:spPr>
          <a:xfrm>
            <a:off x="566537" y="3000851"/>
            <a:ext cx="4280756"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i="1">
                <a:latin typeface="Arial" panose="020B0604020202020204" pitchFamily="34" charset="0"/>
                <a:cs typeface="Arial" panose="020B0604020202020204" pitchFamily="34" charset="0"/>
              </a:rPr>
              <a:t>Phân </a:t>
            </a:r>
            <a:r>
              <a:rPr lang="vi-VN" sz="2000" b="1" i="1" smtClean="0">
                <a:latin typeface="Arial" panose="020B0604020202020204" pitchFamily="34" charset="0"/>
                <a:cs typeface="Arial" panose="020B0604020202020204" pitchFamily="34" charset="0"/>
              </a:rPr>
              <a:t>loại</a:t>
            </a:r>
            <a:r>
              <a:rPr lang="en-US" sz="2000" b="1" i="1"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cơ </a:t>
            </a:r>
            <a:r>
              <a:rPr lang="vi-VN" sz="2000">
                <a:latin typeface="Arial" panose="020B0604020202020204" pitchFamily="34" charset="0"/>
                <a:cs typeface="Arial" panose="020B0604020202020204" pitchFamily="34" charset="0"/>
              </a:rPr>
              <a:t>cấu phối khí dùng van trượt và cơ cấu phối khí dùng xu páp.</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456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pic>
        <p:nvPicPr>
          <p:cNvPr id="10" name="Picture 9"/>
          <p:cNvPicPr>
            <a:picLocks noChangeAspect="1"/>
          </p:cNvPicPr>
          <p:nvPr/>
        </p:nvPicPr>
        <p:blipFill>
          <a:blip r:embed="rId2"/>
          <a:stretch>
            <a:fillRect/>
          </a:stretch>
        </p:blipFill>
        <p:spPr>
          <a:xfrm>
            <a:off x="5092866" y="1855255"/>
            <a:ext cx="3009853" cy="2310345"/>
          </a:xfrm>
          <a:prstGeom prst="rect">
            <a:avLst/>
          </a:prstGeom>
        </p:spPr>
      </p:pic>
      <p:sp>
        <p:nvSpPr>
          <p:cNvPr id="11" name="TextBox 10"/>
          <p:cNvSpPr txBox="1"/>
          <p:nvPr/>
        </p:nvSpPr>
        <p:spPr>
          <a:xfrm>
            <a:off x="508476" y="1490651"/>
            <a:ext cx="4324782" cy="3323987"/>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Cơ cấu phối khí xu páp treo: </a:t>
            </a:r>
            <a:endParaRPr lang="en-US" sz="2000" b="1" i="1"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Xu </a:t>
            </a:r>
            <a:r>
              <a:rPr lang="vi-VN" sz="2000">
                <a:latin typeface="Arial" panose="020B0604020202020204" pitchFamily="34" charset="0"/>
                <a:cs typeface="Arial" panose="020B0604020202020204" pitchFamily="34" charset="0"/>
              </a:rPr>
              <a:t>páp đặt trên nắp máy và được dẫn động bởi cam phối khí thông qua con đội, đũa đẩy và cần mở.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Trục </a:t>
            </a:r>
            <a:r>
              <a:rPr lang="vi-VN" sz="2000">
                <a:latin typeface="Arial" panose="020B0604020202020204" pitchFamily="34" charset="0"/>
                <a:cs typeface="Arial" panose="020B0604020202020204" pitchFamily="34" charset="0"/>
              </a:rPr>
              <a:t>cam đặt trong thân máy, máy được dẫn động từ trục khuỷu thông qua bộ truyền xích.</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0188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7" name="Group 6"/>
          <p:cNvGrpSpPr/>
          <p:nvPr/>
        </p:nvGrpSpPr>
        <p:grpSpPr>
          <a:xfrm>
            <a:off x="817681" y="1820326"/>
            <a:ext cx="3812376" cy="2345274"/>
            <a:chOff x="1223457" y="302625"/>
            <a:chExt cx="3812376" cy="2345274"/>
          </a:xfrm>
        </p:grpSpPr>
        <p:sp>
          <p:nvSpPr>
            <p:cNvPr id="8" name="TextBox 7"/>
            <p:cNvSpPr txBox="1"/>
            <p:nvPr/>
          </p:nvSpPr>
          <p:spPr>
            <a:xfrm>
              <a:off x="1223457" y="708907"/>
              <a:ext cx="3812376" cy="193899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Đọc nội dung mục II.2, q</a:t>
              </a:r>
              <a:r>
                <a:rPr lang="vi-VN" sz="2000" smtClean="0">
                  <a:latin typeface="Arial" panose="020B0604020202020204" pitchFamily="34" charset="0"/>
                  <a:cs typeface="Arial" panose="020B0604020202020204" pitchFamily="34" charset="0"/>
                </a:rPr>
                <a:t>uan </a:t>
              </a:r>
              <a:r>
                <a:rPr lang="vi-VN" sz="2000">
                  <a:latin typeface="Arial" panose="020B0604020202020204" pitchFamily="34" charset="0"/>
                  <a:cs typeface="Arial" panose="020B0604020202020204" pitchFamily="34" charset="0"/>
                </a:rPr>
                <a:t>sát hình </a:t>
              </a:r>
              <a:r>
                <a:rPr lang="vi-VN" sz="2000" smtClean="0">
                  <a:latin typeface="Arial" panose="020B0604020202020204" pitchFamily="34" charset="0"/>
                  <a:cs typeface="Arial" panose="020B0604020202020204" pitchFamily="34" charset="0"/>
                </a:rPr>
                <a:t>19.</a:t>
              </a:r>
              <a:r>
                <a:rPr lang="en-US" sz="2000" smtClean="0">
                  <a:latin typeface="Arial" panose="020B0604020202020204" pitchFamily="34" charset="0"/>
                  <a:cs typeface="Arial" panose="020B0604020202020204" pitchFamily="34" charset="0"/>
                </a:rPr>
                <a:t>6</a:t>
              </a:r>
              <a:r>
                <a:rPr lang="vi-VN" sz="2000" smtClean="0">
                  <a:latin typeface="Arial" panose="020B0604020202020204" pitchFamily="34" charset="0"/>
                  <a:cs typeface="Arial" panose="020B0604020202020204" pitchFamily="34" charset="0"/>
                </a:rPr>
                <a:t> và </a:t>
              </a:r>
              <a:r>
                <a:rPr lang="vi-VN" sz="2000">
                  <a:latin typeface="Arial" panose="020B0604020202020204" pitchFamily="34" charset="0"/>
                  <a:cs typeface="Arial" panose="020B0604020202020204" pitchFamily="34" charset="0"/>
                </a:rPr>
                <a:t>trả lời câu </a:t>
              </a:r>
              <a:r>
                <a:rPr lang="vi-VN" sz="2000" smtClean="0">
                  <a:latin typeface="Arial" panose="020B0604020202020204" pitchFamily="34" charset="0"/>
                  <a:cs typeface="Arial" panose="020B0604020202020204" pitchFamily="34" charset="0"/>
                </a:rPr>
                <a:t>hỏi:</a:t>
              </a:r>
              <a:endParaRPr lang="en-US" sz="2000">
                <a:latin typeface="Arial" panose="020B0604020202020204" pitchFamily="34" charset="0"/>
                <a:cs typeface="Arial" panose="020B0604020202020204" pitchFamily="34" charset="0"/>
              </a:endParaRPr>
            </a:p>
            <a:p>
              <a:pPr algn="just">
                <a:lnSpc>
                  <a:spcPct val="150000"/>
                </a:lnSpc>
              </a:pPr>
              <a:r>
                <a:rPr lang="vi-VN" sz="2000" i="1" smtClean="0">
                  <a:latin typeface="Arial" panose="020B0604020202020204" pitchFamily="34" charset="0"/>
                  <a:cs typeface="Arial" panose="020B0604020202020204" pitchFamily="34" charset="0"/>
                </a:rPr>
                <a:t>Trình </a:t>
              </a:r>
              <a:r>
                <a:rPr lang="vi-VN" sz="2000" i="1">
                  <a:latin typeface="Arial" panose="020B0604020202020204" pitchFamily="34" charset="0"/>
                  <a:cs typeface="Arial" panose="020B0604020202020204" pitchFamily="34" charset="0"/>
                </a:rPr>
                <a:t>bày nguyên lí làm việc của cơ cấu phối khí xu páp treo.</a:t>
              </a:r>
            </a:p>
          </p:txBody>
        </p:sp>
        <p:pic>
          <p:nvPicPr>
            <p:cNvPr id="9" name="Picture 8"/>
            <p:cNvPicPr>
              <a:picLocks noChangeAspect="1"/>
            </p:cNvPicPr>
            <p:nvPr/>
          </p:nvPicPr>
          <p:blipFill>
            <a:blip r:embed="rId2"/>
            <a:stretch>
              <a:fillRect/>
            </a:stretch>
          </p:blipFill>
          <p:spPr>
            <a:xfrm>
              <a:off x="2755547" y="302625"/>
              <a:ext cx="748195" cy="406001"/>
            </a:xfrm>
            <a:prstGeom prst="rect">
              <a:avLst/>
            </a:prstGeom>
          </p:spPr>
        </p:pic>
      </p:grpSp>
      <p:pic>
        <p:nvPicPr>
          <p:cNvPr id="11" name="Picture 10"/>
          <p:cNvPicPr>
            <a:picLocks noChangeAspect="1"/>
          </p:cNvPicPr>
          <p:nvPr/>
        </p:nvPicPr>
        <p:blipFill>
          <a:blip r:embed="rId3"/>
          <a:stretch>
            <a:fillRect/>
          </a:stretch>
        </p:blipFill>
        <p:spPr>
          <a:xfrm>
            <a:off x="5092866" y="1855255"/>
            <a:ext cx="3009853" cy="2310345"/>
          </a:xfrm>
          <a:prstGeom prst="rect">
            <a:avLst/>
          </a:prstGeom>
        </p:spPr>
      </p:pic>
    </p:spTree>
    <p:extLst>
      <p:ext uri="{BB962C8B-B14F-4D97-AF65-F5344CB8AC3E}">
        <p14:creationId xmlns:p14="http://schemas.microsoft.com/office/powerpoint/2010/main" val="2577246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pic>
        <p:nvPicPr>
          <p:cNvPr id="11" name="Picture 10"/>
          <p:cNvPicPr>
            <a:picLocks noChangeAspect="1"/>
          </p:cNvPicPr>
          <p:nvPr/>
        </p:nvPicPr>
        <p:blipFill>
          <a:blip r:embed="rId2"/>
          <a:stretch>
            <a:fillRect/>
          </a:stretch>
        </p:blipFill>
        <p:spPr>
          <a:xfrm>
            <a:off x="5092866" y="1855255"/>
            <a:ext cx="3009853" cy="2310345"/>
          </a:xfrm>
          <a:prstGeom prst="rect">
            <a:avLst/>
          </a:prstGeom>
        </p:spPr>
      </p:pic>
      <p:grpSp>
        <p:nvGrpSpPr>
          <p:cNvPr id="3" name="Group 2"/>
          <p:cNvGrpSpPr/>
          <p:nvPr/>
        </p:nvGrpSpPr>
        <p:grpSpPr>
          <a:xfrm>
            <a:off x="686879" y="1680866"/>
            <a:ext cx="3964923" cy="2862322"/>
            <a:chOff x="686879" y="1680866"/>
            <a:chExt cx="3964923" cy="2862322"/>
          </a:xfrm>
        </p:grpSpPr>
        <p:sp>
          <p:nvSpPr>
            <p:cNvPr id="10" name="TextBox 9"/>
            <p:cNvSpPr txBox="1"/>
            <p:nvPr/>
          </p:nvSpPr>
          <p:spPr>
            <a:xfrm>
              <a:off x="1467724" y="1680866"/>
              <a:ext cx="3184078" cy="286232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Đối với cơ cấu phối khí dùng xu páp treo, khi động cơ làm việc, trục khuỷu quay kéo trục cam quay, làm đóng, mở các xu páp nạp và thải.</a:t>
              </a:r>
              <a:endParaRPr lang="en-US" sz="2000" smtClean="0">
                <a:latin typeface="Arial" panose="020B0604020202020204" pitchFamily="34" charset="0"/>
                <a:cs typeface="Arial" panose="020B0604020202020204" pitchFamily="34" charset="0"/>
              </a:endParaRPr>
            </a:p>
          </p:txBody>
        </p:sp>
        <p:sp>
          <p:nvSpPr>
            <p:cNvPr id="13" name="Right Arrow 12"/>
            <p:cNvSpPr/>
            <p:nvPr/>
          </p:nvSpPr>
          <p:spPr>
            <a:xfrm>
              <a:off x="686879" y="2788398"/>
              <a:ext cx="650534" cy="6472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88425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14" name="Group 13"/>
          <p:cNvGrpSpPr/>
          <p:nvPr/>
        </p:nvGrpSpPr>
        <p:grpSpPr>
          <a:xfrm>
            <a:off x="565357" y="1376866"/>
            <a:ext cx="1723364" cy="553998"/>
            <a:chOff x="785058" y="2634444"/>
            <a:chExt cx="1723364" cy="553998"/>
          </a:xfrm>
        </p:grpSpPr>
        <p:pic>
          <p:nvPicPr>
            <p:cNvPr id="15" name="Picture 14" descr="https://lh5.googleusercontent.com/hl1BGups3EED96ATAnaMaM26PJ6ckBurR5VDQJ_y7eQIyq_avgEqDkIKTUniEtiiSlLCmypghKZc8L5pHod5nYOq2GuOwm2tcugYF5GcRcLTtdRRgYWXgWUf5LvFPWyacO910Egd1ktsFinbpWKig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89405">
              <a:off x="785058" y="2655516"/>
              <a:ext cx="550683" cy="5118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34203" y="2634444"/>
              <a:ext cx="1474219"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Khám phá</a:t>
              </a:r>
            </a:p>
          </p:txBody>
        </p:sp>
      </p:grpSp>
      <p:sp>
        <p:nvSpPr>
          <p:cNvPr id="19" name="TextBox 18"/>
          <p:cNvSpPr txBox="1"/>
          <p:nvPr/>
        </p:nvSpPr>
        <p:spPr>
          <a:xfrm>
            <a:off x="1239288" y="1926168"/>
            <a:ext cx="3431185" cy="2400657"/>
          </a:xfrm>
          <a:prstGeom prst="rect">
            <a:avLst/>
          </a:prstGeom>
          <a:noFill/>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Khi </a:t>
            </a:r>
            <a:r>
              <a:rPr lang="en-US" sz="2000" i="1">
                <a:latin typeface="Arial" panose="020B0604020202020204" pitchFamily="34" charset="0"/>
                <a:cs typeface="Arial" panose="020B0604020202020204" pitchFamily="34" charset="0"/>
              </a:rPr>
              <a:t>đũa đẩy chuyển động theo chiều đi lên (theo chiều mũi tên) thì xu páp và pít tông chuyển động theo chiều đi lên hay đi </a:t>
            </a:r>
            <a:r>
              <a:rPr lang="en-US" sz="2000" i="1" smtClean="0">
                <a:latin typeface="Arial" panose="020B0604020202020204" pitchFamily="34" charset="0"/>
                <a:cs typeface="Arial" panose="020B0604020202020204" pitchFamily="34" charset="0"/>
              </a:rPr>
              <a:t>xuống?</a:t>
            </a:r>
            <a:endParaRPr lang="vi-VN" sz="2000" i="1">
              <a:latin typeface="Arial" panose="020B0604020202020204" pitchFamily="34" charset="0"/>
              <a:cs typeface="Arial" panose="020B0604020202020204" pitchFamily="34" charset="0"/>
            </a:endParaRPr>
          </a:p>
        </p:txBody>
      </p:sp>
      <p:pic>
        <p:nvPicPr>
          <p:cNvPr id="21" name="Picture 27"/>
          <p:cNvPicPr>
            <a:picLocks noChangeAspect="1"/>
          </p:cNvPicPr>
          <p:nvPr/>
        </p:nvPicPr>
        <p:blipFill>
          <a:blip r:embed="rId3"/>
          <a:srcRect/>
          <a:stretch>
            <a:fillRect/>
          </a:stretch>
        </p:blipFill>
        <p:spPr>
          <a:xfrm>
            <a:off x="550205" y="2276931"/>
            <a:ext cx="689084" cy="973971"/>
          </a:xfrm>
          <a:prstGeom prst="rect">
            <a:avLst/>
          </a:prstGeom>
        </p:spPr>
      </p:pic>
      <p:pic>
        <p:nvPicPr>
          <p:cNvPr id="22" name="Picture 21"/>
          <p:cNvPicPr>
            <a:picLocks noChangeAspect="1"/>
          </p:cNvPicPr>
          <p:nvPr/>
        </p:nvPicPr>
        <p:blipFill>
          <a:blip r:embed="rId4"/>
          <a:stretch>
            <a:fillRect/>
          </a:stretch>
        </p:blipFill>
        <p:spPr>
          <a:xfrm>
            <a:off x="5092866" y="1855255"/>
            <a:ext cx="3009853" cy="2310345"/>
          </a:xfrm>
          <a:prstGeom prst="rect">
            <a:avLst/>
          </a:prstGeom>
        </p:spPr>
      </p:pic>
    </p:spTree>
    <p:extLst>
      <p:ext uri="{BB962C8B-B14F-4D97-AF65-F5344CB8AC3E}">
        <p14:creationId xmlns:p14="http://schemas.microsoft.com/office/powerpoint/2010/main" val="11041160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69409"/>
            <a:ext cx="8069943" cy="553998"/>
          </a:xfrm>
          <a:prstGeom prst="rect">
            <a:avLst/>
          </a:prstGeom>
          <a:noFill/>
        </p:spPr>
        <p:txBody>
          <a:bodyPr wrap="square" rtlCol="0">
            <a:spAutoFit/>
          </a:bodyPr>
          <a:lstStyle/>
          <a:p>
            <a:pPr algn="ctr"/>
            <a:r>
              <a:rPr lang="vi-VN" sz="3000" b="1" smtClean="0">
                <a:solidFill>
                  <a:srgbClr val="C00000"/>
                </a:solidFill>
              </a:rPr>
              <a:t>I</a:t>
            </a:r>
            <a:r>
              <a:rPr lang="en-US" sz="3000" b="1" smtClean="0">
                <a:solidFill>
                  <a:srgbClr val="C00000"/>
                </a:solidFill>
              </a:rPr>
              <a:t>I</a:t>
            </a:r>
            <a:r>
              <a:rPr lang="vi-VN" sz="3000" b="1" smtClean="0">
                <a:solidFill>
                  <a:srgbClr val="C00000"/>
                </a:solidFill>
              </a:rPr>
              <a:t>. </a:t>
            </a:r>
            <a:r>
              <a:rPr lang="vi-VN" sz="3000" b="1">
                <a:solidFill>
                  <a:srgbClr val="C00000"/>
                </a:solidFill>
              </a:rPr>
              <a:t>CƠ </a:t>
            </a:r>
            <a:r>
              <a:rPr lang="vi-VN" sz="3000" b="1" smtClean="0">
                <a:solidFill>
                  <a:srgbClr val="C00000"/>
                </a:solidFill>
              </a:rPr>
              <a:t>CẤU</a:t>
            </a:r>
            <a:r>
              <a:rPr lang="en-US" sz="3000" b="1">
                <a:solidFill>
                  <a:srgbClr val="C00000"/>
                </a:solidFill>
              </a:rPr>
              <a:t> </a:t>
            </a:r>
            <a:r>
              <a:rPr lang="en-US" sz="3000" b="1" smtClean="0">
                <a:solidFill>
                  <a:srgbClr val="C00000"/>
                </a:solidFill>
              </a:rPr>
              <a:t>PHỐI KHÍ</a:t>
            </a:r>
            <a:endParaRPr lang="en-US" sz="3000" b="1">
              <a:solidFill>
                <a:srgbClr val="C00000"/>
              </a:solidFill>
            </a:endParaRPr>
          </a:p>
        </p:txBody>
      </p:sp>
      <p:sp>
        <p:nvSpPr>
          <p:cNvPr id="12" name="TextBox 11"/>
          <p:cNvSpPr txBox="1"/>
          <p:nvPr/>
        </p:nvSpPr>
        <p:spPr>
          <a:xfrm>
            <a:off x="348342" y="723407"/>
            <a:ext cx="8069943" cy="577850"/>
          </a:xfrm>
          <a:prstGeom prst="rect">
            <a:avLst/>
          </a:prstGeom>
          <a:noFill/>
        </p:spPr>
        <p:txBody>
          <a:bodyPr wrap="square" rtlCol="0">
            <a:spAutoFit/>
          </a:bodyPr>
          <a:lstStyle/>
          <a:p>
            <a:pPr algn="ctr">
              <a:lnSpc>
                <a:spcPct val="150000"/>
              </a:lnSpc>
            </a:pP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Cấu tạo, nguyên lí của cơ cấu phối khí dùng xu páp</a:t>
            </a:r>
          </a:p>
        </p:txBody>
      </p:sp>
      <p:grpSp>
        <p:nvGrpSpPr>
          <p:cNvPr id="14" name="Group 13"/>
          <p:cNvGrpSpPr/>
          <p:nvPr/>
        </p:nvGrpSpPr>
        <p:grpSpPr>
          <a:xfrm>
            <a:off x="565357" y="1376866"/>
            <a:ext cx="1723364" cy="553998"/>
            <a:chOff x="785058" y="2634444"/>
            <a:chExt cx="1723364" cy="553998"/>
          </a:xfrm>
        </p:grpSpPr>
        <p:pic>
          <p:nvPicPr>
            <p:cNvPr id="15" name="Picture 14" descr="https://lh5.googleusercontent.com/hl1BGups3EED96ATAnaMaM26PJ6ckBurR5VDQJ_y7eQIyq_avgEqDkIKTUniEtiiSlLCmypghKZc8L5pHod5nYOq2GuOwm2tcugYF5GcRcLTtdRRgYWXgWUf5LvFPWyacO910Egd1ktsFinbpWKig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89405">
              <a:off x="785058" y="2655516"/>
              <a:ext cx="550683" cy="5118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34203" y="2634444"/>
              <a:ext cx="1474219" cy="553998"/>
            </a:xfrm>
            <a:prstGeom prst="rect">
              <a:avLst/>
            </a:prstGeom>
            <a:noFill/>
          </p:spPr>
          <p:txBody>
            <a:bodyPr wrap="square" rtlCol="0">
              <a:spAutoFit/>
            </a:bodyPr>
            <a:lstStyle/>
            <a:p>
              <a:pPr algn="just">
                <a:lnSpc>
                  <a:spcPct val="150000"/>
                </a:lnSpc>
              </a:pPr>
              <a:r>
                <a:rPr lang="en-US" sz="2000" b="1" smtClean="0">
                  <a:solidFill>
                    <a:srgbClr val="7030A0"/>
                  </a:solidFill>
                  <a:latin typeface="Arial" panose="020B0604020202020204" pitchFamily="34" charset="0"/>
                  <a:cs typeface="Arial" panose="020B0604020202020204" pitchFamily="34" charset="0"/>
                </a:rPr>
                <a:t>Khám phá</a:t>
              </a:r>
            </a:p>
          </p:txBody>
        </p:sp>
      </p:grpSp>
      <p:grpSp>
        <p:nvGrpSpPr>
          <p:cNvPr id="3" name="Group 2"/>
          <p:cNvGrpSpPr/>
          <p:nvPr/>
        </p:nvGrpSpPr>
        <p:grpSpPr>
          <a:xfrm>
            <a:off x="550205" y="2006473"/>
            <a:ext cx="4063998" cy="2586395"/>
            <a:chOff x="550205" y="2006473"/>
            <a:chExt cx="4063998" cy="2586395"/>
          </a:xfrm>
        </p:grpSpPr>
        <p:sp>
          <p:nvSpPr>
            <p:cNvPr id="10" name="Rounded Rectangle 9"/>
            <p:cNvSpPr/>
            <p:nvPr/>
          </p:nvSpPr>
          <p:spPr>
            <a:xfrm>
              <a:off x="1364907" y="2006473"/>
              <a:ext cx="3249296" cy="2586395"/>
            </a:xfrm>
            <a:prstGeom prst="roundRect">
              <a:avLst>
                <a:gd name="adj" fmla="val 10405"/>
              </a:avLst>
            </a:prstGeom>
            <a:solidFill>
              <a:schemeClr val="accent6"/>
            </a:solidFill>
            <a:ln>
              <a:solidFill>
                <a:srgbClr val="577288"/>
              </a:solidFill>
            </a:ln>
          </p:spPr>
          <p:txBody>
            <a:bodyPr wrap="square">
              <a:spAutoFit/>
            </a:bodyPr>
            <a:lstStyle/>
            <a:p>
              <a:pPr algn="just">
                <a:lnSpc>
                  <a:spcPct val="150000"/>
                </a:lnSpc>
              </a:pPr>
              <a:r>
                <a:rPr lang="vi-VN" sz="2000">
                  <a:latin typeface="+mn-lt"/>
                  <a:ea typeface="Calibri" panose="020F0502020204030204" pitchFamily="34" charset="0"/>
                  <a:cs typeface="Times New Roman" panose="02020603050405020304" pitchFamily="18" charset="0"/>
                </a:rPr>
                <a:t>Khi đũa đẩy chuyển động đi lên thì xu páp sẽ chuyển động đi xuống (mở xu páp) và pít-tông chuyển động đi xuống.</a:t>
              </a:r>
              <a:endParaRPr lang="en-US" sz="2000">
                <a:latin typeface="+mn-lt"/>
                <a:ea typeface="Calibri" panose="020F0502020204030204" pitchFamily="34" charset="0"/>
                <a:cs typeface="Times New Roman" panose="02020603050405020304" pitchFamily="18" charset="0"/>
              </a:endParaRPr>
            </a:p>
          </p:txBody>
        </p:sp>
        <p:sp>
          <p:nvSpPr>
            <p:cNvPr id="11" name="Right Arrow 10"/>
            <p:cNvSpPr/>
            <p:nvPr/>
          </p:nvSpPr>
          <p:spPr>
            <a:xfrm>
              <a:off x="550205" y="2959701"/>
              <a:ext cx="691661" cy="6799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3"/>
          <a:stretch>
            <a:fillRect/>
          </a:stretch>
        </p:blipFill>
        <p:spPr>
          <a:xfrm>
            <a:off x="5092866" y="1855255"/>
            <a:ext cx="3009853" cy="2310345"/>
          </a:xfrm>
          <a:prstGeom prst="rect">
            <a:avLst/>
          </a:prstGeom>
        </p:spPr>
      </p:pic>
    </p:spTree>
    <p:extLst>
      <p:ext uri="{BB962C8B-B14F-4D97-AF65-F5344CB8AC3E}">
        <p14:creationId xmlns:p14="http://schemas.microsoft.com/office/powerpoint/2010/main" val="28381432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dustrial Mechanization Company Profile by Slidesgo">
  <a:themeElements>
    <a:clrScheme name="Simple Light">
      <a:dk1>
        <a:srgbClr val="293A4E"/>
      </a:dk1>
      <a:lt1>
        <a:srgbClr val="F7F7F7"/>
      </a:lt1>
      <a:dk2>
        <a:srgbClr val="90ADBD"/>
      </a:dk2>
      <a:lt2>
        <a:srgbClr val="577288"/>
      </a:lt2>
      <a:accent1>
        <a:srgbClr val="FFFFFF"/>
      </a:accent1>
      <a:accent2>
        <a:srgbClr val="FFFFFF"/>
      </a:accent2>
      <a:accent3>
        <a:srgbClr val="FFFFFF"/>
      </a:accent3>
      <a:accent4>
        <a:srgbClr val="FFFFFF"/>
      </a:accent4>
      <a:accent5>
        <a:srgbClr val="FFFFFF"/>
      </a:accent5>
      <a:accent6>
        <a:srgbClr val="FFFFFF"/>
      </a:accent6>
      <a:hlink>
        <a:srgbClr val="293A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1640</Words>
  <Application>Microsoft Office PowerPoint</Application>
  <PresentationFormat>On-screen Show (16:9)</PresentationFormat>
  <Paragraphs>138</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Times New Roman</vt:lpstr>
      <vt:lpstr>Lato</vt:lpstr>
      <vt:lpstr>Bayon</vt:lpstr>
      <vt:lpstr>Calibri</vt:lpstr>
      <vt:lpstr>Industrial Mechanization Company Profile by Slidesgo</vt:lpstr>
      <vt:lpstr>PowerPoint Presentation</vt:lpstr>
      <vt:lpstr>PowerPoint Presentation</vt:lpstr>
      <vt:lpstr>Cơ cấu phối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Thân máy và nắp máy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Mechanization Company Profile</dc:title>
  <dc:creator>Acer</dc:creator>
  <cp:lastModifiedBy>Acer</cp:lastModifiedBy>
  <cp:revision>46</cp:revision>
  <dcterms:modified xsi:type="dcterms:W3CDTF">2023-11-23T08:51:25Z</dcterms:modified>
</cp:coreProperties>
</file>