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y="5143500" cx="9144000"/>
  <p:notesSz cx="6858000" cy="9144000"/>
  <p:embeddedFontLst>
    <p:embeddedFont>
      <p:font typeface="Staatliches"/>
      <p:regular r:id="rId36"/>
    </p:embeddedFont>
    <p:embeddedFont>
      <p:font typeface="Lato"/>
      <p:regular r:id="rId37"/>
      <p:bold r:id="rId38"/>
      <p:italic r:id="rId39"/>
      <p:boldItalic r:id="rId40"/>
    </p:embeddedFont>
    <p:embeddedFont>
      <p:font typeface="Anaheim"/>
      <p:regular r:id="rId41"/>
    </p:embeddedFont>
    <p:embeddedFont>
      <p:font typeface="Bebas Neue"/>
      <p:regular r:id="rId42"/>
    </p:embeddedFont>
    <p:embeddedFont>
      <p:font typeface="Bayon"/>
      <p:regular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4" roundtripDataSignature="AMtx7mhxNzB9H4nNfUW+tIFrvx2ji63H6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Lato-boldItalic.fntdata"/><Relationship Id="rId20" Type="http://schemas.openxmlformats.org/officeDocument/2006/relationships/slide" Target="slides/slide16.xml"/><Relationship Id="rId42" Type="http://schemas.openxmlformats.org/officeDocument/2006/relationships/font" Target="fonts/BebasNeue-regular.fntdata"/><Relationship Id="rId41" Type="http://schemas.openxmlformats.org/officeDocument/2006/relationships/font" Target="fonts/Anaheim-regular.fntdata"/><Relationship Id="rId22" Type="http://schemas.openxmlformats.org/officeDocument/2006/relationships/slide" Target="slides/slide18.xml"/><Relationship Id="rId44" Type="http://customschemas.google.com/relationships/presentationmetadata" Target="metadata"/><Relationship Id="rId21" Type="http://schemas.openxmlformats.org/officeDocument/2006/relationships/slide" Target="slides/slide17.xml"/><Relationship Id="rId43" Type="http://schemas.openxmlformats.org/officeDocument/2006/relationships/font" Target="fonts/Bayon-regular.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Lato-regular.fntdata"/><Relationship Id="rId14" Type="http://schemas.openxmlformats.org/officeDocument/2006/relationships/slide" Target="slides/slide10.xml"/><Relationship Id="rId36" Type="http://schemas.openxmlformats.org/officeDocument/2006/relationships/font" Target="fonts/Staatliches-regular.fntdata"/><Relationship Id="rId17" Type="http://schemas.openxmlformats.org/officeDocument/2006/relationships/slide" Target="slides/slide13.xml"/><Relationship Id="rId39" Type="http://schemas.openxmlformats.org/officeDocument/2006/relationships/font" Target="fonts/Lato-italic.fntdata"/><Relationship Id="rId16" Type="http://schemas.openxmlformats.org/officeDocument/2006/relationships/slide" Target="slides/slide12.xml"/><Relationship Id="rId38" Type="http://schemas.openxmlformats.org/officeDocument/2006/relationships/font" Target="fonts/Lato-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8" name="Google Shape;418;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i="1" sz="1200">
              <a:solidFill>
                <a:srgbClr val="595959"/>
              </a:solidFill>
              <a:latin typeface="Anaheim"/>
              <a:ea typeface="Anaheim"/>
              <a:cs typeface="Anaheim"/>
              <a:sym typeface="Anaheim"/>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33"/>
          <p:cNvSpPr txBox="1"/>
          <p:nvPr>
            <p:ph type="ctrTitle"/>
          </p:nvPr>
        </p:nvSpPr>
        <p:spPr>
          <a:xfrm>
            <a:off x="713225" y="919563"/>
            <a:ext cx="4607700" cy="2359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191919"/>
              </a:buClr>
              <a:buSzPts val="5200"/>
              <a:buNone/>
              <a:defRPr sz="4800">
                <a:latin typeface="Bayon"/>
                <a:ea typeface="Bayon"/>
                <a:cs typeface="Bayon"/>
                <a:sym typeface="Bayon"/>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p:txBody>
      </p:sp>
      <p:sp>
        <p:nvSpPr>
          <p:cNvPr id="10" name="Google Shape;10;p33"/>
          <p:cNvSpPr txBox="1"/>
          <p:nvPr>
            <p:ph idx="1" type="subTitle"/>
          </p:nvPr>
        </p:nvSpPr>
        <p:spPr>
          <a:xfrm>
            <a:off x="713225" y="3509338"/>
            <a:ext cx="2375700" cy="714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1" name="Google Shape;11;p33"/>
          <p:cNvSpPr/>
          <p:nvPr>
            <p:ph idx="2" type="pic"/>
          </p:nvPr>
        </p:nvSpPr>
        <p:spPr>
          <a:xfrm>
            <a:off x="5320925" y="0"/>
            <a:ext cx="3109800" cy="5143500"/>
          </a:xfrm>
          <a:prstGeom prst="rect">
            <a:avLst/>
          </a:prstGeom>
          <a:noFill/>
          <a:ln>
            <a:noFill/>
          </a:ln>
        </p:spPr>
      </p:sp>
      <p:sp>
        <p:nvSpPr>
          <p:cNvPr id="12" name="Google Shape;12;p33"/>
          <p:cNvSpPr/>
          <p:nvPr/>
        </p:nvSpPr>
        <p:spPr>
          <a:xfrm rot="-5400000">
            <a:off x="6211675" y="2219225"/>
            <a:ext cx="5150700" cy="712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 name="Google Shape;13;p33"/>
          <p:cNvGrpSpPr/>
          <p:nvPr/>
        </p:nvGrpSpPr>
        <p:grpSpPr>
          <a:xfrm>
            <a:off x="8430777" y="-120732"/>
            <a:ext cx="1239232" cy="5384964"/>
            <a:chOff x="8430777" y="-120732"/>
            <a:chExt cx="1239232" cy="5384964"/>
          </a:xfrm>
        </p:grpSpPr>
        <p:sp>
          <p:nvSpPr>
            <p:cNvPr id="14" name="Google Shape;14;p33"/>
            <p:cNvSpPr/>
            <p:nvPr/>
          </p:nvSpPr>
          <p:spPr>
            <a:xfrm flipH="1" rot="3599945">
              <a:off x="8596798" y="45304"/>
              <a:ext cx="907191" cy="907169"/>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33"/>
            <p:cNvSpPr/>
            <p:nvPr/>
          </p:nvSpPr>
          <p:spPr>
            <a:xfrm flipH="1" rot="5400000">
              <a:off x="8596889" y="1082034"/>
              <a:ext cx="907008" cy="906986"/>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33"/>
            <p:cNvSpPr/>
            <p:nvPr/>
          </p:nvSpPr>
          <p:spPr>
            <a:xfrm flipH="1" rot="3600234">
              <a:off x="8596940" y="2118516"/>
              <a:ext cx="906906" cy="906885"/>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33"/>
            <p:cNvSpPr/>
            <p:nvPr/>
          </p:nvSpPr>
          <p:spPr>
            <a:xfrm flipH="1" rot="5400000">
              <a:off x="8596889" y="3154896"/>
              <a:ext cx="907008" cy="906986"/>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33"/>
            <p:cNvSpPr/>
            <p:nvPr/>
          </p:nvSpPr>
          <p:spPr>
            <a:xfrm flipH="1" rot="3600234">
              <a:off x="8596940" y="4191378"/>
              <a:ext cx="906906" cy="906885"/>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 name="Google Shape;19;p33"/>
          <p:cNvSpPr/>
          <p:nvPr/>
        </p:nvSpPr>
        <p:spPr>
          <a:xfrm rot="5400000">
            <a:off x="-2397950" y="2398350"/>
            <a:ext cx="5143800" cy="3480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20" name="Shape 20"/>
        <p:cNvGrpSpPr/>
        <p:nvPr/>
      </p:nvGrpSpPr>
      <p:grpSpPr>
        <a:xfrm>
          <a:off x="0" y="0"/>
          <a:ext cx="0" cy="0"/>
          <a:chOff x="0" y="0"/>
          <a:chExt cx="0" cy="0"/>
        </a:xfrm>
      </p:grpSpPr>
      <p:sp>
        <p:nvSpPr>
          <p:cNvPr id="21" name="Google Shape;21;p34"/>
          <p:cNvSpPr/>
          <p:nvPr/>
        </p:nvSpPr>
        <p:spPr>
          <a:xfrm rot="5400000">
            <a:off x="-2397950" y="2398350"/>
            <a:ext cx="5143800" cy="3480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34"/>
          <p:cNvSpPr/>
          <p:nvPr/>
        </p:nvSpPr>
        <p:spPr>
          <a:xfrm rot="-5400000">
            <a:off x="6211675" y="2219225"/>
            <a:ext cx="5150700" cy="712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 name="Google Shape;23;p34"/>
          <p:cNvGrpSpPr/>
          <p:nvPr/>
        </p:nvGrpSpPr>
        <p:grpSpPr>
          <a:xfrm>
            <a:off x="8430777" y="-120732"/>
            <a:ext cx="1239232" cy="5384964"/>
            <a:chOff x="8430777" y="-120732"/>
            <a:chExt cx="1239232" cy="5384964"/>
          </a:xfrm>
        </p:grpSpPr>
        <p:sp>
          <p:nvSpPr>
            <p:cNvPr id="24" name="Google Shape;24;p34"/>
            <p:cNvSpPr/>
            <p:nvPr/>
          </p:nvSpPr>
          <p:spPr>
            <a:xfrm flipH="1" rot="3599945">
              <a:off x="8596798" y="45304"/>
              <a:ext cx="907191" cy="907169"/>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34"/>
            <p:cNvSpPr/>
            <p:nvPr/>
          </p:nvSpPr>
          <p:spPr>
            <a:xfrm flipH="1" rot="5400000">
              <a:off x="8596889" y="1082034"/>
              <a:ext cx="907008" cy="906986"/>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34"/>
            <p:cNvSpPr/>
            <p:nvPr/>
          </p:nvSpPr>
          <p:spPr>
            <a:xfrm flipH="1" rot="3600234">
              <a:off x="8596940" y="2118516"/>
              <a:ext cx="906906" cy="906885"/>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34"/>
            <p:cNvSpPr/>
            <p:nvPr/>
          </p:nvSpPr>
          <p:spPr>
            <a:xfrm flipH="1" rot="5400000">
              <a:off x="8596889" y="3154896"/>
              <a:ext cx="907008" cy="906986"/>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34"/>
            <p:cNvSpPr/>
            <p:nvPr/>
          </p:nvSpPr>
          <p:spPr>
            <a:xfrm flipH="1" rot="3600234">
              <a:off x="8596940" y="4191378"/>
              <a:ext cx="906906" cy="906885"/>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9" name="Shape 29"/>
        <p:cNvGrpSpPr/>
        <p:nvPr/>
      </p:nvGrpSpPr>
      <p:grpSpPr>
        <a:xfrm>
          <a:off x="0" y="0"/>
          <a:ext cx="0" cy="0"/>
          <a:chOff x="0" y="0"/>
          <a:chExt cx="0" cy="0"/>
        </a:xfrm>
      </p:grpSpPr>
      <p:sp>
        <p:nvSpPr>
          <p:cNvPr id="30" name="Google Shape;30;p35"/>
          <p:cNvSpPr/>
          <p:nvPr/>
        </p:nvSpPr>
        <p:spPr>
          <a:xfrm>
            <a:off x="0" y="-800"/>
            <a:ext cx="9144000" cy="3480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1" name="Google Shape;31;p35"/>
          <p:cNvGrpSpPr/>
          <p:nvPr/>
        </p:nvGrpSpPr>
        <p:grpSpPr>
          <a:xfrm>
            <a:off x="-72311" y="4548873"/>
            <a:ext cx="9288634" cy="1214251"/>
            <a:chOff x="-72311" y="4548873"/>
            <a:chExt cx="9288634" cy="1214251"/>
          </a:xfrm>
        </p:grpSpPr>
        <p:sp>
          <p:nvSpPr>
            <p:cNvPr id="32" name="Google Shape;32;p35"/>
            <p:cNvSpPr/>
            <p:nvPr/>
          </p:nvSpPr>
          <p:spPr>
            <a:xfrm>
              <a:off x="0" y="4604000"/>
              <a:ext cx="9144000" cy="5394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35"/>
            <p:cNvSpPr/>
            <p:nvPr/>
          </p:nvSpPr>
          <p:spPr>
            <a:xfrm flipH="1" rot="10800000">
              <a:off x="1105760" y="4711684"/>
              <a:ext cx="888688" cy="888667"/>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35"/>
            <p:cNvSpPr/>
            <p:nvPr/>
          </p:nvSpPr>
          <p:spPr>
            <a:xfrm flipH="1" rot="10800000">
              <a:off x="3136806" y="4711684"/>
              <a:ext cx="888688" cy="888667"/>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35"/>
            <p:cNvSpPr/>
            <p:nvPr/>
          </p:nvSpPr>
          <p:spPr>
            <a:xfrm flipH="1" rot="10800000">
              <a:off x="6170277" y="4711684"/>
              <a:ext cx="888688" cy="888667"/>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35"/>
            <p:cNvSpPr/>
            <p:nvPr/>
          </p:nvSpPr>
          <p:spPr>
            <a:xfrm flipH="1" rot="9000324">
              <a:off x="90298" y="4711701"/>
              <a:ext cx="888625" cy="888604"/>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5"/>
            <p:cNvSpPr/>
            <p:nvPr/>
          </p:nvSpPr>
          <p:spPr>
            <a:xfrm flipH="1" rot="9000324">
              <a:off x="2121344" y="4711701"/>
              <a:ext cx="888625" cy="888604"/>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35"/>
            <p:cNvSpPr/>
            <p:nvPr/>
          </p:nvSpPr>
          <p:spPr>
            <a:xfrm flipH="1" rot="9000324">
              <a:off x="5154815" y="4711701"/>
              <a:ext cx="888625" cy="888604"/>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35"/>
            <p:cNvSpPr/>
            <p:nvPr/>
          </p:nvSpPr>
          <p:spPr>
            <a:xfrm flipH="1" rot="9000324">
              <a:off x="8165089" y="4711701"/>
              <a:ext cx="888625" cy="888604"/>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35"/>
            <p:cNvSpPr/>
            <p:nvPr/>
          </p:nvSpPr>
          <p:spPr>
            <a:xfrm flipH="1" rot="9000029">
              <a:off x="4152452" y="4711555"/>
              <a:ext cx="888909" cy="888888"/>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35"/>
            <p:cNvSpPr/>
            <p:nvPr/>
          </p:nvSpPr>
          <p:spPr>
            <a:xfrm flipH="1" rot="9000029">
              <a:off x="7174533" y="4711555"/>
              <a:ext cx="888909" cy="888888"/>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 name="Google Shape;42;p35"/>
          <p:cNvSpPr txBox="1"/>
          <p:nvPr>
            <p:ph type="title"/>
          </p:nvPr>
        </p:nvSpPr>
        <p:spPr>
          <a:xfrm>
            <a:off x="2135550" y="1189100"/>
            <a:ext cx="4872900" cy="1964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sz="15000"/>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43" name="Google Shape;43;p35"/>
          <p:cNvSpPr txBox="1"/>
          <p:nvPr>
            <p:ph idx="1" type="subTitle"/>
          </p:nvPr>
        </p:nvSpPr>
        <p:spPr>
          <a:xfrm>
            <a:off x="2135550" y="3153500"/>
            <a:ext cx="4872900" cy="671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sz="160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44" name="Shape 44"/>
        <p:cNvGrpSpPr/>
        <p:nvPr/>
      </p:nvGrpSpPr>
      <p:grpSpPr>
        <a:xfrm>
          <a:off x="0" y="0"/>
          <a:ext cx="0" cy="0"/>
          <a:chOff x="0" y="0"/>
          <a:chExt cx="0" cy="0"/>
        </a:xfrm>
      </p:grpSpPr>
      <p:sp>
        <p:nvSpPr>
          <p:cNvPr id="45" name="Google Shape;45;p36"/>
          <p:cNvSpPr txBox="1"/>
          <p:nvPr>
            <p:ph type="title"/>
          </p:nvPr>
        </p:nvSpPr>
        <p:spPr>
          <a:xfrm>
            <a:off x="720075" y="539500"/>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46" name="Google Shape;46;p36"/>
          <p:cNvSpPr txBox="1"/>
          <p:nvPr>
            <p:ph idx="2" type="title"/>
          </p:nvPr>
        </p:nvSpPr>
        <p:spPr>
          <a:xfrm>
            <a:off x="2259030" y="1509325"/>
            <a:ext cx="626700" cy="5727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3000"/>
              <a:buNone/>
              <a:defRPr>
                <a:solidFill>
                  <a:schemeClr val="dk2"/>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47" name="Google Shape;47;p36"/>
          <p:cNvSpPr txBox="1"/>
          <p:nvPr>
            <p:ph idx="3" type="title"/>
          </p:nvPr>
        </p:nvSpPr>
        <p:spPr>
          <a:xfrm>
            <a:off x="2259030" y="3241775"/>
            <a:ext cx="626700" cy="5727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3000"/>
              <a:buNone/>
              <a:defRPr>
                <a:solidFill>
                  <a:schemeClr val="dk2"/>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48" name="Google Shape;48;p36"/>
          <p:cNvSpPr txBox="1"/>
          <p:nvPr>
            <p:ph idx="4" type="title"/>
          </p:nvPr>
        </p:nvSpPr>
        <p:spPr>
          <a:xfrm>
            <a:off x="6258270" y="3241850"/>
            <a:ext cx="626700" cy="57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a:solidFill>
                  <a:schemeClr val="dk2"/>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49" name="Google Shape;49;p36"/>
          <p:cNvSpPr txBox="1"/>
          <p:nvPr>
            <p:ph idx="1" type="subTitle"/>
          </p:nvPr>
        </p:nvSpPr>
        <p:spPr>
          <a:xfrm>
            <a:off x="1422930" y="2111450"/>
            <a:ext cx="1462800" cy="7332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400"/>
              <a:buFont typeface="Bebas Neue"/>
              <a:buNone/>
              <a:defRPr sz="2200">
                <a:solidFill>
                  <a:schemeClr val="dk1"/>
                </a:solidFill>
                <a:latin typeface="Staatliches"/>
                <a:ea typeface="Staatliches"/>
                <a:cs typeface="Staatliches"/>
                <a:sym typeface="Staatliches"/>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0" name="Google Shape;50;p36"/>
          <p:cNvSpPr txBox="1"/>
          <p:nvPr>
            <p:ph idx="5" type="subTitle"/>
          </p:nvPr>
        </p:nvSpPr>
        <p:spPr>
          <a:xfrm>
            <a:off x="1422930" y="3843875"/>
            <a:ext cx="1462800" cy="7332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400"/>
              <a:buFont typeface="Bebas Neue"/>
              <a:buNone/>
              <a:defRPr sz="2200">
                <a:solidFill>
                  <a:schemeClr val="dk1"/>
                </a:solidFill>
                <a:latin typeface="Staatliches"/>
                <a:ea typeface="Staatliches"/>
                <a:cs typeface="Staatliches"/>
                <a:sym typeface="Staatliches"/>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1" name="Google Shape;51;p36"/>
          <p:cNvSpPr txBox="1"/>
          <p:nvPr>
            <p:ph idx="6" type="subTitle"/>
          </p:nvPr>
        </p:nvSpPr>
        <p:spPr>
          <a:xfrm>
            <a:off x="6258270" y="3843900"/>
            <a:ext cx="1462800" cy="733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Font typeface="Bebas Neue"/>
              <a:buNone/>
              <a:defRPr sz="2200">
                <a:solidFill>
                  <a:schemeClr val="dk1"/>
                </a:solidFill>
                <a:latin typeface="Staatliches"/>
                <a:ea typeface="Staatliches"/>
                <a:cs typeface="Staatliches"/>
                <a:sym typeface="Staatliches"/>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2" name="Google Shape;52;p36"/>
          <p:cNvSpPr/>
          <p:nvPr>
            <p:ph idx="7" type="pic"/>
          </p:nvPr>
        </p:nvSpPr>
        <p:spPr>
          <a:xfrm>
            <a:off x="3038163" y="3241863"/>
            <a:ext cx="1335300" cy="1335300"/>
          </a:xfrm>
          <a:prstGeom prst="rect">
            <a:avLst/>
          </a:prstGeom>
          <a:noFill/>
          <a:ln>
            <a:noFill/>
          </a:ln>
        </p:spPr>
      </p:sp>
      <p:sp>
        <p:nvSpPr>
          <p:cNvPr id="53" name="Google Shape;53;p36"/>
          <p:cNvSpPr/>
          <p:nvPr>
            <p:ph idx="8" type="pic"/>
          </p:nvPr>
        </p:nvSpPr>
        <p:spPr>
          <a:xfrm>
            <a:off x="3038187" y="1509325"/>
            <a:ext cx="1335300" cy="1335300"/>
          </a:xfrm>
          <a:prstGeom prst="rect">
            <a:avLst/>
          </a:prstGeom>
          <a:noFill/>
          <a:ln>
            <a:noFill/>
          </a:ln>
        </p:spPr>
      </p:sp>
      <p:sp>
        <p:nvSpPr>
          <p:cNvPr id="54" name="Google Shape;54;p36"/>
          <p:cNvSpPr/>
          <p:nvPr>
            <p:ph idx="9" type="pic"/>
          </p:nvPr>
        </p:nvSpPr>
        <p:spPr>
          <a:xfrm>
            <a:off x="4770650" y="3241861"/>
            <a:ext cx="1335300" cy="1335300"/>
          </a:xfrm>
          <a:prstGeom prst="rect">
            <a:avLst/>
          </a:prstGeom>
          <a:noFill/>
          <a:ln>
            <a:noFill/>
          </a:ln>
        </p:spPr>
      </p:sp>
      <p:sp>
        <p:nvSpPr>
          <p:cNvPr id="55" name="Google Shape;55;p36"/>
          <p:cNvSpPr txBox="1"/>
          <p:nvPr>
            <p:ph idx="13" type="title"/>
          </p:nvPr>
        </p:nvSpPr>
        <p:spPr>
          <a:xfrm>
            <a:off x="6258270" y="1509313"/>
            <a:ext cx="626700" cy="57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a:solidFill>
                  <a:schemeClr val="dk2"/>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56" name="Google Shape;56;p36"/>
          <p:cNvSpPr txBox="1"/>
          <p:nvPr>
            <p:ph idx="14" type="subTitle"/>
          </p:nvPr>
        </p:nvSpPr>
        <p:spPr>
          <a:xfrm>
            <a:off x="6258270" y="2111438"/>
            <a:ext cx="1462800" cy="733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Font typeface="Bebas Neue"/>
              <a:buNone/>
              <a:defRPr sz="2200">
                <a:solidFill>
                  <a:schemeClr val="dk1"/>
                </a:solidFill>
                <a:latin typeface="Staatliches"/>
                <a:ea typeface="Staatliches"/>
                <a:cs typeface="Staatliches"/>
                <a:sym typeface="Staatliches"/>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7" name="Google Shape;57;p36"/>
          <p:cNvSpPr/>
          <p:nvPr>
            <p:ph idx="15" type="pic"/>
          </p:nvPr>
        </p:nvSpPr>
        <p:spPr>
          <a:xfrm>
            <a:off x="4770650" y="1509313"/>
            <a:ext cx="1335300" cy="1335300"/>
          </a:xfrm>
          <a:prstGeom prst="rect">
            <a:avLst/>
          </a:prstGeom>
          <a:noFill/>
          <a:ln>
            <a:noFill/>
          </a:ln>
        </p:spPr>
      </p:sp>
      <p:sp>
        <p:nvSpPr>
          <p:cNvPr id="58" name="Google Shape;58;p36"/>
          <p:cNvSpPr/>
          <p:nvPr/>
        </p:nvSpPr>
        <p:spPr>
          <a:xfrm flipH="1" rot="5400000">
            <a:off x="-2219091" y="2219225"/>
            <a:ext cx="5150700" cy="712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9" name="Google Shape;59;p36"/>
          <p:cNvGrpSpPr/>
          <p:nvPr/>
        </p:nvGrpSpPr>
        <p:grpSpPr>
          <a:xfrm flipH="1">
            <a:off x="-526738" y="-120732"/>
            <a:ext cx="1239232" cy="5384964"/>
            <a:chOff x="8430777" y="-120732"/>
            <a:chExt cx="1239232" cy="5384964"/>
          </a:xfrm>
        </p:grpSpPr>
        <p:sp>
          <p:nvSpPr>
            <p:cNvPr id="60" name="Google Shape;60;p36"/>
            <p:cNvSpPr/>
            <p:nvPr/>
          </p:nvSpPr>
          <p:spPr>
            <a:xfrm flipH="1" rot="3599945">
              <a:off x="8596798" y="45304"/>
              <a:ext cx="907191" cy="907169"/>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36"/>
            <p:cNvSpPr/>
            <p:nvPr/>
          </p:nvSpPr>
          <p:spPr>
            <a:xfrm flipH="1" rot="5400000">
              <a:off x="8596889" y="1082034"/>
              <a:ext cx="907008" cy="906986"/>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36"/>
            <p:cNvSpPr/>
            <p:nvPr/>
          </p:nvSpPr>
          <p:spPr>
            <a:xfrm flipH="1" rot="3600234">
              <a:off x="8596940" y="2118516"/>
              <a:ext cx="906906" cy="906885"/>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36"/>
            <p:cNvSpPr/>
            <p:nvPr/>
          </p:nvSpPr>
          <p:spPr>
            <a:xfrm flipH="1" rot="5400000">
              <a:off x="8596889" y="3154896"/>
              <a:ext cx="907008" cy="906986"/>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36"/>
            <p:cNvSpPr/>
            <p:nvPr/>
          </p:nvSpPr>
          <p:spPr>
            <a:xfrm flipH="1" rot="3600234">
              <a:off x="8596940" y="4191378"/>
              <a:ext cx="906906" cy="906885"/>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5" name="Google Shape;65;p36"/>
          <p:cNvSpPr/>
          <p:nvPr/>
        </p:nvSpPr>
        <p:spPr>
          <a:xfrm flipH="1" rot="-5400000">
            <a:off x="6398109" y="2398350"/>
            <a:ext cx="5143800" cy="3480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6" name="Shape 66"/>
        <p:cNvGrpSpPr/>
        <p:nvPr/>
      </p:nvGrpSpPr>
      <p:grpSpPr>
        <a:xfrm>
          <a:off x="0" y="0"/>
          <a:ext cx="0" cy="0"/>
          <a:chOff x="0" y="0"/>
          <a:chExt cx="0" cy="0"/>
        </a:xfrm>
      </p:grpSpPr>
      <p:sp>
        <p:nvSpPr>
          <p:cNvPr id="67" name="Google Shape;67;p37"/>
          <p:cNvSpPr txBox="1"/>
          <p:nvPr>
            <p:ph type="title"/>
          </p:nvPr>
        </p:nvSpPr>
        <p:spPr>
          <a:xfrm>
            <a:off x="4456375" y="2523838"/>
            <a:ext cx="3073500" cy="1345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68" name="Google Shape;68;p37"/>
          <p:cNvSpPr txBox="1"/>
          <p:nvPr>
            <p:ph idx="2" type="title"/>
          </p:nvPr>
        </p:nvSpPr>
        <p:spPr>
          <a:xfrm>
            <a:off x="4456375" y="1273838"/>
            <a:ext cx="1760700" cy="841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6000"/>
              <a:buNone/>
              <a:defRPr sz="7200">
                <a:solidFill>
                  <a:schemeClr val="dk2"/>
                </a:solidFill>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p:txBody>
      </p:sp>
      <p:sp>
        <p:nvSpPr>
          <p:cNvPr id="69" name="Google Shape;69;p37"/>
          <p:cNvSpPr/>
          <p:nvPr>
            <p:ph idx="3" type="pic"/>
          </p:nvPr>
        </p:nvSpPr>
        <p:spPr>
          <a:xfrm>
            <a:off x="0" y="333750"/>
            <a:ext cx="3128700" cy="4270200"/>
          </a:xfrm>
          <a:prstGeom prst="rect">
            <a:avLst/>
          </a:prstGeom>
          <a:noFill/>
          <a:ln>
            <a:noFill/>
          </a:ln>
        </p:spPr>
      </p:sp>
      <p:grpSp>
        <p:nvGrpSpPr>
          <p:cNvPr id="70" name="Google Shape;70;p37"/>
          <p:cNvGrpSpPr/>
          <p:nvPr/>
        </p:nvGrpSpPr>
        <p:grpSpPr>
          <a:xfrm>
            <a:off x="-72311" y="4548873"/>
            <a:ext cx="9288634" cy="1214251"/>
            <a:chOff x="-72311" y="4548873"/>
            <a:chExt cx="9288634" cy="1214251"/>
          </a:xfrm>
        </p:grpSpPr>
        <p:sp>
          <p:nvSpPr>
            <p:cNvPr id="71" name="Google Shape;71;p37"/>
            <p:cNvSpPr/>
            <p:nvPr/>
          </p:nvSpPr>
          <p:spPr>
            <a:xfrm>
              <a:off x="0" y="4604000"/>
              <a:ext cx="9144000" cy="5394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37"/>
            <p:cNvSpPr/>
            <p:nvPr/>
          </p:nvSpPr>
          <p:spPr>
            <a:xfrm flipH="1" rot="10800000">
              <a:off x="1105760" y="4711684"/>
              <a:ext cx="888688" cy="888667"/>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7"/>
            <p:cNvSpPr/>
            <p:nvPr/>
          </p:nvSpPr>
          <p:spPr>
            <a:xfrm flipH="1" rot="10800000">
              <a:off x="3136806" y="4711684"/>
              <a:ext cx="888688" cy="888667"/>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7"/>
            <p:cNvSpPr/>
            <p:nvPr/>
          </p:nvSpPr>
          <p:spPr>
            <a:xfrm flipH="1" rot="10800000">
              <a:off x="6170277" y="4711684"/>
              <a:ext cx="888688" cy="888667"/>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37"/>
            <p:cNvSpPr/>
            <p:nvPr/>
          </p:nvSpPr>
          <p:spPr>
            <a:xfrm flipH="1" rot="9000324">
              <a:off x="90298" y="4711701"/>
              <a:ext cx="888625" cy="888604"/>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37"/>
            <p:cNvSpPr/>
            <p:nvPr/>
          </p:nvSpPr>
          <p:spPr>
            <a:xfrm flipH="1" rot="9000324">
              <a:off x="2121344" y="4711701"/>
              <a:ext cx="888625" cy="888604"/>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37"/>
            <p:cNvSpPr/>
            <p:nvPr/>
          </p:nvSpPr>
          <p:spPr>
            <a:xfrm flipH="1" rot="9000324">
              <a:off x="5154815" y="4711701"/>
              <a:ext cx="888625" cy="888604"/>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37"/>
            <p:cNvSpPr/>
            <p:nvPr/>
          </p:nvSpPr>
          <p:spPr>
            <a:xfrm flipH="1" rot="9000324">
              <a:off x="8165089" y="4711701"/>
              <a:ext cx="888625" cy="888604"/>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37"/>
            <p:cNvSpPr/>
            <p:nvPr/>
          </p:nvSpPr>
          <p:spPr>
            <a:xfrm flipH="1" rot="9000029">
              <a:off x="4152452" y="4711555"/>
              <a:ext cx="888909" cy="888888"/>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37"/>
            <p:cNvSpPr/>
            <p:nvPr/>
          </p:nvSpPr>
          <p:spPr>
            <a:xfrm flipH="1" rot="9000029">
              <a:off x="7174533" y="4711555"/>
              <a:ext cx="888909" cy="888888"/>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1" name="Google Shape;81;p37"/>
          <p:cNvSpPr/>
          <p:nvPr/>
        </p:nvSpPr>
        <p:spPr>
          <a:xfrm>
            <a:off x="0" y="-800"/>
            <a:ext cx="9144000" cy="3480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2" name="Shape 82"/>
        <p:cNvGrpSpPr/>
        <p:nvPr/>
      </p:nvGrpSpPr>
      <p:grpSpPr>
        <a:xfrm>
          <a:off x="0" y="0"/>
          <a:ext cx="0" cy="0"/>
          <a:chOff x="0" y="0"/>
          <a:chExt cx="0" cy="0"/>
        </a:xfrm>
      </p:grpSpPr>
      <p:sp>
        <p:nvSpPr>
          <p:cNvPr id="83" name="Google Shape;83;p38"/>
          <p:cNvSpPr/>
          <p:nvPr/>
        </p:nvSpPr>
        <p:spPr>
          <a:xfrm>
            <a:off x="0" y="-800"/>
            <a:ext cx="9144000" cy="3480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4" name="Google Shape;84;p38"/>
          <p:cNvGrpSpPr/>
          <p:nvPr/>
        </p:nvGrpSpPr>
        <p:grpSpPr>
          <a:xfrm>
            <a:off x="-72311" y="4548873"/>
            <a:ext cx="9288634" cy="1214251"/>
            <a:chOff x="-72311" y="4548873"/>
            <a:chExt cx="9288634" cy="1214251"/>
          </a:xfrm>
        </p:grpSpPr>
        <p:sp>
          <p:nvSpPr>
            <p:cNvPr id="85" name="Google Shape;85;p38"/>
            <p:cNvSpPr/>
            <p:nvPr/>
          </p:nvSpPr>
          <p:spPr>
            <a:xfrm>
              <a:off x="0" y="4604000"/>
              <a:ext cx="9144000" cy="5394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38"/>
            <p:cNvSpPr/>
            <p:nvPr/>
          </p:nvSpPr>
          <p:spPr>
            <a:xfrm flipH="1" rot="10800000">
              <a:off x="1105760" y="4711684"/>
              <a:ext cx="888688" cy="888667"/>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38"/>
            <p:cNvSpPr/>
            <p:nvPr/>
          </p:nvSpPr>
          <p:spPr>
            <a:xfrm flipH="1" rot="10800000">
              <a:off x="3136806" y="4711684"/>
              <a:ext cx="888688" cy="888667"/>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38"/>
            <p:cNvSpPr/>
            <p:nvPr/>
          </p:nvSpPr>
          <p:spPr>
            <a:xfrm flipH="1" rot="10800000">
              <a:off x="6170277" y="4711684"/>
              <a:ext cx="888688" cy="888667"/>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38"/>
            <p:cNvSpPr/>
            <p:nvPr/>
          </p:nvSpPr>
          <p:spPr>
            <a:xfrm flipH="1" rot="9000324">
              <a:off x="90298" y="4711701"/>
              <a:ext cx="888625" cy="888604"/>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38"/>
            <p:cNvSpPr/>
            <p:nvPr/>
          </p:nvSpPr>
          <p:spPr>
            <a:xfrm flipH="1" rot="9000324">
              <a:off x="2121344" y="4711701"/>
              <a:ext cx="888625" cy="888604"/>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38"/>
            <p:cNvSpPr/>
            <p:nvPr/>
          </p:nvSpPr>
          <p:spPr>
            <a:xfrm flipH="1" rot="9000324">
              <a:off x="5154815" y="4711701"/>
              <a:ext cx="888625" cy="888604"/>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38"/>
            <p:cNvSpPr/>
            <p:nvPr/>
          </p:nvSpPr>
          <p:spPr>
            <a:xfrm flipH="1" rot="9000324">
              <a:off x="8165089" y="4711701"/>
              <a:ext cx="888625" cy="888604"/>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38"/>
            <p:cNvSpPr/>
            <p:nvPr/>
          </p:nvSpPr>
          <p:spPr>
            <a:xfrm flipH="1" rot="9000029">
              <a:off x="4152452" y="4711555"/>
              <a:ext cx="888909" cy="888888"/>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38"/>
            <p:cNvSpPr/>
            <p:nvPr/>
          </p:nvSpPr>
          <p:spPr>
            <a:xfrm flipH="1" rot="9000029">
              <a:off x="7174533" y="4711555"/>
              <a:ext cx="888909" cy="888888"/>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5" name="Google Shape;95;p38"/>
          <p:cNvSpPr txBox="1"/>
          <p:nvPr>
            <p:ph type="title"/>
          </p:nvPr>
        </p:nvSpPr>
        <p:spPr>
          <a:xfrm>
            <a:off x="2317950" y="1307100"/>
            <a:ext cx="4508100" cy="2529300"/>
          </a:xfrm>
          <a:prstGeom prst="rect">
            <a:avLst/>
          </a:prstGeom>
          <a:noFill/>
          <a:ln>
            <a:noFill/>
          </a:ln>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100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96" name="Shape 9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97" name="Shape 97"/>
        <p:cNvGrpSpPr/>
        <p:nvPr/>
      </p:nvGrpSpPr>
      <p:grpSpPr>
        <a:xfrm>
          <a:off x="0" y="0"/>
          <a:ext cx="0" cy="0"/>
          <a:chOff x="0" y="0"/>
          <a:chExt cx="0" cy="0"/>
        </a:xfrm>
      </p:grpSpPr>
      <p:sp>
        <p:nvSpPr>
          <p:cNvPr id="98" name="Google Shape;98;p40"/>
          <p:cNvSpPr/>
          <p:nvPr/>
        </p:nvSpPr>
        <p:spPr>
          <a:xfrm flipH="1" rot="5400000">
            <a:off x="-2219091" y="2219225"/>
            <a:ext cx="5150700" cy="712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9" name="Google Shape;99;p40"/>
          <p:cNvGrpSpPr/>
          <p:nvPr/>
        </p:nvGrpSpPr>
        <p:grpSpPr>
          <a:xfrm flipH="1">
            <a:off x="-526738" y="-120732"/>
            <a:ext cx="1239232" cy="5384964"/>
            <a:chOff x="8430777" y="-120732"/>
            <a:chExt cx="1239232" cy="5384964"/>
          </a:xfrm>
        </p:grpSpPr>
        <p:sp>
          <p:nvSpPr>
            <p:cNvPr id="100" name="Google Shape;100;p40"/>
            <p:cNvSpPr/>
            <p:nvPr/>
          </p:nvSpPr>
          <p:spPr>
            <a:xfrm flipH="1" rot="3599945">
              <a:off x="8596798" y="45304"/>
              <a:ext cx="907191" cy="907169"/>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40"/>
            <p:cNvSpPr/>
            <p:nvPr/>
          </p:nvSpPr>
          <p:spPr>
            <a:xfrm flipH="1" rot="5400000">
              <a:off x="8596889" y="1082034"/>
              <a:ext cx="907008" cy="906986"/>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40"/>
            <p:cNvSpPr/>
            <p:nvPr/>
          </p:nvSpPr>
          <p:spPr>
            <a:xfrm flipH="1" rot="3600234">
              <a:off x="8596940" y="2118516"/>
              <a:ext cx="906906" cy="906885"/>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40"/>
            <p:cNvSpPr/>
            <p:nvPr/>
          </p:nvSpPr>
          <p:spPr>
            <a:xfrm flipH="1" rot="5400000">
              <a:off x="8596889" y="3154896"/>
              <a:ext cx="907008" cy="906986"/>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40"/>
            <p:cNvSpPr/>
            <p:nvPr/>
          </p:nvSpPr>
          <p:spPr>
            <a:xfrm flipH="1" rot="3600234">
              <a:off x="8596940" y="4191378"/>
              <a:ext cx="906906" cy="906885"/>
            </a:xfrm>
            <a:custGeom>
              <a:rect b="b" l="l" r="r" t="t"/>
              <a:pathLst>
                <a:path extrusionOk="0" h="83267" w="83269">
                  <a:moveTo>
                    <a:pt x="41636" y="33336"/>
                  </a:moveTo>
                  <a:cubicBezTo>
                    <a:pt x="46216" y="33336"/>
                    <a:pt x="49933" y="37054"/>
                    <a:pt x="49933" y="41633"/>
                  </a:cubicBezTo>
                  <a:cubicBezTo>
                    <a:pt x="49933" y="46213"/>
                    <a:pt x="46216" y="49934"/>
                    <a:pt x="41636" y="49934"/>
                  </a:cubicBezTo>
                  <a:cubicBezTo>
                    <a:pt x="37056" y="49934"/>
                    <a:pt x="33336" y="46213"/>
                    <a:pt x="33336" y="41633"/>
                  </a:cubicBezTo>
                  <a:cubicBezTo>
                    <a:pt x="33336" y="37054"/>
                    <a:pt x="37056" y="33336"/>
                    <a:pt x="41636" y="33336"/>
                  </a:cubicBezTo>
                  <a:close/>
                  <a:moveTo>
                    <a:pt x="47643" y="581"/>
                  </a:moveTo>
                  <a:cubicBezTo>
                    <a:pt x="43660" y="1"/>
                    <a:pt x="39610" y="1"/>
                    <a:pt x="35629" y="581"/>
                  </a:cubicBezTo>
                  <a:lnTo>
                    <a:pt x="33672" y="7278"/>
                  </a:lnTo>
                  <a:cubicBezTo>
                    <a:pt x="29886" y="8157"/>
                    <a:pt x="26272" y="9653"/>
                    <a:pt x="22972" y="11711"/>
                  </a:cubicBezTo>
                  <a:lnTo>
                    <a:pt x="16855" y="8357"/>
                  </a:lnTo>
                  <a:cubicBezTo>
                    <a:pt x="13627" y="10763"/>
                    <a:pt x="10766" y="13624"/>
                    <a:pt x="8360" y="16852"/>
                  </a:cubicBezTo>
                  <a:lnTo>
                    <a:pt x="11714" y="22969"/>
                  </a:lnTo>
                  <a:cubicBezTo>
                    <a:pt x="9656" y="26269"/>
                    <a:pt x="8159" y="29883"/>
                    <a:pt x="7281" y="33669"/>
                  </a:cubicBezTo>
                  <a:lnTo>
                    <a:pt x="584" y="35626"/>
                  </a:lnTo>
                  <a:cubicBezTo>
                    <a:pt x="0" y="39610"/>
                    <a:pt x="0" y="43657"/>
                    <a:pt x="584" y="47641"/>
                  </a:cubicBezTo>
                  <a:lnTo>
                    <a:pt x="7281" y="49595"/>
                  </a:lnTo>
                  <a:cubicBezTo>
                    <a:pt x="8159" y="53381"/>
                    <a:pt x="9656" y="56998"/>
                    <a:pt x="11714" y="60295"/>
                  </a:cubicBezTo>
                  <a:lnTo>
                    <a:pt x="8360" y="66412"/>
                  </a:lnTo>
                  <a:cubicBezTo>
                    <a:pt x="10766" y="69639"/>
                    <a:pt x="13627" y="72503"/>
                    <a:pt x="16855" y="74906"/>
                  </a:cubicBezTo>
                  <a:lnTo>
                    <a:pt x="22972" y="71556"/>
                  </a:lnTo>
                  <a:cubicBezTo>
                    <a:pt x="26272" y="73611"/>
                    <a:pt x="29886" y="75107"/>
                    <a:pt x="33672" y="75985"/>
                  </a:cubicBezTo>
                  <a:lnTo>
                    <a:pt x="35629" y="82683"/>
                  </a:lnTo>
                  <a:cubicBezTo>
                    <a:pt x="39610" y="83266"/>
                    <a:pt x="43660" y="83266"/>
                    <a:pt x="47643" y="82683"/>
                  </a:cubicBezTo>
                  <a:lnTo>
                    <a:pt x="49598" y="75985"/>
                  </a:lnTo>
                  <a:cubicBezTo>
                    <a:pt x="53384" y="75107"/>
                    <a:pt x="57001" y="73611"/>
                    <a:pt x="60298" y="71556"/>
                  </a:cubicBezTo>
                  <a:lnTo>
                    <a:pt x="66415" y="74906"/>
                  </a:lnTo>
                  <a:cubicBezTo>
                    <a:pt x="69642" y="72503"/>
                    <a:pt x="72506" y="69639"/>
                    <a:pt x="74909" y="66412"/>
                  </a:cubicBezTo>
                  <a:lnTo>
                    <a:pt x="71559" y="60295"/>
                  </a:lnTo>
                  <a:cubicBezTo>
                    <a:pt x="73614" y="56998"/>
                    <a:pt x="75110" y="53381"/>
                    <a:pt x="75988" y="49595"/>
                  </a:cubicBezTo>
                  <a:lnTo>
                    <a:pt x="82686" y="47641"/>
                  </a:lnTo>
                  <a:cubicBezTo>
                    <a:pt x="83269" y="43657"/>
                    <a:pt x="83269" y="39610"/>
                    <a:pt x="82686" y="35626"/>
                  </a:cubicBezTo>
                  <a:lnTo>
                    <a:pt x="75988" y="33669"/>
                  </a:lnTo>
                  <a:cubicBezTo>
                    <a:pt x="75110" y="29883"/>
                    <a:pt x="73614" y="26269"/>
                    <a:pt x="71559" y="22969"/>
                  </a:cubicBezTo>
                  <a:lnTo>
                    <a:pt x="74909" y="16852"/>
                  </a:lnTo>
                  <a:cubicBezTo>
                    <a:pt x="72506" y="13624"/>
                    <a:pt x="69645" y="10763"/>
                    <a:pt x="66415" y="8357"/>
                  </a:cubicBezTo>
                  <a:lnTo>
                    <a:pt x="60298" y="11711"/>
                  </a:lnTo>
                  <a:cubicBezTo>
                    <a:pt x="57001" y="9653"/>
                    <a:pt x="53387" y="8157"/>
                    <a:pt x="49601" y="727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5" name="Google Shape;105;p40"/>
          <p:cNvSpPr/>
          <p:nvPr/>
        </p:nvSpPr>
        <p:spPr>
          <a:xfrm flipH="1" rot="-5400000">
            <a:off x="6398109" y="2398350"/>
            <a:ext cx="5143800" cy="3480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32"/>
          <p:cNvSpPr txBox="1"/>
          <p:nvPr>
            <p:ph type="title"/>
          </p:nvPr>
        </p:nvSpPr>
        <p:spPr>
          <a:xfrm>
            <a:off x="713225" y="539500"/>
            <a:ext cx="77175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500"/>
              <a:buFont typeface="Bayon"/>
              <a:buNone/>
              <a:defRPr b="0" i="0" sz="3500" u="none" cap="none" strike="noStrike">
                <a:solidFill>
                  <a:schemeClr val="dk1"/>
                </a:solidFill>
                <a:latin typeface="Bayon"/>
                <a:ea typeface="Bayon"/>
                <a:cs typeface="Bayon"/>
                <a:sym typeface="Bayon"/>
              </a:defRPr>
            </a:lvl1pPr>
            <a:lvl2pPr lvl="1" marR="0" rtl="0" algn="l">
              <a:lnSpc>
                <a:spcPct val="100000"/>
              </a:lnSpc>
              <a:spcBef>
                <a:spcPts val="0"/>
              </a:spcBef>
              <a:spcAft>
                <a:spcPts val="0"/>
              </a:spcAft>
              <a:buClr>
                <a:schemeClr val="dk1"/>
              </a:buClr>
              <a:buSzPts val="3500"/>
              <a:buFont typeface="Bayon"/>
              <a:buNone/>
              <a:defRPr b="0" i="0" sz="3500" u="none" cap="none" strike="noStrike">
                <a:solidFill>
                  <a:schemeClr val="dk1"/>
                </a:solidFill>
                <a:latin typeface="Bayon"/>
                <a:ea typeface="Bayon"/>
                <a:cs typeface="Bayon"/>
                <a:sym typeface="Bayon"/>
              </a:defRPr>
            </a:lvl2pPr>
            <a:lvl3pPr lvl="2" marR="0" rtl="0" algn="l">
              <a:lnSpc>
                <a:spcPct val="100000"/>
              </a:lnSpc>
              <a:spcBef>
                <a:spcPts val="0"/>
              </a:spcBef>
              <a:spcAft>
                <a:spcPts val="0"/>
              </a:spcAft>
              <a:buClr>
                <a:schemeClr val="dk1"/>
              </a:buClr>
              <a:buSzPts val="3500"/>
              <a:buFont typeface="Bayon"/>
              <a:buNone/>
              <a:defRPr b="0" i="0" sz="3500" u="none" cap="none" strike="noStrike">
                <a:solidFill>
                  <a:schemeClr val="dk1"/>
                </a:solidFill>
                <a:latin typeface="Bayon"/>
                <a:ea typeface="Bayon"/>
                <a:cs typeface="Bayon"/>
                <a:sym typeface="Bayon"/>
              </a:defRPr>
            </a:lvl3pPr>
            <a:lvl4pPr lvl="3" marR="0" rtl="0" algn="l">
              <a:lnSpc>
                <a:spcPct val="100000"/>
              </a:lnSpc>
              <a:spcBef>
                <a:spcPts val="0"/>
              </a:spcBef>
              <a:spcAft>
                <a:spcPts val="0"/>
              </a:spcAft>
              <a:buClr>
                <a:schemeClr val="dk1"/>
              </a:buClr>
              <a:buSzPts val="3500"/>
              <a:buFont typeface="Bayon"/>
              <a:buNone/>
              <a:defRPr b="0" i="0" sz="3500" u="none" cap="none" strike="noStrike">
                <a:solidFill>
                  <a:schemeClr val="dk1"/>
                </a:solidFill>
                <a:latin typeface="Bayon"/>
                <a:ea typeface="Bayon"/>
                <a:cs typeface="Bayon"/>
                <a:sym typeface="Bayon"/>
              </a:defRPr>
            </a:lvl4pPr>
            <a:lvl5pPr lvl="4" marR="0" rtl="0" algn="l">
              <a:lnSpc>
                <a:spcPct val="100000"/>
              </a:lnSpc>
              <a:spcBef>
                <a:spcPts val="0"/>
              </a:spcBef>
              <a:spcAft>
                <a:spcPts val="0"/>
              </a:spcAft>
              <a:buClr>
                <a:schemeClr val="dk1"/>
              </a:buClr>
              <a:buSzPts val="3500"/>
              <a:buFont typeface="Bayon"/>
              <a:buNone/>
              <a:defRPr b="0" i="0" sz="3500" u="none" cap="none" strike="noStrike">
                <a:solidFill>
                  <a:schemeClr val="dk1"/>
                </a:solidFill>
                <a:latin typeface="Bayon"/>
                <a:ea typeface="Bayon"/>
                <a:cs typeface="Bayon"/>
                <a:sym typeface="Bayon"/>
              </a:defRPr>
            </a:lvl5pPr>
            <a:lvl6pPr lvl="5" marR="0" rtl="0" algn="l">
              <a:lnSpc>
                <a:spcPct val="100000"/>
              </a:lnSpc>
              <a:spcBef>
                <a:spcPts val="0"/>
              </a:spcBef>
              <a:spcAft>
                <a:spcPts val="0"/>
              </a:spcAft>
              <a:buClr>
                <a:schemeClr val="dk1"/>
              </a:buClr>
              <a:buSzPts val="3500"/>
              <a:buFont typeface="Bayon"/>
              <a:buNone/>
              <a:defRPr b="0" i="0" sz="3500" u="none" cap="none" strike="noStrike">
                <a:solidFill>
                  <a:schemeClr val="dk1"/>
                </a:solidFill>
                <a:latin typeface="Bayon"/>
                <a:ea typeface="Bayon"/>
                <a:cs typeface="Bayon"/>
                <a:sym typeface="Bayon"/>
              </a:defRPr>
            </a:lvl6pPr>
            <a:lvl7pPr lvl="6" marR="0" rtl="0" algn="l">
              <a:lnSpc>
                <a:spcPct val="100000"/>
              </a:lnSpc>
              <a:spcBef>
                <a:spcPts val="0"/>
              </a:spcBef>
              <a:spcAft>
                <a:spcPts val="0"/>
              </a:spcAft>
              <a:buClr>
                <a:schemeClr val="dk1"/>
              </a:buClr>
              <a:buSzPts val="3500"/>
              <a:buFont typeface="Bayon"/>
              <a:buNone/>
              <a:defRPr b="0" i="0" sz="3500" u="none" cap="none" strike="noStrike">
                <a:solidFill>
                  <a:schemeClr val="dk1"/>
                </a:solidFill>
                <a:latin typeface="Bayon"/>
                <a:ea typeface="Bayon"/>
                <a:cs typeface="Bayon"/>
                <a:sym typeface="Bayon"/>
              </a:defRPr>
            </a:lvl7pPr>
            <a:lvl8pPr lvl="7" marR="0" rtl="0" algn="l">
              <a:lnSpc>
                <a:spcPct val="100000"/>
              </a:lnSpc>
              <a:spcBef>
                <a:spcPts val="0"/>
              </a:spcBef>
              <a:spcAft>
                <a:spcPts val="0"/>
              </a:spcAft>
              <a:buClr>
                <a:schemeClr val="dk1"/>
              </a:buClr>
              <a:buSzPts val="3500"/>
              <a:buFont typeface="Bayon"/>
              <a:buNone/>
              <a:defRPr b="0" i="0" sz="3500" u="none" cap="none" strike="noStrike">
                <a:solidFill>
                  <a:schemeClr val="dk1"/>
                </a:solidFill>
                <a:latin typeface="Bayon"/>
                <a:ea typeface="Bayon"/>
                <a:cs typeface="Bayon"/>
                <a:sym typeface="Bayon"/>
              </a:defRPr>
            </a:lvl8pPr>
            <a:lvl9pPr lvl="8" marR="0" rtl="0" algn="l">
              <a:lnSpc>
                <a:spcPct val="100000"/>
              </a:lnSpc>
              <a:spcBef>
                <a:spcPts val="0"/>
              </a:spcBef>
              <a:spcAft>
                <a:spcPts val="0"/>
              </a:spcAft>
              <a:buClr>
                <a:schemeClr val="dk1"/>
              </a:buClr>
              <a:buSzPts val="3500"/>
              <a:buFont typeface="Bayon"/>
              <a:buNone/>
              <a:defRPr b="0" i="0" sz="3500" u="none" cap="none" strike="noStrike">
                <a:solidFill>
                  <a:schemeClr val="dk1"/>
                </a:solidFill>
                <a:latin typeface="Bayon"/>
                <a:ea typeface="Bayon"/>
                <a:cs typeface="Bayon"/>
                <a:sym typeface="Bayon"/>
              </a:defRPr>
            </a:lvl9pPr>
          </a:lstStyle>
          <a:p/>
        </p:txBody>
      </p:sp>
      <p:sp>
        <p:nvSpPr>
          <p:cNvPr id="7" name="Google Shape;7;p32"/>
          <p:cNvSpPr txBox="1"/>
          <p:nvPr>
            <p:ph idx="1" type="body"/>
          </p:nvPr>
        </p:nvSpPr>
        <p:spPr>
          <a:xfrm>
            <a:off x="713225" y="1695925"/>
            <a:ext cx="7717500" cy="28731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00000"/>
              </a:lnSpc>
              <a:spcBef>
                <a:spcPts val="0"/>
              </a:spcBef>
              <a:spcAft>
                <a:spcPts val="0"/>
              </a:spcAft>
              <a:buClr>
                <a:schemeClr val="dk1"/>
              </a:buClr>
              <a:buSzPts val="1200"/>
              <a:buFont typeface="Lato"/>
              <a:buChar char="●"/>
              <a:defRPr b="0" i="0" sz="1200" u="none" cap="none" strike="noStrike">
                <a:solidFill>
                  <a:schemeClr val="dk1"/>
                </a:solidFill>
                <a:latin typeface="Lato"/>
                <a:ea typeface="Lato"/>
                <a:cs typeface="Lato"/>
                <a:sym typeface="Lato"/>
              </a:defRPr>
            </a:lvl1pPr>
            <a:lvl2pPr indent="-304800" lvl="1" marL="914400" marR="0" rtl="0" algn="l">
              <a:lnSpc>
                <a:spcPct val="100000"/>
              </a:lnSpc>
              <a:spcBef>
                <a:spcPts val="0"/>
              </a:spcBef>
              <a:spcAft>
                <a:spcPts val="0"/>
              </a:spcAft>
              <a:buClr>
                <a:schemeClr val="dk1"/>
              </a:buClr>
              <a:buSzPts val="1200"/>
              <a:buFont typeface="Lato"/>
              <a:buChar char="○"/>
              <a:defRPr b="0" i="0" sz="1200" u="none" cap="none" strike="noStrike">
                <a:solidFill>
                  <a:schemeClr val="dk1"/>
                </a:solidFill>
                <a:latin typeface="Lato"/>
                <a:ea typeface="Lato"/>
                <a:cs typeface="Lato"/>
                <a:sym typeface="Lato"/>
              </a:defRPr>
            </a:lvl2pPr>
            <a:lvl3pPr indent="-304800" lvl="2" marL="1371600" marR="0" rtl="0" algn="l">
              <a:lnSpc>
                <a:spcPct val="100000"/>
              </a:lnSpc>
              <a:spcBef>
                <a:spcPts val="0"/>
              </a:spcBef>
              <a:spcAft>
                <a:spcPts val="0"/>
              </a:spcAft>
              <a:buClr>
                <a:schemeClr val="dk1"/>
              </a:buClr>
              <a:buSzPts val="1200"/>
              <a:buFont typeface="Lato"/>
              <a:buChar char="■"/>
              <a:defRPr b="0" i="0" sz="1200" u="none" cap="none" strike="noStrike">
                <a:solidFill>
                  <a:schemeClr val="dk1"/>
                </a:solidFill>
                <a:latin typeface="Lato"/>
                <a:ea typeface="Lato"/>
                <a:cs typeface="Lato"/>
                <a:sym typeface="Lato"/>
              </a:defRPr>
            </a:lvl3pPr>
            <a:lvl4pPr indent="-304800" lvl="3" marL="1828800" marR="0" rtl="0" algn="l">
              <a:lnSpc>
                <a:spcPct val="100000"/>
              </a:lnSpc>
              <a:spcBef>
                <a:spcPts val="0"/>
              </a:spcBef>
              <a:spcAft>
                <a:spcPts val="0"/>
              </a:spcAft>
              <a:buClr>
                <a:schemeClr val="dk1"/>
              </a:buClr>
              <a:buSzPts val="1200"/>
              <a:buFont typeface="Lato"/>
              <a:buChar char="●"/>
              <a:defRPr b="0" i="0" sz="1200" u="none" cap="none" strike="noStrike">
                <a:solidFill>
                  <a:schemeClr val="dk1"/>
                </a:solidFill>
                <a:latin typeface="Lato"/>
                <a:ea typeface="Lato"/>
                <a:cs typeface="Lato"/>
                <a:sym typeface="Lato"/>
              </a:defRPr>
            </a:lvl4pPr>
            <a:lvl5pPr indent="-304800" lvl="4" marL="2286000" marR="0" rtl="0" algn="l">
              <a:lnSpc>
                <a:spcPct val="100000"/>
              </a:lnSpc>
              <a:spcBef>
                <a:spcPts val="0"/>
              </a:spcBef>
              <a:spcAft>
                <a:spcPts val="0"/>
              </a:spcAft>
              <a:buClr>
                <a:schemeClr val="dk1"/>
              </a:buClr>
              <a:buSzPts val="1200"/>
              <a:buFont typeface="Lato"/>
              <a:buChar char="○"/>
              <a:defRPr b="0" i="0" sz="1200" u="none" cap="none" strike="noStrike">
                <a:solidFill>
                  <a:schemeClr val="dk1"/>
                </a:solidFill>
                <a:latin typeface="Lato"/>
                <a:ea typeface="Lato"/>
                <a:cs typeface="Lato"/>
                <a:sym typeface="Lato"/>
              </a:defRPr>
            </a:lvl5pPr>
            <a:lvl6pPr indent="-304800" lvl="5" marL="2743200" marR="0" rtl="0" algn="l">
              <a:lnSpc>
                <a:spcPct val="100000"/>
              </a:lnSpc>
              <a:spcBef>
                <a:spcPts val="0"/>
              </a:spcBef>
              <a:spcAft>
                <a:spcPts val="0"/>
              </a:spcAft>
              <a:buClr>
                <a:schemeClr val="dk1"/>
              </a:buClr>
              <a:buSzPts val="1200"/>
              <a:buFont typeface="Lato"/>
              <a:buChar char="■"/>
              <a:defRPr b="0" i="0" sz="1200" u="none" cap="none" strike="noStrike">
                <a:solidFill>
                  <a:schemeClr val="dk1"/>
                </a:solidFill>
                <a:latin typeface="Lato"/>
                <a:ea typeface="Lato"/>
                <a:cs typeface="Lato"/>
                <a:sym typeface="Lato"/>
              </a:defRPr>
            </a:lvl6pPr>
            <a:lvl7pPr indent="-304800" lvl="6" marL="3200400" marR="0" rtl="0" algn="l">
              <a:lnSpc>
                <a:spcPct val="100000"/>
              </a:lnSpc>
              <a:spcBef>
                <a:spcPts val="0"/>
              </a:spcBef>
              <a:spcAft>
                <a:spcPts val="0"/>
              </a:spcAft>
              <a:buClr>
                <a:schemeClr val="dk1"/>
              </a:buClr>
              <a:buSzPts val="1200"/>
              <a:buFont typeface="Lato"/>
              <a:buChar char="●"/>
              <a:defRPr b="0" i="0" sz="1200" u="none" cap="none" strike="noStrike">
                <a:solidFill>
                  <a:schemeClr val="dk1"/>
                </a:solidFill>
                <a:latin typeface="Lato"/>
                <a:ea typeface="Lato"/>
                <a:cs typeface="Lato"/>
                <a:sym typeface="Lato"/>
              </a:defRPr>
            </a:lvl7pPr>
            <a:lvl8pPr indent="-304800" lvl="7" marL="3657600" marR="0" rtl="0" algn="l">
              <a:lnSpc>
                <a:spcPct val="100000"/>
              </a:lnSpc>
              <a:spcBef>
                <a:spcPts val="0"/>
              </a:spcBef>
              <a:spcAft>
                <a:spcPts val="0"/>
              </a:spcAft>
              <a:buClr>
                <a:schemeClr val="dk1"/>
              </a:buClr>
              <a:buSzPts val="1200"/>
              <a:buFont typeface="Lato"/>
              <a:buChar char="○"/>
              <a:defRPr b="0" i="0" sz="1200" u="none" cap="none" strike="noStrike">
                <a:solidFill>
                  <a:schemeClr val="dk1"/>
                </a:solidFill>
                <a:latin typeface="Lato"/>
                <a:ea typeface="Lato"/>
                <a:cs typeface="Lato"/>
                <a:sym typeface="Lato"/>
              </a:defRPr>
            </a:lvl8pPr>
            <a:lvl9pPr indent="-304800" lvl="8" marL="4114800" marR="0" rtl="0" algn="l">
              <a:lnSpc>
                <a:spcPct val="100000"/>
              </a:lnSpc>
              <a:spcBef>
                <a:spcPts val="0"/>
              </a:spcBef>
              <a:spcAft>
                <a:spcPts val="0"/>
              </a:spcAft>
              <a:buClr>
                <a:schemeClr val="dk1"/>
              </a:buClr>
              <a:buSzPts val="1200"/>
              <a:buFont typeface="Lato"/>
              <a:buChar char="■"/>
              <a:defRPr b="0" i="0" sz="1200" u="none" cap="none" strike="noStrike">
                <a:solidFill>
                  <a:schemeClr val="dk1"/>
                </a:solidFill>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2.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24.png"/><Relationship Id="rId5"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2.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2.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png"/><Relationship Id="rId4" Type="http://schemas.openxmlformats.org/officeDocument/2006/relationships/image" Target="../media/image24.png"/><Relationship Id="rId5"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1.png"/><Relationship Id="rId4" Type="http://schemas.openxmlformats.org/officeDocument/2006/relationships/image" Target="../media/image19.jpg"/><Relationship Id="rId5"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2.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png"/><Relationship Id="rId4" Type="http://schemas.openxmlformats.org/officeDocument/2006/relationships/image" Target="../media/image29.png"/><Relationship Id="rId5"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3.pn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2.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p1"/>
          <p:cNvPicPr preferRelativeResize="0"/>
          <p:nvPr>
            <p:ph idx="2" type="pic"/>
          </p:nvPr>
        </p:nvPicPr>
        <p:blipFill rotWithShape="1">
          <a:blip r:embed="rId3">
            <a:alphaModFix/>
          </a:blip>
          <a:srcRect b="0" l="26366" r="30245" t="0"/>
          <a:stretch/>
        </p:blipFill>
        <p:spPr>
          <a:xfrm>
            <a:off x="5320925" y="0"/>
            <a:ext cx="3109849" cy="5143500"/>
          </a:xfrm>
          <a:prstGeom prst="rect">
            <a:avLst/>
          </a:prstGeom>
          <a:noFill/>
          <a:ln>
            <a:noFill/>
          </a:ln>
        </p:spPr>
      </p:pic>
      <p:sp>
        <p:nvSpPr>
          <p:cNvPr id="111" name="Google Shape;111;p1"/>
          <p:cNvSpPr txBox="1"/>
          <p:nvPr/>
        </p:nvSpPr>
        <p:spPr>
          <a:xfrm>
            <a:off x="574755" y="678924"/>
            <a:ext cx="4505245" cy="378565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vi-VN" sz="4000" u="none" cap="none" strike="noStrike">
                <a:solidFill>
                  <a:srgbClr val="2B3944"/>
                </a:solidFill>
                <a:latin typeface="Arial"/>
                <a:ea typeface="Arial"/>
                <a:cs typeface="Arial"/>
                <a:sym typeface="Arial"/>
              </a:rPr>
              <a:t>NHIỆT LIỆT CHÀO MỪNG CÁC EM ĐẾN VỚI BÀI HỌC MỚI!</a:t>
            </a:r>
            <a:endParaRPr b="1" i="0" sz="4000" u="none" cap="none" strike="noStrike">
              <a:solidFill>
                <a:srgbClr val="2B3944"/>
              </a:solidFill>
              <a:latin typeface="Arial"/>
              <a:ea typeface="Arial"/>
              <a:cs typeface="Arial"/>
              <a:sym typeface="Arial"/>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additive="base">
                                        <p:cTn dur="500"/>
                                        <p:tgtEl>
                                          <p:spTgt spid="111"/>
                                        </p:tgtEl>
                                        <p:attrNameLst>
                                          <p:attrName>ppt_w</p:attrName>
                                        </p:attrNameLst>
                                      </p:cBhvr>
                                      <p:tavLst>
                                        <p:tav fmla="" tm="0">
                                          <p:val>
                                            <p:strVal val="0"/>
                                          </p:val>
                                        </p:tav>
                                        <p:tav fmla="" tm="100000">
                                          <p:val>
                                            <p:strVal val="#ppt_w"/>
                                          </p:val>
                                        </p:tav>
                                      </p:tavLst>
                                    </p:anim>
                                    <p:anim calcmode="lin" valueType="num">
                                      <p:cBhvr additive="base">
                                        <p:cTn dur="500"/>
                                        <p:tgtEl>
                                          <p:spTgt spid="111"/>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10"/>
          <p:cNvPicPr preferRelativeResize="0"/>
          <p:nvPr/>
        </p:nvPicPr>
        <p:blipFill rotWithShape="1">
          <a:blip r:embed="rId3">
            <a:alphaModFix/>
          </a:blip>
          <a:srcRect b="0" l="0" r="0" t="0"/>
          <a:stretch/>
        </p:blipFill>
        <p:spPr>
          <a:xfrm>
            <a:off x="1418396" y="2265038"/>
            <a:ext cx="5929829" cy="1790014"/>
          </a:xfrm>
          <a:prstGeom prst="rect">
            <a:avLst/>
          </a:prstGeom>
          <a:noFill/>
          <a:ln>
            <a:noFill/>
          </a:ln>
        </p:spPr>
      </p:pic>
      <p:sp>
        <p:nvSpPr>
          <p:cNvPr id="192" name="Google Shape;192;p10"/>
          <p:cNvSpPr txBox="1"/>
          <p:nvPr/>
        </p:nvSpPr>
        <p:spPr>
          <a:xfrm>
            <a:off x="348342" y="169409"/>
            <a:ext cx="8069943"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3000" u="none" cap="none" strike="noStrike">
                <a:solidFill>
                  <a:srgbClr val="C00000"/>
                </a:solidFill>
                <a:latin typeface="Arial"/>
                <a:ea typeface="Arial"/>
                <a:cs typeface="Arial"/>
                <a:sym typeface="Arial"/>
              </a:rPr>
              <a:t>I. CƠ CẤU TRỤC KHUỶU THANH TRUYỀN</a:t>
            </a:r>
            <a:endParaRPr b="1" i="0" sz="3000" u="none" cap="none" strike="noStrike">
              <a:solidFill>
                <a:srgbClr val="C00000"/>
              </a:solidFill>
              <a:latin typeface="Arial"/>
              <a:ea typeface="Arial"/>
              <a:cs typeface="Arial"/>
              <a:sym typeface="Arial"/>
            </a:endParaRPr>
          </a:p>
        </p:txBody>
      </p:sp>
      <p:sp>
        <p:nvSpPr>
          <p:cNvPr id="193" name="Google Shape;193;p10"/>
          <p:cNvSpPr txBox="1"/>
          <p:nvPr/>
        </p:nvSpPr>
        <p:spPr>
          <a:xfrm>
            <a:off x="795306" y="826239"/>
            <a:ext cx="7176010" cy="1015663"/>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1" lang="vi-VN" sz="2000" u="none" cap="none" strike="noStrike">
                <a:solidFill>
                  <a:srgbClr val="000000"/>
                </a:solidFill>
                <a:latin typeface="Arial"/>
                <a:ea typeface="Arial"/>
                <a:cs typeface="Arial"/>
                <a:sym typeface="Arial"/>
              </a:rPr>
              <a:t>Khi động cơ làm việc: </a:t>
            </a:r>
            <a:r>
              <a:rPr b="0" i="0" lang="vi-VN" sz="2000" u="none" cap="none" strike="noStrike">
                <a:solidFill>
                  <a:srgbClr val="000000"/>
                </a:solidFill>
                <a:latin typeface="Arial"/>
                <a:ea typeface="Arial"/>
                <a:cs typeface="Arial"/>
                <a:sym typeface="Arial"/>
              </a:rPr>
              <a:t>pít-tông chuyển động tịnh tiến truyền lực cho thanh truyền và làm trục khuỷu quay.</a:t>
            </a:r>
            <a:endParaRPr b="0" i="0" sz="2000" u="none" cap="none" strike="noStrike">
              <a:solidFill>
                <a:srgbClr val="000000"/>
              </a:solidFill>
              <a:latin typeface="Arial"/>
              <a:ea typeface="Arial"/>
              <a:cs typeface="Arial"/>
              <a:sym typeface="Arial"/>
            </a:endParaRPr>
          </a:p>
        </p:txBody>
      </p:sp>
      <p:sp>
        <p:nvSpPr>
          <p:cNvPr id="194" name="Google Shape;194;p10"/>
          <p:cNvSpPr/>
          <p:nvPr/>
        </p:nvSpPr>
        <p:spPr>
          <a:xfrm>
            <a:off x="2605242" y="1949790"/>
            <a:ext cx="1248228" cy="578907"/>
          </a:xfrm>
          <a:prstGeom prst="wedgeRoundRectCallout">
            <a:avLst>
              <a:gd fmla="val 40465" name="adj1"/>
              <a:gd fmla="val 90230" name="adj2"/>
              <a:gd fmla="val 16667" name="adj3"/>
            </a:avLst>
          </a:prstGeom>
          <a:solidFill>
            <a:schemeClr val="accent1"/>
          </a:solidFill>
          <a:ln cap="flat" cmpd="sng" w="25400">
            <a:solidFill>
              <a:srgbClr val="57728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vi-VN" sz="2000" u="none" cap="none" strike="noStrike">
                <a:solidFill>
                  <a:srgbClr val="000000"/>
                </a:solidFill>
                <a:latin typeface="Arial"/>
                <a:ea typeface="Arial"/>
                <a:cs typeface="Arial"/>
                <a:sym typeface="Arial"/>
              </a:rPr>
              <a:t>Pít-tông</a:t>
            </a:r>
            <a:endParaRPr b="0" i="0" sz="2000" u="none" cap="none" strike="noStrike">
              <a:solidFill>
                <a:srgbClr val="000000"/>
              </a:solidFill>
              <a:latin typeface="Arial"/>
              <a:ea typeface="Arial"/>
              <a:cs typeface="Arial"/>
              <a:sym typeface="Arial"/>
            </a:endParaRPr>
          </a:p>
        </p:txBody>
      </p:sp>
      <p:sp>
        <p:nvSpPr>
          <p:cNvPr id="195" name="Google Shape;195;p10"/>
          <p:cNvSpPr/>
          <p:nvPr/>
        </p:nvSpPr>
        <p:spPr>
          <a:xfrm>
            <a:off x="3454396" y="3880190"/>
            <a:ext cx="1857831" cy="578907"/>
          </a:xfrm>
          <a:prstGeom prst="wedgeRoundRectCallout">
            <a:avLst>
              <a:gd fmla="val 11489" name="adj1"/>
              <a:gd fmla="val -125795" name="adj2"/>
              <a:gd fmla="val 16667" name="adj3"/>
            </a:avLst>
          </a:prstGeom>
          <a:solidFill>
            <a:schemeClr val="accent1"/>
          </a:solidFill>
          <a:ln cap="flat" cmpd="sng" w="25400">
            <a:solidFill>
              <a:srgbClr val="57728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vi-VN" sz="2000" u="none" cap="none" strike="noStrike">
                <a:solidFill>
                  <a:srgbClr val="000000"/>
                </a:solidFill>
                <a:latin typeface="Arial"/>
                <a:ea typeface="Arial"/>
                <a:cs typeface="Arial"/>
                <a:sym typeface="Arial"/>
              </a:rPr>
              <a:t>Thanh truyền</a:t>
            </a:r>
            <a:endParaRPr b="0" i="0" sz="2000" u="none" cap="none" strike="noStrike">
              <a:solidFill>
                <a:srgbClr val="000000"/>
              </a:solidFill>
              <a:latin typeface="Arial"/>
              <a:ea typeface="Arial"/>
              <a:cs typeface="Arial"/>
              <a:sym typeface="Arial"/>
            </a:endParaRPr>
          </a:p>
        </p:txBody>
      </p:sp>
      <p:sp>
        <p:nvSpPr>
          <p:cNvPr id="196" name="Google Shape;196;p10"/>
          <p:cNvSpPr/>
          <p:nvPr/>
        </p:nvSpPr>
        <p:spPr>
          <a:xfrm>
            <a:off x="4971138" y="1949790"/>
            <a:ext cx="1857831" cy="578907"/>
          </a:xfrm>
          <a:prstGeom prst="wedgeRoundRectCallout">
            <a:avLst>
              <a:gd fmla="val 1333" name="adj1"/>
              <a:gd fmla="val 97345" name="adj2"/>
              <a:gd fmla="val 16667" name="adj3"/>
            </a:avLst>
          </a:prstGeom>
          <a:solidFill>
            <a:schemeClr val="accent1"/>
          </a:solidFill>
          <a:ln cap="flat" cmpd="sng" w="25400">
            <a:solidFill>
              <a:srgbClr val="57728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vi-VN" sz="2000" u="none" cap="none" strike="noStrike">
                <a:solidFill>
                  <a:srgbClr val="000000"/>
                </a:solidFill>
                <a:latin typeface="Arial"/>
                <a:ea typeface="Arial"/>
                <a:cs typeface="Arial"/>
                <a:sym typeface="Arial"/>
              </a:rPr>
              <a:t>Trục khuỷu</a:t>
            </a:r>
            <a:endParaRPr b="0" i="0" sz="2000" u="none" cap="none" strike="noStrike">
              <a:solidFill>
                <a:srgbClr val="000000"/>
              </a:solidFill>
              <a:latin typeface="Arial"/>
              <a:ea typeface="Arial"/>
              <a:cs typeface="Arial"/>
              <a:sym typeface="Arial"/>
            </a:endParaRPr>
          </a:p>
        </p:txBody>
      </p:sp>
      <p:sp>
        <p:nvSpPr>
          <p:cNvPr id="197" name="Google Shape;197;p10"/>
          <p:cNvSpPr/>
          <p:nvPr/>
        </p:nvSpPr>
        <p:spPr>
          <a:xfrm>
            <a:off x="6518966" y="4122057"/>
            <a:ext cx="1520167" cy="578907"/>
          </a:xfrm>
          <a:prstGeom prst="wedgeRoundRectCallout">
            <a:avLst>
              <a:gd fmla="val -23491" name="adj1"/>
              <a:gd fmla="val -125795" name="adj2"/>
              <a:gd fmla="val 16667" name="adj3"/>
            </a:avLst>
          </a:prstGeom>
          <a:solidFill>
            <a:schemeClr val="accent1"/>
          </a:solidFill>
          <a:ln cap="flat" cmpd="sng" w="25400">
            <a:solidFill>
              <a:srgbClr val="57728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vi-VN" sz="2000" u="none" cap="none" strike="noStrike">
                <a:solidFill>
                  <a:srgbClr val="000000"/>
                </a:solidFill>
                <a:latin typeface="Arial"/>
                <a:ea typeface="Arial"/>
                <a:cs typeface="Arial"/>
                <a:sym typeface="Arial"/>
              </a:rPr>
              <a:t>Bánh đà</a:t>
            </a:r>
            <a:endParaRPr b="0" i="0" sz="2000" u="none" cap="none" strike="noStrike">
              <a:solidFill>
                <a:srgbClr val="000000"/>
              </a:solidFill>
              <a:latin typeface="Arial"/>
              <a:ea typeface="Arial"/>
              <a:cs typeface="Arial"/>
              <a:sym typeface="Arial"/>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1"/>
          <p:cNvSpPr txBox="1"/>
          <p:nvPr/>
        </p:nvSpPr>
        <p:spPr>
          <a:xfrm>
            <a:off x="348342" y="169409"/>
            <a:ext cx="8069943"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3000" u="none" cap="none" strike="noStrike">
                <a:solidFill>
                  <a:srgbClr val="C00000"/>
                </a:solidFill>
                <a:latin typeface="Arial"/>
                <a:ea typeface="Arial"/>
                <a:cs typeface="Arial"/>
                <a:sym typeface="Arial"/>
              </a:rPr>
              <a:t>I. CƠ CẤU TRỤC KHUỶU THANH TRUYỀN</a:t>
            </a:r>
            <a:endParaRPr b="1" i="0" sz="3000" u="none" cap="none" strike="noStrike">
              <a:solidFill>
                <a:srgbClr val="C00000"/>
              </a:solidFill>
              <a:latin typeface="Arial"/>
              <a:ea typeface="Arial"/>
              <a:cs typeface="Arial"/>
              <a:sym typeface="Arial"/>
            </a:endParaRPr>
          </a:p>
        </p:txBody>
      </p:sp>
      <p:grpSp>
        <p:nvGrpSpPr>
          <p:cNvPr id="203" name="Google Shape;203;p11"/>
          <p:cNvGrpSpPr/>
          <p:nvPr/>
        </p:nvGrpSpPr>
        <p:grpSpPr>
          <a:xfrm>
            <a:off x="704688" y="829687"/>
            <a:ext cx="1738516" cy="553998"/>
            <a:chOff x="769906" y="2634444"/>
            <a:chExt cx="1738516" cy="553998"/>
          </a:xfrm>
        </p:grpSpPr>
        <p:pic>
          <p:nvPicPr>
            <p:cNvPr descr="https://lh5.googleusercontent.com/hl1BGups3EED96ATAnaMaM26PJ6ckBurR5VDQJ_y7eQIyq_avgEqDkIKTUniEtiiSlLCmypghKZc8L5pHod5nYOq2GuOwm2tcugYF5GcRcLTtdRRgYWXgWUf5LvFPWyacO910Egd1ktsFinbpWKigA=s2048" id="204" name="Google Shape;204;p11"/>
            <p:cNvPicPr preferRelativeResize="0"/>
            <p:nvPr/>
          </p:nvPicPr>
          <p:blipFill rotWithShape="1">
            <a:blip r:embed="rId3">
              <a:alphaModFix/>
            </a:blip>
            <a:srcRect b="0" l="0" r="0" t="0"/>
            <a:stretch/>
          </p:blipFill>
          <p:spPr>
            <a:xfrm rot="-210595">
              <a:off x="785058" y="2655516"/>
              <a:ext cx="550683" cy="511853"/>
            </a:xfrm>
            <a:prstGeom prst="rect">
              <a:avLst/>
            </a:prstGeom>
            <a:noFill/>
            <a:ln>
              <a:noFill/>
            </a:ln>
          </p:spPr>
        </p:pic>
        <p:sp>
          <p:nvSpPr>
            <p:cNvPr id="205" name="Google Shape;205;p11"/>
            <p:cNvSpPr txBox="1"/>
            <p:nvPr/>
          </p:nvSpPr>
          <p:spPr>
            <a:xfrm>
              <a:off x="1034203" y="2634444"/>
              <a:ext cx="1474219" cy="55399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vi-VN" sz="2000" u="none" cap="none" strike="noStrike">
                  <a:solidFill>
                    <a:srgbClr val="7030A0"/>
                  </a:solidFill>
                  <a:latin typeface="Arial"/>
                  <a:ea typeface="Arial"/>
                  <a:cs typeface="Arial"/>
                  <a:sym typeface="Arial"/>
                </a:rPr>
                <a:t>Khám phá</a:t>
              </a:r>
              <a:endParaRPr/>
            </a:p>
          </p:txBody>
        </p:sp>
      </p:grpSp>
      <p:sp>
        <p:nvSpPr>
          <p:cNvPr id="206" name="Google Shape;206;p11"/>
          <p:cNvSpPr txBox="1"/>
          <p:nvPr/>
        </p:nvSpPr>
        <p:spPr>
          <a:xfrm>
            <a:off x="509469" y="1508111"/>
            <a:ext cx="7747686" cy="147732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Thảo luận theo nhóm đôi và trả lời câu hỏi: </a:t>
            </a:r>
            <a:r>
              <a:rPr b="0" i="1" lang="vi-VN" sz="2000" u="none" cap="none" strike="noStrike">
                <a:solidFill>
                  <a:srgbClr val="000000"/>
                </a:solidFill>
                <a:latin typeface="Arial"/>
                <a:ea typeface="Arial"/>
                <a:cs typeface="Arial"/>
                <a:sym typeface="Arial"/>
              </a:rPr>
              <a:t>Quan sát hình 19.2 và cho biết thanh truyền được kết nối với pít-tông và trục khuỷu như thế nào?</a:t>
            </a:r>
            <a:endParaRPr b="0" i="1" sz="2000" u="none" cap="none" strike="noStrike">
              <a:solidFill>
                <a:srgbClr val="000000"/>
              </a:solidFill>
              <a:latin typeface="Arial"/>
              <a:ea typeface="Arial"/>
              <a:cs typeface="Arial"/>
              <a:sym typeface="Arial"/>
            </a:endParaRPr>
          </a:p>
        </p:txBody>
      </p:sp>
      <p:pic>
        <p:nvPicPr>
          <p:cNvPr id="207" name="Google Shape;207;p11"/>
          <p:cNvPicPr preferRelativeResize="0"/>
          <p:nvPr/>
        </p:nvPicPr>
        <p:blipFill rotWithShape="1">
          <a:blip r:embed="rId4">
            <a:alphaModFix/>
          </a:blip>
          <a:srcRect b="0" l="0" r="0" t="0"/>
          <a:stretch/>
        </p:blipFill>
        <p:spPr>
          <a:xfrm>
            <a:off x="2040125" y="3330338"/>
            <a:ext cx="4686375" cy="1414657"/>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3"/>
                                        </p:tgtEl>
                                        <p:attrNameLst>
                                          <p:attrName>style.visibility</p:attrName>
                                        </p:attrNameLst>
                                      </p:cBhvr>
                                      <p:to>
                                        <p:strVal val="visible"/>
                                      </p:to>
                                    </p:set>
                                    <p:anim calcmode="lin" valueType="num">
                                      <p:cBhvr additive="base">
                                        <p:cTn dur="500"/>
                                        <p:tgtEl>
                                          <p:spTgt spid="203"/>
                                        </p:tgtEl>
                                        <p:attrNameLst>
                                          <p:attrName>ppt_w</p:attrName>
                                        </p:attrNameLst>
                                      </p:cBhvr>
                                      <p:tavLst>
                                        <p:tav fmla="" tm="0">
                                          <p:val>
                                            <p:strVal val="0"/>
                                          </p:val>
                                        </p:tav>
                                        <p:tav fmla="" tm="100000">
                                          <p:val>
                                            <p:strVal val="#ppt_w"/>
                                          </p:val>
                                        </p:tav>
                                      </p:tavLst>
                                    </p:anim>
                                    <p:anim calcmode="lin" valueType="num">
                                      <p:cBhvr additive="base">
                                        <p:cTn dur="500"/>
                                        <p:tgtEl>
                                          <p:spTgt spid="20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6"/>
                                        </p:tgtEl>
                                        <p:attrNameLst>
                                          <p:attrName>style.visibility</p:attrName>
                                        </p:attrNameLst>
                                      </p:cBhvr>
                                      <p:to>
                                        <p:strVal val="visible"/>
                                      </p:to>
                                    </p:set>
                                    <p:anim calcmode="lin" valueType="num">
                                      <p:cBhvr additive="base">
                                        <p:cTn dur="500"/>
                                        <p:tgtEl>
                                          <p:spTgt spid="206"/>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2"/>
          <p:cNvSpPr txBox="1"/>
          <p:nvPr/>
        </p:nvSpPr>
        <p:spPr>
          <a:xfrm>
            <a:off x="348342" y="169409"/>
            <a:ext cx="8069943"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3000" u="none" cap="none" strike="noStrike">
                <a:solidFill>
                  <a:srgbClr val="C00000"/>
                </a:solidFill>
                <a:latin typeface="Arial"/>
                <a:ea typeface="Arial"/>
                <a:cs typeface="Arial"/>
                <a:sym typeface="Arial"/>
              </a:rPr>
              <a:t>I. CƠ CẤU TRỤC KHUỶU THANH TRUYỀN</a:t>
            </a:r>
            <a:endParaRPr b="1" i="0" sz="3000" u="none" cap="none" strike="noStrike">
              <a:solidFill>
                <a:srgbClr val="C00000"/>
              </a:solidFill>
              <a:latin typeface="Arial"/>
              <a:ea typeface="Arial"/>
              <a:cs typeface="Arial"/>
              <a:sym typeface="Arial"/>
            </a:endParaRPr>
          </a:p>
        </p:txBody>
      </p:sp>
      <p:grpSp>
        <p:nvGrpSpPr>
          <p:cNvPr id="213" name="Google Shape;213;p12"/>
          <p:cNvGrpSpPr/>
          <p:nvPr/>
        </p:nvGrpSpPr>
        <p:grpSpPr>
          <a:xfrm>
            <a:off x="704688" y="829687"/>
            <a:ext cx="1738516" cy="553998"/>
            <a:chOff x="769906" y="2634444"/>
            <a:chExt cx="1738516" cy="553998"/>
          </a:xfrm>
        </p:grpSpPr>
        <p:pic>
          <p:nvPicPr>
            <p:cNvPr descr="https://lh5.googleusercontent.com/hl1BGups3EED96ATAnaMaM26PJ6ckBurR5VDQJ_y7eQIyq_avgEqDkIKTUniEtiiSlLCmypghKZc8L5pHod5nYOq2GuOwm2tcugYF5GcRcLTtdRRgYWXgWUf5LvFPWyacO910Egd1ktsFinbpWKigA=s2048" id="214" name="Google Shape;214;p12"/>
            <p:cNvPicPr preferRelativeResize="0"/>
            <p:nvPr/>
          </p:nvPicPr>
          <p:blipFill rotWithShape="1">
            <a:blip r:embed="rId3">
              <a:alphaModFix/>
            </a:blip>
            <a:srcRect b="0" l="0" r="0" t="0"/>
            <a:stretch/>
          </p:blipFill>
          <p:spPr>
            <a:xfrm rot="-210595">
              <a:off x="785058" y="2655516"/>
              <a:ext cx="550683" cy="511853"/>
            </a:xfrm>
            <a:prstGeom prst="rect">
              <a:avLst/>
            </a:prstGeom>
            <a:noFill/>
            <a:ln>
              <a:noFill/>
            </a:ln>
          </p:spPr>
        </p:pic>
        <p:sp>
          <p:nvSpPr>
            <p:cNvPr id="215" name="Google Shape;215;p12"/>
            <p:cNvSpPr txBox="1"/>
            <p:nvPr/>
          </p:nvSpPr>
          <p:spPr>
            <a:xfrm>
              <a:off x="1034203" y="2634444"/>
              <a:ext cx="1474219" cy="55399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vi-VN" sz="2000" u="none" cap="none" strike="noStrike">
                  <a:solidFill>
                    <a:srgbClr val="7030A0"/>
                  </a:solidFill>
                  <a:latin typeface="Arial"/>
                  <a:ea typeface="Arial"/>
                  <a:cs typeface="Arial"/>
                  <a:sym typeface="Arial"/>
                </a:rPr>
                <a:t>Khám phá</a:t>
              </a:r>
              <a:endParaRPr/>
            </a:p>
          </p:txBody>
        </p:sp>
      </p:grpSp>
      <p:sp>
        <p:nvSpPr>
          <p:cNvPr id="216" name="Google Shape;216;p12"/>
          <p:cNvSpPr txBox="1"/>
          <p:nvPr/>
        </p:nvSpPr>
        <p:spPr>
          <a:xfrm>
            <a:off x="704688" y="1292492"/>
            <a:ext cx="7437826" cy="193899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Pít-tông lắp với một đầu (đầu nhỏ) của thanh truyền bằng chốt pít-tông, đầu còn lại (đầu to) của thanh truyền lắp với chốt khuỷu của trục khuỷu để truyền lực từ pít-tông đến trục khuỷu và ngược lại.</a:t>
            </a:r>
            <a:endParaRPr b="0" i="0" sz="2000" u="none" cap="none" strike="noStrike">
              <a:solidFill>
                <a:srgbClr val="000000"/>
              </a:solidFill>
              <a:latin typeface="Arial"/>
              <a:ea typeface="Arial"/>
              <a:cs typeface="Arial"/>
              <a:sym typeface="Arial"/>
            </a:endParaRPr>
          </a:p>
        </p:txBody>
      </p:sp>
      <p:pic>
        <p:nvPicPr>
          <p:cNvPr id="217" name="Google Shape;217;p12"/>
          <p:cNvPicPr preferRelativeResize="0"/>
          <p:nvPr/>
        </p:nvPicPr>
        <p:blipFill rotWithShape="1">
          <a:blip r:embed="rId4">
            <a:alphaModFix/>
          </a:blip>
          <a:srcRect b="0" l="0" r="0" t="0"/>
          <a:stretch/>
        </p:blipFill>
        <p:spPr>
          <a:xfrm>
            <a:off x="2040125" y="3330338"/>
            <a:ext cx="4686375" cy="1414657"/>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3"/>
          <p:cNvSpPr txBox="1"/>
          <p:nvPr/>
        </p:nvSpPr>
        <p:spPr>
          <a:xfrm>
            <a:off x="348342" y="169409"/>
            <a:ext cx="8069943"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3000" u="none" cap="none" strike="noStrike">
                <a:solidFill>
                  <a:srgbClr val="C00000"/>
                </a:solidFill>
                <a:latin typeface="Arial"/>
                <a:ea typeface="Arial"/>
                <a:cs typeface="Arial"/>
                <a:sym typeface="Arial"/>
              </a:rPr>
              <a:t>I. CƠ CẤU TRỤC KHUỶU THANH TRUYỀN</a:t>
            </a:r>
            <a:endParaRPr b="1" i="0" sz="3000" u="none" cap="none" strike="noStrike">
              <a:solidFill>
                <a:srgbClr val="C00000"/>
              </a:solidFill>
              <a:latin typeface="Arial"/>
              <a:ea typeface="Arial"/>
              <a:cs typeface="Arial"/>
              <a:sym typeface="Arial"/>
            </a:endParaRPr>
          </a:p>
        </p:txBody>
      </p:sp>
      <p:sp>
        <p:nvSpPr>
          <p:cNvPr id="223" name="Google Shape;223;p13"/>
          <p:cNvSpPr txBox="1"/>
          <p:nvPr/>
        </p:nvSpPr>
        <p:spPr>
          <a:xfrm>
            <a:off x="445196" y="723407"/>
            <a:ext cx="1803734"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vi-VN" sz="2400" u="none" cap="none" strike="noStrike">
                <a:solidFill>
                  <a:srgbClr val="FF0000"/>
                </a:solidFill>
                <a:latin typeface="Arial"/>
                <a:ea typeface="Arial"/>
                <a:cs typeface="Arial"/>
                <a:sym typeface="Arial"/>
              </a:rPr>
              <a:t>1. Pít-tông</a:t>
            </a:r>
            <a:endParaRPr/>
          </a:p>
        </p:txBody>
      </p:sp>
      <p:grpSp>
        <p:nvGrpSpPr>
          <p:cNvPr id="224" name="Google Shape;224;p13"/>
          <p:cNvGrpSpPr/>
          <p:nvPr/>
        </p:nvGrpSpPr>
        <p:grpSpPr>
          <a:xfrm>
            <a:off x="988717" y="1461253"/>
            <a:ext cx="3115218" cy="2806658"/>
            <a:chOff x="1213828" y="505868"/>
            <a:chExt cx="3115218" cy="2806658"/>
          </a:xfrm>
        </p:grpSpPr>
        <p:sp>
          <p:nvSpPr>
            <p:cNvPr id="225" name="Google Shape;225;p13"/>
            <p:cNvSpPr txBox="1"/>
            <p:nvPr/>
          </p:nvSpPr>
          <p:spPr>
            <a:xfrm>
              <a:off x="1213828" y="911869"/>
              <a:ext cx="3115218" cy="2400657"/>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Đọc nội dung mục I.1, quan sát hình 19.3 SGK tr. 94 và trả lời câu hỏi:</a:t>
              </a:r>
              <a:endParaRPr b="0" i="0" sz="20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None/>
              </a:pPr>
              <a:r>
                <a:rPr b="0" i="1" lang="vi-VN" sz="2000" u="none" cap="none" strike="noStrike">
                  <a:solidFill>
                    <a:srgbClr val="000000"/>
                  </a:solidFill>
                  <a:latin typeface="Arial"/>
                  <a:ea typeface="Arial"/>
                  <a:cs typeface="Arial"/>
                  <a:sym typeface="Arial"/>
                </a:rPr>
                <a:t>Nêu nhiệm vụ và cấu tạo của pít-tông.</a:t>
              </a:r>
              <a:endParaRPr/>
            </a:p>
          </p:txBody>
        </p:sp>
        <p:pic>
          <p:nvPicPr>
            <p:cNvPr id="226" name="Google Shape;226;p13"/>
            <p:cNvPicPr preferRelativeResize="0"/>
            <p:nvPr/>
          </p:nvPicPr>
          <p:blipFill rotWithShape="1">
            <a:blip r:embed="rId3">
              <a:alphaModFix/>
            </a:blip>
            <a:srcRect b="0" l="0" r="0" t="0"/>
            <a:stretch/>
          </p:blipFill>
          <p:spPr>
            <a:xfrm>
              <a:off x="2397339" y="505868"/>
              <a:ext cx="748195" cy="406001"/>
            </a:xfrm>
            <a:prstGeom prst="rect">
              <a:avLst/>
            </a:prstGeom>
            <a:noFill/>
            <a:ln>
              <a:noFill/>
            </a:ln>
          </p:spPr>
        </p:pic>
      </p:grpSp>
      <p:pic>
        <p:nvPicPr>
          <p:cNvPr id="227" name="Google Shape;227;p13"/>
          <p:cNvPicPr preferRelativeResize="0"/>
          <p:nvPr/>
        </p:nvPicPr>
        <p:blipFill rotWithShape="1">
          <a:blip r:embed="rId4">
            <a:alphaModFix/>
          </a:blip>
          <a:srcRect b="0" l="0" r="0" t="0"/>
          <a:stretch/>
        </p:blipFill>
        <p:spPr>
          <a:xfrm>
            <a:off x="4485503" y="1693384"/>
            <a:ext cx="3534881" cy="2457257"/>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4"/>
                                        </p:tgtEl>
                                        <p:attrNameLst>
                                          <p:attrName>style.visibility</p:attrName>
                                        </p:attrNameLst>
                                      </p:cBhvr>
                                      <p:to>
                                        <p:strVal val="visible"/>
                                      </p:to>
                                    </p:set>
                                    <p:anim calcmode="lin" valueType="num">
                                      <p:cBhvr additive="base">
                                        <p:cTn dur="500"/>
                                        <p:tgtEl>
                                          <p:spTgt spid="224"/>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500"/>
                                        <p:tgtEl>
                                          <p:spTgt spid="2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4"/>
          <p:cNvSpPr txBox="1"/>
          <p:nvPr/>
        </p:nvSpPr>
        <p:spPr>
          <a:xfrm>
            <a:off x="348342" y="169409"/>
            <a:ext cx="8069943"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3000" u="none" cap="none" strike="noStrike">
                <a:solidFill>
                  <a:srgbClr val="C00000"/>
                </a:solidFill>
                <a:latin typeface="Arial"/>
                <a:ea typeface="Arial"/>
                <a:cs typeface="Arial"/>
                <a:sym typeface="Arial"/>
              </a:rPr>
              <a:t>I. CƠ CẤU TRỤC KHUỶU THANH TRUYỀN</a:t>
            </a:r>
            <a:endParaRPr b="1" i="0" sz="3000" u="none" cap="none" strike="noStrike">
              <a:solidFill>
                <a:srgbClr val="C00000"/>
              </a:solidFill>
              <a:latin typeface="Arial"/>
              <a:ea typeface="Arial"/>
              <a:cs typeface="Arial"/>
              <a:sym typeface="Arial"/>
            </a:endParaRPr>
          </a:p>
        </p:txBody>
      </p:sp>
      <p:sp>
        <p:nvSpPr>
          <p:cNvPr id="233" name="Google Shape;233;p14"/>
          <p:cNvSpPr txBox="1"/>
          <p:nvPr/>
        </p:nvSpPr>
        <p:spPr>
          <a:xfrm>
            <a:off x="445196" y="723407"/>
            <a:ext cx="1803734"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vi-VN" sz="2400" u="none" cap="none" strike="noStrike">
                <a:solidFill>
                  <a:srgbClr val="FF0000"/>
                </a:solidFill>
                <a:latin typeface="Arial"/>
                <a:ea typeface="Arial"/>
                <a:cs typeface="Arial"/>
                <a:sym typeface="Arial"/>
              </a:rPr>
              <a:t>1. Pít-tông</a:t>
            </a:r>
            <a:endParaRPr/>
          </a:p>
        </p:txBody>
      </p:sp>
      <p:sp>
        <p:nvSpPr>
          <p:cNvPr id="234" name="Google Shape;234;p14"/>
          <p:cNvSpPr txBox="1"/>
          <p:nvPr/>
        </p:nvSpPr>
        <p:spPr>
          <a:xfrm>
            <a:off x="651926" y="1369738"/>
            <a:ext cx="3595463" cy="3323987"/>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1" lang="vi-VN" sz="2000" u="none" cap="none" strike="noStrike">
                <a:solidFill>
                  <a:srgbClr val="000000"/>
                </a:solidFill>
                <a:latin typeface="Arial"/>
                <a:ea typeface="Arial"/>
                <a:cs typeface="Arial"/>
                <a:sym typeface="Arial"/>
              </a:rPr>
              <a:t>Nhiệm vụ: </a:t>
            </a:r>
            <a:r>
              <a:rPr b="0" i="0" lang="vi-VN" sz="2000" u="none" cap="none" strike="noStrike">
                <a:solidFill>
                  <a:srgbClr val="000000"/>
                </a:solidFill>
                <a:latin typeface="Arial"/>
                <a:ea typeface="Arial"/>
                <a:cs typeface="Arial"/>
                <a:sym typeface="Arial"/>
              </a:rPr>
              <a:t>Pít-tông cùng với xi lanh và nắp máy tạo thành không gian làm việc; pít-tông nhận lực đẩy của khí cháy truyền cho trục khuỷu trong kì nổ và nhận lực từ trục khuỷu trong các kì nạp, nén và thải.</a:t>
            </a:r>
            <a:endParaRPr b="0" i="0" sz="2000" u="none" cap="none" strike="noStrike">
              <a:solidFill>
                <a:srgbClr val="000000"/>
              </a:solidFill>
              <a:latin typeface="Arial"/>
              <a:ea typeface="Arial"/>
              <a:cs typeface="Arial"/>
              <a:sym typeface="Arial"/>
            </a:endParaRPr>
          </a:p>
        </p:txBody>
      </p:sp>
      <p:pic>
        <p:nvPicPr>
          <p:cNvPr id="235" name="Google Shape;235;p14"/>
          <p:cNvPicPr preferRelativeResize="0"/>
          <p:nvPr/>
        </p:nvPicPr>
        <p:blipFill rotWithShape="1">
          <a:blip r:embed="rId3">
            <a:alphaModFix/>
          </a:blip>
          <a:srcRect b="0" l="0" r="0" t="0"/>
          <a:stretch/>
        </p:blipFill>
        <p:spPr>
          <a:xfrm>
            <a:off x="4485503" y="1693384"/>
            <a:ext cx="3534881" cy="2457257"/>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4"/>
                                        </p:tgtEl>
                                        <p:attrNameLst>
                                          <p:attrName>style.visibility</p:attrName>
                                        </p:attrNameLst>
                                      </p:cBhvr>
                                      <p:to>
                                        <p:strVal val="visible"/>
                                      </p:to>
                                    </p:set>
                                    <p:anim calcmode="lin" valueType="num">
                                      <p:cBhvr additive="base">
                                        <p:cTn dur="500"/>
                                        <p:tgtEl>
                                          <p:spTgt spid="23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p15"/>
          <p:cNvPicPr preferRelativeResize="0"/>
          <p:nvPr/>
        </p:nvPicPr>
        <p:blipFill rotWithShape="1">
          <a:blip r:embed="rId3">
            <a:alphaModFix/>
          </a:blip>
          <a:srcRect b="0" l="0" r="0" t="0"/>
          <a:stretch/>
        </p:blipFill>
        <p:spPr>
          <a:xfrm>
            <a:off x="2615871" y="1800107"/>
            <a:ext cx="3534881" cy="2457257"/>
          </a:xfrm>
          <a:prstGeom prst="rect">
            <a:avLst/>
          </a:prstGeom>
          <a:noFill/>
          <a:ln>
            <a:noFill/>
          </a:ln>
        </p:spPr>
      </p:pic>
      <p:sp>
        <p:nvSpPr>
          <p:cNvPr id="241" name="Google Shape;241;p15"/>
          <p:cNvSpPr txBox="1"/>
          <p:nvPr/>
        </p:nvSpPr>
        <p:spPr>
          <a:xfrm>
            <a:off x="348342" y="169409"/>
            <a:ext cx="8069943"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3000" u="none" cap="none" strike="noStrike">
                <a:solidFill>
                  <a:srgbClr val="C00000"/>
                </a:solidFill>
                <a:latin typeface="Arial"/>
                <a:ea typeface="Arial"/>
                <a:cs typeface="Arial"/>
                <a:sym typeface="Arial"/>
              </a:rPr>
              <a:t>I. CƠ CẤU TRỤC KHUỶU THANH TRUYỀN</a:t>
            </a:r>
            <a:endParaRPr b="1" i="0" sz="3000" u="none" cap="none" strike="noStrike">
              <a:solidFill>
                <a:srgbClr val="C00000"/>
              </a:solidFill>
              <a:latin typeface="Arial"/>
              <a:ea typeface="Arial"/>
              <a:cs typeface="Arial"/>
              <a:sym typeface="Arial"/>
            </a:endParaRPr>
          </a:p>
        </p:txBody>
      </p:sp>
      <p:sp>
        <p:nvSpPr>
          <p:cNvPr id="242" name="Google Shape;242;p15"/>
          <p:cNvSpPr txBox="1"/>
          <p:nvPr/>
        </p:nvSpPr>
        <p:spPr>
          <a:xfrm>
            <a:off x="445196" y="723407"/>
            <a:ext cx="1803734"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vi-VN" sz="2400" u="none" cap="none" strike="noStrike">
                <a:solidFill>
                  <a:srgbClr val="FF0000"/>
                </a:solidFill>
                <a:latin typeface="Arial"/>
                <a:ea typeface="Arial"/>
                <a:cs typeface="Arial"/>
                <a:sym typeface="Arial"/>
              </a:rPr>
              <a:t>1. Pít-tông</a:t>
            </a:r>
            <a:endParaRPr/>
          </a:p>
        </p:txBody>
      </p:sp>
      <p:sp>
        <p:nvSpPr>
          <p:cNvPr id="243" name="Google Shape;243;p15"/>
          <p:cNvSpPr txBox="1"/>
          <p:nvPr/>
        </p:nvSpPr>
        <p:spPr>
          <a:xfrm>
            <a:off x="348341" y="1124539"/>
            <a:ext cx="8069943" cy="496996"/>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1" lang="vi-VN" sz="2000" u="none" cap="none" strike="noStrike">
                <a:solidFill>
                  <a:srgbClr val="000000"/>
                </a:solidFill>
                <a:latin typeface="Arial"/>
                <a:ea typeface="Arial"/>
                <a:cs typeface="Arial"/>
                <a:sym typeface="Arial"/>
              </a:rPr>
              <a:t>Cấu tạo gồm 3 phần chính:</a:t>
            </a:r>
            <a:endParaRPr/>
          </a:p>
        </p:txBody>
      </p:sp>
      <p:sp>
        <p:nvSpPr>
          <p:cNvPr id="244" name="Google Shape;244;p15"/>
          <p:cNvSpPr/>
          <p:nvPr/>
        </p:nvSpPr>
        <p:spPr>
          <a:xfrm>
            <a:off x="138384" y="1369738"/>
            <a:ext cx="2417357" cy="2124330"/>
          </a:xfrm>
          <a:prstGeom prst="wedgeRoundRectCallout">
            <a:avLst>
              <a:gd fmla="val 71257" name="adj1"/>
              <a:gd fmla="val -12413" name="adj2"/>
              <a:gd fmla="val 16667" name="adj3"/>
            </a:avLst>
          </a:prstGeom>
          <a:solidFill>
            <a:schemeClr val="accent1"/>
          </a:solidFill>
          <a:ln cap="flat" cmpd="sng" w="25400">
            <a:solidFill>
              <a:srgbClr val="57728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1" i="1" lang="vi-VN" sz="2000" u="none" cap="none" strike="noStrike">
                <a:solidFill>
                  <a:srgbClr val="000000"/>
                </a:solidFill>
                <a:latin typeface="Arial"/>
                <a:ea typeface="Arial"/>
                <a:cs typeface="Arial"/>
                <a:sym typeface="Arial"/>
              </a:rPr>
              <a:t>(A) Đỉnh pít-tông: </a:t>
            </a:r>
            <a:r>
              <a:rPr b="0" i="0" lang="vi-VN" sz="2000" u="none" cap="none" strike="noStrike">
                <a:solidFill>
                  <a:srgbClr val="000000"/>
                </a:solidFill>
                <a:latin typeface="Arial"/>
                <a:ea typeface="Arial"/>
                <a:cs typeface="Arial"/>
                <a:sym typeface="Arial"/>
              </a:rPr>
              <a:t>nơi trực tiếp nhận lực đẩy của khí cháy.</a:t>
            </a:r>
            <a:endParaRPr/>
          </a:p>
        </p:txBody>
      </p:sp>
      <p:sp>
        <p:nvSpPr>
          <p:cNvPr id="245" name="Google Shape;245;p15"/>
          <p:cNvSpPr/>
          <p:nvPr/>
        </p:nvSpPr>
        <p:spPr>
          <a:xfrm>
            <a:off x="6367270" y="1156804"/>
            <a:ext cx="2417357" cy="2124330"/>
          </a:xfrm>
          <a:prstGeom prst="wedgeRoundRectCallout">
            <a:avLst>
              <a:gd fmla="val -146063" name="adj1"/>
              <a:gd fmla="val 9839" name="adj2"/>
              <a:gd fmla="val 16667" name="adj3"/>
            </a:avLst>
          </a:prstGeom>
          <a:solidFill>
            <a:schemeClr val="accent1"/>
          </a:solidFill>
          <a:ln cap="flat" cmpd="sng" w="25400">
            <a:solidFill>
              <a:srgbClr val="57728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1" i="1" lang="vi-VN" sz="2000" u="none" cap="none" strike="noStrike">
                <a:solidFill>
                  <a:srgbClr val="000000"/>
                </a:solidFill>
                <a:latin typeface="Arial"/>
                <a:ea typeface="Arial"/>
                <a:cs typeface="Arial"/>
                <a:sym typeface="Arial"/>
              </a:rPr>
              <a:t>(B) Đầu pít-tông: </a:t>
            </a:r>
            <a:r>
              <a:rPr b="0" i="0" lang="vi-VN" sz="2000" u="none" cap="none" strike="noStrike">
                <a:solidFill>
                  <a:srgbClr val="000000"/>
                </a:solidFill>
                <a:latin typeface="Arial"/>
                <a:ea typeface="Arial"/>
                <a:cs typeface="Arial"/>
                <a:sym typeface="Arial"/>
              </a:rPr>
              <a:t>có các rãnh để lắp xéc măng khí và xéc măng dầu.</a:t>
            </a:r>
            <a:endParaRPr/>
          </a:p>
        </p:txBody>
      </p:sp>
      <p:sp>
        <p:nvSpPr>
          <p:cNvPr id="246" name="Google Shape;246;p15"/>
          <p:cNvSpPr/>
          <p:nvPr/>
        </p:nvSpPr>
        <p:spPr>
          <a:xfrm>
            <a:off x="3816748" y="3657585"/>
            <a:ext cx="5191328" cy="1199558"/>
          </a:xfrm>
          <a:prstGeom prst="wedgeRoundRectCallout">
            <a:avLst>
              <a:gd fmla="val -46916" name="adj1"/>
              <a:gd fmla="val -100675" name="adj2"/>
              <a:gd fmla="val 16667" name="adj3"/>
            </a:avLst>
          </a:prstGeom>
          <a:solidFill>
            <a:schemeClr val="accent1"/>
          </a:solidFill>
          <a:ln cap="flat" cmpd="sng" w="25400">
            <a:solidFill>
              <a:srgbClr val="57728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1" i="1" lang="vi-VN" sz="2000" u="none" cap="none" strike="noStrike">
                <a:solidFill>
                  <a:srgbClr val="000000"/>
                </a:solidFill>
                <a:latin typeface="Arial"/>
                <a:ea typeface="Arial"/>
                <a:cs typeface="Arial"/>
                <a:sym typeface="Arial"/>
              </a:rPr>
              <a:t>(C) Thân pít-tông: </a:t>
            </a:r>
            <a:r>
              <a:rPr b="0" i="0" lang="vi-VN" sz="2000" u="none" cap="none" strike="noStrike">
                <a:solidFill>
                  <a:srgbClr val="000000"/>
                </a:solidFill>
                <a:latin typeface="Arial"/>
                <a:ea typeface="Arial"/>
                <a:cs typeface="Arial"/>
                <a:sym typeface="Arial"/>
              </a:rPr>
              <a:t>có nhiệm vụ dẫn hướng cho pít-tông chuyển động trong xi lanh.</a:t>
            </a:r>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0"/>
                                        </p:tgtEl>
                                        <p:attrNameLst>
                                          <p:attrName>style.visibility</p:attrName>
                                        </p:attrNameLst>
                                      </p:cBhvr>
                                      <p:to>
                                        <p:strVal val="visible"/>
                                      </p:to>
                                    </p:set>
                                    <p:anim calcmode="lin" valueType="num">
                                      <p:cBhvr additive="base">
                                        <p:cTn dur="500"/>
                                        <p:tgtEl>
                                          <p:spTgt spid="24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43"/>
                                        </p:tgtEl>
                                        <p:attrNameLst>
                                          <p:attrName>style.visibility</p:attrName>
                                        </p:attrNameLst>
                                      </p:cBhvr>
                                      <p:to>
                                        <p:strVal val="visible"/>
                                      </p:to>
                                    </p:set>
                                    <p:anim calcmode="lin" valueType="num">
                                      <p:cBhvr additive="base">
                                        <p:cTn dur="500"/>
                                        <p:tgtEl>
                                          <p:spTgt spid="24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44"/>
                                        </p:tgtEl>
                                        <p:attrNameLst>
                                          <p:attrName>style.visibility</p:attrName>
                                        </p:attrNameLst>
                                      </p:cBhvr>
                                      <p:to>
                                        <p:strVal val="visible"/>
                                      </p:to>
                                    </p:set>
                                    <p:anim calcmode="lin" valueType="num">
                                      <p:cBhvr additive="base">
                                        <p:cTn dur="500"/>
                                        <p:tgtEl>
                                          <p:spTgt spid="244"/>
                                        </p:tgtEl>
                                        <p:attrNameLst>
                                          <p:attrName>ppt_w</p:attrName>
                                        </p:attrNameLst>
                                      </p:cBhvr>
                                      <p:tavLst>
                                        <p:tav fmla="" tm="0">
                                          <p:val>
                                            <p:strVal val="0"/>
                                          </p:val>
                                        </p:tav>
                                        <p:tav fmla="" tm="100000">
                                          <p:val>
                                            <p:strVal val="#ppt_w"/>
                                          </p:val>
                                        </p:tav>
                                      </p:tavLst>
                                    </p:anim>
                                    <p:anim calcmode="lin" valueType="num">
                                      <p:cBhvr additive="base">
                                        <p:cTn dur="500"/>
                                        <p:tgtEl>
                                          <p:spTgt spid="24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45"/>
                                        </p:tgtEl>
                                        <p:attrNameLst>
                                          <p:attrName>style.visibility</p:attrName>
                                        </p:attrNameLst>
                                      </p:cBhvr>
                                      <p:to>
                                        <p:strVal val="visible"/>
                                      </p:to>
                                    </p:set>
                                    <p:anim calcmode="lin" valueType="num">
                                      <p:cBhvr additive="base">
                                        <p:cTn dur="500"/>
                                        <p:tgtEl>
                                          <p:spTgt spid="245"/>
                                        </p:tgtEl>
                                        <p:attrNameLst>
                                          <p:attrName>ppt_w</p:attrName>
                                        </p:attrNameLst>
                                      </p:cBhvr>
                                      <p:tavLst>
                                        <p:tav fmla="" tm="0">
                                          <p:val>
                                            <p:strVal val="0"/>
                                          </p:val>
                                        </p:tav>
                                        <p:tav fmla="" tm="100000">
                                          <p:val>
                                            <p:strVal val="#ppt_w"/>
                                          </p:val>
                                        </p:tav>
                                      </p:tavLst>
                                    </p:anim>
                                    <p:anim calcmode="lin" valueType="num">
                                      <p:cBhvr additive="base">
                                        <p:cTn dur="500"/>
                                        <p:tgtEl>
                                          <p:spTgt spid="24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46"/>
                                        </p:tgtEl>
                                        <p:attrNameLst>
                                          <p:attrName>style.visibility</p:attrName>
                                        </p:attrNameLst>
                                      </p:cBhvr>
                                      <p:to>
                                        <p:strVal val="visible"/>
                                      </p:to>
                                    </p:set>
                                    <p:anim calcmode="lin" valueType="num">
                                      <p:cBhvr additive="base">
                                        <p:cTn dur="500"/>
                                        <p:tgtEl>
                                          <p:spTgt spid="246"/>
                                        </p:tgtEl>
                                        <p:attrNameLst>
                                          <p:attrName>ppt_w</p:attrName>
                                        </p:attrNameLst>
                                      </p:cBhvr>
                                      <p:tavLst>
                                        <p:tav fmla="" tm="0">
                                          <p:val>
                                            <p:strVal val="0"/>
                                          </p:val>
                                        </p:tav>
                                        <p:tav fmla="" tm="100000">
                                          <p:val>
                                            <p:strVal val="#ppt_w"/>
                                          </p:val>
                                        </p:tav>
                                      </p:tavLst>
                                    </p:anim>
                                    <p:anim calcmode="lin" valueType="num">
                                      <p:cBhvr additive="base">
                                        <p:cTn dur="500"/>
                                        <p:tgtEl>
                                          <p:spTgt spid="24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6"/>
          <p:cNvSpPr txBox="1"/>
          <p:nvPr/>
        </p:nvSpPr>
        <p:spPr>
          <a:xfrm>
            <a:off x="348342" y="169409"/>
            <a:ext cx="8069943"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3000" u="none" cap="none" strike="noStrike">
                <a:solidFill>
                  <a:srgbClr val="C00000"/>
                </a:solidFill>
                <a:latin typeface="Arial"/>
                <a:ea typeface="Arial"/>
                <a:cs typeface="Arial"/>
                <a:sym typeface="Arial"/>
              </a:rPr>
              <a:t>I. CƠ CẤU TRỤC KHUỶU THANH TRUYỀN</a:t>
            </a:r>
            <a:endParaRPr b="1" i="0" sz="3000" u="none" cap="none" strike="noStrike">
              <a:solidFill>
                <a:srgbClr val="C00000"/>
              </a:solidFill>
              <a:latin typeface="Arial"/>
              <a:ea typeface="Arial"/>
              <a:cs typeface="Arial"/>
              <a:sym typeface="Arial"/>
            </a:endParaRPr>
          </a:p>
        </p:txBody>
      </p:sp>
      <p:sp>
        <p:nvSpPr>
          <p:cNvPr id="252" name="Google Shape;252;p16"/>
          <p:cNvSpPr txBox="1"/>
          <p:nvPr/>
        </p:nvSpPr>
        <p:spPr>
          <a:xfrm>
            <a:off x="445196" y="723407"/>
            <a:ext cx="1803734"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vi-VN" sz="2400" u="none" cap="none" strike="noStrike">
                <a:solidFill>
                  <a:srgbClr val="FF0000"/>
                </a:solidFill>
                <a:latin typeface="Arial"/>
                <a:ea typeface="Arial"/>
                <a:cs typeface="Arial"/>
                <a:sym typeface="Arial"/>
              </a:rPr>
              <a:t>1. Pít-tông</a:t>
            </a:r>
            <a:endParaRPr/>
          </a:p>
        </p:txBody>
      </p:sp>
      <p:grpSp>
        <p:nvGrpSpPr>
          <p:cNvPr id="253" name="Google Shape;253;p16"/>
          <p:cNvGrpSpPr/>
          <p:nvPr/>
        </p:nvGrpSpPr>
        <p:grpSpPr>
          <a:xfrm>
            <a:off x="543874" y="1369738"/>
            <a:ext cx="2557280" cy="553998"/>
            <a:chOff x="1347063" y="2157534"/>
            <a:chExt cx="2557280" cy="553998"/>
          </a:xfrm>
        </p:grpSpPr>
        <p:sp>
          <p:nvSpPr>
            <p:cNvPr id="254" name="Google Shape;254;p16"/>
            <p:cNvSpPr txBox="1"/>
            <p:nvPr/>
          </p:nvSpPr>
          <p:spPr>
            <a:xfrm>
              <a:off x="1636393" y="2157534"/>
              <a:ext cx="2267950" cy="55399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vi-VN" sz="2000" u="none" cap="none" strike="noStrike">
                  <a:solidFill>
                    <a:srgbClr val="7030A0"/>
                  </a:solidFill>
                  <a:latin typeface="Arial"/>
                  <a:ea typeface="Arial"/>
                  <a:cs typeface="Arial"/>
                  <a:sym typeface="Arial"/>
                </a:rPr>
                <a:t>Kết nối năng lực</a:t>
              </a:r>
              <a:endParaRPr/>
            </a:p>
          </p:txBody>
        </p:sp>
        <p:pic>
          <p:nvPicPr>
            <p:cNvPr descr="Puzzle Basic Rounded Flat icon" id="255" name="Google Shape;255;p16"/>
            <p:cNvPicPr preferRelativeResize="0"/>
            <p:nvPr/>
          </p:nvPicPr>
          <p:blipFill rotWithShape="1">
            <a:blip r:embed="rId3">
              <a:alphaModFix/>
            </a:blip>
            <a:srcRect b="0" l="0" r="0" t="0"/>
            <a:stretch/>
          </p:blipFill>
          <p:spPr>
            <a:xfrm>
              <a:off x="1347063" y="2203484"/>
              <a:ext cx="354851" cy="354851"/>
            </a:xfrm>
            <a:prstGeom prst="rect">
              <a:avLst/>
            </a:prstGeom>
            <a:noFill/>
            <a:ln>
              <a:noFill/>
            </a:ln>
          </p:spPr>
        </p:pic>
      </p:grpSp>
      <p:grpSp>
        <p:nvGrpSpPr>
          <p:cNvPr id="256" name="Google Shape;256;p16"/>
          <p:cNvGrpSpPr/>
          <p:nvPr/>
        </p:nvGrpSpPr>
        <p:grpSpPr>
          <a:xfrm>
            <a:off x="3489162" y="1369738"/>
            <a:ext cx="4732638" cy="2726591"/>
            <a:chOff x="3489162" y="1369738"/>
            <a:chExt cx="4732638" cy="2726591"/>
          </a:xfrm>
        </p:grpSpPr>
        <p:sp>
          <p:nvSpPr>
            <p:cNvPr id="257" name="Google Shape;257;p16"/>
            <p:cNvSpPr/>
            <p:nvPr/>
          </p:nvSpPr>
          <p:spPr>
            <a:xfrm>
              <a:off x="3489162" y="1369738"/>
              <a:ext cx="4732638" cy="2726591"/>
            </a:xfrm>
            <a:prstGeom prst="wedgeEllipseCallout">
              <a:avLst>
                <a:gd fmla="val -45898" name="adj1"/>
                <a:gd fmla="val 48451" name="adj2"/>
              </a:avLst>
            </a:prstGeom>
            <a:solidFill>
              <a:schemeClr val="accent6"/>
            </a:solidFill>
            <a:ln cap="flat" cmpd="sng" w="9525">
              <a:solidFill>
                <a:srgbClr val="577288"/>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1" lang="vi-VN" sz="2000" u="none" cap="none" strike="noStrike">
                  <a:solidFill>
                    <a:srgbClr val="000000"/>
                  </a:solidFill>
                  <a:latin typeface="Arial"/>
                  <a:ea typeface="Arial"/>
                  <a:cs typeface="Arial"/>
                  <a:sym typeface="Arial"/>
                </a:rPr>
                <a:t>Em hãy tìm hiểu và cho biết nhiệm vụ của xéc măng. Có mấy loại xéc măng? Đó là những loại nào?</a:t>
              </a:r>
              <a:endParaRPr b="0" i="0" sz="2000" u="none" cap="none" strike="noStrike">
                <a:solidFill>
                  <a:srgbClr val="000000"/>
                </a:solidFill>
                <a:latin typeface="Arial"/>
                <a:ea typeface="Arial"/>
                <a:cs typeface="Arial"/>
                <a:sym typeface="Arial"/>
              </a:endParaRPr>
            </a:p>
          </p:txBody>
        </p:sp>
        <p:pic>
          <p:nvPicPr>
            <p:cNvPr id="258" name="Google Shape;258;p16"/>
            <p:cNvPicPr preferRelativeResize="0"/>
            <p:nvPr/>
          </p:nvPicPr>
          <p:blipFill rotWithShape="1">
            <a:blip r:embed="rId4">
              <a:alphaModFix/>
            </a:blip>
            <a:srcRect b="0" l="0" r="0" t="0"/>
            <a:stretch/>
          </p:blipFill>
          <p:spPr>
            <a:xfrm>
              <a:off x="3489162" y="1866336"/>
              <a:ext cx="625966" cy="580213"/>
            </a:xfrm>
            <a:prstGeom prst="rect">
              <a:avLst/>
            </a:prstGeom>
            <a:noFill/>
            <a:ln>
              <a:noFill/>
            </a:ln>
          </p:spPr>
        </p:pic>
      </p:grpSp>
      <p:pic>
        <p:nvPicPr>
          <p:cNvPr descr="Xéc măng là gì? Công dụng của xéc măng? - Phụ Tùng ô tô Hưng Phát" id="259" name="Google Shape;259;p16"/>
          <p:cNvPicPr preferRelativeResize="0"/>
          <p:nvPr/>
        </p:nvPicPr>
        <p:blipFill rotWithShape="1">
          <a:blip r:embed="rId5">
            <a:alphaModFix/>
          </a:blip>
          <a:srcRect b="0" l="20175" r="6366" t="0"/>
          <a:stretch/>
        </p:blipFill>
        <p:spPr>
          <a:xfrm>
            <a:off x="543874" y="2243549"/>
            <a:ext cx="2668951" cy="1968079"/>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53"/>
                                        </p:tgtEl>
                                        <p:attrNameLst>
                                          <p:attrName>style.visibility</p:attrName>
                                        </p:attrNameLst>
                                      </p:cBhvr>
                                      <p:to>
                                        <p:strVal val="visible"/>
                                      </p:to>
                                    </p:set>
                                    <p:anim calcmode="lin" valueType="num">
                                      <p:cBhvr additive="base">
                                        <p:cTn dur="500"/>
                                        <p:tgtEl>
                                          <p:spTgt spid="253"/>
                                        </p:tgtEl>
                                        <p:attrNameLst>
                                          <p:attrName>ppt_w</p:attrName>
                                        </p:attrNameLst>
                                      </p:cBhvr>
                                      <p:tavLst>
                                        <p:tav fmla="" tm="0">
                                          <p:val>
                                            <p:strVal val="0"/>
                                          </p:val>
                                        </p:tav>
                                        <p:tav fmla="" tm="100000">
                                          <p:val>
                                            <p:strVal val="#ppt_w"/>
                                          </p:val>
                                        </p:tav>
                                      </p:tavLst>
                                    </p:anim>
                                    <p:anim calcmode="lin" valueType="num">
                                      <p:cBhvr additive="base">
                                        <p:cTn dur="500"/>
                                        <p:tgtEl>
                                          <p:spTgt spid="25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par>
                                <p:cTn fill="hold" nodeType="with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7"/>
          <p:cNvSpPr txBox="1"/>
          <p:nvPr/>
        </p:nvSpPr>
        <p:spPr>
          <a:xfrm>
            <a:off x="348342" y="169409"/>
            <a:ext cx="8069943"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3000" u="none" cap="none" strike="noStrike">
                <a:solidFill>
                  <a:srgbClr val="C00000"/>
                </a:solidFill>
                <a:latin typeface="Arial"/>
                <a:ea typeface="Arial"/>
                <a:cs typeface="Arial"/>
                <a:sym typeface="Arial"/>
              </a:rPr>
              <a:t>I. CƠ CẤU TRỤC KHUỶU THANH TRUYỀN</a:t>
            </a:r>
            <a:endParaRPr b="1" i="0" sz="3000" u="none" cap="none" strike="noStrike">
              <a:solidFill>
                <a:srgbClr val="C00000"/>
              </a:solidFill>
              <a:latin typeface="Arial"/>
              <a:ea typeface="Arial"/>
              <a:cs typeface="Arial"/>
              <a:sym typeface="Arial"/>
            </a:endParaRPr>
          </a:p>
        </p:txBody>
      </p:sp>
      <p:sp>
        <p:nvSpPr>
          <p:cNvPr id="265" name="Google Shape;265;p17"/>
          <p:cNvSpPr txBox="1"/>
          <p:nvPr/>
        </p:nvSpPr>
        <p:spPr>
          <a:xfrm>
            <a:off x="445196" y="723407"/>
            <a:ext cx="1803734"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vi-VN" sz="2400" u="none" cap="none" strike="noStrike">
                <a:solidFill>
                  <a:srgbClr val="FF0000"/>
                </a:solidFill>
                <a:latin typeface="Arial"/>
                <a:ea typeface="Arial"/>
                <a:cs typeface="Arial"/>
                <a:sym typeface="Arial"/>
              </a:rPr>
              <a:t>1. Pít-tông</a:t>
            </a:r>
            <a:endParaRPr/>
          </a:p>
        </p:txBody>
      </p:sp>
      <p:grpSp>
        <p:nvGrpSpPr>
          <p:cNvPr id="266" name="Google Shape;266;p17"/>
          <p:cNvGrpSpPr/>
          <p:nvPr/>
        </p:nvGrpSpPr>
        <p:grpSpPr>
          <a:xfrm>
            <a:off x="543874" y="1369738"/>
            <a:ext cx="2557280" cy="553998"/>
            <a:chOff x="1347063" y="2157534"/>
            <a:chExt cx="2557280" cy="553998"/>
          </a:xfrm>
        </p:grpSpPr>
        <p:sp>
          <p:nvSpPr>
            <p:cNvPr id="267" name="Google Shape;267;p17"/>
            <p:cNvSpPr txBox="1"/>
            <p:nvPr/>
          </p:nvSpPr>
          <p:spPr>
            <a:xfrm>
              <a:off x="1636393" y="2157534"/>
              <a:ext cx="2267950" cy="55399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vi-VN" sz="2000" u="none" cap="none" strike="noStrike">
                  <a:solidFill>
                    <a:srgbClr val="7030A0"/>
                  </a:solidFill>
                  <a:latin typeface="Arial"/>
                  <a:ea typeface="Arial"/>
                  <a:cs typeface="Arial"/>
                  <a:sym typeface="Arial"/>
                </a:rPr>
                <a:t>Kết nối năng lực</a:t>
              </a:r>
              <a:endParaRPr/>
            </a:p>
          </p:txBody>
        </p:sp>
        <p:pic>
          <p:nvPicPr>
            <p:cNvPr descr="Puzzle Basic Rounded Flat icon" id="268" name="Google Shape;268;p17"/>
            <p:cNvPicPr preferRelativeResize="0"/>
            <p:nvPr/>
          </p:nvPicPr>
          <p:blipFill rotWithShape="1">
            <a:blip r:embed="rId3">
              <a:alphaModFix/>
            </a:blip>
            <a:srcRect b="0" l="0" r="0" t="0"/>
            <a:stretch/>
          </p:blipFill>
          <p:spPr>
            <a:xfrm>
              <a:off x="1347063" y="2203484"/>
              <a:ext cx="354851" cy="354851"/>
            </a:xfrm>
            <a:prstGeom prst="rect">
              <a:avLst/>
            </a:prstGeom>
            <a:noFill/>
            <a:ln>
              <a:noFill/>
            </a:ln>
          </p:spPr>
        </p:pic>
      </p:grpSp>
      <p:pic>
        <p:nvPicPr>
          <p:cNvPr descr="Xéc măng là gì? Công dụng của xéc măng? - Phụ Tùng ô tô Hưng Phát" id="269" name="Google Shape;269;p17"/>
          <p:cNvPicPr preferRelativeResize="0"/>
          <p:nvPr/>
        </p:nvPicPr>
        <p:blipFill rotWithShape="1">
          <a:blip r:embed="rId4">
            <a:alphaModFix/>
          </a:blip>
          <a:srcRect b="0" l="20175" r="6366" t="0"/>
          <a:stretch/>
        </p:blipFill>
        <p:spPr>
          <a:xfrm>
            <a:off x="543874" y="2243549"/>
            <a:ext cx="2668951" cy="1968079"/>
          </a:xfrm>
          <a:prstGeom prst="rect">
            <a:avLst/>
          </a:prstGeom>
          <a:noFill/>
          <a:ln>
            <a:noFill/>
          </a:ln>
        </p:spPr>
      </p:pic>
      <p:sp>
        <p:nvSpPr>
          <p:cNvPr id="270" name="Google Shape;270;p17"/>
          <p:cNvSpPr/>
          <p:nvPr/>
        </p:nvSpPr>
        <p:spPr>
          <a:xfrm>
            <a:off x="3390484" y="1181448"/>
            <a:ext cx="4813942" cy="612934"/>
          </a:xfrm>
          <a:prstGeom prst="roundRect">
            <a:avLst>
              <a:gd fmla="val 14651" name="adj"/>
            </a:avLst>
          </a:prstGeom>
          <a:solidFill>
            <a:schemeClr val="accent6"/>
          </a:solidFill>
          <a:ln cap="flat" cmpd="sng" w="9525">
            <a:solidFill>
              <a:srgbClr val="577288"/>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1" lang="vi-VN" sz="2000" u="none" cap="none" strike="noStrike">
                <a:solidFill>
                  <a:srgbClr val="000000"/>
                </a:solidFill>
                <a:latin typeface="Arial"/>
                <a:ea typeface="Arial"/>
                <a:cs typeface="Arial"/>
                <a:sym typeface="Arial"/>
              </a:rPr>
              <a:t>Nhiệm vụ: </a:t>
            </a:r>
            <a:r>
              <a:rPr b="0" i="0" lang="vi-VN" sz="2000" u="none" cap="none" strike="noStrike">
                <a:solidFill>
                  <a:srgbClr val="000000"/>
                </a:solidFill>
                <a:latin typeface="Arial"/>
                <a:ea typeface="Arial"/>
                <a:cs typeface="Arial"/>
                <a:sym typeface="Arial"/>
              </a:rPr>
              <a:t>bao kín buồng cháy. </a:t>
            </a:r>
            <a:endParaRPr b="0" i="0" sz="2000" u="none" cap="none" strike="noStrike">
              <a:solidFill>
                <a:srgbClr val="000000"/>
              </a:solidFill>
              <a:latin typeface="Arial"/>
              <a:ea typeface="Arial"/>
              <a:cs typeface="Arial"/>
              <a:sym typeface="Arial"/>
            </a:endParaRPr>
          </a:p>
        </p:txBody>
      </p:sp>
      <p:sp>
        <p:nvSpPr>
          <p:cNvPr id="271" name="Google Shape;271;p17"/>
          <p:cNvSpPr/>
          <p:nvPr/>
        </p:nvSpPr>
        <p:spPr>
          <a:xfrm>
            <a:off x="3390484" y="1971194"/>
            <a:ext cx="4813942" cy="2945368"/>
          </a:xfrm>
          <a:prstGeom prst="roundRect">
            <a:avLst>
              <a:gd fmla="val 5155" name="adj"/>
            </a:avLst>
          </a:prstGeom>
          <a:solidFill>
            <a:schemeClr val="accent6"/>
          </a:solidFill>
          <a:ln cap="flat" cmpd="sng" w="9525">
            <a:solidFill>
              <a:srgbClr val="577288"/>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1" lang="vi-VN" sz="2000" u="none" cap="none" strike="noStrike">
                <a:solidFill>
                  <a:srgbClr val="000000"/>
                </a:solidFill>
                <a:latin typeface="Arial"/>
                <a:ea typeface="Arial"/>
                <a:cs typeface="Arial"/>
                <a:sym typeface="Arial"/>
              </a:rPr>
              <a:t>Phân loại: </a:t>
            </a:r>
            <a:endParaRPr/>
          </a:p>
          <a:p>
            <a:pPr indent="-342900" lvl="0" marL="342900" marR="0" rtl="0" algn="just">
              <a:lnSpc>
                <a:spcPct val="150000"/>
              </a:lnSpc>
              <a:spcBef>
                <a:spcPts val="0"/>
              </a:spcBef>
              <a:spcAft>
                <a:spcPts val="0"/>
              </a:spcAft>
              <a:buClr>
                <a:srgbClr val="000000"/>
              </a:buClr>
              <a:buSzPts val="2000"/>
              <a:buFont typeface="Arial"/>
              <a:buChar char="•"/>
            </a:pPr>
            <a:r>
              <a:rPr b="1" i="1" lang="vi-VN" sz="2000" u="none" cap="none" strike="noStrike">
                <a:solidFill>
                  <a:srgbClr val="000000"/>
                </a:solidFill>
                <a:latin typeface="Arial"/>
                <a:ea typeface="Arial"/>
                <a:cs typeface="Arial"/>
                <a:sym typeface="Arial"/>
              </a:rPr>
              <a:t>Xéc măng khí: </a:t>
            </a:r>
            <a:r>
              <a:rPr b="0" i="0" lang="vi-VN" sz="2000" u="none" cap="none" strike="noStrike">
                <a:solidFill>
                  <a:srgbClr val="000000"/>
                </a:solidFill>
                <a:latin typeface="Arial"/>
                <a:ea typeface="Arial"/>
                <a:cs typeface="Arial"/>
                <a:sym typeface="Arial"/>
              </a:rPr>
              <a:t>ngăn không cho khí cháy lọt từ buồng chảy xuống các te; làm mát đỉnh pít-tông.</a:t>
            </a:r>
            <a:endParaRPr/>
          </a:p>
          <a:p>
            <a:pPr indent="-342900" lvl="0" marL="342900" marR="0" rtl="0" algn="just">
              <a:lnSpc>
                <a:spcPct val="150000"/>
              </a:lnSpc>
              <a:spcBef>
                <a:spcPts val="0"/>
              </a:spcBef>
              <a:spcAft>
                <a:spcPts val="0"/>
              </a:spcAft>
              <a:buClr>
                <a:srgbClr val="000000"/>
              </a:buClr>
              <a:buSzPts val="2000"/>
              <a:buFont typeface="Arial"/>
              <a:buChar char="•"/>
            </a:pPr>
            <a:r>
              <a:rPr b="1" i="1" lang="vi-VN" sz="2000" u="none" cap="none" strike="noStrike">
                <a:solidFill>
                  <a:srgbClr val="000000"/>
                </a:solidFill>
                <a:latin typeface="Arial"/>
                <a:ea typeface="Arial"/>
                <a:cs typeface="Arial"/>
                <a:sym typeface="Arial"/>
              </a:rPr>
              <a:t>Xéc măng dầu: </a:t>
            </a:r>
            <a:r>
              <a:rPr b="0" i="0" lang="vi-VN" sz="2000" u="none" cap="none" strike="noStrike">
                <a:solidFill>
                  <a:srgbClr val="000000"/>
                </a:solidFill>
                <a:latin typeface="Arial"/>
                <a:ea typeface="Arial"/>
                <a:cs typeface="Arial"/>
                <a:sym typeface="Arial"/>
              </a:rPr>
              <a:t>ngăn không cho dầu bôi trơn từ các te lọt vào buồng cháy. </a:t>
            </a:r>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0"/>
                                        </p:tgtEl>
                                        <p:attrNameLst>
                                          <p:attrName>style.visibility</p:attrName>
                                        </p:attrNameLst>
                                      </p:cBhvr>
                                      <p:to>
                                        <p:strVal val="visible"/>
                                      </p:to>
                                    </p:set>
                                    <p:anim calcmode="lin" valueType="num">
                                      <p:cBhvr additive="base">
                                        <p:cTn dur="500"/>
                                        <p:tgtEl>
                                          <p:spTgt spid="27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1"/>
                                        </p:tgtEl>
                                        <p:attrNameLst>
                                          <p:attrName>style.visibility</p:attrName>
                                        </p:attrNameLst>
                                      </p:cBhvr>
                                      <p:to>
                                        <p:strVal val="visible"/>
                                      </p:to>
                                    </p:set>
                                    <p:anim calcmode="lin" valueType="num">
                                      <p:cBhvr additive="base">
                                        <p:cTn dur="500"/>
                                        <p:tgtEl>
                                          <p:spTgt spid="27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8"/>
          <p:cNvSpPr txBox="1"/>
          <p:nvPr/>
        </p:nvSpPr>
        <p:spPr>
          <a:xfrm>
            <a:off x="348342" y="169409"/>
            <a:ext cx="8069943"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3000" u="none" cap="none" strike="noStrike">
                <a:solidFill>
                  <a:srgbClr val="C00000"/>
                </a:solidFill>
                <a:latin typeface="Arial"/>
                <a:ea typeface="Arial"/>
                <a:cs typeface="Arial"/>
                <a:sym typeface="Arial"/>
              </a:rPr>
              <a:t>I. CƠ CẤU TRỤC KHUỶU THANH TRUYỀN</a:t>
            </a:r>
            <a:endParaRPr b="1" i="0" sz="3000" u="none" cap="none" strike="noStrike">
              <a:solidFill>
                <a:srgbClr val="C00000"/>
              </a:solidFill>
              <a:latin typeface="Arial"/>
              <a:ea typeface="Arial"/>
              <a:cs typeface="Arial"/>
              <a:sym typeface="Arial"/>
            </a:endParaRPr>
          </a:p>
        </p:txBody>
      </p:sp>
      <p:sp>
        <p:nvSpPr>
          <p:cNvPr id="277" name="Google Shape;277;p18"/>
          <p:cNvSpPr txBox="1"/>
          <p:nvPr/>
        </p:nvSpPr>
        <p:spPr>
          <a:xfrm>
            <a:off x="445195" y="723407"/>
            <a:ext cx="2545139"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vi-VN" sz="2400" u="none" cap="none" strike="noStrike">
                <a:solidFill>
                  <a:srgbClr val="FF0000"/>
                </a:solidFill>
                <a:latin typeface="Arial"/>
                <a:ea typeface="Arial"/>
                <a:cs typeface="Arial"/>
                <a:sym typeface="Arial"/>
              </a:rPr>
              <a:t>2. Thanh truyền</a:t>
            </a:r>
            <a:endParaRPr/>
          </a:p>
        </p:txBody>
      </p:sp>
      <p:grpSp>
        <p:nvGrpSpPr>
          <p:cNvPr id="278" name="Google Shape;278;p18"/>
          <p:cNvGrpSpPr/>
          <p:nvPr/>
        </p:nvGrpSpPr>
        <p:grpSpPr>
          <a:xfrm>
            <a:off x="988717" y="1572464"/>
            <a:ext cx="3115218" cy="2806658"/>
            <a:chOff x="1213828" y="505868"/>
            <a:chExt cx="3115218" cy="2806658"/>
          </a:xfrm>
        </p:grpSpPr>
        <p:sp>
          <p:nvSpPr>
            <p:cNvPr id="279" name="Google Shape;279;p18"/>
            <p:cNvSpPr txBox="1"/>
            <p:nvPr/>
          </p:nvSpPr>
          <p:spPr>
            <a:xfrm>
              <a:off x="1213828" y="911869"/>
              <a:ext cx="3115218" cy="2400657"/>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Đọc nội dung mục I.2, quan sát hình 19.4 SGK tr. 94 và trả lời câu hỏi:</a:t>
              </a:r>
              <a:endParaRPr b="0" i="0" sz="20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None/>
              </a:pPr>
              <a:r>
                <a:rPr b="0" i="1" lang="vi-VN" sz="2000" u="none" cap="none" strike="noStrike">
                  <a:solidFill>
                    <a:srgbClr val="000000"/>
                  </a:solidFill>
                  <a:latin typeface="Arial"/>
                  <a:ea typeface="Arial"/>
                  <a:cs typeface="Arial"/>
                  <a:sym typeface="Arial"/>
                </a:rPr>
                <a:t>Nêu nhiệm vụ và cấu tạo thanh truyền.</a:t>
              </a:r>
              <a:endParaRPr/>
            </a:p>
          </p:txBody>
        </p:sp>
        <p:pic>
          <p:nvPicPr>
            <p:cNvPr id="280" name="Google Shape;280;p18"/>
            <p:cNvPicPr preferRelativeResize="0"/>
            <p:nvPr/>
          </p:nvPicPr>
          <p:blipFill rotWithShape="1">
            <a:blip r:embed="rId3">
              <a:alphaModFix/>
            </a:blip>
            <a:srcRect b="0" l="0" r="0" t="0"/>
            <a:stretch/>
          </p:blipFill>
          <p:spPr>
            <a:xfrm>
              <a:off x="2397339" y="505868"/>
              <a:ext cx="748195" cy="406001"/>
            </a:xfrm>
            <a:prstGeom prst="rect">
              <a:avLst/>
            </a:prstGeom>
            <a:noFill/>
            <a:ln>
              <a:noFill/>
            </a:ln>
          </p:spPr>
        </p:pic>
      </p:grpSp>
      <p:pic>
        <p:nvPicPr>
          <p:cNvPr id="281" name="Google Shape;281;p18"/>
          <p:cNvPicPr preferRelativeResize="0"/>
          <p:nvPr/>
        </p:nvPicPr>
        <p:blipFill rotWithShape="1">
          <a:blip r:embed="rId4">
            <a:alphaModFix/>
          </a:blip>
          <a:srcRect b="0" l="0" r="0" t="0"/>
          <a:stretch/>
        </p:blipFill>
        <p:spPr>
          <a:xfrm>
            <a:off x="4580288" y="1775464"/>
            <a:ext cx="3323716" cy="2399073"/>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8"/>
                                        </p:tgtEl>
                                        <p:attrNameLst>
                                          <p:attrName>style.visibility</p:attrName>
                                        </p:attrNameLst>
                                      </p:cBhvr>
                                      <p:to>
                                        <p:strVal val="visible"/>
                                      </p:to>
                                    </p:set>
                                    <p:anim calcmode="lin" valueType="num">
                                      <p:cBhvr additive="base">
                                        <p:cTn dur="500"/>
                                        <p:tgtEl>
                                          <p:spTgt spid="278"/>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9"/>
          <p:cNvSpPr txBox="1"/>
          <p:nvPr/>
        </p:nvSpPr>
        <p:spPr>
          <a:xfrm>
            <a:off x="348342" y="169409"/>
            <a:ext cx="8069943"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3000" u="none" cap="none" strike="noStrike">
                <a:solidFill>
                  <a:srgbClr val="C00000"/>
                </a:solidFill>
                <a:latin typeface="Arial"/>
                <a:ea typeface="Arial"/>
                <a:cs typeface="Arial"/>
                <a:sym typeface="Arial"/>
              </a:rPr>
              <a:t>I. CƠ CẤU TRỤC KHUỶU THANH TRUYỀN</a:t>
            </a:r>
            <a:endParaRPr b="1" i="0" sz="3000" u="none" cap="none" strike="noStrike">
              <a:solidFill>
                <a:srgbClr val="C00000"/>
              </a:solidFill>
              <a:latin typeface="Arial"/>
              <a:ea typeface="Arial"/>
              <a:cs typeface="Arial"/>
              <a:sym typeface="Arial"/>
            </a:endParaRPr>
          </a:p>
        </p:txBody>
      </p:sp>
      <p:sp>
        <p:nvSpPr>
          <p:cNvPr id="287" name="Google Shape;287;p19"/>
          <p:cNvSpPr txBox="1"/>
          <p:nvPr/>
        </p:nvSpPr>
        <p:spPr>
          <a:xfrm>
            <a:off x="445195" y="723407"/>
            <a:ext cx="2545139"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vi-VN" sz="2400" u="none" cap="none" strike="noStrike">
                <a:solidFill>
                  <a:srgbClr val="FF0000"/>
                </a:solidFill>
                <a:latin typeface="Arial"/>
                <a:ea typeface="Arial"/>
                <a:cs typeface="Arial"/>
                <a:sym typeface="Arial"/>
              </a:rPr>
              <a:t>2. Thanh truyền</a:t>
            </a:r>
            <a:endParaRPr/>
          </a:p>
        </p:txBody>
      </p:sp>
      <p:pic>
        <p:nvPicPr>
          <p:cNvPr id="288" name="Google Shape;288;p19"/>
          <p:cNvPicPr preferRelativeResize="0"/>
          <p:nvPr/>
        </p:nvPicPr>
        <p:blipFill rotWithShape="1">
          <a:blip r:embed="rId3">
            <a:alphaModFix/>
          </a:blip>
          <a:srcRect b="0" l="0" r="0" t="0"/>
          <a:stretch/>
        </p:blipFill>
        <p:spPr>
          <a:xfrm>
            <a:off x="2721455" y="2455086"/>
            <a:ext cx="3323716" cy="2399073"/>
          </a:xfrm>
          <a:prstGeom prst="rect">
            <a:avLst/>
          </a:prstGeom>
          <a:noFill/>
          <a:ln>
            <a:noFill/>
          </a:ln>
        </p:spPr>
      </p:pic>
      <p:sp>
        <p:nvSpPr>
          <p:cNvPr id="289" name="Google Shape;289;p19"/>
          <p:cNvSpPr txBox="1"/>
          <p:nvPr/>
        </p:nvSpPr>
        <p:spPr>
          <a:xfrm>
            <a:off x="668616" y="1277405"/>
            <a:ext cx="7429393" cy="1015663"/>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1" lang="vi-VN" sz="2000" u="none" cap="none" strike="noStrike">
                <a:solidFill>
                  <a:srgbClr val="000000"/>
                </a:solidFill>
                <a:latin typeface="Arial"/>
                <a:ea typeface="Arial"/>
                <a:cs typeface="Arial"/>
                <a:sym typeface="Arial"/>
              </a:rPr>
              <a:t>Nhiệm vụ: </a:t>
            </a:r>
            <a:r>
              <a:rPr b="0" i="0" lang="vi-VN" sz="2000" u="none" cap="none" strike="noStrike">
                <a:solidFill>
                  <a:srgbClr val="000000"/>
                </a:solidFill>
                <a:latin typeface="Arial"/>
                <a:ea typeface="Arial"/>
                <a:cs typeface="Arial"/>
                <a:sym typeface="Arial"/>
              </a:rPr>
              <a:t>Thanh truyền là chi tiết nối pít-tông và trục khuỷu, thực hiện truyền lực giữa các chi tiết đó.</a:t>
            </a:r>
            <a:endParaRPr b="0" i="0" sz="2000" u="none" cap="none" strike="noStrike">
              <a:solidFill>
                <a:srgbClr val="000000"/>
              </a:solidFill>
              <a:latin typeface="Arial"/>
              <a:ea typeface="Arial"/>
              <a:cs typeface="Arial"/>
              <a:sym typeface="Arial"/>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9"/>
                                        </p:tgtEl>
                                        <p:attrNameLst>
                                          <p:attrName>style.visibility</p:attrName>
                                        </p:attrNameLst>
                                      </p:cBhvr>
                                      <p:to>
                                        <p:strVal val="visible"/>
                                      </p:to>
                                    </p:set>
                                    <p:anim calcmode="lin" valueType="num">
                                      <p:cBhvr additive="base">
                                        <p:cTn dur="500"/>
                                        <p:tgtEl>
                                          <p:spTgt spid="28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88"/>
                                        </p:tgtEl>
                                        <p:attrNameLst>
                                          <p:attrName>style.visibility</p:attrName>
                                        </p:attrNameLst>
                                      </p:cBhvr>
                                      <p:to>
                                        <p:strVal val="visible"/>
                                      </p:to>
                                    </p:set>
                                    <p:anim calcmode="lin" valueType="num">
                                      <p:cBhvr additive="base">
                                        <p:cTn dur="500"/>
                                        <p:tgtEl>
                                          <p:spTgt spid="28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
          <p:cNvSpPr txBox="1"/>
          <p:nvPr/>
        </p:nvSpPr>
        <p:spPr>
          <a:xfrm>
            <a:off x="0" y="169409"/>
            <a:ext cx="914400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3600" u="none" cap="none" strike="noStrike">
                <a:solidFill>
                  <a:srgbClr val="000000"/>
                </a:solidFill>
                <a:latin typeface="Arial"/>
                <a:ea typeface="Arial"/>
                <a:cs typeface="Arial"/>
                <a:sym typeface="Arial"/>
              </a:rPr>
              <a:t>KHỞI ĐỘNG</a:t>
            </a:r>
            <a:endParaRPr b="1" i="0" sz="3600" u="none" cap="none" strike="noStrike">
              <a:solidFill>
                <a:srgbClr val="000000"/>
              </a:solidFill>
              <a:latin typeface="Arial"/>
              <a:ea typeface="Arial"/>
              <a:cs typeface="Arial"/>
              <a:sym typeface="Arial"/>
            </a:endParaRPr>
          </a:p>
        </p:txBody>
      </p:sp>
      <p:grpSp>
        <p:nvGrpSpPr>
          <p:cNvPr id="117" name="Google Shape;117;p2"/>
          <p:cNvGrpSpPr/>
          <p:nvPr/>
        </p:nvGrpSpPr>
        <p:grpSpPr>
          <a:xfrm>
            <a:off x="1213827" y="911869"/>
            <a:ext cx="6610350" cy="1420325"/>
            <a:chOff x="1213827" y="911869"/>
            <a:chExt cx="6610350" cy="1420325"/>
          </a:xfrm>
        </p:grpSpPr>
        <p:sp>
          <p:nvSpPr>
            <p:cNvPr id="118" name="Google Shape;118;p2"/>
            <p:cNvSpPr txBox="1"/>
            <p:nvPr/>
          </p:nvSpPr>
          <p:spPr>
            <a:xfrm>
              <a:off x="1213827" y="911869"/>
              <a:ext cx="6610350" cy="142032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	Quan sát hình 19.1 SGK tr. 93 và trả lời câu hỏi:</a:t>
              </a:r>
              <a:endParaRPr b="0" i="0" sz="2000" u="none" cap="none" strike="noStrike">
                <a:solidFill>
                  <a:srgbClr val="000000"/>
                </a:solidFill>
                <a:latin typeface="Arial"/>
                <a:ea typeface="Arial"/>
                <a:cs typeface="Arial"/>
                <a:sym typeface="Arial"/>
              </a:endParaRPr>
            </a:p>
            <a:p>
              <a:pPr indent="-285750" lvl="0" marL="285750" marR="0" rtl="0" algn="just">
                <a:lnSpc>
                  <a:spcPct val="150000"/>
                </a:lnSpc>
                <a:spcBef>
                  <a:spcPts val="0"/>
                </a:spcBef>
                <a:spcAft>
                  <a:spcPts val="0"/>
                </a:spcAft>
                <a:buClr>
                  <a:srgbClr val="000000"/>
                </a:buClr>
                <a:buSzPts val="2000"/>
                <a:buFont typeface="Arial"/>
                <a:buChar char="•"/>
              </a:pPr>
              <a:r>
                <a:rPr b="0" i="1" lang="vi-VN" sz="2000" u="none" cap="none" strike="noStrike">
                  <a:solidFill>
                    <a:srgbClr val="000000"/>
                  </a:solidFill>
                  <a:latin typeface="Arial"/>
                  <a:ea typeface="Arial"/>
                  <a:cs typeface="Arial"/>
                  <a:sym typeface="Arial"/>
                </a:rPr>
                <a:t>Nhận biết chi tiết xu páp trên hình 19.1.</a:t>
              </a:r>
              <a:endParaRPr/>
            </a:p>
            <a:p>
              <a:pPr indent="-285750" lvl="0" marL="285750" marR="0" rtl="0" algn="just">
                <a:lnSpc>
                  <a:spcPct val="150000"/>
                </a:lnSpc>
                <a:spcBef>
                  <a:spcPts val="0"/>
                </a:spcBef>
                <a:spcAft>
                  <a:spcPts val="0"/>
                </a:spcAft>
                <a:buClr>
                  <a:srgbClr val="000000"/>
                </a:buClr>
                <a:buSzPts val="2000"/>
                <a:buFont typeface="Arial"/>
                <a:buChar char="•"/>
              </a:pPr>
              <a:r>
                <a:rPr b="0" i="1" lang="vi-VN" sz="2000" u="none" cap="none" strike="noStrike">
                  <a:solidFill>
                    <a:srgbClr val="000000"/>
                  </a:solidFill>
                  <a:latin typeface="Arial"/>
                  <a:ea typeface="Arial"/>
                  <a:cs typeface="Arial"/>
                  <a:sym typeface="Arial"/>
                </a:rPr>
                <a:t>Xu páp đóng, mở được thực hiện như thế nào?</a:t>
              </a:r>
              <a:endParaRPr/>
            </a:p>
          </p:txBody>
        </p:sp>
        <p:pic>
          <p:nvPicPr>
            <p:cNvPr id="119" name="Google Shape;119;p2"/>
            <p:cNvPicPr preferRelativeResize="0"/>
            <p:nvPr/>
          </p:nvPicPr>
          <p:blipFill rotWithShape="1">
            <a:blip r:embed="rId3">
              <a:alphaModFix/>
            </a:blip>
            <a:srcRect b="0" l="0" r="0" t="0"/>
            <a:stretch/>
          </p:blipFill>
          <p:spPr>
            <a:xfrm>
              <a:off x="1342460" y="956319"/>
              <a:ext cx="748195" cy="406001"/>
            </a:xfrm>
            <a:prstGeom prst="rect">
              <a:avLst/>
            </a:prstGeom>
            <a:noFill/>
            <a:ln>
              <a:noFill/>
            </a:ln>
          </p:spPr>
        </p:pic>
      </p:grpSp>
      <p:pic>
        <p:nvPicPr>
          <p:cNvPr id="120" name="Google Shape;120;p2"/>
          <p:cNvPicPr preferRelativeResize="0"/>
          <p:nvPr/>
        </p:nvPicPr>
        <p:blipFill rotWithShape="1">
          <a:blip r:embed="rId4">
            <a:alphaModFix/>
          </a:blip>
          <a:srcRect b="0" l="0" r="0" t="0"/>
          <a:stretch/>
        </p:blipFill>
        <p:spPr>
          <a:xfrm>
            <a:off x="3467283" y="2557849"/>
            <a:ext cx="2211162" cy="2313790"/>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500"/>
                                        <p:tgtEl>
                                          <p:spTgt spid="117"/>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0"/>
          <p:cNvSpPr txBox="1"/>
          <p:nvPr/>
        </p:nvSpPr>
        <p:spPr>
          <a:xfrm>
            <a:off x="348342" y="169409"/>
            <a:ext cx="8069943"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3000" u="none" cap="none" strike="noStrike">
                <a:solidFill>
                  <a:srgbClr val="C00000"/>
                </a:solidFill>
                <a:latin typeface="Arial"/>
                <a:ea typeface="Arial"/>
                <a:cs typeface="Arial"/>
                <a:sym typeface="Arial"/>
              </a:rPr>
              <a:t>I. CƠ CẤU TRỤC KHUỶU THANH TRUYỀN</a:t>
            </a:r>
            <a:endParaRPr b="1" i="0" sz="3000" u="none" cap="none" strike="noStrike">
              <a:solidFill>
                <a:srgbClr val="C00000"/>
              </a:solidFill>
              <a:latin typeface="Arial"/>
              <a:ea typeface="Arial"/>
              <a:cs typeface="Arial"/>
              <a:sym typeface="Arial"/>
            </a:endParaRPr>
          </a:p>
        </p:txBody>
      </p:sp>
      <p:sp>
        <p:nvSpPr>
          <p:cNvPr id="295" name="Google Shape;295;p20"/>
          <p:cNvSpPr txBox="1"/>
          <p:nvPr/>
        </p:nvSpPr>
        <p:spPr>
          <a:xfrm>
            <a:off x="445195" y="723407"/>
            <a:ext cx="2545139"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vi-VN" sz="2400" u="none" cap="none" strike="noStrike">
                <a:solidFill>
                  <a:srgbClr val="FF0000"/>
                </a:solidFill>
                <a:latin typeface="Arial"/>
                <a:ea typeface="Arial"/>
                <a:cs typeface="Arial"/>
                <a:sym typeface="Arial"/>
              </a:rPr>
              <a:t>2. Thanh truyền</a:t>
            </a:r>
            <a:endParaRPr/>
          </a:p>
        </p:txBody>
      </p:sp>
      <p:pic>
        <p:nvPicPr>
          <p:cNvPr id="296" name="Google Shape;296;p20"/>
          <p:cNvPicPr preferRelativeResize="0"/>
          <p:nvPr/>
        </p:nvPicPr>
        <p:blipFill rotWithShape="1">
          <a:blip r:embed="rId3">
            <a:alphaModFix/>
          </a:blip>
          <a:srcRect b="0" l="0" r="0" t="0"/>
          <a:stretch/>
        </p:blipFill>
        <p:spPr>
          <a:xfrm>
            <a:off x="2721455" y="2455086"/>
            <a:ext cx="3323716" cy="2399073"/>
          </a:xfrm>
          <a:prstGeom prst="rect">
            <a:avLst/>
          </a:prstGeom>
          <a:noFill/>
          <a:ln>
            <a:noFill/>
          </a:ln>
        </p:spPr>
      </p:pic>
      <p:sp>
        <p:nvSpPr>
          <p:cNvPr id="297" name="Google Shape;297;p20"/>
          <p:cNvSpPr txBox="1"/>
          <p:nvPr/>
        </p:nvSpPr>
        <p:spPr>
          <a:xfrm>
            <a:off x="348341" y="1288576"/>
            <a:ext cx="8069943"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1" lang="vi-VN" sz="2000" u="none" cap="none" strike="noStrike">
                <a:solidFill>
                  <a:srgbClr val="000000"/>
                </a:solidFill>
                <a:latin typeface="Arial"/>
                <a:ea typeface="Arial"/>
                <a:cs typeface="Arial"/>
                <a:sym typeface="Arial"/>
              </a:rPr>
              <a:t>Cấu tạo: </a:t>
            </a:r>
            <a:r>
              <a:rPr b="0" i="0" lang="vi-VN" sz="2000" u="none" cap="none" strike="noStrike">
                <a:solidFill>
                  <a:srgbClr val="000000"/>
                </a:solidFill>
                <a:latin typeface="Arial"/>
                <a:ea typeface="Arial"/>
                <a:cs typeface="Arial"/>
                <a:sym typeface="Arial"/>
              </a:rPr>
              <a:t>đầu nhỏ, thân và đầu to.</a:t>
            </a:r>
            <a:endParaRPr b="1" i="1" sz="2000" u="none" cap="none" strike="noStrike">
              <a:solidFill>
                <a:srgbClr val="000000"/>
              </a:solidFill>
              <a:latin typeface="Arial"/>
              <a:ea typeface="Arial"/>
              <a:cs typeface="Arial"/>
              <a:sym typeface="Arial"/>
            </a:endParaRPr>
          </a:p>
        </p:txBody>
      </p:sp>
      <p:sp>
        <p:nvSpPr>
          <p:cNvPr id="298" name="Google Shape;298;p20"/>
          <p:cNvSpPr/>
          <p:nvPr/>
        </p:nvSpPr>
        <p:spPr>
          <a:xfrm>
            <a:off x="491321" y="1842574"/>
            <a:ext cx="2061891" cy="1630637"/>
          </a:xfrm>
          <a:prstGeom prst="wedgeRoundRectCallout">
            <a:avLst>
              <a:gd fmla="val 89967" name="adj1"/>
              <a:gd fmla="val -1899" name="adj2"/>
              <a:gd fmla="val 16667" name="adj3"/>
            </a:avLst>
          </a:prstGeom>
          <a:solidFill>
            <a:schemeClr val="accent1"/>
          </a:solidFill>
          <a:ln cap="flat" cmpd="sng" w="25400">
            <a:solidFill>
              <a:srgbClr val="57728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Đầu nhỏ thanh truyền lắp với chốt pít-tông.</a:t>
            </a:r>
            <a:endParaRPr b="0" i="0" sz="2000" u="none" cap="none" strike="noStrike">
              <a:solidFill>
                <a:srgbClr val="000000"/>
              </a:solidFill>
              <a:latin typeface="Arial"/>
              <a:ea typeface="Arial"/>
              <a:cs typeface="Arial"/>
              <a:sym typeface="Arial"/>
            </a:endParaRPr>
          </a:p>
        </p:txBody>
      </p:sp>
      <p:sp>
        <p:nvSpPr>
          <p:cNvPr id="299" name="Google Shape;299;p20"/>
          <p:cNvSpPr/>
          <p:nvPr/>
        </p:nvSpPr>
        <p:spPr>
          <a:xfrm>
            <a:off x="5430033" y="1839665"/>
            <a:ext cx="2813855" cy="1136155"/>
          </a:xfrm>
          <a:prstGeom prst="wedgeRoundRectCallout">
            <a:avLst>
              <a:gd fmla="val -84927" name="adj1"/>
              <a:gd fmla="val 45579" name="adj2"/>
              <a:gd fmla="val 16667" name="adj3"/>
            </a:avLst>
          </a:prstGeom>
          <a:solidFill>
            <a:schemeClr val="accent1"/>
          </a:solidFill>
          <a:ln cap="flat" cmpd="sng" w="25400">
            <a:solidFill>
              <a:srgbClr val="57728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Thân thanh truyền nối đầu nhỏ với đầu to.</a:t>
            </a:r>
            <a:endParaRPr b="0" i="0" sz="2000" u="none" cap="none" strike="noStrike">
              <a:solidFill>
                <a:srgbClr val="000000"/>
              </a:solidFill>
              <a:latin typeface="Arial"/>
              <a:ea typeface="Arial"/>
              <a:cs typeface="Arial"/>
              <a:sym typeface="Arial"/>
            </a:endParaRPr>
          </a:p>
        </p:txBody>
      </p:sp>
      <p:sp>
        <p:nvSpPr>
          <p:cNvPr id="300" name="Google Shape;300;p20"/>
          <p:cNvSpPr/>
          <p:nvPr/>
        </p:nvSpPr>
        <p:spPr>
          <a:xfrm>
            <a:off x="6213414" y="3319315"/>
            <a:ext cx="2661455" cy="1534844"/>
          </a:xfrm>
          <a:prstGeom prst="wedgeRoundRectCallout">
            <a:avLst>
              <a:gd fmla="val -79559" name="adj1"/>
              <a:gd fmla="val 14860" name="adj2"/>
              <a:gd fmla="val 16667" name="adj3"/>
            </a:avLst>
          </a:prstGeom>
          <a:solidFill>
            <a:schemeClr val="accent1"/>
          </a:solidFill>
          <a:ln cap="flat" cmpd="sng" w="25400">
            <a:solidFill>
              <a:srgbClr val="57728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Đầu to thanh truyền lắp với chốt khuỷu của trục khuỷu.</a:t>
            </a:r>
            <a:endParaRPr b="0" i="0" sz="2000" u="none" cap="none" strike="noStrike">
              <a:solidFill>
                <a:srgbClr val="000000"/>
              </a:solidFill>
              <a:latin typeface="Arial"/>
              <a:ea typeface="Arial"/>
              <a:cs typeface="Arial"/>
              <a:sym typeface="Arial"/>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500"/>
                                        <p:tgtEl>
                                          <p:spTgt spid="2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8"/>
                                        </p:tgtEl>
                                        <p:attrNameLst>
                                          <p:attrName>style.visibility</p:attrName>
                                        </p:attrNameLst>
                                      </p:cBhvr>
                                      <p:to>
                                        <p:strVal val="visible"/>
                                      </p:to>
                                    </p:set>
                                    <p:anim calcmode="lin" valueType="num">
                                      <p:cBhvr additive="base">
                                        <p:cTn dur="500"/>
                                        <p:tgtEl>
                                          <p:spTgt spid="298"/>
                                        </p:tgtEl>
                                        <p:attrNameLst>
                                          <p:attrName>ppt_w</p:attrName>
                                        </p:attrNameLst>
                                      </p:cBhvr>
                                      <p:tavLst>
                                        <p:tav fmla="" tm="0">
                                          <p:val>
                                            <p:strVal val="0"/>
                                          </p:val>
                                        </p:tav>
                                        <p:tav fmla="" tm="100000">
                                          <p:val>
                                            <p:strVal val="#ppt_w"/>
                                          </p:val>
                                        </p:tav>
                                      </p:tavLst>
                                    </p:anim>
                                    <p:anim calcmode="lin" valueType="num">
                                      <p:cBhvr additive="base">
                                        <p:cTn dur="500"/>
                                        <p:tgtEl>
                                          <p:spTgt spid="29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9"/>
                                        </p:tgtEl>
                                        <p:attrNameLst>
                                          <p:attrName>style.visibility</p:attrName>
                                        </p:attrNameLst>
                                      </p:cBhvr>
                                      <p:to>
                                        <p:strVal val="visible"/>
                                      </p:to>
                                    </p:set>
                                    <p:anim calcmode="lin" valueType="num">
                                      <p:cBhvr additive="base">
                                        <p:cTn dur="500"/>
                                        <p:tgtEl>
                                          <p:spTgt spid="299"/>
                                        </p:tgtEl>
                                        <p:attrNameLst>
                                          <p:attrName>ppt_w</p:attrName>
                                        </p:attrNameLst>
                                      </p:cBhvr>
                                      <p:tavLst>
                                        <p:tav fmla="" tm="0">
                                          <p:val>
                                            <p:strVal val="0"/>
                                          </p:val>
                                        </p:tav>
                                        <p:tav fmla="" tm="100000">
                                          <p:val>
                                            <p:strVal val="#ppt_w"/>
                                          </p:val>
                                        </p:tav>
                                      </p:tavLst>
                                    </p:anim>
                                    <p:anim calcmode="lin" valueType="num">
                                      <p:cBhvr additive="base">
                                        <p:cTn dur="500"/>
                                        <p:tgtEl>
                                          <p:spTgt spid="29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0"/>
                                        </p:tgtEl>
                                        <p:attrNameLst>
                                          <p:attrName>style.visibility</p:attrName>
                                        </p:attrNameLst>
                                      </p:cBhvr>
                                      <p:to>
                                        <p:strVal val="visible"/>
                                      </p:to>
                                    </p:set>
                                    <p:anim calcmode="lin" valueType="num">
                                      <p:cBhvr additive="base">
                                        <p:cTn dur="500"/>
                                        <p:tgtEl>
                                          <p:spTgt spid="300"/>
                                        </p:tgtEl>
                                        <p:attrNameLst>
                                          <p:attrName>ppt_w</p:attrName>
                                        </p:attrNameLst>
                                      </p:cBhvr>
                                      <p:tavLst>
                                        <p:tav fmla="" tm="0">
                                          <p:val>
                                            <p:strVal val="0"/>
                                          </p:val>
                                        </p:tav>
                                        <p:tav fmla="" tm="100000">
                                          <p:val>
                                            <p:strVal val="#ppt_w"/>
                                          </p:val>
                                        </p:tav>
                                      </p:tavLst>
                                    </p:anim>
                                    <p:anim calcmode="lin" valueType="num">
                                      <p:cBhvr additive="base">
                                        <p:cTn dur="500"/>
                                        <p:tgtEl>
                                          <p:spTgt spid="30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1"/>
          <p:cNvSpPr txBox="1"/>
          <p:nvPr/>
        </p:nvSpPr>
        <p:spPr>
          <a:xfrm>
            <a:off x="348342" y="169409"/>
            <a:ext cx="8069943"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3000" u="none" cap="none" strike="noStrike">
                <a:solidFill>
                  <a:srgbClr val="C00000"/>
                </a:solidFill>
                <a:latin typeface="Arial"/>
                <a:ea typeface="Arial"/>
                <a:cs typeface="Arial"/>
                <a:sym typeface="Arial"/>
              </a:rPr>
              <a:t>I. CƠ CẤU TRỤC KHUỶU THANH TRUYỀN</a:t>
            </a:r>
            <a:endParaRPr b="1" i="0" sz="3000" u="none" cap="none" strike="noStrike">
              <a:solidFill>
                <a:srgbClr val="C00000"/>
              </a:solidFill>
              <a:latin typeface="Arial"/>
              <a:ea typeface="Arial"/>
              <a:cs typeface="Arial"/>
              <a:sym typeface="Arial"/>
            </a:endParaRPr>
          </a:p>
        </p:txBody>
      </p:sp>
      <p:sp>
        <p:nvSpPr>
          <p:cNvPr id="306" name="Google Shape;306;p21"/>
          <p:cNvSpPr txBox="1"/>
          <p:nvPr/>
        </p:nvSpPr>
        <p:spPr>
          <a:xfrm>
            <a:off x="445195" y="723407"/>
            <a:ext cx="2545139"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vi-VN" sz="2400" u="none" cap="none" strike="noStrike">
                <a:solidFill>
                  <a:srgbClr val="FF0000"/>
                </a:solidFill>
                <a:latin typeface="Arial"/>
                <a:ea typeface="Arial"/>
                <a:cs typeface="Arial"/>
                <a:sym typeface="Arial"/>
              </a:rPr>
              <a:t>2. Thanh truyền</a:t>
            </a:r>
            <a:endParaRPr/>
          </a:p>
        </p:txBody>
      </p:sp>
      <p:grpSp>
        <p:nvGrpSpPr>
          <p:cNvPr id="307" name="Google Shape;307;p21"/>
          <p:cNvGrpSpPr/>
          <p:nvPr/>
        </p:nvGrpSpPr>
        <p:grpSpPr>
          <a:xfrm>
            <a:off x="543874" y="1369738"/>
            <a:ext cx="2557280" cy="553998"/>
            <a:chOff x="1347063" y="2157534"/>
            <a:chExt cx="2557280" cy="553998"/>
          </a:xfrm>
        </p:grpSpPr>
        <p:sp>
          <p:nvSpPr>
            <p:cNvPr id="308" name="Google Shape;308;p21"/>
            <p:cNvSpPr txBox="1"/>
            <p:nvPr/>
          </p:nvSpPr>
          <p:spPr>
            <a:xfrm>
              <a:off x="1636393" y="2157534"/>
              <a:ext cx="2267950" cy="55399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vi-VN" sz="2000" u="none" cap="none" strike="noStrike">
                  <a:solidFill>
                    <a:srgbClr val="7030A0"/>
                  </a:solidFill>
                  <a:latin typeface="Arial"/>
                  <a:ea typeface="Arial"/>
                  <a:cs typeface="Arial"/>
                  <a:sym typeface="Arial"/>
                </a:rPr>
                <a:t>Kết nối năng lực</a:t>
              </a:r>
              <a:endParaRPr/>
            </a:p>
          </p:txBody>
        </p:sp>
        <p:pic>
          <p:nvPicPr>
            <p:cNvPr descr="Puzzle Basic Rounded Flat icon" id="309" name="Google Shape;309;p21"/>
            <p:cNvPicPr preferRelativeResize="0"/>
            <p:nvPr/>
          </p:nvPicPr>
          <p:blipFill rotWithShape="1">
            <a:blip r:embed="rId3">
              <a:alphaModFix/>
            </a:blip>
            <a:srcRect b="0" l="0" r="0" t="0"/>
            <a:stretch/>
          </p:blipFill>
          <p:spPr>
            <a:xfrm>
              <a:off x="1347063" y="2203484"/>
              <a:ext cx="354851" cy="354851"/>
            </a:xfrm>
            <a:prstGeom prst="rect">
              <a:avLst/>
            </a:prstGeom>
            <a:noFill/>
            <a:ln>
              <a:noFill/>
            </a:ln>
          </p:spPr>
        </p:pic>
      </p:grpSp>
      <p:sp>
        <p:nvSpPr>
          <p:cNvPr id="310" name="Google Shape;310;p21"/>
          <p:cNvSpPr/>
          <p:nvPr/>
        </p:nvSpPr>
        <p:spPr>
          <a:xfrm>
            <a:off x="3917787" y="1255438"/>
            <a:ext cx="4040351" cy="3375779"/>
          </a:xfrm>
          <a:prstGeom prst="wedgeEllipseCallout">
            <a:avLst>
              <a:gd fmla="val -45898" name="adj1"/>
              <a:gd fmla="val 48451" name="adj2"/>
            </a:avLst>
          </a:prstGeom>
          <a:solidFill>
            <a:schemeClr val="accent6"/>
          </a:solidFill>
          <a:ln cap="flat" cmpd="sng" w="9525">
            <a:solidFill>
              <a:srgbClr val="577288"/>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1" lang="vi-VN" sz="2000" u="none" cap="none" strike="noStrike">
                <a:solidFill>
                  <a:srgbClr val="000000"/>
                </a:solidFill>
                <a:latin typeface="Arial"/>
                <a:ea typeface="Arial"/>
                <a:cs typeface="Arial"/>
                <a:sym typeface="Arial"/>
              </a:rPr>
              <a:t>Tưởng tượng cắt ngang thân thanh truyền, hãy vẽ tiết diện mặt cắt và giải thích về hình dáng của tiết diện đó.</a:t>
            </a:r>
            <a:endParaRPr b="0" i="1" sz="2000" u="none" cap="none" strike="noStrike">
              <a:solidFill>
                <a:srgbClr val="000000"/>
              </a:solidFill>
              <a:latin typeface="Arial"/>
              <a:ea typeface="Arial"/>
              <a:cs typeface="Arial"/>
              <a:sym typeface="Arial"/>
            </a:endParaRPr>
          </a:p>
        </p:txBody>
      </p:sp>
      <p:pic>
        <p:nvPicPr>
          <p:cNvPr id="311" name="Google Shape;311;p21"/>
          <p:cNvPicPr preferRelativeResize="0"/>
          <p:nvPr/>
        </p:nvPicPr>
        <p:blipFill rotWithShape="1">
          <a:blip r:embed="rId4">
            <a:alphaModFix/>
          </a:blip>
          <a:srcRect b="0" l="0" r="0" t="0"/>
          <a:stretch/>
        </p:blipFill>
        <p:spPr>
          <a:xfrm>
            <a:off x="3917787" y="1633629"/>
            <a:ext cx="625966" cy="580213"/>
          </a:xfrm>
          <a:prstGeom prst="rect">
            <a:avLst/>
          </a:prstGeom>
          <a:noFill/>
          <a:ln>
            <a:noFill/>
          </a:ln>
        </p:spPr>
      </p:pic>
      <p:pic>
        <p:nvPicPr>
          <p:cNvPr id="312" name="Google Shape;312;p21"/>
          <p:cNvPicPr preferRelativeResize="0"/>
          <p:nvPr/>
        </p:nvPicPr>
        <p:blipFill rotWithShape="1">
          <a:blip r:embed="rId5">
            <a:alphaModFix/>
          </a:blip>
          <a:srcRect b="0" l="0" r="0" t="0"/>
          <a:stretch/>
        </p:blipFill>
        <p:spPr>
          <a:xfrm>
            <a:off x="685491" y="2016069"/>
            <a:ext cx="2768570" cy="2768570"/>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7"/>
                                        </p:tgtEl>
                                        <p:attrNameLst>
                                          <p:attrName>style.visibility</p:attrName>
                                        </p:attrNameLst>
                                      </p:cBhvr>
                                      <p:to>
                                        <p:strVal val="visible"/>
                                      </p:to>
                                    </p:set>
                                    <p:anim calcmode="lin" valueType="num">
                                      <p:cBhvr additive="base">
                                        <p:cTn dur="500"/>
                                        <p:tgtEl>
                                          <p:spTgt spid="307"/>
                                        </p:tgtEl>
                                        <p:attrNameLst>
                                          <p:attrName>ppt_w</p:attrName>
                                        </p:attrNameLst>
                                      </p:cBhvr>
                                      <p:tavLst>
                                        <p:tav fmla="" tm="0">
                                          <p:val>
                                            <p:strVal val="0"/>
                                          </p:val>
                                        </p:tav>
                                        <p:tav fmla="" tm="100000">
                                          <p:val>
                                            <p:strVal val="#ppt_w"/>
                                          </p:val>
                                        </p:tav>
                                      </p:tavLst>
                                    </p:anim>
                                    <p:anim calcmode="lin" valueType="num">
                                      <p:cBhvr additive="base">
                                        <p:cTn dur="500"/>
                                        <p:tgtEl>
                                          <p:spTgt spid="30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par>
                                <p:cTn fill="hold" nodeType="with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par>
                                <p:cTn fill="hold" nodeType="with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2"/>
          <p:cNvSpPr txBox="1"/>
          <p:nvPr/>
        </p:nvSpPr>
        <p:spPr>
          <a:xfrm>
            <a:off x="348342" y="169409"/>
            <a:ext cx="8069943"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3000" u="none" cap="none" strike="noStrike">
                <a:solidFill>
                  <a:srgbClr val="C00000"/>
                </a:solidFill>
                <a:latin typeface="Arial"/>
                <a:ea typeface="Arial"/>
                <a:cs typeface="Arial"/>
                <a:sym typeface="Arial"/>
              </a:rPr>
              <a:t>I. CƠ CẤU TRỤC KHUỶU THANH TRUYỀN</a:t>
            </a:r>
            <a:endParaRPr b="1" i="0" sz="3000" u="none" cap="none" strike="noStrike">
              <a:solidFill>
                <a:srgbClr val="C00000"/>
              </a:solidFill>
              <a:latin typeface="Arial"/>
              <a:ea typeface="Arial"/>
              <a:cs typeface="Arial"/>
              <a:sym typeface="Arial"/>
            </a:endParaRPr>
          </a:p>
        </p:txBody>
      </p:sp>
      <p:sp>
        <p:nvSpPr>
          <p:cNvPr id="318" name="Google Shape;318;p22"/>
          <p:cNvSpPr txBox="1"/>
          <p:nvPr/>
        </p:nvSpPr>
        <p:spPr>
          <a:xfrm>
            <a:off x="445195" y="723407"/>
            <a:ext cx="2545139"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vi-VN" sz="2400" u="none" cap="none" strike="noStrike">
                <a:solidFill>
                  <a:srgbClr val="FF0000"/>
                </a:solidFill>
                <a:latin typeface="Arial"/>
                <a:ea typeface="Arial"/>
                <a:cs typeface="Arial"/>
                <a:sym typeface="Arial"/>
              </a:rPr>
              <a:t>2. Thanh truyền</a:t>
            </a:r>
            <a:endParaRPr/>
          </a:p>
        </p:txBody>
      </p:sp>
      <p:grpSp>
        <p:nvGrpSpPr>
          <p:cNvPr id="319" name="Google Shape;319;p22"/>
          <p:cNvGrpSpPr/>
          <p:nvPr/>
        </p:nvGrpSpPr>
        <p:grpSpPr>
          <a:xfrm>
            <a:off x="543874" y="1369738"/>
            <a:ext cx="2557280" cy="553998"/>
            <a:chOff x="1347063" y="2157534"/>
            <a:chExt cx="2557280" cy="553998"/>
          </a:xfrm>
        </p:grpSpPr>
        <p:sp>
          <p:nvSpPr>
            <p:cNvPr id="320" name="Google Shape;320;p22"/>
            <p:cNvSpPr txBox="1"/>
            <p:nvPr/>
          </p:nvSpPr>
          <p:spPr>
            <a:xfrm>
              <a:off x="1636393" y="2157534"/>
              <a:ext cx="2267950" cy="55399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vi-VN" sz="2000" u="none" cap="none" strike="noStrike">
                  <a:solidFill>
                    <a:srgbClr val="7030A0"/>
                  </a:solidFill>
                  <a:latin typeface="Arial"/>
                  <a:ea typeface="Arial"/>
                  <a:cs typeface="Arial"/>
                  <a:sym typeface="Arial"/>
                </a:rPr>
                <a:t>Kết nối năng lực</a:t>
              </a:r>
              <a:endParaRPr/>
            </a:p>
          </p:txBody>
        </p:sp>
        <p:pic>
          <p:nvPicPr>
            <p:cNvPr descr="Puzzle Basic Rounded Flat icon" id="321" name="Google Shape;321;p22"/>
            <p:cNvPicPr preferRelativeResize="0"/>
            <p:nvPr/>
          </p:nvPicPr>
          <p:blipFill rotWithShape="1">
            <a:blip r:embed="rId3">
              <a:alphaModFix/>
            </a:blip>
            <a:srcRect b="0" l="0" r="0" t="0"/>
            <a:stretch/>
          </p:blipFill>
          <p:spPr>
            <a:xfrm>
              <a:off x="1347063" y="2203484"/>
              <a:ext cx="354851" cy="354851"/>
            </a:xfrm>
            <a:prstGeom prst="rect">
              <a:avLst/>
            </a:prstGeom>
            <a:noFill/>
            <a:ln>
              <a:noFill/>
            </a:ln>
          </p:spPr>
        </p:pic>
      </p:grpSp>
      <p:sp>
        <p:nvSpPr>
          <p:cNvPr id="322" name="Google Shape;322;p22"/>
          <p:cNvSpPr/>
          <p:nvPr/>
        </p:nvSpPr>
        <p:spPr>
          <a:xfrm>
            <a:off x="5093445" y="1046572"/>
            <a:ext cx="2903927" cy="3581162"/>
          </a:xfrm>
          <a:prstGeom prst="roundRect">
            <a:avLst>
              <a:gd fmla="val 13668" name="adj"/>
            </a:avLst>
          </a:prstGeom>
          <a:solidFill>
            <a:schemeClr val="accent6"/>
          </a:solidFill>
          <a:ln cap="flat" cmpd="sng" w="9525">
            <a:solidFill>
              <a:srgbClr val="577288"/>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Khi cắt ngang thanh truyền trên hình 19.4 sẽ cho tiết diện mặt cắt hình chữ I, với hình dáng này sẽ tăng tính cứng của thân thanh truyền.</a:t>
            </a:r>
            <a:endParaRPr b="0" i="0" sz="2000" u="none" cap="none" strike="noStrike">
              <a:solidFill>
                <a:srgbClr val="000000"/>
              </a:solidFill>
              <a:latin typeface="Arial"/>
              <a:ea typeface="Arial"/>
              <a:cs typeface="Arial"/>
              <a:sym typeface="Arial"/>
            </a:endParaRPr>
          </a:p>
        </p:txBody>
      </p:sp>
      <p:sp>
        <p:nvSpPr>
          <p:cNvPr id="323" name="Google Shape;323;p22"/>
          <p:cNvSpPr/>
          <p:nvPr/>
        </p:nvSpPr>
        <p:spPr>
          <a:xfrm>
            <a:off x="4180269" y="2497184"/>
            <a:ext cx="691661" cy="679938"/>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324" name="Google Shape;324;p22"/>
          <p:cNvPicPr preferRelativeResize="0"/>
          <p:nvPr/>
        </p:nvPicPr>
        <p:blipFill rotWithShape="1">
          <a:blip r:embed="rId4">
            <a:alphaModFix/>
          </a:blip>
          <a:srcRect b="0" l="71110" r="10952" t="36402"/>
          <a:stretch/>
        </p:blipFill>
        <p:spPr>
          <a:xfrm>
            <a:off x="1462785" y="2662400"/>
            <a:ext cx="1043530" cy="2081289"/>
          </a:xfrm>
          <a:prstGeom prst="rect">
            <a:avLst/>
          </a:prstGeom>
          <a:noFill/>
          <a:ln>
            <a:noFill/>
          </a:ln>
        </p:spPr>
      </p:pic>
      <p:pic>
        <p:nvPicPr>
          <p:cNvPr id="325" name="Google Shape;325;p22"/>
          <p:cNvPicPr preferRelativeResize="0"/>
          <p:nvPr/>
        </p:nvPicPr>
        <p:blipFill rotWithShape="1">
          <a:blip r:embed="rId4">
            <a:alphaModFix/>
          </a:blip>
          <a:srcRect b="55838" l="57698" r="29603" t="1560"/>
          <a:stretch/>
        </p:blipFill>
        <p:spPr>
          <a:xfrm>
            <a:off x="569043" y="2016087"/>
            <a:ext cx="738783" cy="1394181"/>
          </a:xfrm>
          <a:prstGeom prst="rect">
            <a:avLst/>
          </a:prstGeom>
          <a:noFill/>
          <a:ln>
            <a:noFill/>
          </a:ln>
        </p:spPr>
      </p:pic>
      <p:pic>
        <p:nvPicPr>
          <p:cNvPr id="326" name="Google Shape;326;p22"/>
          <p:cNvPicPr preferRelativeResize="0"/>
          <p:nvPr/>
        </p:nvPicPr>
        <p:blipFill rotWithShape="1">
          <a:blip r:embed="rId4">
            <a:alphaModFix/>
          </a:blip>
          <a:srcRect b="21552" l="20318" r="65079" t="53898"/>
          <a:stretch/>
        </p:blipFill>
        <p:spPr>
          <a:xfrm>
            <a:off x="2506315" y="2016069"/>
            <a:ext cx="968037" cy="915426"/>
          </a:xfrm>
          <a:prstGeom prst="rect">
            <a:avLst/>
          </a:prstGeom>
          <a:noFill/>
          <a:ln>
            <a:noFill/>
          </a:ln>
        </p:spPr>
      </p:pic>
      <p:pic>
        <p:nvPicPr>
          <p:cNvPr id="327" name="Google Shape;327;p22"/>
          <p:cNvPicPr preferRelativeResize="0"/>
          <p:nvPr/>
        </p:nvPicPr>
        <p:blipFill rotWithShape="1">
          <a:blip r:embed="rId5">
            <a:alphaModFix/>
          </a:blip>
          <a:srcRect b="0" l="0" r="0" t="0"/>
          <a:stretch/>
        </p:blipFill>
        <p:spPr>
          <a:xfrm rot="-2007641">
            <a:off x="2122698" y="2409423"/>
            <a:ext cx="536823" cy="274539"/>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500"/>
                                        <p:tgtEl>
                                          <p:spTgt spid="325"/>
                                        </p:tgtEl>
                                      </p:cBhvr>
                                    </p:animEffect>
                                  </p:childTnLst>
                                </p:cTn>
                              </p:par>
                              <p:par>
                                <p:cTn fill="hold" nodeType="with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par>
                                <p:cTn fill="hold" nodeType="with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500"/>
                                        <p:tgtEl>
                                          <p:spTgt spid="327"/>
                                        </p:tgtEl>
                                      </p:cBhvr>
                                    </p:animEffect>
                                  </p:childTnLst>
                                </p:cTn>
                              </p:par>
                              <p:par>
                                <p:cTn fill="hold" nodeType="with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500"/>
                                        <p:tgtEl>
                                          <p:spTgt spid="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3"/>
                                        </p:tgtEl>
                                        <p:attrNameLst>
                                          <p:attrName>style.visibility</p:attrName>
                                        </p:attrNameLst>
                                      </p:cBhvr>
                                      <p:to>
                                        <p:strVal val="visible"/>
                                      </p:to>
                                    </p:set>
                                    <p:anim calcmode="lin" valueType="num">
                                      <p:cBhvr additive="base">
                                        <p:cTn dur="500"/>
                                        <p:tgtEl>
                                          <p:spTgt spid="32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22"/>
                                        </p:tgtEl>
                                        <p:attrNameLst>
                                          <p:attrName>style.visibility</p:attrName>
                                        </p:attrNameLst>
                                      </p:cBhvr>
                                      <p:to>
                                        <p:strVal val="visible"/>
                                      </p:to>
                                    </p:set>
                                    <p:anim calcmode="lin" valueType="num">
                                      <p:cBhvr additive="base">
                                        <p:cTn dur="500"/>
                                        <p:tgtEl>
                                          <p:spTgt spid="32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3"/>
          <p:cNvSpPr txBox="1"/>
          <p:nvPr/>
        </p:nvSpPr>
        <p:spPr>
          <a:xfrm>
            <a:off x="348342" y="169409"/>
            <a:ext cx="8069943"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3000" u="none" cap="none" strike="noStrike">
                <a:solidFill>
                  <a:srgbClr val="C00000"/>
                </a:solidFill>
                <a:latin typeface="Arial"/>
                <a:ea typeface="Arial"/>
                <a:cs typeface="Arial"/>
                <a:sym typeface="Arial"/>
              </a:rPr>
              <a:t>I. CƠ CẤU TRỤC KHUỶU THANH TRUYỀN</a:t>
            </a:r>
            <a:endParaRPr b="1" i="0" sz="3000" u="none" cap="none" strike="noStrike">
              <a:solidFill>
                <a:srgbClr val="C00000"/>
              </a:solidFill>
              <a:latin typeface="Arial"/>
              <a:ea typeface="Arial"/>
              <a:cs typeface="Arial"/>
              <a:sym typeface="Arial"/>
            </a:endParaRPr>
          </a:p>
        </p:txBody>
      </p:sp>
      <p:sp>
        <p:nvSpPr>
          <p:cNvPr id="333" name="Google Shape;333;p23"/>
          <p:cNvSpPr txBox="1"/>
          <p:nvPr/>
        </p:nvSpPr>
        <p:spPr>
          <a:xfrm>
            <a:off x="445195" y="723407"/>
            <a:ext cx="2545139"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vi-VN" sz="2400" u="none" cap="none" strike="noStrike">
                <a:solidFill>
                  <a:srgbClr val="FF0000"/>
                </a:solidFill>
                <a:latin typeface="Arial"/>
                <a:ea typeface="Arial"/>
                <a:cs typeface="Arial"/>
                <a:sym typeface="Arial"/>
              </a:rPr>
              <a:t>3. Trục khuỷu</a:t>
            </a:r>
            <a:endParaRPr/>
          </a:p>
        </p:txBody>
      </p:sp>
      <p:grpSp>
        <p:nvGrpSpPr>
          <p:cNvPr id="334" name="Google Shape;334;p23"/>
          <p:cNvGrpSpPr/>
          <p:nvPr/>
        </p:nvGrpSpPr>
        <p:grpSpPr>
          <a:xfrm>
            <a:off x="945175" y="1519310"/>
            <a:ext cx="3115218" cy="2806658"/>
            <a:chOff x="1213828" y="505868"/>
            <a:chExt cx="3115218" cy="2806658"/>
          </a:xfrm>
        </p:grpSpPr>
        <p:sp>
          <p:nvSpPr>
            <p:cNvPr id="335" name="Google Shape;335;p23"/>
            <p:cNvSpPr txBox="1"/>
            <p:nvPr/>
          </p:nvSpPr>
          <p:spPr>
            <a:xfrm>
              <a:off x="1213828" y="911869"/>
              <a:ext cx="3115218" cy="2400657"/>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Đọc nội dung mục I.3, quan sát hình 19.5 SGK tr. 95 và trả lời câu hỏi:</a:t>
              </a:r>
              <a:endParaRPr b="0" i="0" sz="20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None/>
              </a:pPr>
              <a:r>
                <a:rPr b="0" i="1" lang="vi-VN" sz="2000" u="none" cap="none" strike="noStrike">
                  <a:solidFill>
                    <a:srgbClr val="000000"/>
                  </a:solidFill>
                  <a:latin typeface="Arial"/>
                  <a:ea typeface="Arial"/>
                  <a:cs typeface="Arial"/>
                  <a:sym typeface="Arial"/>
                </a:rPr>
                <a:t>Nêu nhiệm vụ và cấu tạo trục khuỷu.</a:t>
              </a:r>
              <a:endParaRPr/>
            </a:p>
          </p:txBody>
        </p:sp>
        <p:pic>
          <p:nvPicPr>
            <p:cNvPr id="336" name="Google Shape;336;p23"/>
            <p:cNvPicPr preferRelativeResize="0"/>
            <p:nvPr/>
          </p:nvPicPr>
          <p:blipFill rotWithShape="1">
            <a:blip r:embed="rId3">
              <a:alphaModFix/>
            </a:blip>
            <a:srcRect b="0" l="0" r="0" t="0"/>
            <a:stretch/>
          </p:blipFill>
          <p:spPr>
            <a:xfrm>
              <a:off x="2397339" y="505868"/>
              <a:ext cx="748195" cy="406001"/>
            </a:xfrm>
            <a:prstGeom prst="rect">
              <a:avLst/>
            </a:prstGeom>
            <a:noFill/>
            <a:ln>
              <a:noFill/>
            </a:ln>
          </p:spPr>
        </p:pic>
      </p:grpSp>
      <p:pic>
        <p:nvPicPr>
          <p:cNvPr id="337" name="Google Shape;337;p23"/>
          <p:cNvPicPr preferRelativeResize="0"/>
          <p:nvPr/>
        </p:nvPicPr>
        <p:blipFill rotWithShape="1">
          <a:blip r:embed="rId4">
            <a:alphaModFix/>
          </a:blip>
          <a:srcRect b="0" l="0" r="0" t="0"/>
          <a:stretch/>
        </p:blipFill>
        <p:spPr>
          <a:xfrm>
            <a:off x="4470399" y="1925311"/>
            <a:ext cx="3539227" cy="1993546"/>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4"/>
                                        </p:tgtEl>
                                        <p:attrNameLst>
                                          <p:attrName>style.visibility</p:attrName>
                                        </p:attrNameLst>
                                      </p:cBhvr>
                                      <p:to>
                                        <p:strVal val="visible"/>
                                      </p:to>
                                    </p:set>
                                    <p:anim calcmode="lin" valueType="num">
                                      <p:cBhvr additive="base">
                                        <p:cTn dur="500"/>
                                        <p:tgtEl>
                                          <p:spTgt spid="334"/>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4"/>
          <p:cNvSpPr txBox="1"/>
          <p:nvPr/>
        </p:nvSpPr>
        <p:spPr>
          <a:xfrm>
            <a:off x="348342" y="169409"/>
            <a:ext cx="8069943"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3000" u="none" cap="none" strike="noStrike">
                <a:solidFill>
                  <a:srgbClr val="C00000"/>
                </a:solidFill>
                <a:latin typeface="Arial"/>
                <a:ea typeface="Arial"/>
                <a:cs typeface="Arial"/>
                <a:sym typeface="Arial"/>
              </a:rPr>
              <a:t>I. CƠ CẤU TRỤC KHUỶU THANH TRUYỀN</a:t>
            </a:r>
            <a:endParaRPr b="1" i="0" sz="3000" u="none" cap="none" strike="noStrike">
              <a:solidFill>
                <a:srgbClr val="C00000"/>
              </a:solidFill>
              <a:latin typeface="Arial"/>
              <a:ea typeface="Arial"/>
              <a:cs typeface="Arial"/>
              <a:sym typeface="Arial"/>
            </a:endParaRPr>
          </a:p>
        </p:txBody>
      </p:sp>
      <p:sp>
        <p:nvSpPr>
          <p:cNvPr id="343" name="Google Shape;343;p24"/>
          <p:cNvSpPr txBox="1"/>
          <p:nvPr/>
        </p:nvSpPr>
        <p:spPr>
          <a:xfrm>
            <a:off x="445195" y="723407"/>
            <a:ext cx="2545139"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vi-VN" sz="2400" u="none" cap="none" strike="noStrike">
                <a:solidFill>
                  <a:srgbClr val="FF0000"/>
                </a:solidFill>
                <a:latin typeface="Arial"/>
                <a:ea typeface="Arial"/>
                <a:cs typeface="Arial"/>
                <a:sym typeface="Arial"/>
              </a:rPr>
              <a:t>3. Trục khuỷu</a:t>
            </a:r>
            <a:endParaRPr/>
          </a:p>
        </p:txBody>
      </p:sp>
      <p:pic>
        <p:nvPicPr>
          <p:cNvPr id="344" name="Google Shape;344;p24"/>
          <p:cNvPicPr preferRelativeResize="0"/>
          <p:nvPr/>
        </p:nvPicPr>
        <p:blipFill rotWithShape="1">
          <a:blip r:embed="rId3">
            <a:alphaModFix/>
          </a:blip>
          <a:srcRect b="0" l="0" r="0" t="0"/>
          <a:stretch/>
        </p:blipFill>
        <p:spPr>
          <a:xfrm>
            <a:off x="2416822" y="2563938"/>
            <a:ext cx="3932980" cy="2215336"/>
          </a:xfrm>
          <a:prstGeom prst="rect">
            <a:avLst/>
          </a:prstGeom>
          <a:noFill/>
          <a:ln>
            <a:noFill/>
          </a:ln>
        </p:spPr>
      </p:pic>
      <p:sp>
        <p:nvSpPr>
          <p:cNvPr id="345" name="Google Shape;345;p24"/>
          <p:cNvSpPr txBox="1"/>
          <p:nvPr/>
        </p:nvSpPr>
        <p:spPr>
          <a:xfrm>
            <a:off x="668616" y="1369738"/>
            <a:ext cx="7429393" cy="1015663"/>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1" lang="vi-VN" sz="2000" u="none" cap="none" strike="noStrike">
                <a:solidFill>
                  <a:srgbClr val="000000"/>
                </a:solidFill>
                <a:latin typeface="Arial"/>
                <a:ea typeface="Arial"/>
                <a:cs typeface="Arial"/>
                <a:sym typeface="Arial"/>
              </a:rPr>
              <a:t>Nhiệm vụ: </a:t>
            </a:r>
            <a:r>
              <a:rPr b="0" i="0" lang="vi-VN" sz="2000" u="none" cap="none" strike="noStrike">
                <a:solidFill>
                  <a:srgbClr val="000000"/>
                </a:solidFill>
                <a:latin typeface="Arial"/>
                <a:ea typeface="Arial"/>
                <a:cs typeface="Arial"/>
                <a:sym typeface="Arial"/>
              </a:rPr>
              <a:t>Trục khuỷu nhận lực từ thanh truyền và tạo ra mô men quay để truyền đến các máy công tác.</a:t>
            </a:r>
            <a:endParaRPr b="0" i="0" sz="2000" u="none" cap="none" strike="noStrike">
              <a:solidFill>
                <a:srgbClr val="000000"/>
              </a:solidFill>
              <a:latin typeface="Arial"/>
              <a:ea typeface="Arial"/>
              <a:cs typeface="Arial"/>
              <a:sym typeface="Arial"/>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4"/>
                                        </p:tgtEl>
                                        <p:attrNameLst>
                                          <p:attrName>style.visibility</p:attrName>
                                        </p:attrNameLst>
                                      </p:cBhvr>
                                      <p:to>
                                        <p:strVal val="visible"/>
                                      </p:to>
                                    </p:set>
                                    <p:anim calcmode="lin" valueType="num">
                                      <p:cBhvr additive="base">
                                        <p:cTn dur="500"/>
                                        <p:tgtEl>
                                          <p:spTgt spid="34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45"/>
                                        </p:tgtEl>
                                        <p:attrNameLst>
                                          <p:attrName>style.visibility</p:attrName>
                                        </p:attrNameLst>
                                      </p:cBhvr>
                                      <p:to>
                                        <p:strVal val="visible"/>
                                      </p:to>
                                    </p:set>
                                    <p:anim calcmode="lin" valueType="num">
                                      <p:cBhvr additive="base">
                                        <p:cTn dur="500"/>
                                        <p:tgtEl>
                                          <p:spTgt spid="34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25"/>
          <p:cNvSpPr txBox="1"/>
          <p:nvPr/>
        </p:nvSpPr>
        <p:spPr>
          <a:xfrm>
            <a:off x="348342" y="169409"/>
            <a:ext cx="8069943"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3000" u="none" cap="none" strike="noStrike">
                <a:solidFill>
                  <a:srgbClr val="C00000"/>
                </a:solidFill>
                <a:latin typeface="Arial"/>
                <a:ea typeface="Arial"/>
                <a:cs typeface="Arial"/>
                <a:sym typeface="Arial"/>
              </a:rPr>
              <a:t>I. CƠ CẤU TRỤC KHUỶU THANH TRUYỀN</a:t>
            </a:r>
            <a:endParaRPr b="1" i="0" sz="3000" u="none" cap="none" strike="noStrike">
              <a:solidFill>
                <a:srgbClr val="C00000"/>
              </a:solidFill>
              <a:latin typeface="Arial"/>
              <a:ea typeface="Arial"/>
              <a:cs typeface="Arial"/>
              <a:sym typeface="Arial"/>
            </a:endParaRPr>
          </a:p>
        </p:txBody>
      </p:sp>
      <p:sp>
        <p:nvSpPr>
          <p:cNvPr id="351" name="Google Shape;351;p25"/>
          <p:cNvSpPr txBox="1"/>
          <p:nvPr/>
        </p:nvSpPr>
        <p:spPr>
          <a:xfrm>
            <a:off x="445195" y="723407"/>
            <a:ext cx="2545139"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vi-VN" sz="2400" u="none" cap="none" strike="noStrike">
                <a:solidFill>
                  <a:srgbClr val="FF0000"/>
                </a:solidFill>
                <a:latin typeface="Arial"/>
                <a:ea typeface="Arial"/>
                <a:cs typeface="Arial"/>
                <a:sym typeface="Arial"/>
              </a:rPr>
              <a:t>3. Trục khuỷu</a:t>
            </a:r>
            <a:endParaRPr/>
          </a:p>
        </p:txBody>
      </p:sp>
      <p:pic>
        <p:nvPicPr>
          <p:cNvPr id="352" name="Google Shape;352;p25"/>
          <p:cNvPicPr preferRelativeResize="0"/>
          <p:nvPr/>
        </p:nvPicPr>
        <p:blipFill rotWithShape="1">
          <a:blip r:embed="rId3">
            <a:alphaModFix/>
          </a:blip>
          <a:srcRect b="0" l="0" r="0" t="0"/>
          <a:stretch/>
        </p:blipFill>
        <p:spPr>
          <a:xfrm>
            <a:off x="2416821" y="1954612"/>
            <a:ext cx="3932980" cy="2215336"/>
          </a:xfrm>
          <a:prstGeom prst="rect">
            <a:avLst/>
          </a:prstGeom>
          <a:noFill/>
          <a:ln>
            <a:noFill/>
          </a:ln>
        </p:spPr>
      </p:pic>
      <p:sp>
        <p:nvSpPr>
          <p:cNvPr id="353" name="Google Shape;353;p25"/>
          <p:cNvSpPr txBox="1"/>
          <p:nvPr/>
        </p:nvSpPr>
        <p:spPr>
          <a:xfrm>
            <a:off x="668614" y="1253772"/>
            <a:ext cx="7429393" cy="496996"/>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1" lang="vi-VN" sz="2000" u="none" cap="none" strike="noStrike">
                <a:solidFill>
                  <a:srgbClr val="000000"/>
                </a:solidFill>
                <a:latin typeface="Arial"/>
                <a:ea typeface="Arial"/>
                <a:cs typeface="Arial"/>
                <a:sym typeface="Arial"/>
              </a:rPr>
              <a:t>Cấu tạo:</a:t>
            </a:r>
            <a:endParaRPr b="0" i="0" sz="2000" u="none" cap="none" strike="noStrike">
              <a:solidFill>
                <a:srgbClr val="000000"/>
              </a:solidFill>
              <a:latin typeface="Arial"/>
              <a:ea typeface="Arial"/>
              <a:cs typeface="Arial"/>
              <a:sym typeface="Arial"/>
            </a:endParaRPr>
          </a:p>
        </p:txBody>
      </p:sp>
      <p:sp>
        <p:nvSpPr>
          <p:cNvPr id="354" name="Google Shape;354;p25"/>
          <p:cNvSpPr/>
          <p:nvPr/>
        </p:nvSpPr>
        <p:spPr>
          <a:xfrm>
            <a:off x="196136" y="3077029"/>
            <a:ext cx="2220686" cy="1923588"/>
          </a:xfrm>
          <a:prstGeom prst="wedgeRoundRectCallout">
            <a:avLst>
              <a:gd fmla="val 69296" name="adj1"/>
              <a:gd fmla="val -46367" name="adj2"/>
              <a:gd fmla="val 16667" name="adj3"/>
            </a:avLst>
          </a:prstGeom>
          <a:solidFill>
            <a:schemeClr val="accent1"/>
          </a:solidFill>
          <a:ln cap="flat" cmpd="sng" w="25400">
            <a:solidFill>
              <a:srgbClr val="57728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1" i="1" lang="vi-VN" sz="2000" u="none" cap="none" strike="noStrike">
                <a:solidFill>
                  <a:srgbClr val="000000"/>
                </a:solidFill>
                <a:latin typeface="Arial"/>
                <a:ea typeface="Arial"/>
                <a:cs typeface="Arial"/>
                <a:sym typeface="Arial"/>
              </a:rPr>
              <a:t>Đầu trục: </a:t>
            </a:r>
            <a:r>
              <a:rPr b="0" i="0" lang="vi-VN" sz="2000" u="none" cap="none" strike="noStrike">
                <a:solidFill>
                  <a:srgbClr val="000000"/>
                </a:solidFill>
                <a:latin typeface="Arial"/>
                <a:ea typeface="Arial"/>
                <a:cs typeface="Arial"/>
                <a:sym typeface="Arial"/>
              </a:rPr>
              <a:t>dẫn động một số cơ cấu và hệ thống của động cơ.</a:t>
            </a:r>
            <a:endParaRPr/>
          </a:p>
        </p:txBody>
      </p:sp>
      <p:sp>
        <p:nvSpPr>
          <p:cNvPr id="355" name="Google Shape;355;p25"/>
          <p:cNvSpPr/>
          <p:nvPr/>
        </p:nvSpPr>
        <p:spPr>
          <a:xfrm>
            <a:off x="104207" y="1923736"/>
            <a:ext cx="2638990" cy="1012490"/>
          </a:xfrm>
          <a:prstGeom prst="wedgeRoundRectCallout">
            <a:avLst>
              <a:gd fmla="val 73264" name="adj1"/>
              <a:gd fmla="val -838" name="adj2"/>
              <a:gd fmla="val 16667" name="adj3"/>
            </a:avLst>
          </a:prstGeom>
          <a:solidFill>
            <a:schemeClr val="accent1"/>
          </a:solidFill>
          <a:ln cap="flat" cmpd="sng" w="25400">
            <a:solidFill>
              <a:srgbClr val="57728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1" i="1" lang="vi-VN" sz="2000" u="none" cap="none" strike="noStrike">
                <a:solidFill>
                  <a:srgbClr val="000000"/>
                </a:solidFill>
                <a:latin typeface="Arial"/>
                <a:ea typeface="Arial"/>
                <a:cs typeface="Arial"/>
                <a:sym typeface="Arial"/>
              </a:rPr>
              <a:t>Chốt khuỷu: </a:t>
            </a:r>
            <a:r>
              <a:rPr b="0" i="0" lang="vi-VN" sz="2000" u="none" cap="none" strike="noStrike">
                <a:solidFill>
                  <a:srgbClr val="000000"/>
                </a:solidFill>
                <a:latin typeface="Arial"/>
                <a:ea typeface="Arial"/>
                <a:cs typeface="Arial"/>
                <a:sym typeface="Arial"/>
              </a:rPr>
              <a:t>nơi lắp đầu to thanh truyền. </a:t>
            </a:r>
            <a:endParaRPr/>
          </a:p>
        </p:txBody>
      </p:sp>
      <p:sp>
        <p:nvSpPr>
          <p:cNvPr id="356" name="Google Shape;356;p25"/>
          <p:cNvSpPr/>
          <p:nvPr/>
        </p:nvSpPr>
        <p:spPr>
          <a:xfrm>
            <a:off x="6021323" y="3988127"/>
            <a:ext cx="2723999" cy="1012490"/>
          </a:xfrm>
          <a:prstGeom prst="wedgeRoundRectCallout">
            <a:avLst>
              <a:gd fmla="val -91988" name="adj1"/>
              <a:gd fmla="val -137492" name="adj2"/>
              <a:gd fmla="val 16667" name="adj3"/>
            </a:avLst>
          </a:prstGeom>
          <a:solidFill>
            <a:schemeClr val="accent1"/>
          </a:solidFill>
          <a:ln cap="flat" cmpd="sng" w="25400">
            <a:solidFill>
              <a:srgbClr val="57728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1" i="1" lang="vi-VN" sz="2000" u="none" cap="none" strike="noStrike">
                <a:solidFill>
                  <a:srgbClr val="000000"/>
                </a:solidFill>
                <a:latin typeface="Arial"/>
                <a:ea typeface="Arial"/>
                <a:cs typeface="Arial"/>
                <a:sym typeface="Arial"/>
              </a:rPr>
              <a:t>Cổ khuỷu: </a:t>
            </a:r>
            <a:r>
              <a:rPr b="0" i="0" lang="vi-VN" sz="2000" u="none" cap="none" strike="noStrike">
                <a:solidFill>
                  <a:srgbClr val="000000"/>
                </a:solidFill>
                <a:latin typeface="Arial"/>
                <a:ea typeface="Arial"/>
                <a:cs typeface="Arial"/>
                <a:sym typeface="Arial"/>
              </a:rPr>
              <a:t>trục quay của trục khuỷu. </a:t>
            </a:r>
            <a:endParaRPr/>
          </a:p>
        </p:txBody>
      </p:sp>
      <p:sp>
        <p:nvSpPr>
          <p:cNvPr id="357" name="Google Shape;357;p25"/>
          <p:cNvSpPr/>
          <p:nvPr/>
        </p:nvSpPr>
        <p:spPr>
          <a:xfrm>
            <a:off x="2597901" y="3988127"/>
            <a:ext cx="3280228" cy="1012490"/>
          </a:xfrm>
          <a:prstGeom prst="wedgeRoundRectCallout">
            <a:avLst>
              <a:gd fmla="val -16211" name="adj1"/>
              <a:gd fmla="val -105507" name="adj2"/>
              <a:gd fmla="val 16667" name="adj3"/>
            </a:avLst>
          </a:prstGeom>
          <a:solidFill>
            <a:schemeClr val="accent1"/>
          </a:solidFill>
          <a:ln cap="flat" cmpd="sng" w="25400">
            <a:solidFill>
              <a:srgbClr val="57728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1" i="1" lang="vi-VN" sz="2000" u="none" cap="none" strike="noStrike">
                <a:solidFill>
                  <a:srgbClr val="000000"/>
                </a:solidFill>
                <a:latin typeface="Arial"/>
                <a:ea typeface="Arial"/>
                <a:cs typeface="Arial"/>
                <a:sym typeface="Arial"/>
              </a:rPr>
              <a:t>Má khuỷu: </a:t>
            </a:r>
            <a:r>
              <a:rPr b="0" i="0" lang="vi-VN" sz="2000" u="none" cap="none" strike="noStrike">
                <a:solidFill>
                  <a:srgbClr val="000000"/>
                </a:solidFill>
                <a:latin typeface="Arial"/>
                <a:ea typeface="Arial"/>
                <a:cs typeface="Arial"/>
                <a:sym typeface="Arial"/>
              </a:rPr>
              <a:t>phần nối giữa cổ khuỷu và chốt khuỷu. </a:t>
            </a:r>
            <a:endParaRPr/>
          </a:p>
        </p:txBody>
      </p:sp>
      <p:sp>
        <p:nvSpPr>
          <p:cNvPr id="358" name="Google Shape;358;p25"/>
          <p:cNvSpPr/>
          <p:nvPr/>
        </p:nvSpPr>
        <p:spPr>
          <a:xfrm>
            <a:off x="6749143" y="1866734"/>
            <a:ext cx="2394857" cy="1877786"/>
          </a:xfrm>
          <a:prstGeom prst="wedgeRoundRectCallout">
            <a:avLst>
              <a:gd fmla="val -106533" name="adj1"/>
              <a:gd fmla="val 15712" name="adj2"/>
              <a:gd fmla="val 16667" name="adj3"/>
            </a:avLst>
          </a:prstGeom>
          <a:solidFill>
            <a:schemeClr val="accent1"/>
          </a:solidFill>
          <a:ln cap="flat" cmpd="sng" w="25400">
            <a:solidFill>
              <a:srgbClr val="57728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1" i="1" lang="vi-VN" sz="2000" u="none" cap="none" strike="noStrike">
                <a:solidFill>
                  <a:srgbClr val="000000"/>
                </a:solidFill>
                <a:latin typeface="Arial"/>
                <a:ea typeface="Arial"/>
                <a:cs typeface="Arial"/>
                <a:sym typeface="Arial"/>
              </a:rPr>
              <a:t>Đuôi trục: </a:t>
            </a:r>
            <a:r>
              <a:rPr b="0" i="0" lang="vi-VN" sz="2000" u="none" cap="none" strike="noStrike">
                <a:solidFill>
                  <a:srgbClr val="000000"/>
                </a:solidFill>
                <a:latin typeface="Arial"/>
                <a:ea typeface="Arial"/>
                <a:cs typeface="Arial"/>
                <a:sym typeface="Arial"/>
              </a:rPr>
              <a:t>lắp với bánh đà và cơ cấu truyền lực tới máy công tác.</a:t>
            </a:r>
            <a:endParaRPr/>
          </a:p>
        </p:txBody>
      </p:sp>
      <p:sp>
        <p:nvSpPr>
          <p:cNvPr id="359" name="Google Shape;359;p25"/>
          <p:cNvSpPr/>
          <p:nvPr/>
        </p:nvSpPr>
        <p:spPr>
          <a:xfrm>
            <a:off x="2695925" y="117695"/>
            <a:ext cx="5152675" cy="1482506"/>
          </a:xfrm>
          <a:prstGeom prst="wedgeRoundRectCallout">
            <a:avLst>
              <a:gd fmla="val -13787" name="adj1"/>
              <a:gd fmla="val 117920" name="adj2"/>
              <a:gd fmla="val 16667" name="adj3"/>
            </a:avLst>
          </a:prstGeom>
          <a:solidFill>
            <a:schemeClr val="accent1"/>
          </a:solidFill>
          <a:ln cap="flat" cmpd="sng" w="25400">
            <a:solidFill>
              <a:srgbClr val="57728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1" i="1" lang="vi-VN" sz="2000" u="none" cap="none" strike="noStrike">
                <a:solidFill>
                  <a:srgbClr val="000000"/>
                </a:solidFill>
                <a:latin typeface="Arial"/>
                <a:ea typeface="Arial"/>
                <a:cs typeface="Arial"/>
                <a:sym typeface="Arial"/>
              </a:rPr>
              <a:t>Đối trọng: </a:t>
            </a:r>
            <a:r>
              <a:rPr b="0" i="0" lang="vi-VN" sz="2000" u="none" cap="none" strike="noStrike">
                <a:solidFill>
                  <a:srgbClr val="000000"/>
                </a:solidFill>
                <a:latin typeface="Arial"/>
                <a:ea typeface="Arial"/>
                <a:cs typeface="Arial"/>
                <a:sym typeface="Arial"/>
              </a:rPr>
              <a:t>phần gắn liền với má khuỷu hoặc ghép với má khuỷu bằng bu lông nhằm cân bằng chuyển động của động cơ. </a:t>
            </a:r>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2"/>
                                        </p:tgtEl>
                                        <p:attrNameLst>
                                          <p:attrName>style.visibility</p:attrName>
                                        </p:attrNameLst>
                                      </p:cBhvr>
                                      <p:to>
                                        <p:strVal val="visible"/>
                                      </p:to>
                                    </p:set>
                                    <p:anim calcmode="lin" valueType="num">
                                      <p:cBhvr additive="base">
                                        <p:cTn dur="500"/>
                                        <p:tgtEl>
                                          <p:spTgt spid="35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53"/>
                                        </p:tgtEl>
                                        <p:attrNameLst>
                                          <p:attrName>style.visibility</p:attrName>
                                        </p:attrNameLst>
                                      </p:cBhvr>
                                      <p:to>
                                        <p:strVal val="visible"/>
                                      </p:to>
                                    </p:set>
                                    <p:anim calcmode="lin" valueType="num">
                                      <p:cBhvr additive="base">
                                        <p:cTn dur="500"/>
                                        <p:tgtEl>
                                          <p:spTgt spid="35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5"/>
                                        </p:tgtEl>
                                        <p:attrNameLst>
                                          <p:attrName>style.visibility</p:attrName>
                                        </p:attrNameLst>
                                      </p:cBhvr>
                                      <p:to>
                                        <p:strVal val="visible"/>
                                      </p:to>
                                    </p:set>
                                    <p:anim calcmode="lin" valueType="num">
                                      <p:cBhvr additive="base">
                                        <p:cTn dur="500"/>
                                        <p:tgtEl>
                                          <p:spTgt spid="355"/>
                                        </p:tgtEl>
                                        <p:attrNameLst>
                                          <p:attrName>ppt_w</p:attrName>
                                        </p:attrNameLst>
                                      </p:cBhvr>
                                      <p:tavLst>
                                        <p:tav fmla="" tm="0">
                                          <p:val>
                                            <p:strVal val="0"/>
                                          </p:val>
                                        </p:tav>
                                        <p:tav fmla="" tm="100000">
                                          <p:val>
                                            <p:strVal val="#ppt_w"/>
                                          </p:val>
                                        </p:tav>
                                      </p:tavLst>
                                    </p:anim>
                                    <p:anim calcmode="lin" valueType="num">
                                      <p:cBhvr additive="base">
                                        <p:cTn dur="500"/>
                                        <p:tgtEl>
                                          <p:spTgt spid="35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4"/>
                                        </p:tgtEl>
                                        <p:attrNameLst>
                                          <p:attrName>style.visibility</p:attrName>
                                        </p:attrNameLst>
                                      </p:cBhvr>
                                      <p:to>
                                        <p:strVal val="visible"/>
                                      </p:to>
                                    </p:set>
                                    <p:anim calcmode="lin" valueType="num">
                                      <p:cBhvr additive="base">
                                        <p:cTn dur="500"/>
                                        <p:tgtEl>
                                          <p:spTgt spid="354"/>
                                        </p:tgtEl>
                                        <p:attrNameLst>
                                          <p:attrName>ppt_w</p:attrName>
                                        </p:attrNameLst>
                                      </p:cBhvr>
                                      <p:tavLst>
                                        <p:tav fmla="" tm="0">
                                          <p:val>
                                            <p:strVal val="0"/>
                                          </p:val>
                                        </p:tav>
                                        <p:tav fmla="" tm="100000">
                                          <p:val>
                                            <p:strVal val="#ppt_w"/>
                                          </p:val>
                                        </p:tav>
                                      </p:tavLst>
                                    </p:anim>
                                    <p:anim calcmode="lin" valueType="num">
                                      <p:cBhvr additive="base">
                                        <p:cTn dur="500"/>
                                        <p:tgtEl>
                                          <p:spTgt spid="35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9"/>
                                        </p:tgtEl>
                                        <p:attrNameLst>
                                          <p:attrName>style.visibility</p:attrName>
                                        </p:attrNameLst>
                                      </p:cBhvr>
                                      <p:to>
                                        <p:strVal val="visible"/>
                                      </p:to>
                                    </p:set>
                                    <p:anim calcmode="lin" valueType="num">
                                      <p:cBhvr additive="base">
                                        <p:cTn dur="500"/>
                                        <p:tgtEl>
                                          <p:spTgt spid="359"/>
                                        </p:tgtEl>
                                        <p:attrNameLst>
                                          <p:attrName>ppt_w</p:attrName>
                                        </p:attrNameLst>
                                      </p:cBhvr>
                                      <p:tavLst>
                                        <p:tav fmla="" tm="0">
                                          <p:val>
                                            <p:strVal val="0"/>
                                          </p:val>
                                        </p:tav>
                                        <p:tav fmla="" tm="100000">
                                          <p:val>
                                            <p:strVal val="#ppt_w"/>
                                          </p:val>
                                        </p:tav>
                                      </p:tavLst>
                                    </p:anim>
                                    <p:anim calcmode="lin" valueType="num">
                                      <p:cBhvr additive="base">
                                        <p:cTn dur="500"/>
                                        <p:tgtEl>
                                          <p:spTgt spid="35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7"/>
                                        </p:tgtEl>
                                        <p:attrNameLst>
                                          <p:attrName>style.visibility</p:attrName>
                                        </p:attrNameLst>
                                      </p:cBhvr>
                                      <p:to>
                                        <p:strVal val="visible"/>
                                      </p:to>
                                    </p:set>
                                    <p:anim calcmode="lin" valueType="num">
                                      <p:cBhvr additive="base">
                                        <p:cTn dur="500"/>
                                        <p:tgtEl>
                                          <p:spTgt spid="357"/>
                                        </p:tgtEl>
                                        <p:attrNameLst>
                                          <p:attrName>ppt_w</p:attrName>
                                        </p:attrNameLst>
                                      </p:cBhvr>
                                      <p:tavLst>
                                        <p:tav fmla="" tm="0">
                                          <p:val>
                                            <p:strVal val="0"/>
                                          </p:val>
                                        </p:tav>
                                        <p:tav fmla="" tm="100000">
                                          <p:val>
                                            <p:strVal val="#ppt_w"/>
                                          </p:val>
                                        </p:tav>
                                      </p:tavLst>
                                    </p:anim>
                                    <p:anim calcmode="lin" valueType="num">
                                      <p:cBhvr additive="base">
                                        <p:cTn dur="500"/>
                                        <p:tgtEl>
                                          <p:spTgt spid="35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8"/>
                                        </p:tgtEl>
                                        <p:attrNameLst>
                                          <p:attrName>style.visibility</p:attrName>
                                        </p:attrNameLst>
                                      </p:cBhvr>
                                      <p:to>
                                        <p:strVal val="visible"/>
                                      </p:to>
                                    </p:set>
                                    <p:anim calcmode="lin" valueType="num">
                                      <p:cBhvr additive="base">
                                        <p:cTn dur="500"/>
                                        <p:tgtEl>
                                          <p:spTgt spid="358"/>
                                        </p:tgtEl>
                                        <p:attrNameLst>
                                          <p:attrName>ppt_w</p:attrName>
                                        </p:attrNameLst>
                                      </p:cBhvr>
                                      <p:tavLst>
                                        <p:tav fmla="" tm="0">
                                          <p:val>
                                            <p:strVal val="0"/>
                                          </p:val>
                                        </p:tav>
                                        <p:tav fmla="" tm="100000">
                                          <p:val>
                                            <p:strVal val="#ppt_w"/>
                                          </p:val>
                                        </p:tav>
                                      </p:tavLst>
                                    </p:anim>
                                    <p:anim calcmode="lin" valueType="num">
                                      <p:cBhvr additive="base">
                                        <p:cTn dur="500"/>
                                        <p:tgtEl>
                                          <p:spTgt spid="35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6"/>
                                        </p:tgtEl>
                                        <p:attrNameLst>
                                          <p:attrName>style.visibility</p:attrName>
                                        </p:attrNameLst>
                                      </p:cBhvr>
                                      <p:to>
                                        <p:strVal val="visible"/>
                                      </p:to>
                                    </p:set>
                                    <p:anim calcmode="lin" valueType="num">
                                      <p:cBhvr additive="base">
                                        <p:cTn dur="500"/>
                                        <p:tgtEl>
                                          <p:spTgt spid="356"/>
                                        </p:tgtEl>
                                        <p:attrNameLst>
                                          <p:attrName>ppt_w</p:attrName>
                                        </p:attrNameLst>
                                      </p:cBhvr>
                                      <p:tavLst>
                                        <p:tav fmla="" tm="0">
                                          <p:val>
                                            <p:strVal val="0"/>
                                          </p:val>
                                        </p:tav>
                                        <p:tav fmla="" tm="100000">
                                          <p:val>
                                            <p:strVal val="#ppt_w"/>
                                          </p:val>
                                        </p:tav>
                                      </p:tavLst>
                                    </p:anim>
                                    <p:anim calcmode="lin" valueType="num">
                                      <p:cBhvr additive="base">
                                        <p:cTn dur="500"/>
                                        <p:tgtEl>
                                          <p:spTgt spid="35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6"/>
          <p:cNvSpPr txBox="1"/>
          <p:nvPr/>
        </p:nvSpPr>
        <p:spPr>
          <a:xfrm>
            <a:off x="348342" y="169409"/>
            <a:ext cx="8069943"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3000" u="none" cap="none" strike="noStrike">
                <a:solidFill>
                  <a:srgbClr val="C00000"/>
                </a:solidFill>
                <a:latin typeface="Arial"/>
                <a:ea typeface="Arial"/>
                <a:cs typeface="Arial"/>
                <a:sym typeface="Arial"/>
              </a:rPr>
              <a:t>I. CƠ CẤU TRỤC KHUỶU THANH TRUYỀN</a:t>
            </a:r>
            <a:endParaRPr b="1" i="0" sz="3000" u="none" cap="none" strike="noStrike">
              <a:solidFill>
                <a:srgbClr val="C00000"/>
              </a:solidFill>
              <a:latin typeface="Arial"/>
              <a:ea typeface="Arial"/>
              <a:cs typeface="Arial"/>
              <a:sym typeface="Arial"/>
            </a:endParaRPr>
          </a:p>
        </p:txBody>
      </p:sp>
      <p:sp>
        <p:nvSpPr>
          <p:cNvPr id="365" name="Google Shape;365;p26"/>
          <p:cNvSpPr txBox="1"/>
          <p:nvPr/>
        </p:nvSpPr>
        <p:spPr>
          <a:xfrm>
            <a:off x="445195" y="723407"/>
            <a:ext cx="2545139"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vi-VN" sz="2400" u="none" cap="none" strike="noStrike">
                <a:solidFill>
                  <a:srgbClr val="FF0000"/>
                </a:solidFill>
                <a:latin typeface="Arial"/>
                <a:ea typeface="Arial"/>
                <a:cs typeface="Arial"/>
                <a:sym typeface="Arial"/>
              </a:rPr>
              <a:t>3. Trục khuỷu</a:t>
            </a:r>
            <a:endParaRPr/>
          </a:p>
        </p:txBody>
      </p:sp>
      <p:grpSp>
        <p:nvGrpSpPr>
          <p:cNvPr id="366" name="Google Shape;366;p26"/>
          <p:cNvGrpSpPr/>
          <p:nvPr/>
        </p:nvGrpSpPr>
        <p:grpSpPr>
          <a:xfrm>
            <a:off x="430043" y="1396459"/>
            <a:ext cx="1738516" cy="553998"/>
            <a:chOff x="769906" y="2634444"/>
            <a:chExt cx="1738516" cy="553998"/>
          </a:xfrm>
        </p:grpSpPr>
        <p:pic>
          <p:nvPicPr>
            <p:cNvPr descr="https://lh5.googleusercontent.com/hl1BGups3EED96ATAnaMaM26PJ6ckBurR5VDQJ_y7eQIyq_avgEqDkIKTUniEtiiSlLCmypghKZc8L5pHod5nYOq2GuOwm2tcugYF5GcRcLTtdRRgYWXgWUf5LvFPWyacO910Egd1ktsFinbpWKigA=s2048" id="367" name="Google Shape;367;p26"/>
            <p:cNvPicPr preferRelativeResize="0"/>
            <p:nvPr/>
          </p:nvPicPr>
          <p:blipFill rotWithShape="1">
            <a:blip r:embed="rId3">
              <a:alphaModFix/>
            </a:blip>
            <a:srcRect b="0" l="0" r="0" t="0"/>
            <a:stretch/>
          </p:blipFill>
          <p:spPr>
            <a:xfrm rot="-210595">
              <a:off x="785058" y="2655516"/>
              <a:ext cx="550683" cy="511853"/>
            </a:xfrm>
            <a:prstGeom prst="rect">
              <a:avLst/>
            </a:prstGeom>
            <a:noFill/>
            <a:ln>
              <a:noFill/>
            </a:ln>
          </p:spPr>
        </p:pic>
        <p:sp>
          <p:nvSpPr>
            <p:cNvPr id="368" name="Google Shape;368;p26"/>
            <p:cNvSpPr txBox="1"/>
            <p:nvPr/>
          </p:nvSpPr>
          <p:spPr>
            <a:xfrm>
              <a:off x="1034203" y="2634444"/>
              <a:ext cx="1474219" cy="55399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vi-VN" sz="2000" u="none" cap="none" strike="noStrike">
                  <a:solidFill>
                    <a:srgbClr val="7030A0"/>
                  </a:solidFill>
                  <a:latin typeface="Arial"/>
                  <a:ea typeface="Arial"/>
                  <a:cs typeface="Arial"/>
                  <a:sym typeface="Arial"/>
                </a:rPr>
                <a:t>Khám phá</a:t>
              </a:r>
              <a:endParaRPr/>
            </a:p>
          </p:txBody>
        </p:sp>
      </p:grpSp>
      <p:sp>
        <p:nvSpPr>
          <p:cNvPr id="369" name="Google Shape;369;p26"/>
          <p:cNvSpPr txBox="1"/>
          <p:nvPr/>
        </p:nvSpPr>
        <p:spPr>
          <a:xfrm>
            <a:off x="1409620" y="1923736"/>
            <a:ext cx="3311603" cy="286232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1" lang="vi-VN" sz="2000" u="none" cap="none" strike="noStrike">
                <a:solidFill>
                  <a:srgbClr val="000000"/>
                </a:solidFill>
                <a:latin typeface="Arial"/>
                <a:ea typeface="Arial"/>
                <a:cs typeface="Arial"/>
                <a:sym typeface="Arial"/>
              </a:rPr>
              <a:t>Quan sát và cho biết trục khuỷu trên hình 19.5 dùng cho động cơ có bao nhiêu xi lanh? Nêu nhận xét về vị trí giữa các cổ khuỷu với chốt khuỷu.</a:t>
            </a:r>
            <a:endParaRPr/>
          </a:p>
        </p:txBody>
      </p:sp>
      <p:pic>
        <p:nvPicPr>
          <p:cNvPr id="370" name="Google Shape;370;p26"/>
          <p:cNvPicPr preferRelativeResize="0"/>
          <p:nvPr/>
        </p:nvPicPr>
        <p:blipFill rotWithShape="1">
          <a:blip r:embed="rId4">
            <a:alphaModFix/>
          </a:blip>
          <a:srcRect b="0" l="0" r="0" t="0"/>
          <a:stretch/>
        </p:blipFill>
        <p:spPr>
          <a:xfrm>
            <a:off x="4857513" y="2039851"/>
            <a:ext cx="3368122" cy="1897167"/>
          </a:xfrm>
          <a:prstGeom prst="rect">
            <a:avLst/>
          </a:prstGeom>
          <a:noFill/>
          <a:ln>
            <a:noFill/>
          </a:ln>
        </p:spPr>
      </p:pic>
      <p:pic>
        <p:nvPicPr>
          <p:cNvPr id="371" name="Google Shape;371;p26"/>
          <p:cNvPicPr preferRelativeResize="0"/>
          <p:nvPr/>
        </p:nvPicPr>
        <p:blipFill rotWithShape="1">
          <a:blip r:embed="rId5">
            <a:alphaModFix/>
          </a:blip>
          <a:srcRect b="0" l="0" r="0" t="0"/>
          <a:stretch/>
        </p:blipFill>
        <p:spPr>
          <a:xfrm>
            <a:off x="612440" y="2296710"/>
            <a:ext cx="797180" cy="1126757"/>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66"/>
                                        </p:tgtEl>
                                        <p:attrNameLst>
                                          <p:attrName>style.visibility</p:attrName>
                                        </p:attrNameLst>
                                      </p:cBhvr>
                                      <p:to>
                                        <p:strVal val="visible"/>
                                      </p:to>
                                    </p:set>
                                    <p:anim calcmode="lin" valueType="num">
                                      <p:cBhvr additive="base">
                                        <p:cTn dur="500"/>
                                        <p:tgtEl>
                                          <p:spTgt spid="366"/>
                                        </p:tgtEl>
                                        <p:attrNameLst>
                                          <p:attrName>ppt_w</p:attrName>
                                        </p:attrNameLst>
                                      </p:cBhvr>
                                      <p:tavLst>
                                        <p:tav fmla="" tm="0">
                                          <p:val>
                                            <p:strVal val="0"/>
                                          </p:val>
                                        </p:tav>
                                        <p:tav fmla="" tm="100000">
                                          <p:val>
                                            <p:strVal val="#ppt_w"/>
                                          </p:val>
                                        </p:tav>
                                      </p:tavLst>
                                    </p:anim>
                                    <p:anim calcmode="lin" valueType="num">
                                      <p:cBhvr additive="base">
                                        <p:cTn dur="500"/>
                                        <p:tgtEl>
                                          <p:spTgt spid="36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9"/>
                                        </p:tgtEl>
                                        <p:attrNameLst>
                                          <p:attrName>style.visibility</p:attrName>
                                        </p:attrNameLst>
                                      </p:cBhvr>
                                      <p:to>
                                        <p:strVal val="visible"/>
                                      </p:to>
                                    </p:set>
                                    <p:anim calcmode="lin" valueType="num">
                                      <p:cBhvr additive="base">
                                        <p:cTn dur="500"/>
                                        <p:tgtEl>
                                          <p:spTgt spid="36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71"/>
                                        </p:tgtEl>
                                        <p:attrNameLst>
                                          <p:attrName>style.visibility</p:attrName>
                                        </p:attrNameLst>
                                      </p:cBhvr>
                                      <p:to>
                                        <p:strVal val="visible"/>
                                      </p:to>
                                    </p:set>
                                    <p:anim calcmode="lin" valueType="num">
                                      <p:cBhvr additive="base">
                                        <p:cTn dur="500"/>
                                        <p:tgtEl>
                                          <p:spTgt spid="371"/>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500"/>
                                        <p:tgtEl>
                                          <p:spTgt spid="3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27"/>
          <p:cNvSpPr txBox="1"/>
          <p:nvPr/>
        </p:nvSpPr>
        <p:spPr>
          <a:xfrm>
            <a:off x="348342" y="169409"/>
            <a:ext cx="8069943"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3000" u="none" cap="none" strike="noStrike">
                <a:solidFill>
                  <a:srgbClr val="C00000"/>
                </a:solidFill>
                <a:latin typeface="Arial"/>
                <a:ea typeface="Arial"/>
                <a:cs typeface="Arial"/>
                <a:sym typeface="Arial"/>
              </a:rPr>
              <a:t>I. CƠ CẤU TRỤC KHUỶU THANH TRUYỀN</a:t>
            </a:r>
            <a:endParaRPr b="1" i="0" sz="3000" u="none" cap="none" strike="noStrike">
              <a:solidFill>
                <a:srgbClr val="C00000"/>
              </a:solidFill>
              <a:latin typeface="Arial"/>
              <a:ea typeface="Arial"/>
              <a:cs typeface="Arial"/>
              <a:sym typeface="Arial"/>
            </a:endParaRPr>
          </a:p>
        </p:txBody>
      </p:sp>
      <p:sp>
        <p:nvSpPr>
          <p:cNvPr id="377" name="Google Shape;377;p27"/>
          <p:cNvSpPr txBox="1"/>
          <p:nvPr/>
        </p:nvSpPr>
        <p:spPr>
          <a:xfrm>
            <a:off x="445195" y="723407"/>
            <a:ext cx="2545139"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vi-VN" sz="2400" u="none" cap="none" strike="noStrike">
                <a:solidFill>
                  <a:srgbClr val="FF0000"/>
                </a:solidFill>
                <a:latin typeface="Arial"/>
                <a:ea typeface="Arial"/>
                <a:cs typeface="Arial"/>
                <a:sym typeface="Arial"/>
              </a:rPr>
              <a:t>3. Trục khuỷu</a:t>
            </a:r>
            <a:endParaRPr/>
          </a:p>
        </p:txBody>
      </p:sp>
      <p:grpSp>
        <p:nvGrpSpPr>
          <p:cNvPr id="378" name="Google Shape;378;p27"/>
          <p:cNvGrpSpPr/>
          <p:nvPr/>
        </p:nvGrpSpPr>
        <p:grpSpPr>
          <a:xfrm>
            <a:off x="430043" y="1396459"/>
            <a:ext cx="1738516" cy="553998"/>
            <a:chOff x="769906" y="2634444"/>
            <a:chExt cx="1738516" cy="553998"/>
          </a:xfrm>
        </p:grpSpPr>
        <p:pic>
          <p:nvPicPr>
            <p:cNvPr descr="https://lh5.googleusercontent.com/hl1BGups3EED96ATAnaMaM26PJ6ckBurR5VDQJ_y7eQIyq_avgEqDkIKTUniEtiiSlLCmypghKZc8L5pHod5nYOq2GuOwm2tcugYF5GcRcLTtdRRgYWXgWUf5LvFPWyacO910Egd1ktsFinbpWKigA=s2048" id="379" name="Google Shape;379;p27"/>
            <p:cNvPicPr preferRelativeResize="0"/>
            <p:nvPr/>
          </p:nvPicPr>
          <p:blipFill rotWithShape="1">
            <a:blip r:embed="rId3">
              <a:alphaModFix/>
            </a:blip>
            <a:srcRect b="0" l="0" r="0" t="0"/>
            <a:stretch/>
          </p:blipFill>
          <p:spPr>
            <a:xfrm rot="-210595">
              <a:off x="785058" y="2655516"/>
              <a:ext cx="550683" cy="511853"/>
            </a:xfrm>
            <a:prstGeom prst="rect">
              <a:avLst/>
            </a:prstGeom>
            <a:noFill/>
            <a:ln>
              <a:noFill/>
            </a:ln>
          </p:spPr>
        </p:pic>
        <p:sp>
          <p:nvSpPr>
            <p:cNvPr id="380" name="Google Shape;380;p27"/>
            <p:cNvSpPr txBox="1"/>
            <p:nvPr/>
          </p:nvSpPr>
          <p:spPr>
            <a:xfrm>
              <a:off x="1034203" y="2634444"/>
              <a:ext cx="1474219" cy="55399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vi-VN" sz="2000" u="none" cap="none" strike="noStrike">
                  <a:solidFill>
                    <a:srgbClr val="7030A0"/>
                  </a:solidFill>
                  <a:latin typeface="Arial"/>
                  <a:ea typeface="Arial"/>
                  <a:cs typeface="Arial"/>
                  <a:sym typeface="Arial"/>
                </a:rPr>
                <a:t>Khám phá</a:t>
              </a:r>
              <a:endParaRPr/>
            </a:p>
          </p:txBody>
        </p:sp>
      </p:grpSp>
      <p:sp>
        <p:nvSpPr>
          <p:cNvPr id="381" name="Google Shape;381;p27"/>
          <p:cNvSpPr/>
          <p:nvPr/>
        </p:nvSpPr>
        <p:spPr>
          <a:xfrm>
            <a:off x="1011030" y="2155965"/>
            <a:ext cx="3311603" cy="2479650"/>
          </a:xfrm>
          <a:prstGeom prst="roundRect">
            <a:avLst>
              <a:gd fmla="val 9654" name="adj"/>
            </a:avLst>
          </a:prstGeom>
          <a:solidFill>
            <a:schemeClr val="accent6"/>
          </a:solidFill>
          <a:ln cap="flat" cmpd="sng" w="9525">
            <a:solidFill>
              <a:srgbClr val="577288"/>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Trục khuỷu trên hình 19.5 sử dụng cho động cơ 4 xi lanh, vì trên đó có 4 chốt khuỷu, vị trí để lắp đầu to thanh truyền.</a:t>
            </a:r>
            <a:endParaRPr b="0" i="0" sz="2000" u="none" cap="none" strike="noStrike">
              <a:solidFill>
                <a:srgbClr val="000000"/>
              </a:solidFill>
              <a:latin typeface="Arial"/>
              <a:ea typeface="Arial"/>
              <a:cs typeface="Arial"/>
              <a:sym typeface="Arial"/>
            </a:endParaRPr>
          </a:p>
        </p:txBody>
      </p:sp>
      <p:pic>
        <p:nvPicPr>
          <p:cNvPr id="382" name="Google Shape;382;p27"/>
          <p:cNvPicPr preferRelativeResize="0"/>
          <p:nvPr/>
        </p:nvPicPr>
        <p:blipFill rotWithShape="1">
          <a:blip r:embed="rId4">
            <a:alphaModFix/>
          </a:blip>
          <a:srcRect b="0" l="0" r="0" t="0"/>
          <a:stretch/>
        </p:blipFill>
        <p:spPr>
          <a:xfrm>
            <a:off x="4857513" y="2039851"/>
            <a:ext cx="3368122" cy="1897167"/>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1"/>
                                        </p:tgtEl>
                                        <p:attrNameLst>
                                          <p:attrName>style.visibility</p:attrName>
                                        </p:attrNameLst>
                                      </p:cBhvr>
                                      <p:to>
                                        <p:strVal val="visible"/>
                                      </p:to>
                                    </p:set>
                                    <p:anim calcmode="lin" valueType="num">
                                      <p:cBhvr additive="base">
                                        <p:cTn dur="500"/>
                                        <p:tgtEl>
                                          <p:spTgt spid="38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28"/>
          <p:cNvSpPr txBox="1"/>
          <p:nvPr/>
        </p:nvSpPr>
        <p:spPr>
          <a:xfrm>
            <a:off x="348342" y="169409"/>
            <a:ext cx="8069943"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3000" u="none" cap="none" strike="noStrike">
                <a:solidFill>
                  <a:srgbClr val="C00000"/>
                </a:solidFill>
                <a:latin typeface="Arial"/>
                <a:ea typeface="Arial"/>
                <a:cs typeface="Arial"/>
                <a:sym typeface="Arial"/>
              </a:rPr>
              <a:t>I. CƠ CẤU TRỤC KHUỶU THANH TRUYỀN</a:t>
            </a:r>
            <a:endParaRPr b="1" i="0" sz="3000" u="none" cap="none" strike="noStrike">
              <a:solidFill>
                <a:srgbClr val="C00000"/>
              </a:solidFill>
              <a:latin typeface="Arial"/>
              <a:ea typeface="Arial"/>
              <a:cs typeface="Arial"/>
              <a:sym typeface="Arial"/>
            </a:endParaRPr>
          </a:p>
        </p:txBody>
      </p:sp>
      <p:sp>
        <p:nvSpPr>
          <p:cNvPr id="388" name="Google Shape;388;p28"/>
          <p:cNvSpPr txBox="1"/>
          <p:nvPr/>
        </p:nvSpPr>
        <p:spPr>
          <a:xfrm>
            <a:off x="445195" y="723407"/>
            <a:ext cx="2545139"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vi-VN" sz="2400" u="none" cap="none" strike="noStrike">
                <a:solidFill>
                  <a:srgbClr val="FF0000"/>
                </a:solidFill>
                <a:latin typeface="Arial"/>
                <a:ea typeface="Arial"/>
                <a:cs typeface="Arial"/>
                <a:sym typeface="Arial"/>
              </a:rPr>
              <a:t>3. Trục khuỷu</a:t>
            </a:r>
            <a:endParaRPr/>
          </a:p>
        </p:txBody>
      </p:sp>
      <p:grpSp>
        <p:nvGrpSpPr>
          <p:cNvPr id="389" name="Google Shape;389;p28"/>
          <p:cNvGrpSpPr/>
          <p:nvPr/>
        </p:nvGrpSpPr>
        <p:grpSpPr>
          <a:xfrm>
            <a:off x="430043" y="1396459"/>
            <a:ext cx="1738516" cy="553998"/>
            <a:chOff x="769906" y="2634444"/>
            <a:chExt cx="1738516" cy="553998"/>
          </a:xfrm>
        </p:grpSpPr>
        <p:pic>
          <p:nvPicPr>
            <p:cNvPr descr="https://lh5.googleusercontent.com/hl1BGups3EED96ATAnaMaM26PJ6ckBurR5VDQJ_y7eQIyq_avgEqDkIKTUniEtiiSlLCmypghKZc8L5pHod5nYOq2GuOwm2tcugYF5GcRcLTtdRRgYWXgWUf5LvFPWyacO910Egd1ktsFinbpWKigA=s2048" id="390" name="Google Shape;390;p28"/>
            <p:cNvPicPr preferRelativeResize="0"/>
            <p:nvPr/>
          </p:nvPicPr>
          <p:blipFill rotWithShape="1">
            <a:blip r:embed="rId3">
              <a:alphaModFix/>
            </a:blip>
            <a:srcRect b="0" l="0" r="0" t="0"/>
            <a:stretch/>
          </p:blipFill>
          <p:spPr>
            <a:xfrm rot="-210595">
              <a:off x="785058" y="2655516"/>
              <a:ext cx="550683" cy="511853"/>
            </a:xfrm>
            <a:prstGeom prst="rect">
              <a:avLst/>
            </a:prstGeom>
            <a:noFill/>
            <a:ln>
              <a:noFill/>
            </a:ln>
          </p:spPr>
        </p:pic>
        <p:sp>
          <p:nvSpPr>
            <p:cNvPr id="391" name="Google Shape;391;p28"/>
            <p:cNvSpPr txBox="1"/>
            <p:nvPr/>
          </p:nvSpPr>
          <p:spPr>
            <a:xfrm>
              <a:off x="1034203" y="2634444"/>
              <a:ext cx="1474219" cy="55399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vi-VN" sz="2000" u="none" cap="none" strike="noStrike">
                  <a:solidFill>
                    <a:srgbClr val="7030A0"/>
                  </a:solidFill>
                  <a:latin typeface="Arial"/>
                  <a:ea typeface="Arial"/>
                  <a:cs typeface="Arial"/>
                  <a:sym typeface="Arial"/>
                </a:rPr>
                <a:t>Khám phá</a:t>
              </a:r>
              <a:endParaRPr/>
            </a:p>
          </p:txBody>
        </p:sp>
      </p:grpSp>
      <p:sp>
        <p:nvSpPr>
          <p:cNvPr id="392" name="Google Shape;392;p28"/>
          <p:cNvSpPr/>
          <p:nvPr/>
        </p:nvSpPr>
        <p:spPr>
          <a:xfrm>
            <a:off x="694340" y="2091875"/>
            <a:ext cx="3822435" cy="2539960"/>
          </a:xfrm>
          <a:prstGeom prst="roundRect">
            <a:avLst>
              <a:gd fmla="val 9654" name="adj"/>
            </a:avLst>
          </a:prstGeom>
          <a:solidFill>
            <a:schemeClr val="accent6"/>
          </a:solidFill>
          <a:ln cap="flat" cmpd="sng" w="9525">
            <a:solidFill>
              <a:srgbClr val="577288"/>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Giữa các cổ khuỷu sẽ có một chốt khuỷu và hai má khuỷu: chốt khuỷu để lắp đầu to thanh truyền, má khuỷu kết nối giữa cổ khuỷu với chốt khuỷu.</a:t>
            </a:r>
            <a:endParaRPr/>
          </a:p>
        </p:txBody>
      </p:sp>
      <p:pic>
        <p:nvPicPr>
          <p:cNvPr id="393" name="Google Shape;393;p28"/>
          <p:cNvPicPr preferRelativeResize="0"/>
          <p:nvPr/>
        </p:nvPicPr>
        <p:blipFill rotWithShape="1">
          <a:blip r:embed="rId4">
            <a:alphaModFix/>
          </a:blip>
          <a:srcRect b="0" l="0" r="0" t="0"/>
          <a:stretch/>
        </p:blipFill>
        <p:spPr>
          <a:xfrm>
            <a:off x="4857513" y="2039851"/>
            <a:ext cx="3368122" cy="1897167"/>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2"/>
                                        </p:tgtEl>
                                        <p:attrNameLst>
                                          <p:attrName>style.visibility</p:attrName>
                                        </p:attrNameLst>
                                      </p:cBhvr>
                                      <p:to>
                                        <p:strVal val="visible"/>
                                      </p:to>
                                    </p:set>
                                    <p:anim calcmode="lin" valueType="num">
                                      <p:cBhvr additive="base">
                                        <p:cTn dur="500"/>
                                        <p:tgtEl>
                                          <p:spTgt spid="39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29"/>
          <p:cNvSpPr txBox="1"/>
          <p:nvPr/>
        </p:nvSpPr>
        <p:spPr>
          <a:xfrm>
            <a:off x="348342" y="169409"/>
            <a:ext cx="8069943"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3000" u="none" cap="none" strike="noStrike">
                <a:solidFill>
                  <a:srgbClr val="C00000"/>
                </a:solidFill>
                <a:latin typeface="Arial"/>
                <a:ea typeface="Arial"/>
                <a:cs typeface="Arial"/>
                <a:sym typeface="Arial"/>
              </a:rPr>
              <a:t>I. CƠ CẤU TRỤC KHUỶU THANH TRUYỀN</a:t>
            </a:r>
            <a:endParaRPr b="1" i="0" sz="3000" u="none" cap="none" strike="noStrike">
              <a:solidFill>
                <a:srgbClr val="C00000"/>
              </a:solidFill>
              <a:latin typeface="Arial"/>
              <a:ea typeface="Arial"/>
              <a:cs typeface="Arial"/>
              <a:sym typeface="Arial"/>
            </a:endParaRPr>
          </a:p>
        </p:txBody>
      </p:sp>
      <p:sp>
        <p:nvSpPr>
          <p:cNvPr id="399" name="Google Shape;399;p29"/>
          <p:cNvSpPr txBox="1"/>
          <p:nvPr/>
        </p:nvSpPr>
        <p:spPr>
          <a:xfrm>
            <a:off x="445195" y="723407"/>
            <a:ext cx="2545139"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vi-VN" sz="2400" u="none" cap="none" strike="noStrike">
                <a:solidFill>
                  <a:srgbClr val="FF0000"/>
                </a:solidFill>
                <a:latin typeface="Arial"/>
                <a:ea typeface="Arial"/>
                <a:cs typeface="Arial"/>
                <a:sym typeface="Arial"/>
              </a:rPr>
              <a:t>4. Bánh đà</a:t>
            </a:r>
            <a:endParaRPr/>
          </a:p>
        </p:txBody>
      </p:sp>
      <p:grpSp>
        <p:nvGrpSpPr>
          <p:cNvPr id="400" name="Google Shape;400;p29"/>
          <p:cNvGrpSpPr/>
          <p:nvPr/>
        </p:nvGrpSpPr>
        <p:grpSpPr>
          <a:xfrm>
            <a:off x="3235151" y="1042020"/>
            <a:ext cx="2599593" cy="553998"/>
            <a:chOff x="3235151" y="1042020"/>
            <a:chExt cx="2599593" cy="553998"/>
          </a:xfrm>
        </p:grpSpPr>
        <p:sp>
          <p:nvSpPr>
            <p:cNvPr id="401" name="Google Shape;401;p29"/>
            <p:cNvSpPr txBox="1"/>
            <p:nvPr/>
          </p:nvSpPr>
          <p:spPr>
            <a:xfrm>
              <a:off x="3662930" y="1042020"/>
              <a:ext cx="2171814" cy="55399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vi-VN" sz="2000" u="none" cap="none" strike="noStrike">
                  <a:solidFill>
                    <a:srgbClr val="FF9900"/>
                  </a:solidFill>
                  <a:latin typeface="Arial"/>
                  <a:ea typeface="Arial"/>
                  <a:cs typeface="Arial"/>
                  <a:sym typeface="Arial"/>
                </a:rPr>
                <a:t>Thảo luận nhóm</a:t>
              </a:r>
              <a:endParaRPr b="0" i="0" sz="2000" u="none" cap="none" strike="noStrike">
                <a:solidFill>
                  <a:srgbClr val="FF9900"/>
                </a:solidFill>
                <a:latin typeface="Arial"/>
                <a:ea typeface="Arial"/>
                <a:cs typeface="Arial"/>
                <a:sym typeface="Arial"/>
              </a:endParaRPr>
            </a:p>
          </p:txBody>
        </p:sp>
        <p:pic>
          <p:nvPicPr>
            <p:cNvPr id="402" name="Google Shape;402;p29"/>
            <p:cNvPicPr preferRelativeResize="0"/>
            <p:nvPr/>
          </p:nvPicPr>
          <p:blipFill rotWithShape="1">
            <a:blip r:embed="rId3">
              <a:alphaModFix/>
            </a:blip>
            <a:srcRect b="0" l="0" r="0" t="0"/>
            <a:stretch/>
          </p:blipFill>
          <p:spPr>
            <a:xfrm>
              <a:off x="3235151" y="1056600"/>
              <a:ext cx="427779" cy="432082"/>
            </a:xfrm>
            <a:prstGeom prst="rect">
              <a:avLst/>
            </a:prstGeom>
            <a:noFill/>
            <a:ln>
              <a:noFill/>
            </a:ln>
          </p:spPr>
        </p:pic>
      </p:grpSp>
      <p:sp>
        <p:nvSpPr>
          <p:cNvPr id="403" name="Google Shape;403;p29"/>
          <p:cNvSpPr txBox="1"/>
          <p:nvPr/>
        </p:nvSpPr>
        <p:spPr>
          <a:xfrm>
            <a:off x="610080" y="1610598"/>
            <a:ext cx="7546466" cy="1015663"/>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Thảo luận theo nhóm đôi, đọc nội dung mục I.4 và trả lời câu hỏi:</a:t>
            </a:r>
            <a:endParaRPr/>
          </a:p>
          <a:p>
            <a:pPr indent="0" lvl="0" marL="0" marR="0" rtl="0" algn="ctr">
              <a:lnSpc>
                <a:spcPct val="150000"/>
              </a:lnSpc>
              <a:spcBef>
                <a:spcPts val="0"/>
              </a:spcBef>
              <a:spcAft>
                <a:spcPts val="0"/>
              </a:spcAft>
              <a:buNone/>
            </a:pPr>
            <a:r>
              <a:rPr b="0" i="1" lang="vi-VN" sz="2000" u="none" cap="none" strike="noStrike">
                <a:solidFill>
                  <a:srgbClr val="000000"/>
                </a:solidFill>
                <a:latin typeface="Arial"/>
                <a:ea typeface="Arial"/>
                <a:cs typeface="Arial"/>
                <a:sym typeface="Arial"/>
              </a:rPr>
              <a:t>Nêu vai trò và đặc điểm cấu tạo của bánh đà.</a:t>
            </a:r>
            <a:endParaRPr b="0" i="1" sz="2000" u="none" cap="none" strike="noStrike">
              <a:solidFill>
                <a:srgbClr val="000000"/>
              </a:solidFill>
              <a:latin typeface="Arial"/>
              <a:ea typeface="Arial"/>
              <a:cs typeface="Arial"/>
              <a:sym typeface="Arial"/>
            </a:endParaRPr>
          </a:p>
        </p:txBody>
      </p:sp>
      <p:pic>
        <p:nvPicPr>
          <p:cNvPr descr="https://dangkiemdanang.com.vn/StoreData/Images/TinTuc/bd1.jpg" id="404" name="Google Shape;404;p29"/>
          <p:cNvPicPr preferRelativeResize="0"/>
          <p:nvPr/>
        </p:nvPicPr>
        <p:blipFill rotWithShape="1">
          <a:blip r:embed="rId4">
            <a:alphaModFix/>
          </a:blip>
          <a:srcRect b="0" l="0" r="0" t="0"/>
          <a:stretch/>
        </p:blipFill>
        <p:spPr>
          <a:xfrm>
            <a:off x="2291709" y="2748177"/>
            <a:ext cx="4183207" cy="2220801"/>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400"/>
                                        </p:tgtEl>
                                        <p:attrNameLst>
                                          <p:attrName>style.visibility</p:attrName>
                                        </p:attrNameLst>
                                      </p:cBhvr>
                                      <p:to>
                                        <p:strVal val="visible"/>
                                      </p:to>
                                    </p:set>
                                    <p:anim calcmode="lin" valueType="num">
                                      <p:cBhvr additive="base">
                                        <p:cTn dur="500"/>
                                        <p:tgtEl>
                                          <p:spTgt spid="400"/>
                                        </p:tgtEl>
                                        <p:attrNameLst>
                                          <p:attrName>ppt_w</p:attrName>
                                        </p:attrNameLst>
                                      </p:cBhvr>
                                      <p:tavLst>
                                        <p:tav fmla="" tm="0">
                                          <p:val>
                                            <p:strVal val="0"/>
                                          </p:val>
                                        </p:tav>
                                        <p:tav fmla="" tm="100000">
                                          <p:val>
                                            <p:strVal val="#ppt_w"/>
                                          </p:val>
                                        </p:tav>
                                      </p:tavLst>
                                    </p:anim>
                                    <p:anim calcmode="lin" valueType="num">
                                      <p:cBhvr additive="base">
                                        <p:cTn dur="500"/>
                                        <p:tgtEl>
                                          <p:spTgt spid="40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3"/>
                                        </p:tgtEl>
                                        <p:attrNameLst>
                                          <p:attrName>style.visibility</p:attrName>
                                        </p:attrNameLst>
                                      </p:cBhvr>
                                      <p:to>
                                        <p:strVal val="visible"/>
                                      </p:to>
                                    </p:set>
                                    <p:anim calcmode="lin" valueType="num">
                                      <p:cBhvr additive="base">
                                        <p:cTn dur="500"/>
                                        <p:tgtEl>
                                          <p:spTgt spid="40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04"/>
                                        </p:tgtEl>
                                        <p:attrNameLst>
                                          <p:attrName>style.visibility</p:attrName>
                                        </p:attrNameLst>
                                      </p:cBhvr>
                                      <p:to>
                                        <p:strVal val="visible"/>
                                      </p:to>
                                    </p:set>
                                    <p:anim calcmode="lin" valueType="num">
                                      <p:cBhvr additive="base">
                                        <p:cTn dur="500"/>
                                        <p:tgtEl>
                                          <p:spTgt spid="40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3"/>
          <p:cNvSpPr txBox="1"/>
          <p:nvPr/>
        </p:nvSpPr>
        <p:spPr>
          <a:xfrm>
            <a:off x="0" y="169409"/>
            <a:ext cx="914400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3600" u="none" cap="none" strike="noStrike">
                <a:solidFill>
                  <a:srgbClr val="000000"/>
                </a:solidFill>
                <a:latin typeface="Arial"/>
                <a:ea typeface="Arial"/>
                <a:cs typeface="Arial"/>
                <a:sym typeface="Arial"/>
              </a:rPr>
              <a:t>KHỞI ĐỘNG</a:t>
            </a:r>
            <a:endParaRPr b="1" i="0" sz="3600" u="none" cap="none" strike="noStrike">
              <a:solidFill>
                <a:srgbClr val="000000"/>
              </a:solidFill>
              <a:latin typeface="Arial"/>
              <a:ea typeface="Arial"/>
              <a:cs typeface="Arial"/>
              <a:sym typeface="Arial"/>
            </a:endParaRPr>
          </a:p>
        </p:txBody>
      </p:sp>
      <p:grpSp>
        <p:nvGrpSpPr>
          <p:cNvPr id="126" name="Google Shape;126;p3"/>
          <p:cNvGrpSpPr/>
          <p:nvPr/>
        </p:nvGrpSpPr>
        <p:grpSpPr>
          <a:xfrm>
            <a:off x="1146783" y="815740"/>
            <a:ext cx="6508386" cy="1477328"/>
            <a:chOff x="1146783" y="815740"/>
            <a:chExt cx="6508386" cy="1477328"/>
          </a:xfrm>
        </p:grpSpPr>
        <p:sp>
          <p:nvSpPr>
            <p:cNvPr id="127" name="Google Shape;127;p3"/>
            <p:cNvSpPr txBox="1"/>
            <p:nvPr/>
          </p:nvSpPr>
          <p:spPr>
            <a:xfrm>
              <a:off x="1935161" y="815740"/>
              <a:ext cx="5720008" cy="1477328"/>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50000"/>
                </a:lnSpc>
                <a:spcBef>
                  <a:spcPts val="0"/>
                </a:spcBef>
                <a:spcAft>
                  <a:spcPts val="0"/>
                </a:spcAft>
                <a:buClr>
                  <a:srgbClr val="000000"/>
                </a:buClr>
                <a:buSzPts val="2000"/>
                <a:buFont typeface="Arial"/>
                <a:buChar char="•"/>
              </a:pPr>
              <a:r>
                <a:rPr b="0" i="0" lang="vi-VN" sz="2000" u="none" cap="none" strike="noStrike">
                  <a:solidFill>
                    <a:srgbClr val="000000"/>
                  </a:solidFill>
                  <a:latin typeface="Arial"/>
                  <a:ea typeface="Arial"/>
                  <a:cs typeface="Arial"/>
                  <a:sym typeface="Arial"/>
                </a:rPr>
                <a:t>Thông qua bộ truyền dẫn xích từ trục khuỷu tới trục cam, trục khuỷu sẽ kéo trục cam quay khi động cơ làm việc. </a:t>
              </a:r>
              <a:endParaRPr b="0" i="0" sz="2000" u="none" cap="none" strike="noStrike">
                <a:solidFill>
                  <a:srgbClr val="000000"/>
                </a:solidFill>
                <a:latin typeface="Arial"/>
                <a:ea typeface="Arial"/>
                <a:cs typeface="Arial"/>
                <a:sym typeface="Arial"/>
              </a:endParaRPr>
            </a:p>
          </p:txBody>
        </p:sp>
        <p:sp>
          <p:nvSpPr>
            <p:cNvPr id="128" name="Google Shape;128;p3"/>
            <p:cNvSpPr/>
            <p:nvPr/>
          </p:nvSpPr>
          <p:spPr>
            <a:xfrm>
              <a:off x="1146783" y="1214435"/>
              <a:ext cx="691661" cy="679938"/>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pic>
        <p:nvPicPr>
          <p:cNvPr id="129" name="Google Shape;129;p3"/>
          <p:cNvPicPr preferRelativeResize="0"/>
          <p:nvPr/>
        </p:nvPicPr>
        <p:blipFill rotWithShape="1">
          <a:blip r:embed="rId3">
            <a:alphaModFix/>
          </a:blip>
          <a:srcRect b="0" l="0" r="0" t="0"/>
          <a:stretch/>
        </p:blipFill>
        <p:spPr>
          <a:xfrm>
            <a:off x="3467283" y="2557849"/>
            <a:ext cx="2211162" cy="2313790"/>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6"/>
                                        </p:tgtEl>
                                        <p:attrNameLst>
                                          <p:attrName>style.visibility</p:attrName>
                                        </p:attrNameLst>
                                      </p:cBhvr>
                                      <p:to>
                                        <p:strVal val="visible"/>
                                      </p:to>
                                    </p:set>
                                    <p:anim calcmode="lin" valueType="num">
                                      <p:cBhvr additive="base">
                                        <p:cTn dur="500"/>
                                        <p:tgtEl>
                                          <p:spTgt spid="12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30"/>
          <p:cNvSpPr txBox="1"/>
          <p:nvPr/>
        </p:nvSpPr>
        <p:spPr>
          <a:xfrm>
            <a:off x="348342" y="169409"/>
            <a:ext cx="8069943"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3000" u="none" cap="none" strike="noStrike">
                <a:solidFill>
                  <a:srgbClr val="C00000"/>
                </a:solidFill>
                <a:latin typeface="Arial"/>
                <a:ea typeface="Arial"/>
                <a:cs typeface="Arial"/>
                <a:sym typeface="Arial"/>
              </a:rPr>
              <a:t>I. CƠ CẤU TRỤC KHUỶU THANH TRUYỀN</a:t>
            </a:r>
            <a:endParaRPr b="1" i="0" sz="3000" u="none" cap="none" strike="noStrike">
              <a:solidFill>
                <a:srgbClr val="C00000"/>
              </a:solidFill>
              <a:latin typeface="Arial"/>
              <a:ea typeface="Arial"/>
              <a:cs typeface="Arial"/>
              <a:sym typeface="Arial"/>
            </a:endParaRPr>
          </a:p>
        </p:txBody>
      </p:sp>
      <p:sp>
        <p:nvSpPr>
          <p:cNvPr id="410" name="Google Shape;410;p30"/>
          <p:cNvSpPr txBox="1"/>
          <p:nvPr/>
        </p:nvSpPr>
        <p:spPr>
          <a:xfrm>
            <a:off x="445195" y="723407"/>
            <a:ext cx="2545139"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vi-VN" sz="2400" u="none" cap="none" strike="noStrike">
                <a:solidFill>
                  <a:srgbClr val="FF0000"/>
                </a:solidFill>
                <a:latin typeface="Arial"/>
                <a:ea typeface="Arial"/>
                <a:cs typeface="Arial"/>
                <a:sym typeface="Arial"/>
              </a:rPr>
              <a:t>4. Bánh đà</a:t>
            </a:r>
            <a:endParaRPr/>
          </a:p>
        </p:txBody>
      </p:sp>
      <p:sp>
        <p:nvSpPr>
          <p:cNvPr id="411" name="Google Shape;411;p30"/>
          <p:cNvSpPr/>
          <p:nvPr/>
        </p:nvSpPr>
        <p:spPr>
          <a:xfrm>
            <a:off x="561309" y="1508997"/>
            <a:ext cx="5258919" cy="1123712"/>
          </a:xfrm>
          <a:prstGeom prst="roundRect">
            <a:avLst>
              <a:gd fmla="val 16667" name="adj"/>
            </a:avLst>
          </a:prstGeom>
          <a:solidFill>
            <a:schemeClr val="accent6"/>
          </a:solidFill>
          <a:ln cap="flat" cmpd="sng" w="9525">
            <a:solidFill>
              <a:srgbClr val="577288"/>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Có vai trò giữ cho độ không đồng đều của động cơ nằm trong giới hạn cho phép.</a:t>
            </a:r>
            <a:endParaRPr b="0" i="1" sz="2000" u="none" cap="none" strike="noStrike">
              <a:solidFill>
                <a:srgbClr val="000000"/>
              </a:solidFill>
              <a:latin typeface="Arial"/>
              <a:ea typeface="Arial"/>
              <a:cs typeface="Arial"/>
              <a:sym typeface="Arial"/>
            </a:endParaRPr>
          </a:p>
        </p:txBody>
      </p:sp>
      <p:pic>
        <p:nvPicPr>
          <p:cNvPr descr="https://dangkiemdanang.com.vn/StoreData/Images/TinTuc/bd1.jpg" id="412" name="Google Shape;412;p30"/>
          <p:cNvPicPr preferRelativeResize="0"/>
          <p:nvPr/>
        </p:nvPicPr>
        <p:blipFill rotWithShape="1">
          <a:blip r:embed="rId3">
            <a:alphaModFix/>
          </a:blip>
          <a:srcRect b="0" l="52429" r="0" t="0"/>
          <a:stretch/>
        </p:blipFill>
        <p:spPr>
          <a:xfrm>
            <a:off x="6303796" y="2964888"/>
            <a:ext cx="1706008" cy="1903870"/>
          </a:xfrm>
          <a:prstGeom prst="rect">
            <a:avLst/>
          </a:prstGeom>
          <a:noFill/>
          <a:ln>
            <a:noFill/>
          </a:ln>
        </p:spPr>
      </p:pic>
      <p:pic>
        <p:nvPicPr>
          <p:cNvPr descr="https://dangkiemdanang.com.vn/StoreData/Images/TinTuc/bd1.jpg" id="413" name="Google Shape;413;p30"/>
          <p:cNvPicPr preferRelativeResize="0"/>
          <p:nvPr/>
        </p:nvPicPr>
        <p:blipFill rotWithShape="1">
          <a:blip r:embed="rId3">
            <a:alphaModFix/>
          </a:blip>
          <a:srcRect b="0" l="0" r="47051" t="0"/>
          <a:stretch/>
        </p:blipFill>
        <p:spPr>
          <a:xfrm>
            <a:off x="6303796" y="1085260"/>
            <a:ext cx="1706008" cy="1710494"/>
          </a:xfrm>
          <a:prstGeom prst="rect">
            <a:avLst/>
          </a:prstGeom>
          <a:noFill/>
          <a:ln>
            <a:noFill/>
          </a:ln>
        </p:spPr>
      </p:pic>
      <p:sp>
        <p:nvSpPr>
          <p:cNvPr id="414" name="Google Shape;414;p30"/>
          <p:cNvSpPr/>
          <p:nvPr/>
        </p:nvSpPr>
        <p:spPr>
          <a:xfrm>
            <a:off x="561308" y="2874374"/>
            <a:ext cx="5258919" cy="629007"/>
          </a:xfrm>
          <a:prstGeom prst="roundRect">
            <a:avLst>
              <a:gd fmla="val 21403" name="adj"/>
            </a:avLst>
          </a:prstGeom>
          <a:solidFill>
            <a:schemeClr val="accent6"/>
          </a:solidFill>
          <a:ln cap="flat" cmpd="sng" w="9525">
            <a:solidFill>
              <a:srgbClr val="577288"/>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Là nơi lắp các chi tiết của cơ cấu khởi động.</a:t>
            </a:r>
            <a:endParaRPr b="0" i="1" sz="2000" u="none" cap="none" strike="noStrike">
              <a:solidFill>
                <a:srgbClr val="000000"/>
              </a:solidFill>
              <a:latin typeface="Arial"/>
              <a:ea typeface="Arial"/>
              <a:cs typeface="Arial"/>
              <a:sym typeface="Arial"/>
            </a:endParaRPr>
          </a:p>
        </p:txBody>
      </p:sp>
      <p:sp>
        <p:nvSpPr>
          <p:cNvPr id="415" name="Google Shape;415;p30"/>
          <p:cNvSpPr/>
          <p:nvPr/>
        </p:nvSpPr>
        <p:spPr>
          <a:xfrm>
            <a:off x="561308" y="3745046"/>
            <a:ext cx="5258919" cy="1123712"/>
          </a:xfrm>
          <a:prstGeom prst="roundRect">
            <a:avLst>
              <a:gd fmla="val 16667" name="adj"/>
            </a:avLst>
          </a:prstGeom>
          <a:solidFill>
            <a:schemeClr val="accent6"/>
          </a:solidFill>
          <a:ln cap="flat" cmpd="sng" w="9525">
            <a:solidFill>
              <a:srgbClr val="577288"/>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Kết cấu: dạng đĩa, dạng vành, dạng chậu hoặc dạng vành có nan hoa.</a:t>
            </a:r>
            <a:endParaRPr b="0" i="1" sz="2000" u="none" cap="none" strike="noStrike">
              <a:solidFill>
                <a:srgbClr val="000000"/>
              </a:solidFill>
              <a:latin typeface="Arial"/>
              <a:ea typeface="Arial"/>
              <a:cs typeface="Arial"/>
              <a:sym typeface="Arial"/>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11"/>
                                        </p:tgtEl>
                                        <p:attrNameLst>
                                          <p:attrName>style.visibility</p:attrName>
                                        </p:attrNameLst>
                                      </p:cBhvr>
                                      <p:to>
                                        <p:strVal val="visible"/>
                                      </p:to>
                                    </p:set>
                                    <p:anim calcmode="lin" valueType="num">
                                      <p:cBhvr additive="base">
                                        <p:cTn dur="500"/>
                                        <p:tgtEl>
                                          <p:spTgt spid="411"/>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500"/>
                                        <p:tgtEl>
                                          <p:spTgt spid="413"/>
                                        </p:tgtEl>
                                      </p:cBhvr>
                                    </p:animEffect>
                                  </p:childTnLst>
                                </p:cTn>
                              </p:par>
                              <p:par>
                                <p:cTn fill="hold" nodeType="with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500"/>
                                        <p:tgtEl>
                                          <p:spTgt spid="4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14"/>
                                        </p:tgtEl>
                                        <p:attrNameLst>
                                          <p:attrName>style.visibility</p:attrName>
                                        </p:attrNameLst>
                                      </p:cBhvr>
                                      <p:to>
                                        <p:strVal val="visible"/>
                                      </p:to>
                                    </p:set>
                                    <p:anim calcmode="lin" valueType="num">
                                      <p:cBhvr additive="base">
                                        <p:cTn dur="500"/>
                                        <p:tgtEl>
                                          <p:spTgt spid="41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15"/>
                                        </p:tgtEl>
                                        <p:attrNameLst>
                                          <p:attrName>style.visibility</p:attrName>
                                        </p:attrNameLst>
                                      </p:cBhvr>
                                      <p:to>
                                        <p:strVal val="visible"/>
                                      </p:to>
                                    </p:set>
                                    <p:anim calcmode="lin" valueType="num">
                                      <p:cBhvr additive="base">
                                        <p:cTn dur="500"/>
                                        <p:tgtEl>
                                          <p:spTgt spid="41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31"/>
          <p:cNvSpPr txBox="1"/>
          <p:nvPr/>
        </p:nvSpPr>
        <p:spPr>
          <a:xfrm>
            <a:off x="574755" y="678924"/>
            <a:ext cx="4505245" cy="378565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vi-VN" sz="4000" u="none" cap="none" strike="noStrike">
                <a:solidFill>
                  <a:srgbClr val="2B3944"/>
                </a:solidFill>
                <a:latin typeface="Arial"/>
                <a:ea typeface="Arial"/>
                <a:cs typeface="Arial"/>
                <a:sym typeface="Arial"/>
              </a:rPr>
              <a:t>BÀI HỌC KẾT THÚC, CẢM ƠN CÁC EM ĐÃ LẮNG NGHE!</a:t>
            </a:r>
            <a:endParaRPr b="1" i="0" sz="4000" u="none" cap="none" strike="noStrike">
              <a:solidFill>
                <a:srgbClr val="2B3944"/>
              </a:solidFill>
              <a:latin typeface="Arial"/>
              <a:ea typeface="Arial"/>
              <a:cs typeface="Arial"/>
              <a:sym typeface="Arial"/>
            </a:endParaRPr>
          </a:p>
        </p:txBody>
      </p:sp>
      <p:sp>
        <p:nvSpPr>
          <p:cNvPr id="421" name="Google Shape;421;p31"/>
          <p:cNvSpPr/>
          <p:nvPr>
            <p:ph idx="2" type="pic"/>
          </p:nvPr>
        </p:nvSpPr>
        <p:spPr>
          <a:xfrm>
            <a:off x="5320925" y="0"/>
            <a:ext cx="3109800" cy="5143500"/>
          </a:xfrm>
          <a:prstGeom prst="rect">
            <a:avLst/>
          </a:prstGeom>
          <a:noFill/>
          <a:ln>
            <a:noFill/>
          </a:ln>
        </p:spPr>
      </p:sp>
      <p:pic>
        <p:nvPicPr>
          <p:cNvPr id="422" name="Google Shape;422;p31"/>
          <p:cNvPicPr preferRelativeResize="0"/>
          <p:nvPr/>
        </p:nvPicPr>
        <p:blipFill rotWithShape="1">
          <a:blip r:embed="rId3">
            <a:alphaModFix/>
          </a:blip>
          <a:srcRect b="0" l="35977" r="11128" t="0"/>
          <a:stretch/>
        </p:blipFill>
        <p:spPr>
          <a:xfrm>
            <a:off x="5301972" y="0"/>
            <a:ext cx="3128753" cy="5143500"/>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500"/>
                                        <p:tgtEl>
                                          <p:spTgt spid="420"/>
                                        </p:tgtEl>
                                      </p:cBhvr>
                                    </p:animEffect>
                                  </p:childTnLst>
                                </p:cTn>
                              </p:par>
                              <p:par>
                                <p:cTn fill="hold" nodeType="with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500"/>
                                        <p:tgtEl>
                                          <p:spTgt spid="421"/>
                                        </p:tgtEl>
                                      </p:cBhvr>
                                    </p:animEffect>
                                  </p:childTnLst>
                                </p:cTn>
                              </p:par>
                              <p:par>
                                <p:cTn fill="hold" nodeType="with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500"/>
                                        <p:tgtEl>
                                          <p:spTgt spid="4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4"/>
          <p:cNvSpPr txBox="1"/>
          <p:nvPr/>
        </p:nvSpPr>
        <p:spPr>
          <a:xfrm>
            <a:off x="0" y="169409"/>
            <a:ext cx="914400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3600" u="none" cap="none" strike="noStrike">
                <a:solidFill>
                  <a:srgbClr val="000000"/>
                </a:solidFill>
                <a:latin typeface="Arial"/>
                <a:ea typeface="Arial"/>
                <a:cs typeface="Arial"/>
                <a:sym typeface="Arial"/>
              </a:rPr>
              <a:t>KHỞI ĐỘNG</a:t>
            </a:r>
            <a:endParaRPr b="1" i="0" sz="3600" u="none" cap="none" strike="noStrike">
              <a:solidFill>
                <a:srgbClr val="000000"/>
              </a:solidFill>
              <a:latin typeface="Arial"/>
              <a:ea typeface="Arial"/>
              <a:cs typeface="Arial"/>
              <a:sym typeface="Arial"/>
            </a:endParaRPr>
          </a:p>
        </p:txBody>
      </p:sp>
      <p:grpSp>
        <p:nvGrpSpPr>
          <p:cNvPr id="135" name="Google Shape;135;p4"/>
          <p:cNvGrpSpPr/>
          <p:nvPr/>
        </p:nvGrpSpPr>
        <p:grpSpPr>
          <a:xfrm>
            <a:off x="590825" y="970484"/>
            <a:ext cx="4930743" cy="3785652"/>
            <a:chOff x="590825" y="970484"/>
            <a:chExt cx="4930743" cy="3785652"/>
          </a:xfrm>
        </p:grpSpPr>
        <p:sp>
          <p:nvSpPr>
            <p:cNvPr id="136" name="Google Shape;136;p4"/>
            <p:cNvSpPr txBox="1"/>
            <p:nvPr/>
          </p:nvSpPr>
          <p:spPr>
            <a:xfrm>
              <a:off x="1282485" y="970484"/>
              <a:ext cx="4239083" cy="3785652"/>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50000"/>
                </a:lnSpc>
                <a:spcBef>
                  <a:spcPts val="0"/>
                </a:spcBef>
                <a:spcAft>
                  <a:spcPts val="0"/>
                </a:spcAft>
                <a:buClr>
                  <a:srgbClr val="000000"/>
                </a:buClr>
                <a:buSzPts val="2000"/>
                <a:buFont typeface="Arial"/>
                <a:buChar char="•"/>
              </a:pPr>
              <a:r>
                <a:rPr b="0" i="0" lang="vi-VN" sz="2000" u="none" cap="none" strike="noStrike">
                  <a:solidFill>
                    <a:srgbClr val="000000"/>
                  </a:solidFill>
                  <a:latin typeface="Arial"/>
                  <a:ea typeface="Arial"/>
                  <a:cs typeface="Arial"/>
                  <a:sym typeface="Arial"/>
                </a:rPr>
                <a:t> Trên trục cam có các vấu cam, khi trục cam quay sẽ làm vấu cam quay theo và tì lên bộ truyền dẫn nén lò xo của cơ cấu lại để mở xu páp.</a:t>
              </a:r>
              <a:endParaRPr/>
            </a:p>
            <a:p>
              <a:pPr indent="-342900" lvl="0" marL="342900" marR="0" rtl="0" algn="just">
                <a:lnSpc>
                  <a:spcPct val="150000"/>
                </a:lnSpc>
                <a:spcBef>
                  <a:spcPts val="0"/>
                </a:spcBef>
                <a:spcAft>
                  <a:spcPts val="0"/>
                </a:spcAft>
                <a:buClr>
                  <a:srgbClr val="000000"/>
                </a:buClr>
                <a:buSzPts val="2000"/>
                <a:buFont typeface="Arial"/>
                <a:buChar char="•"/>
              </a:pPr>
              <a:r>
                <a:rPr b="0" i="0" lang="vi-VN" sz="2000" u="none" cap="none" strike="noStrike">
                  <a:solidFill>
                    <a:srgbClr val="000000"/>
                  </a:solidFill>
                  <a:latin typeface="Arial"/>
                  <a:ea typeface="Arial"/>
                  <a:cs typeface="Arial"/>
                  <a:sym typeface="Arial"/>
                </a:rPr>
                <a:t>Sau khi vấu cam không tì lên bộ truyền dẫn nữa thì xu páp đóng lại nhờ hồi vị lò xo của cơ cấu.</a:t>
              </a:r>
              <a:endParaRPr b="0" i="1" sz="2000" u="none" cap="none" strike="noStrike">
                <a:solidFill>
                  <a:srgbClr val="000000"/>
                </a:solidFill>
                <a:latin typeface="Arial"/>
                <a:ea typeface="Arial"/>
                <a:cs typeface="Arial"/>
                <a:sym typeface="Arial"/>
              </a:endParaRPr>
            </a:p>
          </p:txBody>
        </p:sp>
        <p:sp>
          <p:nvSpPr>
            <p:cNvPr id="137" name="Google Shape;137;p4"/>
            <p:cNvSpPr/>
            <p:nvPr/>
          </p:nvSpPr>
          <p:spPr>
            <a:xfrm>
              <a:off x="590825" y="2221420"/>
              <a:ext cx="691661" cy="679938"/>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pic>
        <p:nvPicPr>
          <p:cNvPr id="138" name="Google Shape;138;p4"/>
          <p:cNvPicPr preferRelativeResize="0"/>
          <p:nvPr/>
        </p:nvPicPr>
        <p:blipFill rotWithShape="1">
          <a:blip r:embed="rId3">
            <a:alphaModFix/>
          </a:blip>
          <a:srcRect b="0" l="0" r="0" t="0"/>
          <a:stretch/>
        </p:blipFill>
        <p:spPr>
          <a:xfrm>
            <a:off x="5827423" y="1744463"/>
            <a:ext cx="2211162" cy="2313790"/>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5"/>
                                        </p:tgtEl>
                                        <p:attrNameLst>
                                          <p:attrName>style.visibility</p:attrName>
                                        </p:attrNameLst>
                                      </p:cBhvr>
                                      <p:to>
                                        <p:strVal val="visible"/>
                                      </p:to>
                                    </p:set>
                                    <p:anim calcmode="lin" valueType="num">
                                      <p:cBhvr additive="base">
                                        <p:cTn dur="500"/>
                                        <p:tgtEl>
                                          <p:spTgt spid="135"/>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5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5"/>
          <p:cNvSpPr txBox="1"/>
          <p:nvPr/>
        </p:nvSpPr>
        <p:spPr>
          <a:xfrm>
            <a:off x="1" y="1326383"/>
            <a:ext cx="9144000" cy="1998176"/>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vi-VN" sz="4400" u="none" cap="none" strike="noStrike">
                <a:solidFill>
                  <a:srgbClr val="2B3944"/>
                </a:solidFill>
                <a:latin typeface="Arial"/>
                <a:ea typeface="Arial"/>
                <a:cs typeface="Arial"/>
                <a:sym typeface="Arial"/>
              </a:rPr>
              <a:t>BÀI 19: CÁC CƠ CẤU </a:t>
            </a:r>
            <a:endParaRPr b="1" i="0" sz="4400" u="none" cap="none" strike="noStrike">
              <a:solidFill>
                <a:srgbClr val="2B3944"/>
              </a:solidFill>
              <a:latin typeface="Arial"/>
              <a:ea typeface="Arial"/>
              <a:cs typeface="Arial"/>
              <a:sym typeface="Arial"/>
            </a:endParaRPr>
          </a:p>
          <a:p>
            <a:pPr indent="0" lvl="0" marL="0" marR="0" rtl="0" algn="ctr">
              <a:lnSpc>
                <a:spcPct val="150000"/>
              </a:lnSpc>
              <a:spcBef>
                <a:spcPts val="0"/>
              </a:spcBef>
              <a:spcAft>
                <a:spcPts val="0"/>
              </a:spcAft>
              <a:buNone/>
            </a:pPr>
            <a:r>
              <a:rPr b="1" i="0" lang="vi-VN" sz="4400" u="none" cap="none" strike="noStrike">
                <a:solidFill>
                  <a:srgbClr val="2B3944"/>
                </a:solidFill>
                <a:latin typeface="Arial"/>
                <a:ea typeface="Arial"/>
                <a:cs typeface="Arial"/>
                <a:sym typeface="Arial"/>
              </a:rPr>
              <a:t>TRONG ĐỘNG CƠ ĐỐT TRONG</a:t>
            </a:r>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43"/>
                                        </p:tgtEl>
                                        <p:attrNameLst>
                                          <p:attrName>style.visibility</p:attrName>
                                        </p:attrNameLst>
                                      </p:cBhvr>
                                      <p:to>
                                        <p:strVal val="visible"/>
                                      </p:to>
                                    </p:set>
                                    <p:anim calcmode="lin" valueType="num">
                                      <p:cBhvr additive="base">
                                        <p:cTn dur="500"/>
                                        <p:tgtEl>
                                          <p:spTgt spid="143"/>
                                        </p:tgtEl>
                                        <p:attrNameLst>
                                          <p:attrName>ppt_w</p:attrName>
                                        </p:attrNameLst>
                                      </p:cBhvr>
                                      <p:tavLst>
                                        <p:tav fmla="" tm="0">
                                          <p:val>
                                            <p:strVal val="0"/>
                                          </p:val>
                                        </p:tav>
                                        <p:tav fmla="" tm="100000">
                                          <p:val>
                                            <p:strVal val="#ppt_w"/>
                                          </p:val>
                                        </p:tav>
                                      </p:tavLst>
                                    </p:anim>
                                    <p:anim calcmode="lin" valueType="num">
                                      <p:cBhvr additive="base">
                                        <p:cTn dur="500"/>
                                        <p:tgtEl>
                                          <p:spTgt spid="14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6"/>
          <p:cNvSpPr txBox="1"/>
          <p:nvPr/>
        </p:nvSpPr>
        <p:spPr>
          <a:xfrm>
            <a:off x="696686" y="310383"/>
            <a:ext cx="811348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3600" u="none" cap="none" strike="noStrike">
                <a:solidFill>
                  <a:srgbClr val="000000"/>
                </a:solidFill>
                <a:latin typeface="Arial"/>
                <a:ea typeface="Arial"/>
                <a:cs typeface="Arial"/>
                <a:sym typeface="Arial"/>
              </a:rPr>
              <a:t>NỘI DUNG BÀI HỌC</a:t>
            </a:r>
            <a:endParaRPr b="1" i="0" sz="3600" u="none" cap="none" strike="noStrike">
              <a:solidFill>
                <a:srgbClr val="000000"/>
              </a:solidFill>
              <a:latin typeface="Arial"/>
              <a:ea typeface="Arial"/>
              <a:cs typeface="Arial"/>
              <a:sym typeface="Arial"/>
            </a:endParaRPr>
          </a:p>
        </p:txBody>
      </p:sp>
      <p:sp>
        <p:nvSpPr>
          <p:cNvPr id="149" name="Google Shape;149;p6"/>
          <p:cNvSpPr/>
          <p:nvPr/>
        </p:nvSpPr>
        <p:spPr>
          <a:xfrm>
            <a:off x="1756498" y="2514153"/>
            <a:ext cx="914338" cy="522300"/>
          </a:xfrm>
          <a:prstGeom prst="parallelogram">
            <a:avLst>
              <a:gd fmla="val 41548" name="adj"/>
            </a:avLst>
          </a:prstGeom>
          <a:solidFill>
            <a:srgbClr val="577288"/>
          </a:solidFill>
          <a:ln cap="flat" cmpd="sng" w="9525">
            <a:solidFill>
              <a:srgbClr val="5772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rgbClr val="577288"/>
              </a:solidFill>
              <a:latin typeface="Arial"/>
              <a:ea typeface="Arial"/>
              <a:cs typeface="Arial"/>
              <a:sym typeface="Arial"/>
            </a:endParaRPr>
          </a:p>
        </p:txBody>
      </p:sp>
      <p:sp>
        <p:nvSpPr>
          <p:cNvPr id="150" name="Google Shape;150;p6"/>
          <p:cNvSpPr txBox="1"/>
          <p:nvPr/>
        </p:nvSpPr>
        <p:spPr>
          <a:xfrm>
            <a:off x="1986470" y="2514153"/>
            <a:ext cx="462115" cy="522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1" i="0" lang="vi-VN" sz="2600" u="none" cap="none" strike="noStrike">
                <a:solidFill>
                  <a:schemeClr val="lt1"/>
                </a:solidFill>
                <a:latin typeface="Arial"/>
                <a:ea typeface="Arial"/>
                <a:cs typeface="Arial"/>
                <a:sym typeface="Arial"/>
              </a:rPr>
              <a:t>II</a:t>
            </a:r>
            <a:endParaRPr b="1" i="0" sz="2600" u="none" cap="none" strike="noStrike">
              <a:solidFill>
                <a:schemeClr val="lt1"/>
              </a:solidFill>
              <a:latin typeface="Arial"/>
              <a:ea typeface="Arial"/>
              <a:cs typeface="Arial"/>
              <a:sym typeface="Arial"/>
            </a:endParaRPr>
          </a:p>
        </p:txBody>
      </p:sp>
      <p:sp>
        <p:nvSpPr>
          <p:cNvPr id="151" name="Google Shape;151;p6"/>
          <p:cNvSpPr txBox="1"/>
          <p:nvPr>
            <p:ph idx="4294967295" type="subTitle"/>
          </p:nvPr>
        </p:nvSpPr>
        <p:spPr>
          <a:xfrm>
            <a:off x="2678558" y="1400311"/>
            <a:ext cx="5279364" cy="639715"/>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Lato"/>
              <a:buNone/>
            </a:pPr>
            <a:r>
              <a:rPr b="1" i="0" lang="vi-VN" sz="2600" u="none" cap="none" strike="noStrike">
                <a:solidFill>
                  <a:srgbClr val="2B3944"/>
                </a:solidFill>
                <a:latin typeface="Arial"/>
                <a:ea typeface="Arial"/>
                <a:cs typeface="Arial"/>
                <a:sym typeface="Arial"/>
              </a:rPr>
              <a:t>Cơ cấu trục khuỷu thanh truyền</a:t>
            </a:r>
            <a:endParaRPr b="1" i="0" sz="2600" u="none" cap="none" strike="noStrike">
              <a:solidFill>
                <a:srgbClr val="2B3944"/>
              </a:solidFill>
              <a:latin typeface="Arial"/>
              <a:ea typeface="Arial"/>
              <a:cs typeface="Arial"/>
              <a:sym typeface="Arial"/>
            </a:endParaRPr>
          </a:p>
        </p:txBody>
      </p:sp>
      <p:sp>
        <p:nvSpPr>
          <p:cNvPr id="152" name="Google Shape;152;p6"/>
          <p:cNvSpPr txBox="1"/>
          <p:nvPr>
            <p:ph idx="4294967295" type="subTitle"/>
          </p:nvPr>
        </p:nvSpPr>
        <p:spPr>
          <a:xfrm>
            <a:off x="2678558" y="2473333"/>
            <a:ext cx="5279364" cy="603939"/>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Lato"/>
              <a:buNone/>
            </a:pPr>
            <a:r>
              <a:rPr b="1" i="0" lang="vi-VN" sz="2600" u="none" cap="none" strike="noStrike">
                <a:solidFill>
                  <a:srgbClr val="2B3944"/>
                </a:solidFill>
                <a:latin typeface="Arial"/>
                <a:ea typeface="Arial"/>
                <a:cs typeface="Arial"/>
                <a:sym typeface="Arial"/>
              </a:rPr>
              <a:t>Cơ cấu phối khí</a:t>
            </a:r>
            <a:endParaRPr b="1" i="0" sz="2600" u="none" cap="none" strike="noStrike">
              <a:solidFill>
                <a:srgbClr val="2B3944"/>
              </a:solidFill>
              <a:latin typeface="Arial"/>
              <a:ea typeface="Arial"/>
              <a:cs typeface="Arial"/>
              <a:sym typeface="Arial"/>
            </a:endParaRPr>
          </a:p>
        </p:txBody>
      </p:sp>
      <p:sp>
        <p:nvSpPr>
          <p:cNvPr id="153" name="Google Shape;153;p6"/>
          <p:cNvSpPr/>
          <p:nvPr/>
        </p:nvSpPr>
        <p:spPr>
          <a:xfrm>
            <a:off x="1764220" y="1452905"/>
            <a:ext cx="914338" cy="522300"/>
          </a:xfrm>
          <a:prstGeom prst="parallelogram">
            <a:avLst>
              <a:gd fmla="val 41548" name="adj"/>
            </a:avLst>
          </a:prstGeom>
          <a:solidFill>
            <a:srgbClr val="577288"/>
          </a:solidFill>
          <a:ln cap="flat" cmpd="sng" w="9525">
            <a:solidFill>
              <a:srgbClr val="5772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rgbClr val="577288"/>
              </a:solidFill>
              <a:latin typeface="Arial"/>
              <a:ea typeface="Arial"/>
              <a:cs typeface="Arial"/>
              <a:sym typeface="Arial"/>
            </a:endParaRPr>
          </a:p>
        </p:txBody>
      </p:sp>
      <p:sp>
        <p:nvSpPr>
          <p:cNvPr id="154" name="Google Shape;154;p6"/>
          <p:cNvSpPr txBox="1"/>
          <p:nvPr/>
        </p:nvSpPr>
        <p:spPr>
          <a:xfrm>
            <a:off x="1994192" y="1452905"/>
            <a:ext cx="462115" cy="52415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1" i="0" lang="vi-VN" sz="2600" u="none" cap="none" strike="noStrike">
                <a:solidFill>
                  <a:schemeClr val="lt1"/>
                </a:solidFill>
                <a:latin typeface="Arial"/>
                <a:ea typeface="Arial"/>
                <a:cs typeface="Arial"/>
                <a:sym typeface="Arial"/>
              </a:rPr>
              <a:t>I</a:t>
            </a:r>
            <a:endParaRPr b="1" i="0" sz="2600" u="none" cap="none" strike="noStrike">
              <a:solidFill>
                <a:schemeClr val="lt1"/>
              </a:solidFill>
              <a:latin typeface="Arial"/>
              <a:ea typeface="Arial"/>
              <a:cs typeface="Arial"/>
              <a:sym typeface="Arial"/>
            </a:endParaRPr>
          </a:p>
        </p:txBody>
      </p:sp>
      <p:sp>
        <p:nvSpPr>
          <p:cNvPr id="155" name="Google Shape;155;p6"/>
          <p:cNvSpPr/>
          <p:nvPr/>
        </p:nvSpPr>
        <p:spPr>
          <a:xfrm>
            <a:off x="1748777" y="3655190"/>
            <a:ext cx="914338" cy="522300"/>
          </a:xfrm>
          <a:prstGeom prst="parallelogram">
            <a:avLst>
              <a:gd fmla="val 41548" name="adj"/>
            </a:avLst>
          </a:prstGeom>
          <a:solidFill>
            <a:srgbClr val="577288"/>
          </a:solidFill>
          <a:ln cap="flat" cmpd="sng" w="9525">
            <a:solidFill>
              <a:srgbClr val="5772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rgbClr val="577288"/>
              </a:solidFill>
              <a:latin typeface="Arial"/>
              <a:ea typeface="Arial"/>
              <a:cs typeface="Arial"/>
              <a:sym typeface="Arial"/>
            </a:endParaRPr>
          </a:p>
        </p:txBody>
      </p:sp>
      <p:sp>
        <p:nvSpPr>
          <p:cNvPr id="156" name="Google Shape;156;p6"/>
          <p:cNvSpPr txBox="1"/>
          <p:nvPr/>
        </p:nvSpPr>
        <p:spPr>
          <a:xfrm>
            <a:off x="1978749" y="3655190"/>
            <a:ext cx="462115" cy="522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1" i="0" lang="vi-VN" sz="2600" u="none" cap="none" strike="noStrike">
                <a:solidFill>
                  <a:schemeClr val="lt1"/>
                </a:solidFill>
                <a:latin typeface="Arial"/>
                <a:ea typeface="Arial"/>
                <a:cs typeface="Arial"/>
                <a:sym typeface="Arial"/>
              </a:rPr>
              <a:t>III</a:t>
            </a:r>
            <a:endParaRPr b="1" i="0" sz="2600" u="none" cap="none" strike="noStrike">
              <a:solidFill>
                <a:schemeClr val="lt1"/>
              </a:solidFill>
              <a:latin typeface="Arial"/>
              <a:ea typeface="Arial"/>
              <a:cs typeface="Arial"/>
              <a:sym typeface="Arial"/>
            </a:endParaRPr>
          </a:p>
        </p:txBody>
      </p:sp>
      <p:sp>
        <p:nvSpPr>
          <p:cNvPr id="157" name="Google Shape;157;p6"/>
          <p:cNvSpPr txBox="1"/>
          <p:nvPr>
            <p:ph idx="4294967295" type="subTitle"/>
          </p:nvPr>
        </p:nvSpPr>
        <p:spPr>
          <a:xfrm>
            <a:off x="2670837" y="3573551"/>
            <a:ext cx="5279364" cy="603939"/>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Lato"/>
              <a:buNone/>
            </a:pPr>
            <a:r>
              <a:rPr b="1" i="0" lang="vi-VN" sz="2600" u="none" cap="none" strike="noStrike">
                <a:solidFill>
                  <a:srgbClr val="2B3944"/>
                </a:solidFill>
                <a:latin typeface="Arial"/>
                <a:ea typeface="Arial"/>
                <a:cs typeface="Arial"/>
                <a:sym typeface="Arial"/>
              </a:rPr>
              <a:t>Thân máy và nắp máy</a:t>
            </a:r>
            <a:endParaRPr b="1" i="0" sz="2600" u="none" cap="none" strike="noStrike">
              <a:solidFill>
                <a:srgbClr val="2B3944"/>
              </a:solidFill>
              <a:latin typeface="Arial"/>
              <a:ea typeface="Arial"/>
              <a:cs typeface="Arial"/>
              <a:sym typeface="Arial"/>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par>
                                <p:cTn fill="hold" nodeType="with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par>
                                <p:cTn fill="hold" nodeType="withEffect" presetClass="entr" presetID="10" presetSubtype="0">
                                  <p:stCondLst>
                                    <p:cond delay="0"/>
                                  </p:stCondLst>
                                  <p:childTnLst>
                                    <p:set>
                                      <p:cBhvr>
                                        <p:cTn dur="1" fill="hold">
                                          <p:stCondLst>
                                            <p:cond delay="0"/>
                                          </p:stCondLst>
                                        </p:cTn>
                                        <p:tgtEl>
                                          <p:spTgt spid="151">
                                            <p:txEl>
                                              <p:pRg end="0" st="0"/>
                                            </p:txEl>
                                          </p:spTgt>
                                        </p:tgtEl>
                                        <p:attrNameLst>
                                          <p:attrName>style.visibility</p:attrName>
                                        </p:attrNameLst>
                                      </p:cBhvr>
                                      <p:to>
                                        <p:strVal val="visible"/>
                                      </p:to>
                                    </p:set>
                                    <p:animEffect filter="fade" transition="in">
                                      <p:cBhvr>
                                        <p:cTn dur="500"/>
                                        <p:tgtEl>
                                          <p:spTgt spid="1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500"/>
                                        <p:tgtEl>
                                          <p:spTgt spid="150"/>
                                        </p:tgtEl>
                                      </p:cBhvr>
                                    </p:animEffect>
                                  </p:childTnLst>
                                </p:cTn>
                              </p:par>
                              <p:par>
                                <p:cTn fill="hold" nodeType="with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par>
                                <p:cTn fill="hold" nodeType="withEffect" presetClass="entr" presetID="10" presetSubtype="0">
                                  <p:stCondLst>
                                    <p:cond delay="0"/>
                                  </p:stCondLst>
                                  <p:childTnLst>
                                    <p:set>
                                      <p:cBhvr>
                                        <p:cTn dur="1" fill="hold">
                                          <p:stCondLst>
                                            <p:cond delay="0"/>
                                          </p:stCondLst>
                                        </p:cTn>
                                        <p:tgtEl>
                                          <p:spTgt spid="152">
                                            <p:txEl>
                                              <p:pRg end="0" st="0"/>
                                            </p:txEl>
                                          </p:spTgt>
                                        </p:tgtEl>
                                        <p:attrNameLst>
                                          <p:attrName>style.visibility</p:attrName>
                                        </p:attrNameLst>
                                      </p:cBhvr>
                                      <p:to>
                                        <p:strVal val="visible"/>
                                      </p:to>
                                    </p:set>
                                    <p:animEffect filter="fade" transition="in">
                                      <p:cBhvr>
                                        <p:cTn dur="500"/>
                                        <p:tgtEl>
                                          <p:spTgt spid="15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par>
                                <p:cTn fill="hold" nodeType="with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par>
                                <p:cTn fill="hold" nodeType="withEffect" presetClass="entr" presetID="10" presetSubtype="0">
                                  <p:stCondLst>
                                    <p:cond delay="0"/>
                                  </p:stCondLst>
                                  <p:childTnLst>
                                    <p:set>
                                      <p:cBhvr>
                                        <p:cTn dur="1" fill="hold">
                                          <p:stCondLst>
                                            <p:cond delay="0"/>
                                          </p:stCondLst>
                                        </p:cTn>
                                        <p:tgtEl>
                                          <p:spTgt spid="157">
                                            <p:txEl>
                                              <p:pRg end="0" st="0"/>
                                            </p:txEl>
                                          </p:spTgt>
                                        </p:tgtEl>
                                        <p:attrNameLst>
                                          <p:attrName>style.visibility</p:attrName>
                                        </p:attrNameLst>
                                      </p:cBhvr>
                                      <p:to>
                                        <p:strVal val="visible"/>
                                      </p:to>
                                    </p:set>
                                    <p:animEffect filter="fade" transition="in">
                                      <p:cBhvr>
                                        <p:cTn dur="500"/>
                                        <p:tgtEl>
                                          <p:spTgt spid="15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7"/>
          <p:cNvSpPr txBox="1"/>
          <p:nvPr>
            <p:ph type="title"/>
          </p:nvPr>
        </p:nvSpPr>
        <p:spPr>
          <a:xfrm>
            <a:off x="4819232" y="2160982"/>
            <a:ext cx="3759200" cy="13458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SzPts val="3600"/>
              <a:buNone/>
            </a:pPr>
            <a:r>
              <a:rPr b="1" lang="vi-VN" sz="3000">
                <a:latin typeface="Arial"/>
                <a:ea typeface="Arial"/>
                <a:cs typeface="Arial"/>
                <a:sym typeface="Arial"/>
              </a:rPr>
              <a:t>Cơ cấu trục khuỷu thanh truyền</a:t>
            </a:r>
            <a:endParaRPr b="1" sz="3000">
              <a:latin typeface="Arial"/>
              <a:ea typeface="Arial"/>
              <a:cs typeface="Arial"/>
              <a:sym typeface="Arial"/>
            </a:endParaRPr>
          </a:p>
        </p:txBody>
      </p:sp>
      <p:sp>
        <p:nvSpPr>
          <p:cNvPr id="163" name="Google Shape;163;p7"/>
          <p:cNvSpPr txBox="1"/>
          <p:nvPr>
            <p:ph idx="2" type="title"/>
          </p:nvPr>
        </p:nvSpPr>
        <p:spPr>
          <a:xfrm>
            <a:off x="4819232" y="1319182"/>
            <a:ext cx="1760700" cy="841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6000"/>
              <a:buNone/>
            </a:pPr>
            <a:r>
              <a:rPr b="1" lang="vi-VN" sz="3600">
                <a:solidFill>
                  <a:srgbClr val="293A4E"/>
                </a:solidFill>
                <a:latin typeface="Arial"/>
                <a:ea typeface="Arial"/>
                <a:cs typeface="Arial"/>
                <a:sym typeface="Arial"/>
              </a:rPr>
              <a:t>I.</a:t>
            </a:r>
            <a:endParaRPr b="1" sz="3600">
              <a:solidFill>
                <a:srgbClr val="293A4E"/>
              </a:solidFill>
              <a:latin typeface="Arial"/>
              <a:ea typeface="Arial"/>
              <a:cs typeface="Arial"/>
              <a:sym typeface="Arial"/>
            </a:endParaRPr>
          </a:p>
        </p:txBody>
      </p:sp>
      <p:pic>
        <p:nvPicPr>
          <p:cNvPr id="164" name="Google Shape;164;p7"/>
          <p:cNvPicPr preferRelativeResize="0"/>
          <p:nvPr/>
        </p:nvPicPr>
        <p:blipFill rotWithShape="1">
          <a:blip r:embed="rId3">
            <a:alphaModFix/>
          </a:blip>
          <a:srcRect b="0" l="0" r="0" t="0"/>
          <a:stretch/>
        </p:blipFill>
        <p:spPr>
          <a:xfrm>
            <a:off x="336282" y="647699"/>
            <a:ext cx="2320772" cy="1904999"/>
          </a:xfrm>
          <a:prstGeom prst="rect">
            <a:avLst/>
          </a:prstGeom>
          <a:noFill/>
          <a:ln>
            <a:noFill/>
          </a:ln>
        </p:spPr>
      </p:pic>
      <p:pic>
        <p:nvPicPr>
          <p:cNvPr descr="Cấu tạo trục khuỷu ô tô, hướng dẫn tháo lắp và kiểm tra" id="165" name="Google Shape;165;p7"/>
          <p:cNvPicPr preferRelativeResize="0"/>
          <p:nvPr/>
        </p:nvPicPr>
        <p:blipFill rotWithShape="1">
          <a:blip r:embed="rId4">
            <a:alphaModFix/>
          </a:blip>
          <a:srcRect b="0" l="0" r="0" t="0"/>
          <a:stretch/>
        </p:blipFill>
        <p:spPr>
          <a:xfrm>
            <a:off x="1831200" y="2647732"/>
            <a:ext cx="2551632" cy="1718099"/>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par>
                                <p:cTn fill="hold" nodeType="with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500"/>
                                        <p:tgtEl>
                                          <p:spTgt spid="163"/>
                                        </p:tgtEl>
                                      </p:cBhvr>
                                    </p:animEffect>
                                  </p:childTnLst>
                                </p:cTn>
                              </p:par>
                              <p:par>
                                <p:cTn fill="hold" nodeType="with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8"/>
          <p:cNvSpPr txBox="1"/>
          <p:nvPr/>
        </p:nvSpPr>
        <p:spPr>
          <a:xfrm>
            <a:off x="348342" y="169409"/>
            <a:ext cx="8069943"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3000" u="none" cap="none" strike="noStrike">
                <a:solidFill>
                  <a:srgbClr val="000000"/>
                </a:solidFill>
                <a:latin typeface="Arial"/>
                <a:ea typeface="Arial"/>
                <a:cs typeface="Arial"/>
                <a:sym typeface="Arial"/>
              </a:rPr>
              <a:t>I. CƠ CẤU TRỤC KHUỶU THANH TRUYỀN</a:t>
            </a:r>
            <a:endParaRPr b="1" i="0" sz="3000" u="none" cap="none" strike="noStrike">
              <a:solidFill>
                <a:srgbClr val="000000"/>
              </a:solidFill>
              <a:latin typeface="Arial"/>
              <a:ea typeface="Arial"/>
              <a:cs typeface="Arial"/>
              <a:sym typeface="Arial"/>
            </a:endParaRPr>
          </a:p>
        </p:txBody>
      </p:sp>
      <p:grpSp>
        <p:nvGrpSpPr>
          <p:cNvPr id="171" name="Google Shape;171;p8"/>
          <p:cNvGrpSpPr/>
          <p:nvPr/>
        </p:nvGrpSpPr>
        <p:grpSpPr>
          <a:xfrm>
            <a:off x="962512" y="911869"/>
            <a:ext cx="6841602" cy="1477328"/>
            <a:chOff x="1213827" y="911869"/>
            <a:chExt cx="6841602" cy="1477328"/>
          </a:xfrm>
        </p:grpSpPr>
        <p:sp>
          <p:nvSpPr>
            <p:cNvPr id="172" name="Google Shape;172;p8"/>
            <p:cNvSpPr txBox="1"/>
            <p:nvPr/>
          </p:nvSpPr>
          <p:spPr>
            <a:xfrm>
              <a:off x="1213827" y="911869"/>
              <a:ext cx="6841602" cy="147732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	Quan sát hình 19.2 SGK tr. 93 và trả lời câu hỏi:</a:t>
              </a:r>
              <a:endParaRPr b="0" i="0" sz="20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None/>
              </a:pPr>
              <a:r>
                <a:rPr b="0" i="1" lang="vi-VN" sz="2000" u="none" cap="none" strike="noStrike">
                  <a:solidFill>
                    <a:srgbClr val="000000"/>
                  </a:solidFill>
                  <a:latin typeface="Arial"/>
                  <a:ea typeface="Arial"/>
                  <a:cs typeface="Arial"/>
                  <a:sym typeface="Arial"/>
                </a:rPr>
                <a:t>Nêu các chi tiết chính và chuyển động của các chi tiết trong cơ cấu trục khuỷu thanh truyền khi động cơ làm việc.</a:t>
              </a:r>
              <a:endParaRPr/>
            </a:p>
          </p:txBody>
        </p:sp>
        <p:pic>
          <p:nvPicPr>
            <p:cNvPr id="173" name="Google Shape;173;p8"/>
            <p:cNvPicPr preferRelativeResize="0"/>
            <p:nvPr/>
          </p:nvPicPr>
          <p:blipFill rotWithShape="1">
            <a:blip r:embed="rId3">
              <a:alphaModFix/>
            </a:blip>
            <a:srcRect b="0" l="0" r="0" t="0"/>
            <a:stretch/>
          </p:blipFill>
          <p:spPr>
            <a:xfrm>
              <a:off x="1342460" y="956319"/>
              <a:ext cx="748195" cy="406001"/>
            </a:xfrm>
            <a:prstGeom prst="rect">
              <a:avLst/>
            </a:prstGeom>
            <a:noFill/>
            <a:ln>
              <a:noFill/>
            </a:ln>
          </p:spPr>
        </p:pic>
      </p:grpSp>
      <p:pic>
        <p:nvPicPr>
          <p:cNvPr id="174" name="Google Shape;174;p8"/>
          <p:cNvPicPr preferRelativeResize="0"/>
          <p:nvPr/>
        </p:nvPicPr>
        <p:blipFill rotWithShape="1">
          <a:blip r:embed="rId4">
            <a:alphaModFix/>
          </a:blip>
          <a:srcRect b="0" l="0" r="0" t="0"/>
          <a:stretch/>
        </p:blipFill>
        <p:spPr>
          <a:xfrm>
            <a:off x="1416355" y="2713584"/>
            <a:ext cx="5929829" cy="1790014"/>
          </a:xfrm>
          <a:prstGeom prst="rect">
            <a:avLst/>
          </a:prstGeom>
          <a:noFill/>
          <a:ln>
            <a:noFill/>
          </a:ln>
        </p:spPr>
      </p:pic>
      <p:sp>
        <p:nvSpPr>
          <p:cNvPr id="175" name="Google Shape;175;p8"/>
          <p:cNvSpPr txBox="1"/>
          <p:nvPr/>
        </p:nvSpPr>
        <p:spPr>
          <a:xfrm>
            <a:off x="348342" y="169409"/>
            <a:ext cx="80700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3000" u="none" cap="none" strike="noStrike">
                <a:solidFill>
                  <a:srgbClr val="C00000"/>
                </a:solidFill>
                <a:latin typeface="Arial"/>
                <a:ea typeface="Arial"/>
                <a:cs typeface="Arial"/>
                <a:sym typeface="Arial"/>
              </a:rPr>
              <a:t>I. CƠ CẤU TRỤC KHUỶU THANH TRUYỀN</a:t>
            </a:r>
            <a:endParaRPr b="1" i="0" sz="3000" u="none" cap="none" strike="noStrike">
              <a:solidFill>
                <a:srgbClr val="C00000"/>
              </a:solidFill>
              <a:latin typeface="Arial"/>
              <a:ea typeface="Arial"/>
              <a:cs typeface="Arial"/>
              <a:sym typeface="Arial"/>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1"/>
                                        </p:tgtEl>
                                        <p:attrNameLst>
                                          <p:attrName>style.visibility</p:attrName>
                                        </p:attrNameLst>
                                      </p:cBhvr>
                                      <p:to>
                                        <p:strVal val="visible"/>
                                      </p:to>
                                    </p:set>
                                    <p:anim calcmode="lin" valueType="num">
                                      <p:cBhvr additive="base">
                                        <p:cTn dur="500"/>
                                        <p:tgtEl>
                                          <p:spTgt spid="171"/>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9"/>
          <p:cNvPicPr preferRelativeResize="0"/>
          <p:nvPr/>
        </p:nvPicPr>
        <p:blipFill rotWithShape="1">
          <a:blip r:embed="rId3">
            <a:alphaModFix/>
          </a:blip>
          <a:srcRect b="0" l="0" r="0" t="0"/>
          <a:stretch/>
        </p:blipFill>
        <p:spPr>
          <a:xfrm>
            <a:off x="1418396" y="2265038"/>
            <a:ext cx="5929829" cy="1790014"/>
          </a:xfrm>
          <a:prstGeom prst="rect">
            <a:avLst/>
          </a:prstGeom>
          <a:noFill/>
          <a:ln>
            <a:noFill/>
          </a:ln>
        </p:spPr>
      </p:pic>
      <p:sp>
        <p:nvSpPr>
          <p:cNvPr id="181" name="Google Shape;181;p9"/>
          <p:cNvSpPr txBox="1"/>
          <p:nvPr/>
        </p:nvSpPr>
        <p:spPr>
          <a:xfrm>
            <a:off x="348342" y="169409"/>
            <a:ext cx="8069943"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3000" u="none" cap="none" strike="noStrike">
                <a:solidFill>
                  <a:srgbClr val="C00000"/>
                </a:solidFill>
                <a:latin typeface="Arial"/>
                <a:ea typeface="Arial"/>
                <a:cs typeface="Arial"/>
                <a:sym typeface="Arial"/>
              </a:rPr>
              <a:t>I. CƠ CẤU TRỤC KHUỶU THANH TRUYỀN</a:t>
            </a:r>
            <a:endParaRPr b="1" i="0" sz="3000" u="none" cap="none" strike="noStrike">
              <a:solidFill>
                <a:srgbClr val="C00000"/>
              </a:solidFill>
              <a:latin typeface="Arial"/>
              <a:ea typeface="Arial"/>
              <a:cs typeface="Arial"/>
              <a:sym typeface="Arial"/>
            </a:endParaRPr>
          </a:p>
        </p:txBody>
      </p:sp>
      <p:sp>
        <p:nvSpPr>
          <p:cNvPr id="182" name="Google Shape;182;p9"/>
          <p:cNvSpPr txBox="1"/>
          <p:nvPr/>
        </p:nvSpPr>
        <p:spPr>
          <a:xfrm>
            <a:off x="795306" y="925288"/>
            <a:ext cx="7176010" cy="55399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1" lang="vi-VN" sz="2000" u="none" cap="none" strike="noStrike">
                <a:solidFill>
                  <a:srgbClr val="000000"/>
                </a:solidFill>
                <a:latin typeface="Arial"/>
                <a:ea typeface="Arial"/>
                <a:cs typeface="Arial"/>
                <a:sym typeface="Arial"/>
              </a:rPr>
              <a:t>Cơ cấu trục khuỷu thanh truyền trong động cơ đốt trong:</a:t>
            </a:r>
            <a:endParaRPr/>
          </a:p>
        </p:txBody>
      </p:sp>
      <p:sp>
        <p:nvSpPr>
          <p:cNvPr id="183" name="Google Shape;183;p9"/>
          <p:cNvSpPr/>
          <p:nvPr/>
        </p:nvSpPr>
        <p:spPr>
          <a:xfrm>
            <a:off x="3454396" y="3880190"/>
            <a:ext cx="1857831" cy="578907"/>
          </a:xfrm>
          <a:prstGeom prst="wedgeRoundRectCallout">
            <a:avLst>
              <a:gd fmla="val 11489" name="adj1"/>
              <a:gd fmla="val -125795" name="adj2"/>
              <a:gd fmla="val 16667" name="adj3"/>
            </a:avLst>
          </a:prstGeom>
          <a:solidFill>
            <a:schemeClr val="accent1"/>
          </a:solidFill>
          <a:ln cap="flat" cmpd="sng" w="25400">
            <a:solidFill>
              <a:srgbClr val="57728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vi-VN" sz="2000" u="none" cap="none" strike="noStrike">
                <a:solidFill>
                  <a:srgbClr val="000000"/>
                </a:solidFill>
                <a:latin typeface="Arial"/>
                <a:ea typeface="Arial"/>
                <a:cs typeface="Arial"/>
                <a:sym typeface="Arial"/>
              </a:rPr>
              <a:t>Thanh truyền</a:t>
            </a:r>
            <a:endParaRPr b="0" i="0" sz="2000" u="none" cap="none" strike="noStrike">
              <a:solidFill>
                <a:srgbClr val="000000"/>
              </a:solidFill>
              <a:latin typeface="Arial"/>
              <a:ea typeface="Arial"/>
              <a:cs typeface="Arial"/>
              <a:sym typeface="Arial"/>
            </a:endParaRPr>
          </a:p>
        </p:txBody>
      </p:sp>
      <p:sp>
        <p:nvSpPr>
          <p:cNvPr id="184" name="Google Shape;184;p9"/>
          <p:cNvSpPr/>
          <p:nvPr/>
        </p:nvSpPr>
        <p:spPr>
          <a:xfrm>
            <a:off x="4971138" y="1949790"/>
            <a:ext cx="1857831" cy="578907"/>
          </a:xfrm>
          <a:prstGeom prst="wedgeRoundRectCallout">
            <a:avLst>
              <a:gd fmla="val 1333" name="adj1"/>
              <a:gd fmla="val 97345" name="adj2"/>
              <a:gd fmla="val 16667" name="adj3"/>
            </a:avLst>
          </a:prstGeom>
          <a:solidFill>
            <a:schemeClr val="accent1"/>
          </a:solidFill>
          <a:ln cap="flat" cmpd="sng" w="25400">
            <a:solidFill>
              <a:srgbClr val="57728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vi-VN" sz="2000" u="none" cap="none" strike="noStrike">
                <a:solidFill>
                  <a:srgbClr val="000000"/>
                </a:solidFill>
                <a:latin typeface="Arial"/>
                <a:ea typeface="Arial"/>
                <a:cs typeface="Arial"/>
                <a:sym typeface="Arial"/>
              </a:rPr>
              <a:t>Trục khuỷu</a:t>
            </a:r>
            <a:endParaRPr b="0" i="0" sz="2000" u="none" cap="none" strike="noStrike">
              <a:solidFill>
                <a:srgbClr val="000000"/>
              </a:solidFill>
              <a:latin typeface="Arial"/>
              <a:ea typeface="Arial"/>
              <a:cs typeface="Arial"/>
              <a:sym typeface="Arial"/>
            </a:endParaRPr>
          </a:p>
        </p:txBody>
      </p:sp>
      <p:sp>
        <p:nvSpPr>
          <p:cNvPr id="185" name="Google Shape;185;p9"/>
          <p:cNvSpPr/>
          <p:nvPr/>
        </p:nvSpPr>
        <p:spPr>
          <a:xfrm>
            <a:off x="6518966" y="4122057"/>
            <a:ext cx="1520167" cy="578907"/>
          </a:xfrm>
          <a:prstGeom prst="wedgeRoundRectCallout">
            <a:avLst>
              <a:gd fmla="val -23491" name="adj1"/>
              <a:gd fmla="val -125795" name="adj2"/>
              <a:gd fmla="val 16667" name="adj3"/>
            </a:avLst>
          </a:prstGeom>
          <a:solidFill>
            <a:schemeClr val="accent1"/>
          </a:solidFill>
          <a:ln cap="flat" cmpd="sng" w="25400">
            <a:solidFill>
              <a:srgbClr val="57728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vi-VN" sz="2000" u="none" cap="none" strike="noStrike">
                <a:solidFill>
                  <a:srgbClr val="000000"/>
                </a:solidFill>
                <a:latin typeface="Arial"/>
                <a:ea typeface="Arial"/>
                <a:cs typeface="Arial"/>
                <a:sym typeface="Arial"/>
              </a:rPr>
              <a:t>Bánh đà</a:t>
            </a:r>
            <a:endParaRPr b="0" i="0" sz="2000" u="none" cap="none" strike="noStrike">
              <a:solidFill>
                <a:srgbClr val="000000"/>
              </a:solidFill>
              <a:latin typeface="Arial"/>
              <a:ea typeface="Arial"/>
              <a:cs typeface="Arial"/>
              <a:sym typeface="Arial"/>
            </a:endParaRPr>
          </a:p>
        </p:txBody>
      </p:sp>
      <p:sp>
        <p:nvSpPr>
          <p:cNvPr id="186" name="Google Shape;186;p9"/>
          <p:cNvSpPr/>
          <p:nvPr/>
        </p:nvSpPr>
        <p:spPr>
          <a:xfrm>
            <a:off x="2605242" y="1949790"/>
            <a:ext cx="1248228" cy="578907"/>
          </a:xfrm>
          <a:prstGeom prst="wedgeRoundRectCallout">
            <a:avLst>
              <a:gd fmla="val 40465" name="adj1"/>
              <a:gd fmla="val 90230" name="adj2"/>
              <a:gd fmla="val 16667" name="adj3"/>
            </a:avLst>
          </a:prstGeom>
          <a:solidFill>
            <a:schemeClr val="accent1"/>
          </a:solidFill>
          <a:ln cap="flat" cmpd="sng" w="25400">
            <a:solidFill>
              <a:srgbClr val="57728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vi-VN" sz="2000" u="none" cap="none" strike="noStrike">
                <a:solidFill>
                  <a:srgbClr val="000000"/>
                </a:solidFill>
                <a:latin typeface="Arial"/>
                <a:ea typeface="Arial"/>
                <a:cs typeface="Arial"/>
                <a:sym typeface="Arial"/>
              </a:rPr>
              <a:t>Pít-tông</a:t>
            </a:r>
            <a:endParaRPr b="0" i="0" sz="2000" u="none" cap="none" strike="noStrike">
              <a:solidFill>
                <a:srgbClr val="000000"/>
              </a:solidFill>
              <a:latin typeface="Arial"/>
              <a:ea typeface="Arial"/>
              <a:cs typeface="Arial"/>
              <a:sym typeface="Arial"/>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2"/>
                                        </p:tgtEl>
                                        <p:attrNameLst>
                                          <p:attrName>style.visibility</p:attrName>
                                        </p:attrNameLst>
                                      </p:cBhvr>
                                      <p:to>
                                        <p:strVal val="visible"/>
                                      </p:to>
                                    </p:set>
                                    <p:anim calcmode="lin" valueType="num">
                                      <p:cBhvr additive="base">
                                        <p:cTn dur="500"/>
                                        <p:tgtEl>
                                          <p:spTgt spid="18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0"/>
                                        </p:tgtEl>
                                        <p:attrNameLst>
                                          <p:attrName>style.visibility</p:attrName>
                                        </p:attrNameLst>
                                      </p:cBhvr>
                                      <p:to>
                                        <p:strVal val="visible"/>
                                      </p:to>
                                    </p:set>
                                    <p:anim calcmode="lin" valueType="num">
                                      <p:cBhvr additive="base">
                                        <p:cTn dur="500"/>
                                        <p:tgtEl>
                                          <p:spTgt spid="18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6"/>
                                        </p:tgtEl>
                                        <p:attrNameLst>
                                          <p:attrName>style.visibility</p:attrName>
                                        </p:attrNameLst>
                                      </p:cBhvr>
                                      <p:to>
                                        <p:strVal val="visible"/>
                                      </p:to>
                                    </p:set>
                                    <p:anim calcmode="lin" valueType="num">
                                      <p:cBhvr additive="base">
                                        <p:cTn dur="500"/>
                                        <p:tgtEl>
                                          <p:spTgt spid="186"/>
                                        </p:tgtEl>
                                        <p:attrNameLst>
                                          <p:attrName>ppt_w</p:attrName>
                                        </p:attrNameLst>
                                      </p:cBhvr>
                                      <p:tavLst>
                                        <p:tav fmla="" tm="0">
                                          <p:val>
                                            <p:strVal val="0"/>
                                          </p:val>
                                        </p:tav>
                                        <p:tav fmla="" tm="100000">
                                          <p:val>
                                            <p:strVal val="#ppt_w"/>
                                          </p:val>
                                        </p:tav>
                                      </p:tavLst>
                                    </p:anim>
                                    <p:anim calcmode="lin" valueType="num">
                                      <p:cBhvr additive="base">
                                        <p:cTn dur="500"/>
                                        <p:tgtEl>
                                          <p:spTgt spid="18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3"/>
                                        </p:tgtEl>
                                        <p:attrNameLst>
                                          <p:attrName>style.visibility</p:attrName>
                                        </p:attrNameLst>
                                      </p:cBhvr>
                                      <p:to>
                                        <p:strVal val="visible"/>
                                      </p:to>
                                    </p:set>
                                    <p:anim calcmode="lin" valueType="num">
                                      <p:cBhvr additive="base">
                                        <p:cTn dur="500"/>
                                        <p:tgtEl>
                                          <p:spTgt spid="183"/>
                                        </p:tgtEl>
                                        <p:attrNameLst>
                                          <p:attrName>ppt_w</p:attrName>
                                        </p:attrNameLst>
                                      </p:cBhvr>
                                      <p:tavLst>
                                        <p:tav fmla="" tm="0">
                                          <p:val>
                                            <p:strVal val="0"/>
                                          </p:val>
                                        </p:tav>
                                        <p:tav fmla="" tm="100000">
                                          <p:val>
                                            <p:strVal val="#ppt_w"/>
                                          </p:val>
                                        </p:tav>
                                      </p:tavLst>
                                    </p:anim>
                                    <p:anim calcmode="lin" valueType="num">
                                      <p:cBhvr additive="base">
                                        <p:cTn dur="500"/>
                                        <p:tgtEl>
                                          <p:spTgt spid="18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4"/>
                                        </p:tgtEl>
                                        <p:attrNameLst>
                                          <p:attrName>style.visibility</p:attrName>
                                        </p:attrNameLst>
                                      </p:cBhvr>
                                      <p:to>
                                        <p:strVal val="visible"/>
                                      </p:to>
                                    </p:set>
                                    <p:anim calcmode="lin" valueType="num">
                                      <p:cBhvr additive="base">
                                        <p:cTn dur="500"/>
                                        <p:tgtEl>
                                          <p:spTgt spid="184"/>
                                        </p:tgtEl>
                                        <p:attrNameLst>
                                          <p:attrName>ppt_w</p:attrName>
                                        </p:attrNameLst>
                                      </p:cBhvr>
                                      <p:tavLst>
                                        <p:tav fmla="" tm="0">
                                          <p:val>
                                            <p:strVal val="0"/>
                                          </p:val>
                                        </p:tav>
                                        <p:tav fmla="" tm="100000">
                                          <p:val>
                                            <p:strVal val="#ppt_w"/>
                                          </p:val>
                                        </p:tav>
                                      </p:tavLst>
                                    </p:anim>
                                    <p:anim calcmode="lin" valueType="num">
                                      <p:cBhvr additive="base">
                                        <p:cTn dur="500"/>
                                        <p:tgtEl>
                                          <p:spTgt spid="18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5"/>
                                        </p:tgtEl>
                                        <p:attrNameLst>
                                          <p:attrName>style.visibility</p:attrName>
                                        </p:attrNameLst>
                                      </p:cBhvr>
                                      <p:to>
                                        <p:strVal val="visible"/>
                                      </p:to>
                                    </p:set>
                                    <p:anim calcmode="lin" valueType="num">
                                      <p:cBhvr additive="base">
                                        <p:cTn dur="500"/>
                                        <p:tgtEl>
                                          <p:spTgt spid="185"/>
                                        </p:tgtEl>
                                        <p:attrNameLst>
                                          <p:attrName>ppt_w</p:attrName>
                                        </p:attrNameLst>
                                      </p:cBhvr>
                                      <p:tavLst>
                                        <p:tav fmla="" tm="0">
                                          <p:val>
                                            <p:strVal val="0"/>
                                          </p:val>
                                        </p:tav>
                                        <p:tav fmla="" tm="100000">
                                          <p:val>
                                            <p:strVal val="#ppt_w"/>
                                          </p:val>
                                        </p:tav>
                                      </p:tavLst>
                                    </p:anim>
                                    <p:anim calcmode="lin" valueType="num">
                                      <p:cBhvr additive="base">
                                        <p:cTn dur="500"/>
                                        <p:tgtEl>
                                          <p:spTgt spid="18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Industrial Mechanization Company Profile by Slidesgo">
  <a:themeElements>
    <a:clrScheme name="Simple Light">
      <a:dk1>
        <a:srgbClr val="293A4E"/>
      </a:dk1>
      <a:lt1>
        <a:srgbClr val="F7F7F7"/>
      </a:lt1>
      <a:dk2>
        <a:srgbClr val="90ADBD"/>
      </a:dk2>
      <a:lt2>
        <a:srgbClr val="577288"/>
      </a:lt2>
      <a:accent1>
        <a:srgbClr val="FFFFFF"/>
      </a:accent1>
      <a:accent2>
        <a:srgbClr val="FFFFFF"/>
      </a:accent2>
      <a:accent3>
        <a:srgbClr val="FFFFFF"/>
      </a:accent3>
      <a:accent4>
        <a:srgbClr val="FFFFFF"/>
      </a:accent4>
      <a:accent5>
        <a:srgbClr val="FFFFFF"/>
      </a:accent5>
      <a:accent6>
        <a:srgbClr val="FFFFFF"/>
      </a:accent6>
      <a:hlink>
        <a:srgbClr val="293A4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Acer</dc:creator>
</cp:coreProperties>
</file>