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media/image10.svg" ContentType="image/svg+xml"/>
  <Override PartName="/ppt/media/image103.svg" ContentType="image/svg+xml"/>
  <Override PartName="/ppt/media/image109.svg" ContentType="image/svg+xml"/>
  <Override PartName="/ppt/media/image117.svg" ContentType="image/svg+xml"/>
  <Override PartName="/ppt/media/image12.svg" ContentType="image/svg+xml"/>
  <Override PartName="/ppt/media/image127.svg" ContentType="image/svg+xml"/>
  <Override PartName="/ppt/media/image129.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4.svg" ContentType="image/svg+xml"/>
  <Override PartName="/ppt/media/image40.svg" ContentType="image/svg+xml"/>
  <Override PartName="/ppt/media/image43.svg" ContentType="image/svg+xml"/>
  <Override PartName="/ppt/media/image45.svg" ContentType="image/svg+xml"/>
  <Override PartName="/ppt/media/image47.svg" ContentType="image/svg+xml"/>
  <Override PartName="/ppt/media/image50.svg" ContentType="image/svg+xml"/>
  <Override PartName="/ppt/media/image56.svg" ContentType="image/svg+xml"/>
  <Override PartName="/ppt/media/image58.svg" ContentType="image/svg+xml"/>
  <Override PartName="/ppt/media/image6.svg" ContentType="image/svg+xml"/>
  <Override PartName="/ppt/media/image62.svg" ContentType="image/svg+xml"/>
  <Override PartName="/ppt/media/image64.svg" ContentType="image/svg+xml"/>
  <Override PartName="/ppt/media/image67.svg" ContentType="image/svg+xml"/>
  <Override PartName="/ppt/media/image69.svg" ContentType="image/svg+xml"/>
  <Override PartName="/ppt/media/image71.svg" ContentType="image/svg+xml"/>
  <Override PartName="/ppt/media/image73.svg" ContentType="image/svg+xml"/>
  <Override PartName="/ppt/media/image78.svg" ContentType="image/svg+xml"/>
  <Override PartName="/ppt/media/image8.svg" ContentType="image/svg+xml"/>
  <Override PartName="/ppt/media/image80.svg" ContentType="image/svg+xml"/>
  <Override PartName="/ppt/media/image82.svg" ContentType="image/svg+xml"/>
  <Override PartName="/ppt/media/image94.svg" ContentType="image/svg+xml"/>
  <Override PartName="/ppt/media/image96.svg" ContentType="image/svg+xml"/>
  <Override PartName="/ppt/media/image9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3"/>
    <p:sldId id="271" r:id="rId4"/>
    <p:sldId id="270" r:id="rId5"/>
    <p:sldId id="258" r:id="rId6"/>
    <p:sldId id="257" r:id="rId7"/>
    <p:sldId id="259" r:id="rId8"/>
    <p:sldId id="272" r:id="rId9"/>
    <p:sldId id="260" r:id="rId10"/>
    <p:sldId id="274" r:id="rId11"/>
    <p:sldId id="275" r:id="rId12"/>
    <p:sldId id="277" r:id="rId13"/>
    <p:sldId id="276" r:id="rId14"/>
    <p:sldId id="273" r:id="rId15"/>
    <p:sldId id="279" r:id="rId16"/>
    <p:sldId id="280" r:id="rId17"/>
    <p:sldId id="263" r:id="rId18"/>
    <p:sldId id="262" r:id="rId19"/>
    <p:sldId id="269" r:id="rId20"/>
    <p:sldId id="281" r:id="rId21"/>
    <p:sldId id="264" r:id="rId22"/>
    <p:sldId id="286" r:id="rId23"/>
    <p:sldId id="283" r:id="rId24"/>
    <p:sldId id="284" r:id="rId25"/>
    <p:sldId id="285" r:id="rId26"/>
    <p:sldId id="287" r:id="rId27"/>
    <p:sldId id="289" r:id="rId28"/>
    <p:sldId id="288" r:id="rId29"/>
    <p:sldId id="290" r:id="rId30"/>
    <p:sldId id="266" r:id="rId31"/>
    <p:sldId id="293" r:id="rId32"/>
    <p:sldId id="294" r:id="rId33"/>
    <p:sldId id="296" r:id="rId34"/>
    <p:sldId id="295" r:id="rId35"/>
    <p:sldId id="297" r:id="rId36"/>
    <p:sldId id="298" r:id="rId37"/>
    <p:sldId id="299" r:id="rId38"/>
    <p:sldId id="267" r:id="rId39"/>
    <p:sldId id="278" r:id="rId40"/>
    <p:sldId id="268" r:id="rId41"/>
    <p:sldId id="300" r:id="rId42"/>
    <p:sldId id="301" r:id="rId43"/>
    <p:sldId id="302" r:id="rId44"/>
    <p:sldId id="303" r:id="rId45"/>
    <p:sldId id="304" r:id="rId46"/>
    <p:sldId id="305" r:id="rId47"/>
    <p:sldId id="256" r:id="rId48"/>
    <p:sldId id="306" r:id="rId49"/>
    <p:sldId id="309" r:id="rId50"/>
    <p:sldId id="307" r:id="rId51"/>
    <p:sldId id="310" r:id="rId52"/>
    <p:sldId id="311" r:id="rId53"/>
    <p:sldId id="261" r:id="rId54"/>
    <p:sldId id="312" r:id="rId55"/>
    <p:sldId id="282" r:id="rId56"/>
    <p:sldId id="313" r:id="rId57"/>
    <p:sldId id="314" r:id="rId58"/>
    <p:sldId id="315" r:id="rId59"/>
    <p:sldId id="316" r:id="rId60"/>
    <p:sldId id="317" r:id="rId61"/>
    <p:sldId id="318" r:id="rId62"/>
  </p:sldIdLst>
  <p:sldSz cx="18288000" cy="10287000"/>
  <p:notesSz cx="6858000" cy="9144000"/>
  <p:embeddedFontLst>
    <p:embeddedFont>
      <p:font typeface="Calibri" panose="020F050202020403020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54" d="100"/>
          <a:sy n="54" d="100"/>
        </p:scale>
        <p:origin x="754"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9" Type="http://schemas.openxmlformats.org/officeDocument/2006/relationships/font" Target="fonts/font4.fntdata"/><Relationship Id="rId68" Type="http://schemas.openxmlformats.org/officeDocument/2006/relationships/font" Target="fonts/font3.fntdata"/><Relationship Id="rId67" Type="http://schemas.openxmlformats.org/officeDocument/2006/relationships/font" Target="fonts/font2.fntdata"/><Relationship Id="rId66" Type="http://schemas.openxmlformats.org/officeDocument/2006/relationships/font" Target="fonts/font1.fntdata"/><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svg"/><Relationship Id="rId7" Type="http://schemas.openxmlformats.org/officeDocument/2006/relationships/image" Target="../media/image7.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53.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58.svg"/><Relationship Id="rId3" Type="http://schemas.openxmlformats.org/officeDocument/2006/relationships/image" Target="../media/image57.jpeg"/><Relationship Id="rId2" Type="http://schemas.openxmlformats.org/officeDocument/2006/relationships/image" Target="../media/image56.svg"/><Relationship Id="rId1" Type="http://schemas.openxmlformats.org/officeDocument/2006/relationships/image" Target="../media/image55.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60.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5.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5.png"/><Relationship Id="rId7" Type="http://schemas.openxmlformats.org/officeDocument/2006/relationships/image" Target="../media/image64.svg"/><Relationship Id="rId6" Type="http://schemas.openxmlformats.org/officeDocument/2006/relationships/image" Target="../media/image63.jpeg"/><Relationship Id="rId5" Type="http://schemas.openxmlformats.org/officeDocument/2006/relationships/image" Target="../media/image15.png"/><Relationship Id="rId4" Type="http://schemas.openxmlformats.org/officeDocument/2006/relationships/image" Target="../media/image11.png"/><Relationship Id="rId3" Type="http://schemas.openxmlformats.org/officeDocument/2006/relationships/image" Target="../media/image9.png"/><Relationship Id="rId2" Type="http://schemas.openxmlformats.org/officeDocument/2006/relationships/image" Target="../media/image62.svg"/><Relationship Id="rId1" Type="http://schemas.openxmlformats.org/officeDocument/2006/relationships/image" Target="../media/image61.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9.svg"/><Relationship Id="rId3" Type="http://schemas.openxmlformats.org/officeDocument/2006/relationships/image" Target="../media/image68.jpeg"/><Relationship Id="rId2" Type="http://schemas.openxmlformats.org/officeDocument/2006/relationships/image" Target="../media/image67.svg"/><Relationship Id="rId1" Type="http://schemas.openxmlformats.org/officeDocument/2006/relationships/image" Target="../media/image66.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image" Target="../media/image65.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73.svg"/><Relationship Id="rId3" Type="http://schemas.openxmlformats.org/officeDocument/2006/relationships/image" Target="../media/image72.jpeg"/><Relationship Id="rId2" Type="http://schemas.openxmlformats.org/officeDocument/2006/relationships/image" Target="../media/image71.svg"/><Relationship Id="rId1" Type="http://schemas.openxmlformats.org/officeDocument/2006/relationships/image" Target="../media/image70.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jpeg"/></Relationships>
</file>

<file path=ppt/slides/_rels/slide2.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8.svg"/><Relationship Id="rId7" Type="http://schemas.openxmlformats.org/officeDocument/2006/relationships/image" Target="../media/image7.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0.svg"/><Relationship Id="rId13" Type="http://schemas.openxmlformats.org/officeDocument/2006/relationships/slideLayout" Target="../slideLayouts/slideLayout7.xml"/><Relationship Id="rId12" Type="http://schemas.openxmlformats.org/officeDocument/2006/relationships/image" Target="../media/image18.svg"/><Relationship Id="rId11" Type="http://schemas.openxmlformats.org/officeDocument/2006/relationships/image" Target="../media/image17.png"/><Relationship Id="rId10" Type="http://schemas.openxmlformats.org/officeDocument/2006/relationships/image" Target="../media/image16.sv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jpeg"/><Relationship Id="rId4" Type="http://schemas.openxmlformats.org/officeDocument/2006/relationships/image" Target="../media/image80.svg"/><Relationship Id="rId3" Type="http://schemas.openxmlformats.org/officeDocument/2006/relationships/image" Target="../media/image79.jpeg"/><Relationship Id="rId2" Type="http://schemas.openxmlformats.org/officeDocument/2006/relationships/image" Target="../media/image78.svg"/><Relationship Id="rId1" Type="http://schemas.openxmlformats.org/officeDocument/2006/relationships/image" Target="../media/image77.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image" Target="../media/image58.svg"/><Relationship Id="rId1"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4.jpeg"/><Relationship Id="rId1" Type="http://schemas.openxmlformats.org/officeDocument/2006/relationships/image" Target="../media/image8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6.jpeg"/><Relationship Id="rId1" Type="http://schemas.openxmlformats.org/officeDocument/2006/relationships/image" Target="../media/image85.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image" Target="../media/image87.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60.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5.png"/><Relationship Id="rId7" Type="http://schemas.openxmlformats.org/officeDocument/2006/relationships/image" Target="../media/image64.svg"/><Relationship Id="rId6" Type="http://schemas.openxmlformats.org/officeDocument/2006/relationships/image" Target="../media/image63.jpeg"/><Relationship Id="rId5" Type="http://schemas.openxmlformats.org/officeDocument/2006/relationships/image" Target="../media/image15.png"/><Relationship Id="rId4" Type="http://schemas.openxmlformats.org/officeDocument/2006/relationships/image" Target="../media/image11.png"/><Relationship Id="rId3" Type="http://schemas.openxmlformats.org/officeDocument/2006/relationships/image" Target="../media/image9.png"/><Relationship Id="rId2" Type="http://schemas.openxmlformats.org/officeDocument/2006/relationships/image" Target="../media/image62.svg"/><Relationship Id="rId1" Type="http://schemas.openxmlformats.org/officeDocument/2006/relationships/image" Target="../media/image61.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4.svg"/><Relationship Id="rId3" Type="http://schemas.openxmlformats.org/officeDocument/2006/relationships/image" Target="../media/image63.jpeg"/><Relationship Id="rId2" Type="http://schemas.openxmlformats.org/officeDocument/2006/relationships/image" Target="../media/image94.svg"/><Relationship Id="rId1" Type="http://schemas.openxmlformats.org/officeDocument/2006/relationships/image" Target="../media/image93.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8.svg"/><Relationship Id="rId3" Type="http://schemas.openxmlformats.org/officeDocument/2006/relationships/image" Target="../media/image97.jpeg"/><Relationship Id="rId2" Type="http://schemas.openxmlformats.org/officeDocument/2006/relationships/image" Target="../media/image96.svg"/><Relationship Id="rId1" Type="http://schemas.openxmlformats.org/officeDocument/2006/relationships/image" Target="../media/image95.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image" Target="../media/image99.jpe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103.svg"/><Relationship Id="rId3" Type="http://schemas.openxmlformats.org/officeDocument/2006/relationships/image" Target="../media/image102.jpeg"/><Relationship Id="rId2" Type="http://schemas.openxmlformats.org/officeDocument/2006/relationships/image" Target="../media/image98.svg"/><Relationship Id="rId1" Type="http://schemas.openxmlformats.org/officeDocument/2006/relationships/image" Target="../media/image97.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7.jpeg"/><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104.jpe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109.svg"/><Relationship Id="rId3" Type="http://schemas.openxmlformats.org/officeDocument/2006/relationships/image" Target="../media/image108.jpeg"/><Relationship Id="rId2" Type="http://schemas.openxmlformats.org/officeDocument/2006/relationships/image" Target="../media/image98.svg"/><Relationship Id="rId1" Type="http://schemas.openxmlformats.org/officeDocument/2006/relationships/image" Target="../media/image9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1.jpeg"/><Relationship Id="rId1" Type="http://schemas.openxmlformats.org/officeDocument/2006/relationships/image" Target="../media/image110.jpe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jpe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9.pn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5.png"/><Relationship Id="rId7" Type="http://schemas.openxmlformats.org/officeDocument/2006/relationships/image" Target="../media/image64.svg"/><Relationship Id="rId6" Type="http://schemas.openxmlformats.org/officeDocument/2006/relationships/image" Target="../media/image63.jpeg"/><Relationship Id="rId5" Type="http://schemas.openxmlformats.org/officeDocument/2006/relationships/image" Target="../media/image15.png"/><Relationship Id="rId4" Type="http://schemas.openxmlformats.org/officeDocument/2006/relationships/image" Target="../media/image11.png"/><Relationship Id="rId3" Type="http://schemas.openxmlformats.org/officeDocument/2006/relationships/image" Target="../media/image9.png"/><Relationship Id="rId2" Type="http://schemas.openxmlformats.org/officeDocument/2006/relationships/image" Target="../media/image62.svg"/><Relationship Id="rId1" Type="http://schemas.openxmlformats.org/officeDocument/2006/relationships/image" Target="../media/image61.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5.jpeg"/><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image" Target="../media/image112.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1.png"/><Relationship Id="rId2" Type="http://schemas.openxmlformats.org/officeDocument/2006/relationships/image" Target="../media/image117.svg"/><Relationship Id="rId1" Type="http://schemas.openxmlformats.org/officeDocument/2006/relationships/image" Target="../media/image116.jpeg"/></Relationships>
</file>

<file path=ppt/slides/_rels/slide4.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32.svg"/><Relationship Id="rId7" Type="http://schemas.openxmlformats.org/officeDocument/2006/relationships/image" Target="../media/image31.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3" Type="http://schemas.openxmlformats.org/officeDocument/2006/relationships/image" Target="../media/image27.png"/><Relationship Id="rId2" Type="http://schemas.openxmlformats.org/officeDocument/2006/relationships/image" Target="../media/image26.svg"/><Relationship Id="rId11" Type="http://schemas.openxmlformats.org/officeDocument/2006/relationships/slideLayout" Target="../slideLayouts/slideLayout7.xml"/><Relationship Id="rId10" Type="http://schemas.openxmlformats.org/officeDocument/2006/relationships/image" Target="../media/image34.svg"/><Relationship Id="rId1"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9.png"/><Relationship Id="rId1"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1.png"/><Relationship Id="rId1" Type="http://schemas.openxmlformats.org/officeDocument/2006/relationships/image" Target="../media/image12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3.jpeg"/><Relationship Id="rId1" Type="http://schemas.openxmlformats.org/officeDocument/2006/relationships/image" Target="../media/image122.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5.jpeg"/><Relationship Id="rId1" Type="http://schemas.openxmlformats.org/officeDocument/2006/relationships/image" Target="../media/image124.jpe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jpeg"/><Relationship Id="rId3" Type="http://schemas.openxmlformats.org/officeDocument/2006/relationships/image" Target="../media/image127.svg"/><Relationship Id="rId2" Type="http://schemas.openxmlformats.org/officeDocument/2006/relationships/image" Target="../media/image126.jpeg"/><Relationship Id="rId1" Type="http://schemas.openxmlformats.org/officeDocument/2006/relationships/image" Target="../media/image65.png"/></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1.png"/><Relationship Id="rId6" Type="http://schemas.openxmlformats.org/officeDocument/2006/relationships/image" Target="../media/image109.svg"/><Relationship Id="rId5" Type="http://schemas.openxmlformats.org/officeDocument/2006/relationships/image" Target="../media/image108.jpeg"/><Relationship Id="rId4" Type="http://schemas.openxmlformats.org/officeDocument/2006/relationships/image" Target="../media/image129.svg"/><Relationship Id="rId3" Type="http://schemas.openxmlformats.org/officeDocument/2006/relationships/image" Target="../media/image128.jpeg"/><Relationship Id="rId2" Type="http://schemas.openxmlformats.org/officeDocument/2006/relationships/image" Target="../media/image98.svg"/><Relationship Id="rId1" Type="http://schemas.openxmlformats.org/officeDocument/2006/relationships/image" Target="../media/image97.jpe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7.png"/><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image" Target="../media/image9.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2.jpeg"/><Relationship Id="rId1" Type="http://schemas.openxmlformats.org/officeDocument/2006/relationships/image" Target="../media/image131.jpe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7.png"/><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4.svg"/><Relationship Id="rId11" Type="http://schemas.openxmlformats.org/officeDocument/2006/relationships/slideLayout" Target="../slideLayouts/slideLayout7.xml"/><Relationship Id="rId10" Type="http://schemas.openxmlformats.org/officeDocument/2006/relationships/image" Target="../media/image36.sv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34.GIF"/><Relationship Id="rId4" Type="http://schemas.openxmlformats.org/officeDocument/2006/relationships/image" Target="../media/image69.svg"/><Relationship Id="rId3" Type="http://schemas.openxmlformats.org/officeDocument/2006/relationships/image" Target="../media/image68.jpeg"/><Relationship Id="rId2" Type="http://schemas.openxmlformats.org/officeDocument/2006/relationships/image" Target="../media/image48.png"/><Relationship Id="rId1" Type="http://schemas.openxmlformats.org/officeDocument/2006/relationships/image" Target="../media/image9.png"/></Relationships>
</file>

<file path=ppt/slides/_rels/slide5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108.jpeg"/><Relationship Id="rId4" Type="http://schemas.openxmlformats.org/officeDocument/2006/relationships/image" Target="../media/image35.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image" Target="../media/image3.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9.svg"/><Relationship Id="rId3" Type="http://schemas.openxmlformats.org/officeDocument/2006/relationships/image" Target="../media/image128.jpeg"/><Relationship Id="rId2" Type="http://schemas.openxmlformats.org/officeDocument/2006/relationships/image" Target="../media/image103.svg"/><Relationship Id="rId1" Type="http://schemas.openxmlformats.org/officeDocument/2006/relationships/image" Target="../media/image102.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6.svg"/><Relationship Id="rId1" Type="http://schemas.openxmlformats.org/officeDocument/2006/relationships/image" Target="../media/image95.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6.jpeg"/><Relationship Id="rId1" Type="http://schemas.openxmlformats.org/officeDocument/2006/relationships/image" Target="../media/image135.jpeg"/></Relationships>
</file>

<file path=ppt/slides/_rels/slide5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9.svg"/><Relationship Id="rId5" Type="http://schemas.openxmlformats.org/officeDocument/2006/relationships/image" Target="../media/image128.jpeg"/><Relationship Id="rId4" Type="http://schemas.openxmlformats.org/officeDocument/2006/relationships/image" Target="../media/image35.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image" Target="../media/image3.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37.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9.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8.pn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0.png"/><Relationship Id="rId3" Type="http://schemas.openxmlformats.org/officeDocument/2006/relationships/image" Target="../media/image94.svg"/><Relationship Id="rId2" Type="http://schemas.openxmlformats.org/officeDocument/2006/relationships/image" Target="../media/image93.jpeg"/><Relationship Id="rId1" Type="http://schemas.openxmlformats.org/officeDocument/2006/relationships/image" Target="../media/image27.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svg"/><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0.svg"/><Relationship Id="rId17" Type="http://schemas.openxmlformats.org/officeDocument/2006/relationships/slideLayout" Target="../slideLayouts/slideLayout7.xml"/><Relationship Id="rId16" Type="http://schemas.openxmlformats.org/officeDocument/2006/relationships/image" Target="../media/image47.svg"/><Relationship Id="rId15" Type="http://schemas.openxmlformats.org/officeDocument/2006/relationships/image" Target="../media/image46.png"/><Relationship Id="rId14" Type="http://schemas.openxmlformats.org/officeDocument/2006/relationships/image" Target="../media/image45.svg"/><Relationship Id="rId13" Type="http://schemas.openxmlformats.org/officeDocument/2006/relationships/image" Target="../media/image44.png"/><Relationship Id="rId12" Type="http://schemas.openxmlformats.org/officeDocument/2006/relationships/image" Target="../media/image43.svg"/><Relationship Id="rId11" Type="http://schemas.openxmlformats.org/officeDocument/2006/relationships/image" Target="../media/image42.png"/><Relationship Id="rId10" Type="http://schemas.openxmlformats.org/officeDocument/2006/relationships/image" Target="../media/image6.sv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10.sv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png"/><Relationship Id="rId1"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6B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0427">
            <a:off x="-126911" y="3736517"/>
            <a:ext cx="6435030" cy="659626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206143">
            <a:off x="8656620" y="-2727846"/>
            <a:ext cx="5174431" cy="1381865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63000" y="1084538"/>
            <a:ext cx="4376933" cy="1395147"/>
          </a:xfrm>
          <a:prstGeom prst="rect">
            <a:avLst/>
          </a:prstGeom>
        </p:spPr>
      </p:pic>
      <p:sp>
        <p:nvSpPr>
          <p:cNvPr id="6" name="TextBox 6"/>
          <p:cNvSpPr txBox="1"/>
          <p:nvPr/>
        </p:nvSpPr>
        <p:spPr>
          <a:xfrm>
            <a:off x="9354287" y="1410214"/>
            <a:ext cx="3785646" cy="743793"/>
          </a:xfrm>
          <a:prstGeom prst="rect">
            <a:avLst/>
          </a:prstGeom>
        </p:spPr>
        <p:txBody>
          <a:bodyPr lIns="0" tIns="0" rIns="0" bIns="0" rtlCol="0" anchor="t">
            <a:spAutoFit/>
          </a:bodyPr>
          <a:lstStyle/>
          <a:p>
            <a:pPr>
              <a:lnSpc>
                <a:spcPts val="5825"/>
              </a:lnSpc>
              <a:spcBef>
                <a:spcPct val="0"/>
              </a:spcBef>
            </a:pPr>
            <a:r>
              <a:rPr lang="en-US" sz="5000" b="1">
                <a:solidFill>
                  <a:srgbClr val="FFFFFF"/>
                </a:solidFill>
                <a:latin typeface="Arial" panose="020B0604020202020204" pitchFamily="34" charset="0"/>
                <a:cs typeface="Arial" panose="020B0604020202020204" pitchFamily="34" charset="0"/>
              </a:rPr>
              <a:t>Mĩ thuật 10</a:t>
            </a:r>
            <a:endParaRPr lang="en-US" sz="5000" b="1">
              <a:solidFill>
                <a:srgbClr val="FFFFFF"/>
              </a:solidFill>
              <a:latin typeface="Arial" panose="020B0604020202020204" pitchFamily="34" charset="0"/>
              <a:cs typeface="Arial" panose="020B0604020202020204" pitchFamily="34" charset="0"/>
            </a:endParaRPr>
          </a:p>
        </p:txBody>
      </p:sp>
      <p:sp>
        <p:nvSpPr>
          <p:cNvPr id="7" name="TextBox 7"/>
          <p:cNvSpPr txBox="1"/>
          <p:nvPr/>
        </p:nvSpPr>
        <p:spPr>
          <a:xfrm>
            <a:off x="4550638" y="2479685"/>
            <a:ext cx="13386393" cy="3118674"/>
          </a:xfrm>
          <a:prstGeom prst="rect">
            <a:avLst/>
          </a:prstGeom>
        </p:spPr>
        <p:txBody>
          <a:bodyPr wrap="square" lIns="0" tIns="0" rIns="0" bIns="0" rtlCol="0" anchor="t">
            <a:spAutoFit/>
          </a:bodyPr>
          <a:lstStyle/>
          <a:p>
            <a:pPr algn="ctr">
              <a:lnSpc>
                <a:spcPct val="150000"/>
              </a:lnSpc>
            </a:pPr>
            <a:r>
              <a:rPr lang="en-US" sz="7200" b="1">
                <a:solidFill>
                  <a:srgbClr val="383838"/>
                </a:solidFill>
                <a:latin typeface="Arial" panose="020B0604020202020204" pitchFamily="34" charset="0"/>
                <a:cs typeface="Arial" panose="020B0604020202020204" pitchFamily="34" charset="0"/>
              </a:rPr>
              <a:t>CHÀO MỪNG CÁC EM </a:t>
            </a:r>
            <a:endParaRPr lang="en-US" sz="7200" b="1">
              <a:solidFill>
                <a:srgbClr val="383838"/>
              </a:solidFill>
              <a:latin typeface="Arial" panose="020B0604020202020204" pitchFamily="34" charset="0"/>
              <a:cs typeface="Arial" panose="020B0604020202020204" pitchFamily="34" charset="0"/>
            </a:endParaRPr>
          </a:p>
          <a:p>
            <a:pPr algn="ctr">
              <a:lnSpc>
                <a:spcPct val="150000"/>
              </a:lnSpc>
            </a:pPr>
            <a:r>
              <a:rPr lang="en-US" sz="7200" b="1">
                <a:solidFill>
                  <a:srgbClr val="383838"/>
                </a:solidFill>
                <a:latin typeface="Arial" panose="020B0604020202020204" pitchFamily="34" charset="0"/>
                <a:cs typeface="Arial" panose="020B0604020202020204" pitchFamily="34" charset="0"/>
              </a:rPr>
              <a:t>ĐẾN VỚI BÀI HỌC HÔM NAY!</a:t>
            </a:r>
            <a:endParaRPr lang="en-US" sz="7200" b="1">
              <a:solidFill>
                <a:srgbClr val="383838"/>
              </a:solidFill>
              <a:latin typeface="Arial" panose="020B0604020202020204" pitchFamily="34" charset="0"/>
              <a:cs typeface="Arial" panose="020B0604020202020204" pitchFamily="34" charset="0"/>
            </a:endParaRPr>
          </a:p>
        </p:txBody>
      </p:sp>
      <p:pic>
        <p:nvPicPr>
          <p:cNvPr id="14"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6192" y="3643944"/>
            <a:ext cx="6357492" cy="671861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sp>
        <p:nvSpPr>
          <p:cNvPr id="12" name="TextBox 11"/>
          <p:cNvSpPr txBox="1"/>
          <p:nvPr/>
        </p:nvSpPr>
        <p:spPr>
          <a:xfrm>
            <a:off x="1752600" y="8927612"/>
            <a:ext cx="14859000" cy="792653"/>
          </a:xfrm>
          <a:prstGeom prst="rect">
            <a:avLst/>
          </a:prstGeom>
          <a:noFill/>
        </p:spPr>
        <p:txBody>
          <a:bodyPr wrap="square">
            <a:spAutoFit/>
          </a:bodyPr>
          <a:lstStyle/>
          <a:p>
            <a:pPr algn="ctr">
              <a:lnSpc>
                <a:spcPct val="150000"/>
              </a:lnSpc>
            </a:pPr>
            <a:r>
              <a:rPr lang="en-US" sz="3400" b="0" i="0" strike="noStrike">
                <a:effectLst/>
                <a:latin typeface="Arial" panose="020B0604020202020204" pitchFamily="34" charset="0"/>
                <a:cs typeface="Arial" panose="020B0604020202020204" pitchFamily="34" charset="0"/>
              </a:rPr>
              <a:t>Thời trang được thiết kế bởi </a:t>
            </a:r>
            <a:r>
              <a:rPr lang="vi-VN" sz="3400"/>
              <a:t>Sác-lơ Phê-đê-rich Uốt</a:t>
            </a:r>
            <a:r>
              <a:rPr lang="en-US" sz="3400"/>
              <a:t> </a:t>
            </a:r>
            <a:endParaRPr lang="en-US" sz="3400"/>
          </a:p>
        </p:txBody>
      </p:sp>
      <p:pic>
        <p:nvPicPr>
          <p:cNvPr id="3" name="Picture 2"/>
          <p:cNvPicPr>
            <a:picLocks noChangeAspect="1"/>
          </p:cNvPicPr>
          <p:nvPr/>
        </p:nvPicPr>
        <p:blipFill>
          <a:blip r:embed="rId1"/>
          <a:stretch>
            <a:fillRect/>
          </a:stretch>
        </p:blipFill>
        <p:spPr>
          <a:xfrm>
            <a:off x="1752600" y="881063"/>
            <a:ext cx="5715000" cy="771953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2"/>
          <a:stretch>
            <a:fillRect/>
          </a:stretch>
        </p:blipFill>
        <p:spPr>
          <a:xfrm>
            <a:off x="8077200" y="876300"/>
            <a:ext cx="8534400" cy="771953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905000" y="3314700"/>
            <a:ext cx="14859000" cy="4495800"/>
          </a:xfrm>
          <a:prstGeom prst="rect">
            <a:avLst/>
          </a:prstGeom>
        </p:spPr>
      </p:pic>
      <p:sp>
        <p:nvSpPr>
          <p:cNvPr id="18" name="TextBox 18"/>
          <p:cNvSpPr txBox="1"/>
          <p:nvPr/>
        </p:nvSpPr>
        <p:spPr>
          <a:xfrm>
            <a:off x="3314700" y="4294079"/>
            <a:ext cx="11811000" cy="2537041"/>
          </a:xfrm>
          <a:prstGeom prst="rect">
            <a:avLst/>
          </a:prstGeom>
        </p:spPr>
        <p:txBody>
          <a:bodyPr wrap="square" lIns="0" tIns="0" rIns="0" bIns="0" rtlCol="0" anchor="t">
            <a:spAutoFit/>
          </a:bodyPr>
          <a:lstStyle/>
          <a:p>
            <a:pPr algn="just">
              <a:lnSpc>
                <a:spcPct val="150000"/>
              </a:lnSpc>
              <a:spcBef>
                <a:spcPct val="0"/>
              </a:spcBef>
            </a:pPr>
            <a:r>
              <a:rPr lang="en-US" sz="3800" b="1">
                <a:solidFill>
                  <a:srgbClr val="000000"/>
                </a:solidFill>
                <a:latin typeface="Arial" panose="020B0604020202020204" pitchFamily="34" charset="0"/>
                <a:cs typeface="Arial" panose="020B0604020202020204" pitchFamily="34" charset="0"/>
              </a:rPr>
              <a:t>Sự phát triển: </a:t>
            </a:r>
            <a:r>
              <a:rPr lang="en-US" sz="3800">
                <a:solidFill>
                  <a:srgbClr val="000000"/>
                </a:solidFill>
                <a:latin typeface="Arial" panose="020B0604020202020204" pitchFamily="34" charset="0"/>
                <a:cs typeface="Arial" panose="020B0604020202020204" pitchFamily="34" charset="0"/>
              </a:rPr>
              <a:t>N</a:t>
            </a:r>
            <a:r>
              <a:rPr lang="vi-VN" sz="3800">
                <a:solidFill>
                  <a:srgbClr val="000000"/>
                </a:solidFill>
              </a:rPr>
              <a:t>gành Thiết kế thời trang bước sang giai đoạn phát triển của sự hoà</a:t>
            </a:r>
            <a:r>
              <a:rPr lang="en-US" sz="3800">
                <a:solidFill>
                  <a:srgbClr val="000000"/>
                </a:solidFill>
              </a:rPr>
              <a:t> </a:t>
            </a:r>
            <a:r>
              <a:rPr lang="vi-VN" sz="3800">
                <a:solidFill>
                  <a:srgbClr val="000000"/>
                </a:solidFill>
              </a:rPr>
              <a:t>trộn giữa thời trang cao cấp, thời trang may đo và thời trang may sẵn</a:t>
            </a:r>
            <a:r>
              <a:rPr lang="en-US" sz="3800">
                <a:solidFill>
                  <a:srgbClr val="000000"/>
                </a:solidFill>
              </a:rPr>
              <a:t>.</a:t>
            </a:r>
            <a:endParaRPr lang="en-US" sz="3800">
              <a:solidFill>
                <a:srgbClr val="000000"/>
              </a:solidFill>
            </a:endParaRPr>
          </a:p>
        </p:txBody>
      </p:sp>
      <p:sp>
        <p:nvSpPr>
          <p:cNvPr id="51" name="TextBox 9"/>
          <p:cNvSpPr txBox="1"/>
          <p:nvPr/>
        </p:nvSpPr>
        <p:spPr>
          <a:xfrm>
            <a:off x="19050" y="2098099"/>
            <a:ext cx="18268950" cy="649537"/>
          </a:xfrm>
          <a:prstGeom prst="rect">
            <a:avLst/>
          </a:prstGeom>
        </p:spPr>
        <p:txBody>
          <a:bodyPr wrap="square" lIns="0" tIns="0" rIns="0" bIns="0" rtlCol="0" anchor="t">
            <a:spAutoFit/>
          </a:bodyPr>
          <a:lstStyle/>
          <a:p>
            <a:pPr algn="ctr">
              <a:lnSpc>
                <a:spcPts val="5600"/>
              </a:lnSpc>
              <a:spcBef>
                <a:spcPct val="0"/>
              </a:spcBef>
            </a:pPr>
            <a:r>
              <a:rPr lang="en-US" sz="3800" b="1">
                <a:solidFill>
                  <a:srgbClr val="9F5851"/>
                </a:solidFill>
                <a:latin typeface="Arial" panose="020B0604020202020204" pitchFamily="34" charset="0"/>
                <a:cs typeface="Arial" panose="020B0604020202020204" pitchFamily="34" charset="0"/>
              </a:rPr>
              <a:t>2. Sự phát triển và vai trò của ngành thiết kế thời trang</a:t>
            </a:r>
            <a:endParaRPr lang="en-US" sz="3800" b="1">
              <a:solidFill>
                <a:srgbClr val="9F5851"/>
              </a:solidFill>
              <a:latin typeface="Arial" panose="020B0604020202020204" pitchFamily="34" charset="0"/>
              <a:cs typeface="Arial" panose="020B0604020202020204" pitchFamily="34" charset="0"/>
            </a:endParaRPr>
          </a:p>
        </p:txBody>
      </p:sp>
      <p:pic>
        <p:nvPicPr>
          <p:cNvPr id="7"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6200" y="4914899"/>
            <a:ext cx="2971800" cy="53816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3338" y="5120784"/>
            <a:ext cx="3995738" cy="513921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sp>
        <p:nvSpPr>
          <p:cNvPr id="12" name="TextBox 11"/>
          <p:cNvSpPr txBox="1"/>
          <p:nvPr/>
        </p:nvSpPr>
        <p:spPr>
          <a:xfrm>
            <a:off x="1714500" y="8633373"/>
            <a:ext cx="14859000" cy="792653"/>
          </a:xfrm>
          <a:prstGeom prst="rect">
            <a:avLst/>
          </a:prstGeom>
          <a:noFill/>
        </p:spPr>
        <p:txBody>
          <a:bodyPr wrap="square">
            <a:spAutoFit/>
          </a:bodyPr>
          <a:lstStyle/>
          <a:p>
            <a:pPr algn="ctr">
              <a:lnSpc>
                <a:spcPct val="150000"/>
              </a:lnSpc>
            </a:pPr>
            <a:r>
              <a:rPr lang="en-US" sz="3400" b="0" i="0" strike="noStrike">
                <a:effectLst/>
                <a:latin typeface="Arial" panose="020B0604020202020204" pitchFamily="34" charset="0"/>
                <a:cs typeface="Arial" panose="020B0604020202020204" pitchFamily="34" charset="0"/>
              </a:rPr>
              <a:t>Quá trình phát triển của thời trang thế kỉ XX</a:t>
            </a:r>
            <a:endParaRPr lang="en-US" sz="3400"/>
          </a:p>
        </p:txBody>
      </p:sp>
      <p:pic>
        <p:nvPicPr>
          <p:cNvPr id="4" name="Picture 3"/>
          <p:cNvPicPr>
            <a:picLocks noChangeAspect="1"/>
          </p:cNvPicPr>
          <p:nvPr/>
        </p:nvPicPr>
        <p:blipFill>
          <a:blip r:embed="rId1"/>
          <a:stretch>
            <a:fillRect/>
          </a:stretch>
        </p:blipFill>
        <p:spPr>
          <a:xfrm>
            <a:off x="1714500" y="1257300"/>
            <a:ext cx="14859000" cy="68580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
          <a:stretch>
            <a:fillRect/>
          </a:stretch>
        </p:blipFill>
        <p:spPr>
          <a:xfrm>
            <a:off x="1700212" y="1281112"/>
            <a:ext cx="148590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sp>
        <p:nvSpPr>
          <p:cNvPr id="51" name="TextBox 9"/>
          <p:cNvSpPr txBox="1"/>
          <p:nvPr/>
        </p:nvSpPr>
        <p:spPr>
          <a:xfrm>
            <a:off x="19050" y="1448561"/>
            <a:ext cx="18268950" cy="649537"/>
          </a:xfrm>
          <a:prstGeom prst="rect">
            <a:avLst/>
          </a:prstGeom>
        </p:spPr>
        <p:txBody>
          <a:bodyPr wrap="square" lIns="0" tIns="0" rIns="0" bIns="0" rtlCol="0" anchor="t">
            <a:spAutoFit/>
          </a:bodyPr>
          <a:lstStyle/>
          <a:p>
            <a:pPr algn="ctr">
              <a:lnSpc>
                <a:spcPts val="5600"/>
              </a:lnSpc>
              <a:spcBef>
                <a:spcPct val="0"/>
              </a:spcBef>
            </a:pPr>
            <a:r>
              <a:rPr lang="en-US" sz="3800" b="1">
                <a:solidFill>
                  <a:srgbClr val="9F5851"/>
                </a:solidFill>
                <a:latin typeface="Arial" panose="020B0604020202020204" pitchFamily="34" charset="0"/>
                <a:cs typeface="Arial" panose="020B0604020202020204" pitchFamily="34" charset="0"/>
              </a:rPr>
              <a:t>2. Sự phát triển và vai trò của ngành thiết kế thời trang</a:t>
            </a:r>
            <a:endParaRPr lang="en-US" sz="3800" b="1">
              <a:solidFill>
                <a:srgbClr val="9F5851"/>
              </a:solidFill>
              <a:latin typeface="Arial" panose="020B0604020202020204" pitchFamily="34" charset="0"/>
              <a:cs typeface="Arial" panose="020B0604020202020204" pitchFamily="34" charset="0"/>
            </a:endParaRPr>
          </a:p>
        </p:txBody>
      </p:sp>
      <p:grpSp>
        <p:nvGrpSpPr>
          <p:cNvPr id="54" name="Group 2"/>
          <p:cNvGrpSpPr/>
          <p:nvPr/>
        </p:nvGrpSpPr>
        <p:grpSpPr>
          <a:xfrm>
            <a:off x="3276600" y="3009900"/>
            <a:ext cx="13258800" cy="5943600"/>
            <a:chOff x="0" y="0"/>
            <a:chExt cx="10488335" cy="7311917"/>
          </a:xfrm>
        </p:grpSpPr>
        <p:sp>
          <p:nvSpPr>
            <p:cNvPr id="55"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sp>
        <p:sp>
          <p:nvSpPr>
            <p:cNvPr id="56"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sp>
      </p:grpSp>
      <p:grpSp>
        <p:nvGrpSpPr>
          <p:cNvPr id="57" name="Group 11"/>
          <p:cNvGrpSpPr/>
          <p:nvPr/>
        </p:nvGrpSpPr>
        <p:grpSpPr>
          <a:xfrm rot="-159215">
            <a:off x="7969789" y="2649453"/>
            <a:ext cx="3856615" cy="771385"/>
            <a:chOff x="-3810" y="0"/>
            <a:chExt cx="3308732" cy="795911"/>
          </a:xfrm>
        </p:grpSpPr>
        <p:sp>
          <p:nvSpPr>
            <p:cNvPr id="58" name="Freeform 12"/>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chemeClr val="accent6">
                <a:lumMod val="60000"/>
                <a:lumOff val="40000"/>
              </a:schemeClr>
            </a:solidFill>
          </p:spPr>
        </p:sp>
        <p:sp>
          <p:nvSpPr>
            <p:cNvPr id="59" name="Freeform 13"/>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sp>
      </p:grpSp>
      <p:sp>
        <p:nvSpPr>
          <p:cNvPr id="61" name="TextBox 60"/>
          <p:cNvSpPr txBox="1"/>
          <p:nvPr/>
        </p:nvSpPr>
        <p:spPr>
          <a:xfrm>
            <a:off x="3581400" y="3470535"/>
            <a:ext cx="11933801" cy="5246949"/>
          </a:xfrm>
          <a:prstGeom prst="rect">
            <a:avLst/>
          </a:prstGeom>
          <a:noFill/>
        </p:spPr>
        <p:txBody>
          <a:bodyPr wrap="square">
            <a:spAutoFit/>
          </a:bodyPr>
          <a:lstStyle/>
          <a:p>
            <a:pPr algn="just">
              <a:lnSpc>
                <a:spcPct val="150000"/>
              </a:lnSpc>
            </a:pPr>
            <a:r>
              <a:rPr lang="en-US" sz="3800" b="1">
                <a:latin typeface="Arial" panose="020B0604020202020204" pitchFamily="34" charset="0"/>
                <a:cs typeface="Arial" panose="020B0604020202020204" pitchFamily="34" charset="0"/>
              </a:rPr>
              <a:t>Vai trò:</a:t>
            </a:r>
            <a:endParaRPr lang="en-US" sz="3800" b="1">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Đáp ứng giá trị thẩm mĩ và nhu cầu của con người. </a:t>
            </a:r>
            <a:endParaRPr lang="en-US"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Thể hiện cái nhìn thời đại, dấu ấn phong cách cá nhân của nhà thiết kế cũng như người mặc.</a:t>
            </a:r>
            <a:endParaRPr lang="en-US"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Mang lại giá trị kinh tế và đóng vai trò quan trọng trong đời sống xã hội.</a:t>
            </a:r>
            <a:endParaRPr lang="en-US" sz="3800">
              <a:latin typeface="Arial" panose="020B0604020202020204" pitchFamily="34" charset="0"/>
              <a:cs typeface="Arial" panose="020B0604020202020204" pitchFamily="34" charset="0"/>
            </a:endParaRPr>
          </a:p>
        </p:txBody>
      </p:sp>
      <p:pic>
        <p:nvPicPr>
          <p:cNvPr id="62" name="Picture 3"/>
          <p:cNvPicPr>
            <a:picLocks noChangeAspect="1"/>
          </p:cNvPicPr>
          <p:nvPr/>
        </p:nvPicPr>
        <p:blipFill>
          <a:blip r:embed="rId1"/>
          <a:srcRect/>
          <a:stretch>
            <a:fillRect/>
          </a:stretch>
        </p:blipFill>
        <p:spPr>
          <a:xfrm>
            <a:off x="42862" y="3769302"/>
            <a:ext cx="3709774" cy="6475875"/>
          </a:xfrm>
          <a:prstGeom prst="rect">
            <a:avLst/>
          </a:prstGeom>
        </p:spPr>
      </p:pic>
      <p:pic>
        <p:nvPicPr>
          <p:cNvPr id="6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439342" y="7734300"/>
            <a:ext cx="3848658" cy="257834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barn(inVertical)">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DE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5524488">
            <a:off x="8237835" y="39624"/>
            <a:ext cx="4666246" cy="710923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00427">
            <a:off x="916838" y="3699040"/>
            <a:ext cx="7271945" cy="659626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382491" y="1057202"/>
            <a:ext cx="4376933" cy="553376"/>
          </a:xfrm>
          <a:prstGeom prst="rect">
            <a:avLst/>
          </a:prstGeom>
        </p:spPr>
      </p:pic>
      <p:sp>
        <p:nvSpPr>
          <p:cNvPr id="7" name="TextBox 7"/>
          <p:cNvSpPr txBox="1"/>
          <p:nvPr/>
        </p:nvSpPr>
        <p:spPr>
          <a:xfrm>
            <a:off x="7086906" y="3176815"/>
            <a:ext cx="6858000" cy="987450"/>
          </a:xfrm>
          <a:prstGeom prst="rect">
            <a:avLst/>
          </a:prstGeom>
        </p:spPr>
        <p:txBody>
          <a:bodyPr wrap="square" lIns="0" tIns="0" rIns="0" bIns="0" rtlCol="0" anchor="t">
            <a:spAutoFit/>
          </a:bodyPr>
          <a:lstStyle/>
          <a:p>
            <a:pPr algn="ctr">
              <a:lnSpc>
                <a:spcPts val="7700"/>
              </a:lnSpc>
            </a:pPr>
            <a:r>
              <a:rPr lang="en-US" sz="6600" b="1">
                <a:solidFill>
                  <a:srgbClr val="383838"/>
                </a:solidFill>
                <a:latin typeface="Arial" panose="020B0604020202020204" pitchFamily="34" charset="0"/>
                <a:cs typeface="Arial" panose="020B0604020202020204" pitchFamily="34" charset="0"/>
              </a:rPr>
              <a:t>2. NHẬN BIẾT</a:t>
            </a:r>
            <a:endParaRPr lang="en-US" sz="6600" b="1">
              <a:solidFill>
                <a:srgbClr val="383838"/>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615481">
            <a:off x="806734" y="4388022"/>
            <a:ext cx="1925410" cy="1925410"/>
          </a:xfrm>
          <a:prstGeom prst="rect">
            <a:avLst/>
          </a:prstGeom>
        </p:spPr>
      </p:pic>
      <p:pic>
        <p:nvPicPr>
          <p:cNvPr id="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488380" y="3761163"/>
            <a:ext cx="6128860" cy="64770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540283">
            <a:off x="11187058" y="-3354281"/>
            <a:ext cx="10998239" cy="71351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58335">
            <a:off x="15646948" y="303814"/>
            <a:ext cx="2373524" cy="237352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5931408">
            <a:off x="-1809157" y="7330341"/>
            <a:ext cx="413547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792771" y="3653928"/>
            <a:ext cx="4702457" cy="6747922"/>
          </a:xfrm>
          <a:prstGeom prst="rect">
            <a:avLst/>
          </a:prstGeom>
        </p:spPr>
      </p:pic>
      <p:sp>
        <p:nvSpPr>
          <p:cNvPr id="15" name="TextBox 15"/>
          <p:cNvSpPr txBox="1"/>
          <p:nvPr/>
        </p:nvSpPr>
        <p:spPr>
          <a:xfrm>
            <a:off x="32657" y="2163438"/>
            <a:ext cx="18288000" cy="1185068"/>
          </a:xfrm>
          <a:prstGeom prst="rect">
            <a:avLst/>
          </a:prstGeom>
        </p:spPr>
        <p:txBody>
          <a:bodyPr wrap="square" lIns="0" tIns="0" rIns="0" bIns="0" rtlCol="0" anchor="t">
            <a:spAutoFit/>
          </a:bodyPr>
          <a:lstStyle/>
          <a:p>
            <a:pPr algn="ctr">
              <a:lnSpc>
                <a:spcPts val="10505"/>
              </a:lnSpc>
            </a:pPr>
            <a:r>
              <a:rPr lang="en-US" sz="6000" b="1">
                <a:solidFill>
                  <a:srgbClr val="9F5851"/>
                </a:solidFill>
                <a:latin typeface="Arial" panose="020B0604020202020204" pitchFamily="34" charset="0"/>
                <a:cs typeface="Arial" panose="020B0604020202020204" pitchFamily="34" charset="0"/>
              </a:rPr>
              <a:t>2.1. TÌM HIỂU KHÁI NIỆM TRANG PHỤC</a:t>
            </a:r>
            <a:endParaRPr lang="en-US" sz="6000" b="1">
              <a:solidFill>
                <a:srgbClr val="9F5851"/>
              </a:solidFill>
              <a:latin typeface="Arial" panose="020B0604020202020204" pitchFamily="34" charset="0"/>
              <a:cs typeface="Arial" panose="020B0604020202020204" pitchFamily="34" charset="0"/>
            </a:endParaRPr>
          </a:p>
        </p:txBody>
      </p:sp>
      <p:pic>
        <p:nvPicPr>
          <p:cNvPr id="2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68401" y="6144986"/>
            <a:ext cx="3780158" cy="4114800"/>
          </a:xfrm>
          <a:prstGeom prst="rect">
            <a:avLst/>
          </a:prstGeom>
        </p:spPr>
      </p:pic>
      <p:pic>
        <p:nvPicPr>
          <p:cNvPr id="22" name="Picture 5"/>
          <p:cNvPicPr>
            <a:picLocks noChangeAspect="1"/>
          </p:cNvPicPr>
          <p:nvPr/>
        </p:nvPicPr>
        <p:blipFill>
          <a:blip r:embed="rId8"/>
          <a:srcRect/>
          <a:stretch>
            <a:fillRect/>
          </a:stretch>
        </p:blipFill>
        <p:spPr>
          <a:xfrm>
            <a:off x="1042329" y="7846670"/>
            <a:ext cx="2831334" cy="245972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sp>
        <p:nvSpPr>
          <p:cNvPr id="51" name="TextBox 7"/>
          <p:cNvSpPr txBox="1"/>
          <p:nvPr/>
        </p:nvSpPr>
        <p:spPr>
          <a:xfrm>
            <a:off x="19050" y="1409700"/>
            <a:ext cx="18288000" cy="880690"/>
          </a:xfrm>
          <a:prstGeom prst="rect">
            <a:avLst/>
          </a:prstGeom>
        </p:spPr>
        <p:txBody>
          <a:bodyPr wrap="square" lIns="0" tIns="0" rIns="0" bIns="0" rtlCol="0" anchor="t">
            <a:spAutoFit/>
          </a:bodyPr>
          <a:lstStyle/>
          <a:p>
            <a:pPr algn="ctr">
              <a:lnSpc>
                <a:spcPts val="7700"/>
              </a:lnSpc>
            </a:pPr>
            <a:r>
              <a:rPr lang="en-US" sz="4800" b="1">
                <a:solidFill>
                  <a:srgbClr val="383838"/>
                </a:solidFill>
                <a:latin typeface="Arial" panose="020B0604020202020204" pitchFamily="34" charset="0"/>
                <a:cs typeface="Arial" panose="020B0604020202020204" pitchFamily="34" charset="0"/>
              </a:rPr>
              <a:t>THẢO LUẬN NHÓM</a:t>
            </a:r>
            <a:endParaRPr lang="en-US" sz="4800" b="1">
              <a:solidFill>
                <a:srgbClr val="383838"/>
              </a:solidFill>
              <a:latin typeface="Arial" panose="020B0604020202020204" pitchFamily="34" charset="0"/>
              <a:cs typeface="Arial" panose="020B0604020202020204" pitchFamily="34" charset="0"/>
            </a:endParaRPr>
          </a:p>
        </p:txBody>
      </p:sp>
      <p:sp>
        <p:nvSpPr>
          <p:cNvPr id="52" name="AutoShape 4"/>
          <p:cNvSpPr/>
          <p:nvPr/>
        </p:nvSpPr>
        <p:spPr>
          <a:xfrm>
            <a:off x="3295650" y="3145445"/>
            <a:ext cx="11201400" cy="2057400"/>
          </a:xfrm>
          <a:prstGeom prst="rect">
            <a:avLst/>
          </a:prstGeom>
          <a:solidFill>
            <a:schemeClr val="accent6">
              <a:lumMod val="20000"/>
              <a:lumOff val="80000"/>
            </a:schemeClr>
          </a:solidFill>
        </p:spPr>
      </p:sp>
      <p:sp>
        <p:nvSpPr>
          <p:cNvPr id="54" name="TextBox 53"/>
          <p:cNvSpPr txBox="1"/>
          <p:nvPr/>
        </p:nvSpPr>
        <p:spPr>
          <a:xfrm>
            <a:off x="3295650" y="3835591"/>
            <a:ext cx="11201400" cy="677108"/>
          </a:xfrm>
          <a:prstGeom prst="rect">
            <a:avLst/>
          </a:prstGeom>
          <a:noFill/>
        </p:spPr>
        <p:txBody>
          <a:bodyPr wrap="square">
            <a:spAutoFit/>
          </a:bodyPr>
          <a:lstStyle/>
          <a:p>
            <a:pPr algn="ctr"/>
            <a:r>
              <a:rPr lang="vi-VN" sz="3800" b="1">
                <a:effectLst/>
                <a:ea typeface="Arial" panose="020B0604020202020204" pitchFamily="34" charset="0"/>
                <a:cs typeface="Times New Roman" panose="02020603050405020304" pitchFamily="18" charset="0"/>
              </a:rPr>
              <a:t>Nhóm 1: </a:t>
            </a:r>
            <a:r>
              <a:rPr lang="vi-VN" sz="3800">
                <a:effectLst/>
                <a:ea typeface="Arial" panose="020B0604020202020204" pitchFamily="34" charset="0"/>
                <a:cs typeface="Times New Roman" panose="02020603050405020304" pitchFamily="18" charset="0"/>
              </a:rPr>
              <a:t>Trình bày về chức năng của trang phục.</a:t>
            </a:r>
            <a:endParaRPr lang="en-US" sz="3800">
              <a:cs typeface="Times New Roman" panose="02020603050405020304" pitchFamily="18" charset="0"/>
            </a:endParaRPr>
          </a:p>
        </p:txBody>
      </p:sp>
      <p:sp>
        <p:nvSpPr>
          <p:cNvPr id="55" name="AutoShape 4"/>
          <p:cNvSpPr/>
          <p:nvPr/>
        </p:nvSpPr>
        <p:spPr>
          <a:xfrm>
            <a:off x="3271837" y="5901111"/>
            <a:ext cx="11201400" cy="2057400"/>
          </a:xfrm>
          <a:prstGeom prst="rect">
            <a:avLst/>
          </a:prstGeom>
          <a:solidFill>
            <a:schemeClr val="accent6">
              <a:lumMod val="20000"/>
              <a:lumOff val="80000"/>
            </a:schemeClr>
          </a:solidFill>
        </p:spPr>
      </p:sp>
      <p:sp>
        <p:nvSpPr>
          <p:cNvPr id="56" name="TextBox 55"/>
          <p:cNvSpPr txBox="1"/>
          <p:nvPr/>
        </p:nvSpPr>
        <p:spPr>
          <a:xfrm>
            <a:off x="3271837" y="6591257"/>
            <a:ext cx="11201400" cy="677108"/>
          </a:xfrm>
          <a:prstGeom prst="rect">
            <a:avLst/>
          </a:prstGeom>
          <a:noFill/>
        </p:spPr>
        <p:txBody>
          <a:bodyPr wrap="square">
            <a:spAutoFit/>
          </a:bodyPr>
          <a:lstStyle/>
          <a:p>
            <a:pPr algn="ctr"/>
            <a:r>
              <a:rPr lang="vi-VN" sz="3800" b="1">
                <a:effectLst/>
                <a:ea typeface="Arial" panose="020B0604020202020204" pitchFamily="34" charset="0"/>
                <a:cs typeface="Times New Roman" panose="02020603050405020304" pitchFamily="18" charset="0"/>
              </a:rPr>
              <a:t>Nhóm </a:t>
            </a:r>
            <a:r>
              <a:rPr lang="en-US" sz="3800" b="1">
                <a:effectLst/>
                <a:latin typeface="Arial" panose="020B0604020202020204" pitchFamily="34" charset="0"/>
                <a:ea typeface="Arial" panose="020B0604020202020204" pitchFamily="34" charset="0"/>
                <a:cs typeface="Arial" panose="020B0604020202020204" pitchFamily="34" charset="0"/>
              </a:rPr>
              <a:t>2</a:t>
            </a:r>
            <a:r>
              <a:rPr lang="vi-VN" sz="3800" b="1">
                <a:effectLst/>
                <a:ea typeface="Arial" panose="020B0604020202020204" pitchFamily="34" charset="0"/>
                <a:cs typeface="Times New Roman" panose="02020603050405020304" pitchFamily="18" charset="0"/>
              </a:rPr>
              <a:t>: </a:t>
            </a:r>
            <a:r>
              <a:rPr lang="vi-VN" sz="3800">
                <a:effectLst/>
                <a:ea typeface="Arial" panose="020B0604020202020204" pitchFamily="34" charset="0"/>
                <a:cs typeface="Times New Roman" panose="02020603050405020304" pitchFamily="18" charset="0"/>
              </a:rPr>
              <a:t>Trình bày về phân loại tranh phục.</a:t>
            </a:r>
            <a:endParaRPr lang="en-US" sz="3800">
              <a:cs typeface="Times New Roman" panose="02020603050405020304" pitchFamily="18" charset="0"/>
            </a:endParaRPr>
          </a:p>
        </p:txBody>
      </p:sp>
      <p:pic>
        <p:nvPicPr>
          <p:cNvPr id="57"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6172200"/>
            <a:ext cx="3581400" cy="4114800"/>
          </a:xfrm>
          <a:prstGeom prst="rect">
            <a:avLst/>
          </a:prstGeom>
        </p:spPr>
      </p:pic>
      <p:pic>
        <p:nvPicPr>
          <p:cNvPr id="58"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97000" y="4650746"/>
            <a:ext cx="4024723" cy="565866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par>
                                <p:cTn id="13" presetID="16" presetClass="entr" presetSubtype="21"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barn(inVertical)">
                                      <p:cBhvr>
                                        <p:cTn id="20" dur="500"/>
                                        <p:tgtEl>
                                          <p:spTgt spid="56"/>
                                        </p:tgtEl>
                                      </p:cBhvr>
                                    </p:animEffect>
                                  </p:childTnLst>
                                </p:cTn>
                              </p:par>
                              <p:par>
                                <p:cTn id="21" presetID="16" presetClass="entr" presetSubtype="21"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barn(inVertical)">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E6D5"/>
        </a:solidFill>
        <a:effectLst/>
      </p:bgPr>
    </p:bg>
    <p:spTree>
      <p:nvGrpSpPr>
        <p:cNvPr id="1" name=""/>
        <p:cNvGrpSpPr/>
        <p:nvPr/>
      </p:nvGrpSpPr>
      <p:grpSpPr>
        <a:xfrm>
          <a:off x="0" y="0"/>
          <a:ext cx="0" cy="0"/>
          <a:chOff x="0" y="0"/>
          <a:chExt cx="0" cy="0"/>
        </a:xfrm>
      </p:grpSpPr>
      <p:pic>
        <p:nvPicPr>
          <p:cNvPr id="14" name="Picture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966944" y="1195787"/>
            <a:ext cx="3574693" cy="1139433"/>
          </a:xfrm>
          <a:prstGeom prst="rect">
            <a:avLst/>
          </a:prstGeom>
        </p:spPr>
      </p:pic>
      <p:sp>
        <p:nvSpPr>
          <p:cNvPr id="15" name="TextBox 14"/>
          <p:cNvSpPr txBox="1"/>
          <p:nvPr/>
        </p:nvSpPr>
        <p:spPr>
          <a:xfrm>
            <a:off x="7111235" y="1551597"/>
            <a:ext cx="3364059" cy="487185"/>
          </a:xfrm>
          <a:prstGeom prst="rect">
            <a:avLst/>
          </a:prstGeom>
        </p:spPr>
        <p:txBody>
          <a:bodyPr lIns="0" tIns="0" rIns="0" bIns="0" rtlCol="0" anchor="t">
            <a:spAutoFit/>
          </a:bodyPr>
          <a:lstStyle/>
          <a:p>
            <a:pPr algn="ctr">
              <a:lnSpc>
                <a:spcPts val="3720"/>
              </a:lnSpc>
            </a:pPr>
            <a:r>
              <a:rPr lang="en-US" sz="4500" b="1" spc="632">
                <a:solidFill>
                  <a:srgbClr val="FFFFFF"/>
                </a:solidFill>
                <a:latin typeface="Arial" panose="020B0604020202020204" pitchFamily="34" charset="0"/>
                <a:cs typeface="Arial" panose="020B0604020202020204" pitchFamily="34" charset="0"/>
              </a:rPr>
              <a:t>GỢI Ý:</a:t>
            </a:r>
            <a:endParaRPr lang="en-US" sz="4500" b="1" spc="632">
              <a:solidFill>
                <a:srgbClr val="FFFFFF"/>
              </a:solidFill>
              <a:latin typeface="Arial" panose="020B0604020202020204" pitchFamily="34" charset="0"/>
              <a:cs typeface="Arial" panose="020B0604020202020204" pitchFamily="34" charset="0"/>
            </a:endParaRPr>
          </a:p>
        </p:txBody>
      </p:sp>
      <p:sp>
        <p:nvSpPr>
          <p:cNvPr id="17" name="Freeform 13"/>
          <p:cNvSpPr/>
          <p:nvPr/>
        </p:nvSpPr>
        <p:spPr>
          <a:xfrm rot="22029">
            <a:off x="173338" y="2593503"/>
            <a:ext cx="9280619" cy="5099993"/>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pPr algn="just">
              <a:lnSpc>
                <a:spcPct val="150000"/>
              </a:lnSpc>
              <a:spcBef>
                <a:spcPts val="100"/>
              </a:spcBef>
              <a:spcAft>
                <a:spcPts val="100"/>
              </a:spcAft>
            </a:pPr>
            <a:endParaRPr lang="en-US" sz="3800">
              <a:effectLst/>
              <a:ea typeface="Arial" panose="020B0604020202020204" pitchFamily="34" charset="0"/>
              <a:cs typeface="Times New Roman" panose="02020603050405020304" pitchFamily="18" charset="0"/>
            </a:endParaRPr>
          </a:p>
        </p:txBody>
      </p:sp>
      <p:sp>
        <p:nvSpPr>
          <p:cNvPr id="19" name="TextBox 18"/>
          <p:cNvSpPr txBox="1"/>
          <p:nvPr/>
        </p:nvSpPr>
        <p:spPr>
          <a:xfrm>
            <a:off x="309492" y="3021020"/>
            <a:ext cx="8991600" cy="4369786"/>
          </a:xfrm>
          <a:prstGeom prst="rect">
            <a:avLst/>
          </a:prstGeom>
          <a:noFill/>
        </p:spPr>
        <p:txBody>
          <a:bodyPr wrap="square">
            <a:spAutoFit/>
          </a:bodyPr>
          <a:lstStyle/>
          <a:p>
            <a:pPr algn="ctr">
              <a:lnSpc>
                <a:spcPct val="150000"/>
              </a:lnSpc>
            </a:pPr>
            <a:r>
              <a:rPr lang="vi-VN" sz="3800" b="1">
                <a:effectLst/>
                <a:ea typeface="Arial" panose="020B0604020202020204" pitchFamily="34" charset="0"/>
                <a:cs typeface="Times New Roman" panose="02020603050405020304" pitchFamily="18" charset="0"/>
              </a:rPr>
              <a:t>Chức năng của trang phục</a:t>
            </a:r>
            <a:r>
              <a:rPr lang="en-US" sz="3800" b="1">
                <a:effectLst/>
                <a:ea typeface="Arial" panose="020B0604020202020204" pitchFamily="34" charset="0"/>
                <a:cs typeface="Times New Roman" panose="02020603050405020304" pitchFamily="18" charset="0"/>
              </a:rPr>
              <a:t>:</a:t>
            </a:r>
            <a:endParaRPr lang="en-US" sz="3800" b="1">
              <a:effectLst/>
              <a:ea typeface="Arial" panose="020B060402020202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en-US" sz="3800">
                <a:effectLst/>
                <a:latin typeface="Arial" panose="020B0604020202020204" pitchFamily="34" charset="0"/>
                <a:ea typeface="Arial" panose="020B0604020202020204" pitchFamily="34" charset="0"/>
                <a:cs typeface="Arial" panose="020B0604020202020204" pitchFamily="34" charset="0"/>
              </a:rPr>
              <a:t>P</a:t>
            </a:r>
            <a:r>
              <a:rPr lang="vi-VN" sz="3800">
                <a:effectLst/>
                <a:latin typeface="Arial" panose="020B0604020202020204" pitchFamily="34" charset="0"/>
                <a:ea typeface="Arial" panose="020B0604020202020204" pitchFamily="34" charset="0"/>
                <a:cs typeface="Arial" panose="020B0604020202020204" pitchFamily="34" charset="0"/>
              </a:rPr>
              <a:t>hân tích một số hình ảnh trang phục</a:t>
            </a:r>
            <a:r>
              <a:rPr lang="en-US" sz="3800">
                <a:latin typeface="Arial" panose="020B0604020202020204" pitchFamily="34" charset="0"/>
                <a:ea typeface="Arial" panose="020B0604020202020204" pitchFamily="34" charset="0"/>
                <a:cs typeface="Arial" panose="020B0604020202020204" pitchFamily="34" charset="0"/>
              </a:rPr>
              <a:t>.</a:t>
            </a:r>
            <a:endParaRPr lang="en-US" sz="380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a:latin typeface="Arial" panose="020B0604020202020204" pitchFamily="34" charset="0"/>
                <a:ea typeface="Arial" panose="020B0604020202020204" pitchFamily="34" charset="0"/>
                <a:cs typeface="Arial" panose="020B0604020202020204" pitchFamily="34" charset="0"/>
              </a:rPr>
              <a:t>S</a:t>
            </a:r>
            <a:r>
              <a:rPr lang="vi-VN" sz="3800">
                <a:effectLst/>
                <a:latin typeface="Arial" panose="020B0604020202020204" pitchFamily="34" charset="0"/>
                <a:ea typeface="Arial" panose="020B0604020202020204" pitchFamily="34" charset="0"/>
                <a:cs typeface="Arial" panose="020B0604020202020204" pitchFamily="34" charset="0"/>
              </a:rPr>
              <a:t>ử dụng kiến trong sách để tìm hiểu, làm rõ chức năng của trang phục qua hình ảnh.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20" name="Freeform 13"/>
          <p:cNvSpPr/>
          <p:nvPr/>
        </p:nvSpPr>
        <p:spPr>
          <a:xfrm rot="22029">
            <a:off x="9551446" y="2362013"/>
            <a:ext cx="8561725" cy="5562973"/>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txBody>
          <a:bodyPr/>
          <a:lstStyle/>
          <a:p>
            <a:pPr algn="just">
              <a:lnSpc>
                <a:spcPct val="150000"/>
              </a:lnSpc>
              <a:spcBef>
                <a:spcPts val="100"/>
              </a:spcBef>
              <a:spcAft>
                <a:spcPts val="100"/>
              </a:spcAft>
            </a:pPr>
            <a:endParaRPr lang="en-US" sz="3800">
              <a:effectLst/>
              <a:ea typeface="Arial" panose="020B0604020202020204" pitchFamily="34" charset="0"/>
              <a:cs typeface="Times New Roman" panose="02020603050405020304" pitchFamily="18" charset="0"/>
            </a:endParaRPr>
          </a:p>
        </p:txBody>
      </p:sp>
      <p:sp>
        <p:nvSpPr>
          <p:cNvPr id="21" name="TextBox 20"/>
          <p:cNvSpPr txBox="1"/>
          <p:nvPr/>
        </p:nvSpPr>
        <p:spPr>
          <a:xfrm>
            <a:off x="9793708" y="2471106"/>
            <a:ext cx="8077199" cy="5246949"/>
          </a:xfrm>
          <a:prstGeom prst="rect">
            <a:avLst/>
          </a:prstGeom>
          <a:noFill/>
        </p:spPr>
        <p:txBody>
          <a:bodyPr wrap="square">
            <a:spAutoFit/>
          </a:bodyPr>
          <a:lstStyle/>
          <a:p>
            <a:pPr algn="ctr">
              <a:lnSpc>
                <a:spcPct val="150000"/>
              </a:lnSpc>
            </a:pPr>
            <a:r>
              <a:rPr lang="en-US" sz="3800" b="1">
                <a:effectLst/>
                <a:latin typeface="Arial" panose="020B0604020202020204" pitchFamily="34" charset="0"/>
                <a:ea typeface="Arial" panose="020B0604020202020204" pitchFamily="34" charset="0"/>
                <a:cs typeface="Arial" panose="020B0604020202020204" pitchFamily="34" charset="0"/>
              </a:rPr>
              <a:t>Phân loại</a:t>
            </a:r>
            <a:r>
              <a:rPr lang="en-US" sz="3800" b="1">
                <a:effectLst/>
                <a:ea typeface="Arial" panose="020B0604020202020204" pitchFamily="34" charset="0"/>
                <a:cs typeface="Times New Roman" panose="02020603050405020304" pitchFamily="18" charset="0"/>
              </a:rPr>
              <a:t> </a:t>
            </a:r>
            <a:r>
              <a:rPr lang="vi-VN" sz="3800" b="1">
                <a:effectLst/>
                <a:ea typeface="Arial" panose="020B0604020202020204" pitchFamily="34" charset="0"/>
                <a:cs typeface="Times New Roman" panose="02020603050405020304" pitchFamily="18" charset="0"/>
              </a:rPr>
              <a:t>trang phục</a:t>
            </a:r>
            <a:r>
              <a:rPr lang="en-US" sz="3800" b="1">
                <a:effectLst/>
                <a:ea typeface="Arial" panose="020B0604020202020204" pitchFamily="34" charset="0"/>
                <a:cs typeface="Times New Roman" panose="02020603050405020304" pitchFamily="18" charset="0"/>
              </a:rPr>
              <a:t>:</a:t>
            </a:r>
            <a:endParaRPr lang="en-US" sz="3800" b="1">
              <a:effectLst/>
              <a:ea typeface="Arial" panose="020B060402020202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en-US" sz="3800">
                <a:effectLst/>
                <a:latin typeface="Arial" panose="020B0604020202020204" pitchFamily="34" charset="0"/>
                <a:ea typeface="Arial" panose="020B0604020202020204" pitchFamily="34" charset="0"/>
                <a:cs typeface="Arial" panose="020B0604020202020204" pitchFamily="34" charset="0"/>
              </a:rPr>
              <a:t>P</a:t>
            </a:r>
            <a:r>
              <a:rPr lang="vi-VN" sz="3800">
                <a:effectLst/>
                <a:latin typeface="Arial" panose="020B0604020202020204" pitchFamily="34" charset="0"/>
                <a:ea typeface="Arial" panose="020B0604020202020204" pitchFamily="34" charset="0"/>
                <a:cs typeface="Arial" panose="020B0604020202020204" pitchFamily="34" charset="0"/>
              </a:rPr>
              <a:t>hân tích một số hình ảnh trang phục cho mỗi loại</a:t>
            </a:r>
            <a:r>
              <a:rPr lang="en-US" sz="3800">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a:effectLst/>
                <a:latin typeface="Arial" panose="020B0604020202020204" pitchFamily="34" charset="0"/>
                <a:ea typeface="Arial" panose="020B0604020202020204" pitchFamily="34" charset="0"/>
                <a:cs typeface="Arial" panose="020B0604020202020204" pitchFamily="34" charset="0"/>
              </a:rPr>
              <a:t>S</a:t>
            </a:r>
            <a:r>
              <a:rPr lang="vi-VN" sz="3800">
                <a:effectLst/>
                <a:latin typeface="Arial" panose="020B0604020202020204" pitchFamily="34" charset="0"/>
                <a:ea typeface="Arial" panose="020B0604020202020204" pitchFamily="34" charset="0"/>
                <a:cs typeface="Arial" panose="020B0604020202020204" pitchFamily="34" charset="0"/>
              </a:rPr>
              <a:t>ử dụng kiến thức trong sách</a:t>
            </a:r>
            <a:r>
              <a:rPr lang="en-US" sz="3800">
                <a:effectLst/>
                <a:latin typeface="Arial" panose="020B0604020202020204" pitchFamily="34" charset="0"/>
                <a:ea typeface="Arial" panose="020B0604020202020204" pitchFamily="34" charset="0"/>
                <a:cs typeface="Arial" panose="020B0604020202020204" pitchFamily="34" charset="0"/>
              </a:rPr>
              <a:t>, </a:t>
            </a:r>
            <a:r>
              <a:rPr lang="vi-VN" sz="3800">
                <a:effectLst/>
                <a:latin typeface="Arial" panose="020B0604020202020204" pitchFamily="34" charset="0"/>
                <a:ea typeface="Arial" panose="020B0604020202020204" pitchFamily="34" charset="0"/>
                <a:cs typeface="Arial" panose="020B0604020202020204" pitchFamily="34" charset="0"/>
              </a:rPr>
              <a:t>tìm hiểu, làm rõ về phân loại trang phục thông qua hình ảnh</a:t>
            </a:r>
            <a:r>
              <a:rPr lang="en-US" sz="3800">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23" name="Picture 5"/>
          <p:cNvPicPr>
            <a:picLocks noChangeAspect="1"/>
          </p:cNvPicPr>
          <p:nvPr/>
        </p:nvPicPr>
        <p:blipFill>
          <a:blip r:embed="rId2"/>
          <a:srcRect/>
          <a:stretch>
            <a:fillRect/>
          </a:stretch>
        </p:blipFill>
        <p:spPr>
          <a:xfrm>
            <a:off x="15240000" y="7581900"/>
            <a:ext cx="3057525" cy="2705100"/>
          </a:xfrm>
          <a:prstGeom prst="rect">
            <a:avLst/>
          </a:prstGeom>
        </p:spPr>
      </p:pic>
      <p:pic>
        <p:nvPicPr>
          <p:cNvPr id="2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3655" y="7388627"/>
            <a:ext cx="4402145" cy="289837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9" grpId="0"/>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1E1"/>
        </a:solidFill>
        <a:effectLst/>
      </p:bgPr>
    </p:bg>
    <p:spTree>
      <p:nvGrpSpPr>
        <p:cNvPr id="1" name=""/>
        <p:cNvGrpSpPr/>
        <p:nvPr/>
      </p:nvGrpSpPr>
      <p:grpSpPr>
        <a:xfrm>
          <a:off x="0" y="0"/>
          <a:ext cx="0" cy="0"/>
          <a:chOff x="0" y="0"/>
          <a:chExt cx="0" cy="0"/>
        </a:xfrm>
      </p:grpSpPr>
      <p:sp>
        <p:nvSpPr>
          <p:cNvPr id="3" name="TextBox 3"/>
          <p:cNvSpPr txBox="1"/>
          <p:nvPr/>
        </p:nvSpPr>
        <p:spPr>
          <a:xfrm>
            <a:off x="0" y="1100438"/>
            <a:ext cx="18288000" cy="900759"/>
          </a:xfrm>
          <a:prstGeom prst="rect">
            <a:avLst/>
          </a:prstGeom>
        </p:spPr>
        <p:txBody>
          <a:bodyPr wrap="square" lIns="0" tIns="0" rIns="0" bIns="0" rtlCol="0" anchor="t">
            <a:spAutoFit/>
          </a:bodyPr>
          <a:lstStyle/>
          <a:p>
            <a:pPr algn="ctr">
              <a:lnSpc>
                <a:spcPts val="8000"/>
              </a:lnSpc>
            </a:pPr>
            <a:r>
              <a:rPr lang="en-US" sz="4500" b="1">
                <a:solidFill>
                  <a:srgbClr val="000000"/>
                </a:solidFill>
                <a:latin typeface="Arial" panose="020B0604020202020204" pitchFamily="34" charset="0"/>
                <a:cs typeface="Arial" panose="020B0604020202020204" pitchFamily="34" charset="0"/>
              </a:rPr>
              <a:t>Chức năng cơ bản của trang phục</a:t>
            </a:r>
            <a:endParaRPr lang="en-US" sz="4500" b="1">
              <a:solidFill>
                <a:srgbClr val="000000"/>
              </a:solidFill>
              <a:latin typeface="Arial" panose="020B0604020202020204" pitchFamily="34" charset="0"/>
              <a:cs typeface="Arial" panose="020B0604020202020204" pitchFamily="34" charset="0"/>
            </a:endParaRPr>
          </a:p>
        </p:txBody>
      </p:sp>
      <p:pic>
        <p:nvPicPr>
          <p:cNvPr id="8"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b="23808"/>
          <a:stretch>
            <a:fillRect/>
          </a:stretch>
        </p:blipFill>
        <p:spPr>
          <a:xfrm>
            <a:off x="685800" y="2569298"/>
            <a:ext cx="7677951" cy="3336202"/>
          </a:xfrm>
          <a:prstGeom prst="rect">
            <a:avLst/>
          </a:prstGeom>
        </p:spPr>
      </p:pic>
      <p:sp>
        <p:nvSpPr>
          <p:cNvPr id="11" name="TextBox 10"/>
          <p:cNvSpPr txBox="1"/>
          <p:nvPr/>
        </p:nvSpPr>
        <p:spPr>
          <a:xfrm>
            <a:off x="847725" y="3361884"/>
            <a:ext cx="7472288" cy="1752211"/>
          </a:xfrm>
          <a:prstGeom prst="rect">
            <a:avLst/>
          </a:prstGeom>
          <a:noFill/>
        </p:spPr>
        <p:txBody>
          <a:bodyPr wrap="square">
            <a:spAutoFit/>
          </a:bodyPr>
          <a:lstStyle/>
          <a:p>
            <a:pPr algn="just">
              <a:lnSpc>
                <a:spcPct val="150000"/>
              </a:lnSpc>
            </a:pPr>
            <a:r>
              <a:rPr lang="en-US" sz="3800">
                <a:solidFill>
                  <a:srgbClr val="000000"/>
                </a:solidFill>
                <a:effectLst/>
                <a:latin typeface="Arial" panose="020B0604020202020204" pitchFamily="34" charset="0"/>
                <a:ea typeface="Arial" panose="020B0604020202020204" pitchFamily="34" charset="0"/>
                <a:cs typeface="Arial" panose="020B0604020202020204" pitchFamily="34" charset="0"/>
              </a:rPr>
              <a:t>Bảo </a:t>
            </a:r>
            <a:r>
              <a:rPr lang="vi-VN" sz="3800">
                <a:solidFill>
                  <a:srgbClr val="000000"/>
                </a:solidFill>
                <a:effectLst/>
                <a:ea typeface="Arial" panose="020B0604020202020204" pitchFamily="34" charset="0"/>
                <a:cs typeface="Times New Roman" panose="02020603050405020304" pitchFamily="18" charset="0"/>
              </a:rPr>
              <a:t>vệ cơ thể, tránh tá</a:t>
            </a:r>
            <a:r>
              <a:rPr lang="en-US" sz="3800">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lang="vi-VN" sz="3800">
                <a:solidFill>
                  <a:srgbClr val="000000"/>
                </a:solidFill>
                <a:effectLst/>
                <a:ea typeface="Arial" panose="020B0604020202020204" pitchFamily="34" charset="0"/>
                <a:cs typeface="Times New Roman" panose="02020603050405020304" pitchFamily="18" charset="0"/>
              </a:rPr>
              <a:t> hại của môi trường bên ngoài gây ra.</a:t>
            </a:r>
            <a:endParaRPr lang="en-US" sz="3800">
              <a:effectLst/>
              <a:ea typeface="Arial" panose="020B0604020202020204" pitchFamily="34" charset="0"/>
              <a:cs typeface="Times New Roman" panose="02020603050405020304" pitchFamily="18" charset="0"/>
            </a:endParaRPr>
          </a:p>
        </p:txBody>
      </p:sp>
      <p:pic>
        <p:nvPicPr>
          <p:cNvPr id="1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b="23808"/>
          <a:stretch>
            <a:fillRect/>
          </a:stretch>
        </p:blipFill>
        <p:spPr>
          <a:xfrm>
            <a:off x="9296400" y="2584466"/>
            <a:ext cx="8001000" cy="3336202"/>
          </a:xfrm>
          <a:prstGeom prst="rect">
            <a:avLst/>
          </a:prstGeom>
        </p:spPr>
      </p:pic>
      <p:sp>
        <p:nvSpPr>
          <p:cNvPr id="14" name="TextBox 13"/>
          <p:cNvSpPr txBox="1"/>
          <p:nvPr/>
        </p:nvSpPr>
        <p:spPr>
          <a:xfrm>
            <a:off x="9448800" y="3733492"/>
            <a:ext cx="7696200" cy="875048"/>
          </a:xfrm>
          <a:prstGeom prst="rect">
            <a:avLst/>
          </a:prstGeom>
          <a:noFill/>
        </p:spPr>
        <p:txBody>
          <a:bodyPr wrap="square">
            <a:spAutoFit/>
          </a:bodyPr>
          <a:lstStyle/>
          <a:p>
            <a:pPr algn="just">
              <a:lnSpc>
                <a:spcPct val="150000"/>
              </a:lnSpc>
            </a:pPr>
            <a:r>
              <a:rPr lang="en-US" sz="3800">
                <a:solidFill>
                  <a:srgbClr val="000000"/>
                </a:solidFill>
                <a:effectLst/>
                <a:latin typeface="Arial" panose="020B0604020202020204" pitchFamily="34" charset="0"/>
                <a:ea typeface="Arial" panose="020B0604020202020204" pitchFamily="34" charset="0"/>
                <a:cs typeface="Arial" panose="020B0604020202020204" pitchFamily="34" charset="0"/>
              </a:rPr>
              <a:t>T</a:t>
            </a:r>
            <a:r>
              <a:rPr lang="vi-VN" sz="3800">
                <a:solidFill>
                  <a:srgbClr val="000000"/>
                </a:solidFill>
                <a:effectLst/>
                <a:latin typeface="Arial" panose="020B0604020202020204" pitchFamily="34" charset="0"/>
                <a:ea typeface="Arial" panose="020B0604020202020204" pitchFamily="34" charset="0"/>
                <a:cs typeface="Arial" panose="020B0604020202020204" pitchFamily="34" charset="0"/>
              </a:rPr>
              <a:t>hẩm mỹ, làm đẹp cho con người.</a:t>
            </a:r>
            <a:endParaRPr lang="en-US" sz="3800">
              <a:effectLst/>
              <a:ea typeface="Arial" panose="020B0604020202020204" pitchFamily="34" charset="0"/>
              <a:cs typeface="Times New Roman" panose="02020603050405020304" pitchFamily="18" charset="0"/>
            </a:endParaRPr>
          </a:p>
        </p:txBody>
      </p:sp>
      <p:pic>
        <p:nvPicPr>
          <p:cNvPr id="15"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b="23808"/>
          <a:stretch>
            <a:fillRect/>
          </a:stretch>
        </p:blipFill>
        <p:spPr>
          <a:xfrm>
            <a:off x="4633898" y="6320922"/>
            <a:ext cx="9525000" cy="3051470"/>
          </a:xfrm>
          <a:prstGeom prst="rect">
            <a:avLst/>
          </a:prstGeom>
        </p:spPr>
      </p:pic>
      <p:sp>
        <p:nvSpPr>
          <p:cNvPr id="17" name="TextBox 16"/>
          <p:cNvSpPr txBox="1"/>
          <p:nvPr/>
        </p:nvSpPr>
        <p:spPr>
          <a:xfrm>
            <a:off x="4836719" y="6995100"/>
            <a:ext cx="9224162" cy="1752211"/>
          </a:xfrm>
          <a:prstGeom prst="rect">
            <a:avLst/>
          </a:prstGeom>
          <a:noFill/>
        </p:spPr>
        <p:txBody>
          <a:bodyPr wrap="square">
            <a:spAutoFit/>
          </a:bodyPr>
          <a:lstStyle/>
          <a:p>
            <a:pPr algn="just">
              <a:lnSpc>
                <a:spcPct val="150000"/>
              </a:lnSpc>
            </a:pPr>
            <a:r>
              <a:rPr lang="en-US" sz="3800">
                <a:solidFill>
                  <a:srgbClr val="000000"/>
                </a:solidFill>
                <a:effectLst/>
                <a:latin typeface="Arial" panose="020B0604020202020204" pitchFamily="34" charset="0"/>
                <a:ea typeface="Arial" panose="020B0604020202020204" pitchFamily="34" charset="0"/>
                <a:cs typeface="Arial" panose="020B0604020202020204" pitchFamily="34" charset="0"/>
              </a:rPr>
              <a:t>Cung cấp thông tin các nhân: thể hiện tính cách, nghề nghiệp, trình độ văn hóa.</a:t>
            </a:r>
            <a:endParaRPr lang="en-US" sz="3800">
              <a:effectLst/>
              <a:ea typeface="Arial" panose="020B0604020202020204" pitchFamily="34" charset="0"/>
              <a:cs typeface="Times New Roman" panose="02020603050405020304" pitchFamily="18" charset="0"/>
            </a:endParaRPr>
          </a:p>
        </p:txBody>
      </p:sp>
      <p:pic>
        <p:nvPicPr>
          <p:cNvPr id="1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89403" y="5216532"/>
            <a:ext cx="5414689" cy="6459610"/>
          </a:xfrm>
          <a:prstGeom prst="rect">
            <a:avLst/>
          </a:prstGeom>
        </p:spPr>
      </p:pic>
      <p:pic>
        <p:nvPicPr>
          <p:cNvPr id="19" name="Picture 10"/>
          <p:cNvPicPr>
            <a:picLocks noChangeAspect="1"/>
          </p:cNvPicPr>
          <p:nvPr/>
        </p:nvPicPr>
        <p:blipFill>
          <a:blip r:embed="rId5"/>
          <a:srcRect l="2685" r="2685"/>
          <a:stretch>
            <a:fillRect/>
          </a:stretch>
        </p:blipFill>
        <p:spPr>
          <a:xfrm>
            <a:off x="-1" y="5452920"/>
            <a:ext cx="4779569" cy="48340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pic>
        <p:nvPicPr>
          <p:cNvPr id="2050" name="Picture 2" descr="Chỉ chuyên mặc đồ công sở lên phim nhưng Lã Thanh Huyền chẳng bao giờ phối  đồ nhàm chá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 y="1333500"/>
            <a:ext cx="5410200" cy="845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Gợi ý 10 “bí quyết” phối đồ đi chơi mùa hè mát mẻ, thoải mái v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7925" y="1333500"/>
            <a:ext cx="5410200" cy="845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Chụp ảnh áo dài với hoa loa kèn ở đâu đẹp tại Hà Nội - Áo dài Minh  Nguyệt.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2450" y="1333500"/>
            <a:ext cx="5410200" cy="845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barn(inVertical)">
                                      <p:cBhvr>
                                        <p:cTn id="1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58335">
            <a:off x="15696214" y="50726"/>
            <a:ext cx="2373524" cy="237352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931408">
            <a:off x="-96329" y="7193700"/>
            <a:ext cx="3027244" cy="301210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44462" y="7500492"/>
            <a:ext cx="2612351" cy="2786508"/>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51184" y="7486204"/>
            <a:ext cx="2636733" cy="2786508"/>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81600" y="7557164"/>
            <a:ext cx="2514599" cy="2786508"/>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73850" y="7696110"/>
            <a:ext cx="2514598" cy="2528823"/>
          </a:xfrm>
          <a:prstGeom prst="rect">
            <a:avLst/>
          </a:prstGeom>
        </p:spPr>
      </p:pic>
      <p:sp>
        <p:nvSpPr>
          <p:cNvPr id="15" name="TextBox 15"/>
          <p:cNvSpPr txBox="1"/>
          <p:nvPr/>
        </p:nvSpPr>
        <p:spPr>
          <a:xfrm>
            <a:off x="0" y="3009900"/>
            <a:ext cx="18211800" cy="2997231"/>
          </a:xfrm>
          <a:prstGeom prst="rect">
            <a:avLst/>
          </a:prstGeom>
        </p:spPr>
        <p:txBody>
          <a:bodyPr wrap="square" lIns="0" tIns="0" rIns="0" bIns="0" rtlCol="0" anchor="t">
            <a:spAutoFit/>
          </a:bodyPr>
          <a:lstStyle/>
          <a:p>
            <a:pPr algn="ctr">
              <a:lnSpc>
                <a:spcPct val="150000"/>
              </a:lnSpc>
            </a:pPr>
            <a:r>
              <a:rPr lang="en-US" sz="7200" b="1">
                <a:solidFill>
                  <a:srgbClr val="9F5851"/>
                </a:solidFill>
                <a:latin typeface="Arial" panose="020B0604020202020204" pitchFamily="34" charset="0"/>
                <a:cs typeface="Arial" panose="020B0604020202020204" pitchFamily="34" charset="0"/>
              </a:rPr>
              <a:t>NỘI DUNG THIẾT KẾ THỜI TRANG </a:t>
            </a:r>
            <a:endParaRPr lang="en-US" sz="7200" b="1">
              <a:solidFill>
                <a:srgbClr val="9F5851"/>
              </a:solidFill>
              <a:latin typeface="Arial" panose="020B0604020202020204" pitchFamily="34" charset="0"/>
              <a:cs typeface="Arial" panose="020B0604020202020204" pitchFamily="34" charset="0"/>
            </a:endParaRPr>
          </a:p>
          <a:p>
            <a:pPr algn="ctr">
              <a:lnSpc>
                <a:spcPct val="150000"/>
              </a:lnSpc>
            </a:pPr>
            <a:r>
              <a:rPr lang="en-US" sz="6600" b="1" i="1">
                <a:solidFill>
                  <a:srgbClr val="9F5851"/>
                </a:solidFill>
                <a:latin typeface="Arial" panose="020B0604020202020204" pitchFamily="34" charset="0"/>
                <a:cs typeface="Arial" panose="020B0604020202020204" pitchFamily="34" charset="0"/>
              </a:rPr>
              <a:t>(16 tiết) </a:t>
            </a:r>
            <a:endParaRPr lang="en-US" sz="6600" b="1" i="1">
              <a:solidFill>
                <a:srgbClr val="9F585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52" name="TextBox 3"/>
          <p:cNvSpPr txBox="1"/>
          <p:nvPr/>
        </p:nvSpPr>
        <p:spPr>
          <a:xfrm>
            <a:off x="0" y="1306449"/>
            <a:ext cx="18288000" cy="900759"/>
          </a:xfrm>
          <a:prstGeom prst="rect">
            <a:avLst/>
          </a:prstGeom>
        </p:spPr>
        <p:txBody>
          <a:bodyPr wrap="square" lIns="0" tIns="0" rIns="0" bIns="0" rtlCol="0" anchor="t">
            <a:spAutoFit/>
          </a:bodyPr>
          <a:lstStyle/>
          <a:p>
            <a:pPr algn="ctr">
              <a:lnSpc>
                <a:spcPts val="8000"/>
              </a:lnSpc>
            </a:pPr>
            <a:r>
              <a:rPr lang="en-US" sz="4500" b="1">
                <a:solidFill>
                  <a:srgbClr val="000000"/>
                </a:solidFill>
                <a:latin typeface="Arial" panose="020B0604020202020204" pitchFamily="34" charset="0"/>
                <a:cs typeface="Arial" panose="020B0604020202020204" pitchFamily="34" charset="0"/>
              </a:rPr>
              <a:t>Phân loại trang phục</a:t>
            </a:r>
            <a:endParaRPr lang="en-US" sz="4500" b="1">
              <a:solidFill>
                <a:srgbClr val="000000"/>
              </a:solidFill>
              <a:latin typeface="Arial" panose="020B0604020202020204" pitchFamily="34" charset="0"/>
              <a:cs typeface="Arial" panose="020B0604020202020204" pitchFamily="34" charset="0"/>
            </a:endParaRPr>
          </a:p>
        </p:txBody>
      </p:sp>
      <p:grpSp>
        <p:nvGrpSpPr>
          <p:cNvPr id="53" name="Group 5"/>
          <p:cNvGrpSpPr/>
          <p:nvPr/>
        </p:nvGrpSpPr>
        <p:grpSpPr>
          <a:xfrm rot="5400000">
            <a:off x="5800725" y="-1632186"/>
            <a:ext cx="1523999" cy="10591803"/>
            <a:chOff x="0" y="0"/>
            <a:chExt cx="1917354" cy="7155888"/>
          </a:xfrm>
          <a:solidFill>
            <a:schemeClr val="accent5">
              <a:lumMod val="40000"/>
              <a:lumOff val="60000"/>
            </a:schemeClr>
          </a:solidFill>
        </p:grpSpPr>
        <p:sp>
          <p:nvSpPr>
            <p:cNvPr id="54"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grpFill/>
          </p:spPr>
        </p:sp>
      </p:grpSp>
      <p:sp>
        <p:nvSpPr>
          <p:cNvPr id="56" name="TextBox 55"/>
          <p:cNvSpPr txBox="1"/>
          <p:nvPr/>
        </p:nvSpPr>
        <p:spPr>
          <a:xfrm>
            <a:off x="1495425" y="3130315"/>
            <a:ext cx="10363201" cy="875048"/>
          </a:xfrm>
          <a:prstGeom prst="rect">
            <a:avLst/>
          </a:prstGeom>
          <a:noFill/>
        </p:spPr>
        <p:txBody>
          <a:bodyPr wrap="square">
            <a:spAutoFit/>
          </a:bodyPr>
          <a:lstStyle/>
          <a:p>
            <a:pPr algn="just">
              <a:lnSpc>
                <a:spcPct val="150000"/>
              </a:lnSpc>
              <a:spcBef>
                <a:spcPts val="100"/>
              </a:spcBef>
              <a:spcAft>
                <a:spcPts val="100"/>
              </a:spcAft>
            </a:pPr>
            <a:r>
              <a:rPr lang="vi-VN" sz="3800" b="1">
                <a:solidFill>
                  <a:srgbClr val="000000"/>
                </a:solidFill>
                <a:effectLst/>
                <a:ea typeface="Arial" panose="020B0604020202020204" pitchFamily="34" charset="0"/>
                <a:cs typeface="Times New Roman" panose="02020603050405020304" pitchFamily="18" charset="0"/>
              </a:rPr>
              <a:t>Theo giới tính: </a:t>
            </a:r>
            <a:r>
              <a:rPr lang="vi-VN" sz="3800">
                <a:solidFill>
                  <a:srgbClr val="000000"/>
                </a:solidFill>
                <a:effectLst/>
                <a:ea typeface="Arial" panose="020B0604020202020204" pitchFamily="34" charset="0"/>
                <a:cs typeface="Times New Roman" panose="02020603050405020304" pitchFamily="18" charset="0"/>
              </a:rPr>
              <a:t>nam, nữ, phi giới tính (unisex).</a:t>
            </a:r>
            <a:endParaRPr lang="en-US" sz="3800">
              <a:effectLst/>
              <a:ea typeface="Arial" panose="020B0604020202020204" pitchFamily="34" charset="0"/>
              <a:cs typeface="Times New Roman" panose="02020603050405020304" pitchFamily="18" charset="0"/>
            </a:endParaRPr>
          </a:p>
        </p:txBody>
      </p:sp>
      <p:grpSp>
        <p:nvGrpSpPr>
          <p:cNvPr id="60" name="Group 5"/>
          <p:cNvGrpSpPr/>
          <p:nvPr/>
        </p:nvGrpSpPr>
        <p:grpSpPr>
          <a:xfrm rot="5400000">
            <a:off x="11074400" y="1663700"/>
            <a:ext cx="2159000" cy="9067800"/>
            <a:chOff x="0" y="0"/>
            <a:chExt cx="1917354" cy="7155888"/>
          </a:xfrm>
          <a:solidFill>
            <a:schemeClr val="accent5">
              <a:lumMod val="40000"/>
              <a:lumOff val="60000"/>
            </a:schemeClr>
          </a:solidFill>
        </p:grpSpPr>
        <p:sp>
          <p:nvSpPr>
            <p:cNvPr id="61"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grpFill/>
          </p:spPr>
        </p:sp>
      </p:grpSp>
      <p:sp>
        <p:nvSpPr>
          <p:cNvPr id="62" name="TextBox 61"/>
          <p:cNvSpPr txBox="1"/>
          <p:nvPr/>
        </p:nvSpPr>
        <p:spPr>
          <a:xfrm>
            <a:off x="8133238" y="5281583"/>
            <a:ext cx="8017200" cy="1752211"/>
          </a:xfrm>
          <a:prstGeom prst="rect">
            <a:avLst/>
          </a:prstGeom>
          <a:noFill/>
        </p:spPr>
        <p:txBody>
          <a:bodyPr wrap="square">
            <a:spAutoFit/>
          </a:bodyPr>
          <a:lstStyle/>
          <a:p>
            <a:pPr algn="just">
              <a:lnSpc>
                <a:spcPct val="150000"/>
              </a:lnSpc>
            </a:pPr>
            <a:r>
              <a:rPr lang="vi-VN" sz="3800" b="1">
                <a:solidFill>
                  <a:srgbClr val="000000"/>
                </a:solidFill>
                <a:effectLst/>
                <a:ea typeface="Arial" panose="020B0604020202020204" pitchFamily="34" charset="0"/>
                <a:cs typeface="Times New Roman" panose="02020603050405020304" pitchFamily="18" charset="0"/>
              </a:rPr>
              <a:t>Theo </a:t>
            </a:r>
            <a:r>
              <a:rPr lang="en-US" sz="3800" b="1">
                <a:solidFill>
                  <a:srgbClr val="000000"/>
                </a:solidFill>
                <a:effectLst/>
                <a:latin typeface="Arial" panose="020B0604020202020204" pitchFamily="34" charset="0"/>
                <a:ea typeface="Arial" panose="020B0604020202020204" pitchFamily="34" charset="0"/>
                <a:cs typeface="Arial" panose="020B0604020202020204" pitchFamily="34" charset="0"/>
              </a:rPr>
              <a:t>lứa tuổi</a:t>
            </a:r>
            <a:r>
              <a:rPr lang="vi-VN" sz="3800" b="1">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vi-VN" sz="3800">
                <a:solidFill>
                  <a:srgbClr val="000000"/>
                </a:solidFill>
                <a:effectLst/>
                <a:ea typeface="Arial" panose="020B0604020202020204" pitchFamily="34" charset="0"/>
                <a:cs typeface="Times New Roman" panose="02020603050405020304" pitchFamily="18" charset="0"/>
              </a:rPr>
              <a:t>trẻ em, thanh niên, trung niên, người cao tuổi.</a:t>
            </a:r>
            <a:endParaRPr lang="en-US" sz="3800">
              <a:effectLst/>
              <a:ea typeface="Arial" panose="020B0604020202020204" pitchFamily="34" charset="0"/>
              <a:cs typeface="Times New Roman" panose="02020603050405020304" pitchFamily="18" charset="0"/>
            </a:endParaRPr>
          </a:p>
        </p:txBody>
      </p:sp>
      <p:grpSp>
        <p:nvGrpSpPr>
          <p:cNvPr id="63" name="Group 5"/>
          <p:cNvGrpSpPr/>
          <p:nvPr/>
        </p:nvGrpSpPr>
        <p:grpSpPr>
          <a:xfrm rot="5400000">
            <a:off x="6613091" y="2916843"/>
            <a:ext cx="1737566" cy="11972899"/>
            <a:chOff x="0" y="0"/>
            <a:chExt cx="1917354" cy="7155888"/>
          </a:xfrm>
          <a:solidFill>
            <a:schemeClr val="accent5">
              <a:lumMod val="40000"/>
              <a:lumOff val="60000"/>
            </a:schemeClr>
          </a:solidFill>
        </p:grpSpPr>
        <p:sp>
          <p:nvSpPr>
            <p:cNvPr id="64"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grpFill/>
          </p:spPr>
        </p:sp>
      </p:grpSp>
      <p:sp>
        <p:nvSpPr>
          <p:cNvPr id="65" name="TextBox 64"/>
          <p:cNvSpPr txBox="1"/>
          <p:nvPr/>
        </p:nvSpPr>
        <p:spPr>
          <a:xfrm>
            <a:off x="1819536" y="8325865"/>
            <a:ext cx="11820500" cy="875048"/>
          </a:xfrm>
          <a:prstGeom prst="rect">
            <a:avLst/>
          </a:prstGeom>
          <a:noFill/>
        </p:spPr>
        <p:txBody>
          <a:bodyPr wrap="square">
            <a:spAutoFit/>
          </a:bodyPr>
          <a:lstStyle/>
          <a:p>
            <a:pPr algn="just">
              <a:lnSpc>
                <a:spcPct val="150000"/>
              </a:lnSpc>
              <a:spcBef>
                <a:spcPts val="100"/>
              </a:spcBef>
              <a:spcAft>
                <a:spcPts val="100"/>
              </a:spcAft>
            </a:pPr>
            <a:r>
              <a:rPr lang="vi-VN" sz="3800" b="1">
                <a:solidFill>
                  <a:srgbClr val="000000"/>
                </a:solidFill>
                <a:effectLst/>
                <a:ea typeface="Arial" panose="020B0604020202020204" pitchFamily="34" charset="0"/>
                <a:cs typeface="Times New Roman" panose="02020603050405020304" pitchFamily="18" charset="0"/>
              </a:rPr>
              <a:t>Th</a:t>
            </a:r>
            <a:r>
              <a:rPr lang="en-US" sz="3800" b="1">
                <a:solidFill>
                  <a:srgbClr val="000000"/>
                </a:solidFill>
                <a:latin typeface="Arial" panose="020B0604020202020204" pitchFamily="34" charset="0"/>
                <a:ea typeface="Arial" panose="020B0604020202020204" pitchFamily="34" charset="0"/>
                <a:cs typeface="Arial" panose="020B0604020202020204" pitchFamily="34" charset="0"/>
              </a:rPr>
              <a:t>e</a:t>
            </a:r>
            <a:r>
              <a:rPr lang="vi-VN" sz="3800" b="1">
                <a:solidFill>
                  <a:srgbClr val="000000"/>
                </a:solidFill>
                <a:effectLst/>
                <a:ea typeface="Arial" panose="020B0604020202020204" pitchFamily="34" charset="0"/>
                <a:cs typeface="Times New Roman" panose="02020603050405020304" pitchFamily="18" charset="0"/>
              </a:rPr>
              <a:t>o mùa: </a:t>
            </a:r>
            <a:r>
              <a:rPr lang="vi-VN" sz="3800">
                <a:solidFill>
                  <a:srgbClr val="000000"/>
                </a:solidFill>
                <a:effectLst/>
                <a:ea typeface="Arial" panose="020B0604020202020204" pitchFamily="34" charset="0"/>
                <a:cs typeface="Times New Roman" panose="02020603050405020304" pitchFamily="18" charset="0"/>
              </a:rPr>
              <a:t>trang phục xuân hè, trang phục thu đông.</a:t>
            </a:r>
            <a:endParaRPr lang="en-US" sz="3800">
              <a:effectLst/>
              <a:ea typeface="Arial" panose="020B0604020202020204" pitchFamily="34" charset="0"/>
              <a:cs typeface="Times New Roman" panose="02020603050405020304" pitchFamily="18" charset="0"/>
            </a:endParaRPr>
          </a:p>
        </p:txBody>
      </p:sp>
      <p:pic>
        <p:nvPicPr>
          <p:cNvPr id="66"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2344400" y="2636354"/>
            <a:ext cx="2543174" cy="2271757"/>
          </a:xfrm>
          <a:prstGeom prst="rect">
            <a:avLst/>
          </a:prstGeom>
        </p:spPr>
      </p:pic>
      <p:pic>
        <p:nvPicPr>
          <p:cNvPr id="67"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6793" y="4524237"/>
            <a:ext cx="6041199" cy="3058357"/>
          </a:xfrm>
          <a:prstGeom prst="rect">
            <a:avLst/>
          </a:prstGeom>
        </p:spPr>
      </p:pic>
      <p:pic>
        <p:nvPicPr>
          <p:cNvPr id="6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87412" y="7168203"/>
            <a:ext cx="3481388" cy="292829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par>
                                <p:cTn id="13" presetID="16" presetClass="entr" presetSubtype="21"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par>
                                <p:cTn id="16" presetID="16" presetClass="entr" presetSubtype="21"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barn(inVertical)">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barn(inVertical)">
                                      <p:cBhvr>
                                        <p:cTn id="23" dur="500"/>
                                        <p:tgtEl>
                                          <p:spTgt spid="6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barn(inVertical)">
                                      <p:cBhvr>
                                        <p:cTn id="26" dur="500"/>
                                        <p:tgtEl>
                                          <p:spTgt spid="62"/>
                                        </p:tgtEl>
                                      </p:cBhvr>
                                    </p:animEffect>
                                  </p:childTnLst>
                                </p:cTn>
                              </p:par>
                              <p:par>
                                <p:cTn id="27" presetID="16" presetClass="entr" presetSubtype="21"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barn(inVertical)">
                                      <p:cBhvr>
                                        <p:cTn id="29" dur="500"/>
                                        <p:tgtEl>
                                          <p:spTgt spid="6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barn(inVertical)">
                                      <p:cBhvr>
                                        <p:cTn id="34" dur="500"/>
                                        <p:tgtEl>
                                          <p:spTgt spid="65"/>
                                        </p:tgtEl>
                                      </p:cBhvr>
                                    </p:animEffect>
                                  </p:childTnLst>
                                </p:cTn>
                              </p:par>
                              <p:par>
                                <p:cTn id="35" presetID="16" presetClass="entr" presetSubtype="21"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barn(inVertical)">
                                      <p:cBhvr>
                                        <p:cTn id="37" dur="500"/>
                                        <p:tgtEl>
                                          <p:spTgt spid="63"/>
                                        </p:tgtEl>
                                      </p:cBhvr>
                                    </p:animEffect>
                                  </p:childTnLst>
                                </p:cTn>
                              </p:par>
                              <p:par>
                                <p:cTn id="38" presetID="16" presetClass="entr" presetSubtype="21"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barn(inVertical)">
                                      <p:cBhvr>
                                        <p:cTn id="4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62"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52" name="TextBox 3"/>
          <p:cNvSpPr txBox="1"/>
          <p:nvPr/>
        </p:nvSpPr>
        <p:spPr>
          <a:xfrm>
            <a:off x="0" y="1306449"/>
            <a:ext cx="18288000" cy="900759"/>
          </a:xfrm>
          <a:prstGeom prst="rect">
            <a:avLst/>
          </a:prstGeom>
        </p:spPr>
        <p:txBody>
          <a:bodyPr wrap="square" lIns="0" tIns="0" rIns="0" bIns="0" rtlCol="0" anchor="t">
            <a:spAutoFit/>
          </a:bodyPr>
          <a:lstStyle/>
          <a:p>
            <a:pPr algn="ctr">
              <a:lnSpc>
                <a:spcPts val="8000"/>
              </a:lnSpc>
            </a:pPr>
            <a:r>
              <a:rPr lang="en-US" sz="4500" b="1">
                <a:solidFill>
                  <a:srgbClr val="000000"/>
                </a:solidFill>
                <a:latin typeface="Arial" panose="020B0604020202020204" pitchFamily="34" charset="0"/>
                <a:cs typeface="Arial" panose="020B0604020202020204" pitchFamily="34" charset="0"/>
              </a:rPr>
              <a:t>Phân loại trang phục</a:t>
            </a:r>
            <a:endParaRPr lang="en-US" sz="4500" b="1">
              <a:solidFill>
                <a:srgbClr val="000000"/>
              </a:solidFill>
              <a:latin typeface="Arial" panose="020B0604020202020204" pitchFamily="34" charset="0"/>
              <a:cs typeface="Arial" panose="020B0604020202020204" pitchFamily="34" charset="0"/>
            </a:endParaRPr>
          </a:p>
        </p:txBody>
      </p:sp>
      <p:grpSp>
        <p:nvGrpSpPr>
          <p:cNvPr id="53" name="Group 5"/>
          <p:cNvGrpSpPr/>
          <p:nvPr/>
        </p:nvGrpSpPr>
        <p:grpSpPr>
          <a:xfrm rot="5400000">
            <a:off x="7900990" y="-3671889"/>
            <a:ext cx="1523999" cy="14582778"/>
            <a:chOff x="0" y="0"/>
            <a:chExt cx="1917354" cy="7155888"/>
          </a:xfrm>
          <a:solidFill>
            <a:schemeClr val="accent5">
              <a:lumMod val="40000"/>
              <a:lumOff val="60000"/>
            </a:schemeClr>
          </a:solidFill>
        </p:grpSpPr>
        <p:sp>
          <p:nvSpPr>
            <p:cNvPr id="54"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chemeClr val="accent2">
                <a:lumMod val="20000"/>
                <a:lumOff val="80000"/>
              </a:schemeClr>
            </a:solidFill>
          </p:spPr>
        </p:sp>
      </p:grpSp>
      <p:sp>
        <p:nvSpPr>
          <p:cNvPr id="56" name="TextBox 55"/>
          <p:cNvSpPr txBox="1"/>
          <p:nvPr/>
        </p:nvSpPr>
        <p:spPr>
          <a:xfrm>
            <a:off x="1600205" y="3086099"/>
            <a:ext cx="14138631" cy="875048"/>
          </a:xfrm>
          <a:prstGeom prst="rect">
            <a:avLst/>
          </a:prstGeom>
          <a:noFill/>
        </p:spPr>
        <p:txBody>
          <a:bodyPr wrap="square">
            <a:spAutoFit/>
          </a:bodyPr>
          <a:lstStyle/>
          <a:p>
            <a:pPr algn="just">
              <a:lnSpc>
                <a:spcPct val="150000"/>
              </a:lnSpc>
              <a:spcBef>
                <a:spcPts val="100"/>
              </a:spcBef>
              <a:spcAft>
                <a:spcPts val="100"/>
              </a:spcAft>
            </a:pPr>
            <a:r>
              <a:rPr lang="vi-VN" sz="3800" b="1">
                <a:solidFill>
                  <a:srgbClr val="000000"/>
                </a:solidFill>
                <a:ea typeface="Arial" panose="020B0604020202020204" pitchFamily="34" charset="0"/>
                <a:cs typeface="Times New Roman" panose="02020603050405020304" pitchFamily="18" charset="0"/>
              </a:rPr>
              <a:t>Theo chức năng sử dụng: </a:t>
            </a:r>
            <a:r>
              <a:rPr lang="vi-VN" sz="3800">
                <a:solidFill>
                  <a:srgbClr val="000000"/>
                </a:solidFill>
                <a:ea typeface="Arial" panose="020B0604020202020204" pitchFamily="34" charset="0"/>
                <a:cs typeface="Times New Roman" panose="02020603050405020304" pitchFamily="18" charset="0"/>
              </a:rPr>
              <a:t>mặc lót, mặc ngoài, khoác ngoài...</a:t>
            </a:r>
            <a:endParaRPr lang="en-US" sz="3800">
              <a:effectLst/>
              <a:ea typeface="Arial" panose="020B0604020202020204" pitchFamily="34" charset="0"/>
              <a:cs typeface="Times New Roman" panose="02020603050405020304" pitchFamily="18" charset="0"/>
            </a:endParaRPr>
          </a:p>
        </p:txBody>
      </p:sp>
      <p:grpSp>
        <p:nvGrpSpPr>
          <p:cNvPr id="17" name="Group 5"/>
          <p:cNvGrpSpPr/>
          <p:nvPr/>
        </p:nvGrpSpPr>
        <p:grpSpPr>
          <a:xfrm rot="5400000">
            <a:off x="7333219" y="-856355"/>
            <a:ext cx="1941846" cy="13407873"/>
            <a:chOff x="0" y="0"/>
            <a:chExt cx="1917354" cy="7155888"/>
          </a:xfrm>
          <a:solidFill>
            <a:schemeClr val="accent5">
              <a:lumMod val="40000"/>
              <a:lumOff val="60000"/>
            </a:schemeClr>
          </a:solidFill>
        </p:grpSpPr>
        <p:sp>
          <p:nvSpPr>
            <p:cNvPr id="18"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chemeClr val="accent2">
                <a:lumMod val="20000"/>
                <a:lumOff val="80000"/>
              </a:schemeClr>
            </a:solidFill>
          </p:spPr>
        </p:sp>
      </p:grpSp>
      <p:sp>
        <p:nvSpPr>
          <p:cNvPr id="19" name="TextBox 18"/>
          <p:cNvSpPr txBox="1"/>
          <p:nvPr/>
        </p:nvSpPr>
        <p:spPr>
          <a:xfrm>
            <a:off x="1915417" y="5349689"/>
            <a:ext cx="13092661" cy="861133"/>
          </a:xfrm>
          <a:prstGeom prst="rect">
            <a:avLst/>
          </a:prstGeom>
          <a:noFill/>
        </p:spPr>
        <p:txBody>
          <a:bodyPr wrap="square">
            <a:spAutoFit/>
          </a:bodyPr>
          <a:lstStyle/>
          <a:p>
            <a:pPr algn="just">
              <a:lnSpc>
                <a:spcPct val="150000"/>
              </a:lnSpc>
              <a:spcBef>
                <a:spcPts val="100"/>
              </a:spcBef>
              <a:spcAft>
                <a:spcPts val="100"/>
              </a:spcAft>
            </a:pPr>
            <a:r>
              <a:rPr lang="vi-VN" sz="3800" b="1">
                <a:solidFill>
                  <a:srgbClr val="000000"/>
                </a:solidFill>
                <a:ea typeface="Arial" panose="020B0604020202020204" pitchFamily="34" charset="0"/>
                <a:cs typeface="Times New Roman" panose="02020603050405020304" pitchFamily="18" charset="0"/>
              </a:rPr>
              <a:t>Theo ý nghĩa sử dụng: </a:t>
            </a:r>
            <a:r>
              <a:rPr lang="vi-VN" sz="3800">
                <a:solidFill>
                  <a:srgbClr val="000000"/>
                </a:solidFill>
                <a:ea typeface="Arial" panose="020B0604020202020204" pitchFamily="34" charset="0"/>
                <a:cs typeface="Times New Roman" panose="02020603050405020304" pitchFamily="18" charset="0"/>
              </a:rPr>
              <a:t>đồng phục, trang phục dạo phố,...</a:t>
            </a:r>
            <a:endParaRPr lang="vi-VN" sz="3800">
              <a:solidFill>
                <a:srgbClr val="000000"/>
              </a:solidFill>
              <a:ea typeface="Arial" panose="020B0604020202020204" pitchFamily="34" charset="0"/>
              <a:cs typeface="Times New Roman" panose="02020603050405020304" pitchFamily="18" charset="0"/>
            </a:endParaRPr>
          </a:p>
        </p:txBody>
      </p:sp>
      <p:pic>
        <p:nvPicPr>
          <p:cNvPr id="20"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4517297" y="4381500"/>
            <a:ext cx="3770703" cy="5905500"/>
          </a:xfrm>
          <a:prstGeom prst="rect">
            <a:avLst/>
          </a:prstGeom>
        </p:spPr>
      </p:pic>
      <p:pic>
        <p:nvPicPr>
          <p:cNvPr id="2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6578643"/>
            <a:ext cx="4585481" cy="369704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pic>
        <p:nvPicPr>
          <p:cNvPr id="3074" name="Picture 2" descr="Hướng Dẫn Chọn Trang Phục Mùa Đông Cho Nam - Cà vạt cao cấp - Cavat,  Caravat, Nơ chất lượ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1790700"/>
            <a:ext cx="8305800" cy="7048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Bỏ túi cách phối đồ cho nam cao 1m7 đơn giản mà cực chuẩ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602" y="1790700"/>
            <a:ext cx="8077198" cy="7048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pic>
        <p:nvPicPr>
          <p:cNvPr id="4098" name="Picture 2" descr="Mùa hè mặc gì cho mát? Bật mí những mẫu vải, trang phục đẹp mát mẻ nh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2095500"/>
            <a:ext cx="8153400" cy="655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Bỏ túi ngay những bí quyết phối đồ mùa đông chất lừ từ giới trẻ Hàn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0200" y="2095500"/>
            <a:ext cx="8001000" cy="655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arn(inVertical)">
                                      <p:cBhvr>
                                        <p:cTn id="1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pic>
        <p:nvPicPr>
          <p:cNvPr id="5122" name="Picture 2" descr="Unisex là gì? Mách bạn cách phối đồ unisex thịnh hành hiện n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 y="1943100"/>
            <a:ext cx="5181600" cy="47720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Unisex style là gì? Tìm hiểu phong cách phối đồ unisex clot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3831" y="3924300"/>
            <a:ext cx="6293644" cy="6091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Áo phông unisex là gì? Tất tần tật những điều bạn chưa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053" y="742950"/>
            <a:ext cx="4886325" cy="8801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Effect transition="in" filter="barn(inVertical)">
                                      <p:cBhvr>
                                        <p:cTn id="12" dur="500"/>
                                        <p:tgtEl>
                                          <p:spTgt spid="51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barn(inVertical)">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pic>
        <p:nvPicPr>
          <p:cNvPr id="6146" name="Picture 2" descr="Các Bộ Đồng Phục Học Sinh THPT Nổi Bật Nhất 2021 - May Phương Thả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79431" y="1638300"/>
            <a:ext cx="5067300" cy="701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6 điều cần lưu ý khi lên QUY ĐỊNH đồng phục công ty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2512" y="2552700"/>
            <a:ext cx="5334000" cy="739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Khám phá 7 cách phối đồ cá tính khi dạo phố - BlogAnCh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81100"/>
            <a:ext cx="6019800" cy="6019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barn(inVertical)">
                                      <p:cBhvr>
                                        <p:cTn id="1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sp>
        <p:nvSpPr>
          <p:cNvPr id="51" name="TextBox 9"/>
          <p:cNvSpPr txBox="1"/>
          <p:nvPr/>
        </p:nvSpPr>
        <p:spPr>
          <a:xfrm>
            <a:off x="-152400" y="1087650"/>
            <a:ext cx="18268950" cy="669927"/>
          </a:xfrm>
          <a:prstGeom prst="rect">
            <a:avLst/>
          </a:prstGeom>
        </p:spPr>
        <p:txBody>
          <a:bodyPr wrap="square" lIns="0" tIns="0" rIns="0" bIns="0" rtlCol="0" anchor="t">
            <a:spAutoFit/>
          </a:bodyPr>
          <a:lstStyle/>
          <a:p>
            <a:pPr algn="ctr">
              <a:lnSpc>
                <a:spcPts val="5600"/>
              </a:lnSpc>
              <a:spcBef>
                <a:spcPct val="0"/>
              </a:spcBef>
            </a:pPr>
            <a:r>
              <a:rPr lang="en-US" sz="4500" b="1">
                <a:solidFill>
                  <a:srgbClr val="9F5851"/>
                </a:solidFill>
                <a:latin typeface="Arial" panose="020B0604020202020204" pitchFamily="34" charset="0"/>
                <a:cs typeface="Arial" panose="020B0604020202020204" pitchFamily="34" charset="0"/>
              </a:rPr>
              <a:t>KẾT LUẬN</a:t>
            </a:r>
            <a:endParaRPr lang="en-US" sz="4500" b="1">
              <a:solidFill>
                <a:srgbClr val="9F5851"/>
              </a:solidFill>
              <a:latin typeface="Arial" panose="020B0604020202020204" pitchFamily="34" charset="0"/>
              <a:cs typeface="Arial" panose="020B0604020202020204" pitchFamily="34" charset="0"/>
            </a:endParaRPr>
          </a:p>
        </p:txBody>
      </p:sp>
      <p:grpSp>
        <p:nvGrpSpPr>
          <p:cNvPr id="54" name="Group 2"/>
          <p:cNvGrpSpPr/>
          <p:nvPr/>
        </p:nvGrpSpPr>
        <p:grpSpPr>
          <a:xfrm>
            <a:off x="3103650" y="2361439"/>
            <a:ext cx="13258800" cy="6324600"/>
            <a:chOff x="0" y="0"/>
            <a:chExt cx="10488335" cy="7311917"/>
          </a:xfrm>
        </p:grpSpPr>
        <p:sp>
          <p:nvSpPr>
            <p:cNvPr id="55"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sp>
        <p:sp>
          <p:nvSpPr>
            <p:cNvPr id="56"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sp>
      </p:grpSp>
      <p:grpSp>
        <p:nvGrpSpPr>
          <p:cNvPr id="57" name="Group 11"/>
          <p:cNvGrpSpPr/>
          <p:nvPr/>
        </p:nvGrpSpPr>
        <p:grpSpPr>
          <a:xfrm rot="-159215">
            <a:off x="8014783" y="2151862"/>
            <a:ext cx="2944234" cy="663577"/>
            <a:chOff x="-3810" y="0"/>
            <a:chExt cx="3308732" cy="795911"/>
          </a:xfrm>
        </p:grpSpPr>
        <p:sp>
          <p:nvSpPr>
            <p:cNvPr id="58" name="Freeform 12"/>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chemeClr val="accent6">
                <a:lumMod val="60000"/>
                <a:lumOff val="40000"/>
              </a:schemeClr>
            </a:solidFill>
          </p:spPr>
        </p:sp>
        <p:sp>
          <p:nvSpPr>
            <p:cNvPr id="59" name="Freeform 13"/>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sp>
      </p:grpSp>
      <p:sp>
        <p:nvSpPr>
          <p:cNvPr id="61" name="TextBox 60"/>
          <p:cNvSpPr txBox="1"/>
          <p:nvPr/>
        </p:nvSpPr>
        <p:spPr>
          <a:xfrm>
            <a:off x="3552349" y="2955989"/>
            <a:ext cx="12344400" cy="5246949"/>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b="1">
                <a:cs typeface="Arial" panose="020B0604020202020204" pitchFamily="34" charset="0"/>
              </a:rPr>
              <a:t>Trang phục</a:t>
            </a:r>
            <a:r>
              <a:rPr lang="en-US" sz="3800" b="1">
                <a:cs typeface="Arial" panose="020B0604020202020204" pitchFamily="34" charset="0"/>
              </a:rPr>
              <a:t>:</a:t>
            </a:r>
            <a:r>
              <a:rPr lang="vi-VN" sz="3800" b="1">
                <a:cs typeface="Arial" panose="020B0604020202020204" pitchFamily="34" charset="0"/>
              </a:rPr>
              <a:t> </a:t>
            </a:r>
            <a:r>
              <a:rPr lang="vi-VN" sz="3800">
                <a:cs typeface="Arial" panose="020B0604020202020204" pitchFamily="34" charset="0"/>
              </a:rPr>
              <a:t>là các loại quần áo và phụ kiện đi kèm</a:t>
            </a:r>
            <a:r>
              <a:rPr lang="en-US" sz="3800">
                <a:cs typeface="Arial" panose="020B0604020202020204" pitchFamily="34" charset="0"/>
              </a:rPr>
              <a:t>, </a:t>
            </a:r>
            <a:r>
              <a:rPr lang="vi-VN" sz="3800">
                <a:cs typeface="Arial" panose="020B0604020202020204" pitchFamily="34" charset="0"/>
              </a:rPr>
              <a:t>trong đó quần áo là những vật dụng quan trọng nhất.</a:t>
            </a:r>
            <a:endParaRPr lang="en-US" sz="3800">
              <a:cs typeface="Arial" panose="020B0604020202020204" pitchFamily="34" charset="0"/>
            </a:endParaRP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T</a:t>
            </a:r>
            <a:r>
              <a:rPr lang="vi-VN" sz="3800">
                <a:latin typeface="Arial" panose="020B0604020202020204" pitchFamily="34" charset="0"/>
                <a:cs typeface="Arial" panose="020B0604020202020204" pitchFamily="34" charset="0"/>
              </a:rPr>
              <a:t>rang </a:t>
            </a:r>
            <a:r>
              <a:rPr lang="vi-VN" sz="3800">
                <a:cs typeface="Arial" panose="020B0604020202020204" pitchFamily="34" charset="0"/>
              </a:rPr>
              <a:t>phục bảo vệ cơ thể</a:t>
            </a:r>
            <a:r>
              <a:rPr lang="en-US" sz="3800">
                <a:cs typeface="Arial" panose="020B0604020202020204" pitchFamily="34" charset="0"/>
              </a:rPr>
              <a:t>, </a:t>
            </a:r>
            <a:r>
              <a:rPr lang="vi-VN" sz="3800">
                <a:cs typeface="Arial" panose="020B0604020202020204" pitchFamily="34" charset="0"/>
              </a:rPr>
              <a:t>làm đẹp cho con người, thể hiện thông tin cá nhân và vị trí trong xã hội. </a:t>
            </a:r>
            <a:endParaRPr lang="en-US" sz="3800">
              <a:cs typeface="Arial" panose="020B0604020202020204" pitchFamily="34" charset="0"/>
            </a:endParaRP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T</a:t>
            </a:r>
            <a:r>
              <a:rPr lang="vi-VN" sz="3800">
                <a:latin typeface="Arial" panose="020B0604020202020204" pitchFamily="34" charset="0"/>
                <a:cs typeface="Arial" panose="020B0604020202020204" pitchFamily="34" charset="0"/>
              </a:rPr>
              <a:t>rang </a:t>
            </a:r>
            <a:r>
              <a:rPr lang="vi-VN" sz="3800">
                <a:cs typeface="Arial" panose="020B0604020202020204" pitchFamily="34" charset="0"/>
              </a:rPr>
              <a:t>phục được phân loại phù hợp với từng mục đích sử dụng</a:t>
            </a:r>
            <a:r>
              <a:rPr lang="en-US" sz="3800">
                <a:cs typeface="Arial" panose="020B0604020202020204" pitchFamily="34" charset="0"/>
              </a:rPr>
              <a:t>.</a:t>
            </a:r>
            <a:endParaRPr lang="vi-VN" sz="3800">
              <a:cs typeface="Arial" panose="020B0604020202020204" pitchFamily="34" charset="0"/>
            </a:endParaRPr>
          </a:p>
        </p:txBody>
      </p:sp>
      <p:pic>
        <p:nvPicPr>
          <p:cNvPr id="62" name="Picture 3"/>
          <p:cNvPicPr>
            <a:picLocks noChangeAspect="1"/>
          </p:cNvPicPr>
          <p:nvPr/>
        </p:nvPicPr>
        <p:blipFill>
          <a:blip r:embed="rId1"/>
          <a:srcRect/>
          <a:stretch>
            <a:fillRect/>
          </a:stretch>
        </p:blipFill>
        <p:spPr>
          <a:xfrm>
            <a:off x="42862" y="3769302"/>
            <a:ext cx="3386138" cy="6475875"/>
          </a:xfrm>
          <a:prstGeom prst="rect">
            <a:avLst/>
          </a:prstGeom>
        </p:spPr>
      </p:pic>
      <p:pic>
        <p:nvPicPr>
          <p:cNvPr id="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475000" y="7048500"/>
            <a:ext cx="3770138" cy="32385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par>
                                <p:cTn id="13" presetID="16" presetClass="entr" presetSubtype="21"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barn(inVertical)">
                                      <p:cBhvr>
                                        <p:cTn id="15" dur="500"/>
                                        <p:tgtEl>
                                          <p:spTgt spid="54"/>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540283">
            <a:off x="11187058" y="-3354281"/>
            <a:ext cx="10998239" cy="71351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58335">
            <a:off x="15646948" y="303814"/>
            <a:ext cx="2373524" cy="237352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5931408">
            <a:off x="-1809157" y="7330341"/>
            <a:ext cx="413547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792771" y="3653928"/>
            <a:ext cx="4702457" cy="6747922"/>
          </a:xfrm>
          <a:prstGeom prst="rect">
            <a:avLst/>
          </a:prstGeom>
        </p:spPr>
      </p:pic>
      <p:sp>
        <p:nvSpPr>
          <p:cNvPr id="15" name="TextBox 15"/>
          <p:cNvSpPr txBox="1"/>
          <p:nvPr/>
        </p:nvSpPr>
        <p:spPr>
          <a:xfrm>
            <a:off x="32657" y="2163438"/>
            <a:ext cx="18288000" cy="1185068"/>
          </a:xfrm>
          <a:prstGeom prst="rect">
            <a:avLst/>
          </a:prstGeom>
        </p:spPr>
        <p:txBody>
          <a:bodyPr wrap="square" lIns="0" tIns="0" rIns="0" bIns="0" rtlCol="0" anchor="t">
            <a:spAutoFit/>
          </a:bodyPr>
          <a:lstStyle/>
          <a:p>
            <a:pPr algn="ctr">
              <a:lnSpc>
                <a:spcPts val="10505"/>
              </a:lnSpc>
            </a:pPr>
            <a:r>
              <a:rPr lang="en-US" sz="6000" b="1">
                <a:solidFill>
                  <a:srgbClr val="9F5851"/>
                </a:solidFill>
                <a:latin typeface="Arial" panose="020B0604020202020204" pitchFamily="34" charset="0"/>
                <a:cs typeface="Arial" panose="020B0604020202020204" pitchFamily="34" charset="0"/>
              </a:rPr>
              <a:t>2.2. TÌM HIỂU KHÁI NIỆM THỜI TRANG</a:t>
            </a:r>
            <a:endParaRPr lang="en-US" sz="6000" b="1">
              <a:solidFill>
                <a:srgbClr val="9F5851"/>
              </a:solidFill>
              <a:latin typeface="Arial" panose="020B0604020202020204" pitchFamily="34" charset="0"/>
              <a:cs typeface="Arial" panose="020B0604020202020204" pitchFamily="34" charset="0"/>
            </a:endParaRPr>
          </a:p>
        </p:txBody>
      </p:sp>
      <p:pic>
        <p:nvPicPr>
          <p:cNvPr id="2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68401" y="6144986"/>
            <a:ext cx="3780158" cy="4114800"/>
          </a:xfrm>
          <a:prstGeom prst="rect">
            <a:avLst/>
          </a:prstGeom>
        </p:spPr>
      </p:pic>
      <p:pic>
        <p:nvPicPr>
          <p:cNvPr id="22" name="Picture 5"/>
          <p:cNvPicPr>
            <a:picLocks noChangeAspect="1"/>
          </p:cNvPicPr>
          <p:nvPr/>
        </p:nvPicPr>
        <p:blipFill>
          <a:blip r:embed="rId8"/>
          <a:srcRect/>
          <a:stretch>
            <a:fillRect/>
          </a:stretch>
        </p:blipFill>
        <p:spPr>
          <a:xfrm>
            <a:off x="1042329" y="7846670"/>
            <a:ext cx="2831334" cy="245972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sp>
        <p:nvSpPr>
          <p:cNvPr id="51" name="TextBox 7"/>
          <p:cNvSpPr txBox="1"/>
          <p:nvPr/>
        </p:nvSpPr>
        <p:spPr>
          <a:xfrm>
            <a:off x="19050" y="1409700"/>
            <a:ext cx="18288000" cy="880690"/>
          </a:xfrm>
          <a:prstGeom prst="rect">
            <a:avLst/>
          </a:prstGeom>
        </p:spPr>
        <p:txBody>
          <a:bodyPr wrap="square" lIns="0" tIns="0" rIns="0" bIns="0" rtlCol="0" anchor="t">
            <a:spAutoFit/>
          </a:bodyPr>
          <a:lstStyle/>
          <a:p>
            <a:pPr algn="ctr">
              <a:lnSpc>
                <a:spcPts val="7700"/>
              </a:lnSpc>
            </a:pPr>
            <a:r>
              <a:rPr lang="en-US" sz="4800" b="1">
                <a:solidFill>
                  <a:srgbClr val="383838"/>
                </a:solidFill>
                <a:latin typeface="Arial" panose="020B0604020202020204" pitchFamily="34" charset="0"/>
                <a:cs typeface="Arial" panose="020B0604020202020204" pitchFamily="34" charset="0"/>
              </a:rPr>
              <a:t>THẢO LUẬN NHÓM</a:t>
            </a:r>
            <a:endParaRPr lang="en-US" sz="4800" b="1">
              <a:solidFill>
                <a:srgbClr val="383838"/>
              </a:solidFill>
              <a:latin typeface="Arial" panose="020B0604020202020204" pitchFamily="34" charset="0"/>
              <a:cs typeface="Arial" panose="020B0604020202020204" pitchFamily="34" charset="0"/>
            </a:endParaRPr>
          </a:p>
        </p:txBody>
      </p:sp>
      <p:sp>
        <p:nvSpPr>
          <p:cNvPr id="52" name="AutoShape 4"/>
          <p:cNvSpPr/>
          <p:nvPr/>
        </p:nvSpPr>
        <p:spPr>
          <a:xfrm>
            <a:off x="3295650" y="2980536"/>
            <a:ext cx="11201400" cy="1524000"/>
          </a:xfrm>
          <a:prstGeom prst="rect">
            <a:avLst/>
          </a:prstGeom>
          <a:solidFill>
            <a:schemeClr val="accent4">
              <a:lumMod val="20000"/>
              <a:lumOff val="80000"/>
            </a:schemeClr>
          </a:solidFill>
        </p:spPr>
      </p:sp>
      <p:sp>
        <p:nvSpPr>
          <p:cNvPr id="54" name="TextBox 53"/>
          <p:cNvSpPr txBox="1"/>
          <p:nvPr/>
        </p:nvSpPr>
        <p:spPr>
          <a:xfrm>
            <a:off x="3295650" y="3425227"/>
            <a:ext cx="11201400" cy="677108"/>
          </a:xfrm>
          <a:prstGeom prst="rect">
            <a:avLst/>
          </a:prstGeom>
          <a:noFill/>
        </p:spPr>
        <p:txBody>
          <a:bodyPr wrap="square">
            <a:spAutoFit/>
          </a:bodyPr>
          <a:lstStyle/>
          <a:p>
            <a:pPr algn="ctr"/>
            <a:r>
              <a:rPr lang="vi-VN" sz="3800" b="1">
                <a:effectLst/>
                <a:ea typeface="Arial" panose="020B0604020202020204" pitchFamily="34" charset="0"/>
                <a:cs typeface="Times New Roman" panose="02020603050405020304" pitchFamily="18" charset="0"/>
              </a:rPr>
              <a:t>Nhóm 1: </a:t>
            </a:r>
            <a:r>
              <a:rPr lang="vi-VN" sz="3800">
                <a:effectLst/>
                <a:ea typeface="Arial" panose="020B0604020202020204" pitchFamily="34" charset="0"/>
                <a:cs typeface="Times New Roman" panose="02020603050405020304" pitchFamily="18" charset="0"/>
              </a:rPr>
              <a:t>Trình bày về </a:t>
            </a:r>
            <a:r>
              <a:rPr lang="en-US" sz="3800">
                <a:effectLst/>
                <a:latin typeface="Arial" panose="020B0604020202020204" pitchFamily="34" charset="0"/>
                <a:ea typeface="Arial" panose="020B0604020202020204" pitchFamily="34" charset="0"/>
                <a:cs typeface="Arial" panose="020B0604020202020204" pitchFamily="34" charset="0"/>
              </a:rPr>
              <a:t>thời trang cao cấp</a:t>
            </a:r>
            <a:r>
              <a:rPr lang="vi-VN" sz="3800">
                <a:effectLst/>
                <a:ea typeface="Arial" panose="020B0604020202020204" pitchFamily="34" charset="0"/>
                <a:cs typeface="Times New Roman" panose="02020603050405020304" pitchFamily="18" charset="0"/>
              </a:rPr>
              <a:t>.</a:t>
            </a:r>
            <a:endParaRPr lang="en-US" sz="3800">
              <a:cs typeface="Times New Roman" panose="02020603050405020304" pitchFamily="18" charset="0"/>
            </a:endParaRPr>
          </a:p>
        </p:txBody>
      </p:sp>
      <p:sp>
        <p:nvSpPr>
          <p:cNvPr id="55" name="AutoShape 4"/>
          <p:cNvSpPr/>
          <p:nvPr/>
        </p:nvSpPr>
        <p:spPr>
          <a:xfrm>
            <a:off x="3295650" y="5143500"/>
            <a:ext cx="11201400" cy="1524000"/>
          </a:xfrm>
          <a:prstGeom prst="rect">
            <a:avLst/>
          </a:prstGeom>
          <a:solidFill>
            <a:schemeClr val="accent4">
              <a:lumMod val="20000"/>
              <a:lumOff val="80000"/>
            </a:schemeClr>
          </a:solidFill>
        </p:spPr>
      </p:sp>
      <p:sp>
        <p:nvSpPr>
          <p:cNvPr id="56" name="TextBox 55"/>
          <p:cNvSpPr txBox="1"/>
          <p:nvPr/>
        </p:nvSpPr>
        <p:spPr>
          <a:xfrm>
            <a:off x="3295650" y="5524500"/>
            <a:ext cx="11201400" cy="677108"/>
          </a:xfrm>
          <a:prstGeom prst="rect">
            <a:avLst/>
          </a:prstGeom>
          <a:noFill/>
        </p:spPr>
        <p:txBody>
          <a:bodyPr wrap="square">
            <a:spAutoFit/>
          </a:bodyPr>
          <a:lstStyle/>
          <a:p>
            <a:pPr algn="ctr"/>
            <a:r>
              <a:rPr lang="vi-VN" sz="3800" b="1">
                <a:effectLst/>
                <a:ea typeface="Arial" panose="020B0604020202020204" pitchFamily="34" charset="0"/>
                <a:cs typeface="Times New Roman" panose="02020603050405020304" pitchFamily="18" charset="0"/>
              </a:rPr>
              <a:t>Nhóm </a:t>
            </a:r>
            <a:r>
              <a:rPr lang="en-US" sz="3800" b="1">
                <a:effectLst/>
                <a:latin typeface="Arial" panose="020B0604020202020204" pitchFamily="34" charset="0"/>
                <a:ea typeface="Arial" panose="020B0604020202020204" pitchFamily="34" charset="0"/>
                <a:cs typeface="Arial" panose="020B0604020202020204" pitchFamily="34" charset="0"/>
              </a:rPr>
              <a:t>2</a:t>
            </a:r>
            <a:r>
              <a:rPr lang="vi-VN" sz="3800" b="1">
                <a:effectLst/>
                <a:ea typeface="Arial" panose="020B0604020202020204" pitchFamily="34" charset="0"/>
                <a:cs typeface="Times New Roman" panose="02020603050405020304" pitchFamily="18" charset="0"/>
              </a:rPr>
              <a:t>: </a:t>
            </a:r>
            <a:r>
              <a:rPr lang="vi-VN" sz="3800">
                <a:effectLst/>
                <a:ea typeface="Arial" panose="020B0604020202020204" pitchFamily="34" charset="0"/>
                <a:cs typeface="Times New Roman" panose="02020603050405020304" pitchFamily="18" charset="0"/>
              </a:rPr>
              <a:t>Trình bày về </a:t>
            </a:r>
            <a:r>
              <a:rPr lang="en-US" sz="3800">
                <a:effectLst/>
                <a:latin typeface="Arial" panose="020B0604020202020204" pitchFamily="34" charset="0"/>
                <a:ea typeface="Arial" panose="020B0604020202020204" pitchFamily="34" charset="0"/>
                <a:cs typeface="Arial" panose="020B0604020202020204" pitchFamily="34" charset="0"/>
              </a:rPr>
              <a:t>thời trang may đo</a:t>
            </a:r>
            <a:r>
              <a:rPr lang="vi-VN" sz="3800">
                <a:effectLst/>
                <a:ea typeface="Arial" panose="020B0604020202020204" pitchFamily="34" charset="0"/>
                <a:cs typeface="Times New Roman" panose="02020603050405020304" pitchFamily="18" charset="0"/>
              </a:rPr>
              <a:t>.</a:t>
            </a:r>
            <a:endParaRPr lang="en-US" sz="3800">
              <a:cs typeface="Times New Roman" panose="02020603050405020304" pitchFamily="18" charset="0"/>
            </a:endParaRPr>
          </a:p>
        </p:txBody>
      </p:sp>
      <p:sp>
        <p:nvSpPr>
          <p:cNvPr id="9" name="AutoShape 4"/>
          <p:cNvSpPr/>
          <p:nvPr/>
        </p:nvSpPr>
        <p:spPr>
          <a:xfrm>
            <a:off x="3314700" y="7306464"/>
            <a:ext cx="11201400" cy="1524000"/>
          </a:xfrm>
          <a:prstGeom prst="rect">
            <a:avLst/>
          </a:prstGeom>
          <a:solidFill>
            <a:schemeClr val="accent4">
              <a:lumMod val="20000"/>
              <a:lumOff val="80000"/>
            </a:schemeClr>
          </a:solidFill>
        </p:spPr>
      </p:sp>
      <p:sp>
        <p:nvSpPr>
          <p:cNvPr id="10" name="TextBox 9"/>
          <p:cNvSpPr txBox="1"/>
          <p:nvPr/>
        </p:nvSpPr>
        <p:spPr>
          <a:xfrm>
            <a:off x="3314700" y="7687464"/>
            <a:ext cx="11201400" cy="677108"/>
          </a:xfrm>
          <a:prstGeom prst="rect">
            <a:avLst/>
          </a:prstGeom>
          <a:noFill/>
        </p:spPr>
        <p:txBody>
          <a:bodyPr wrap="square">
            <a:spAutoFit/>
          </a:bodyPr>
          <a:lstStyle/>
          <a:p>
            <a:pPr algn="ctr"/>
            <a:r>
              <a:rPr lang="vi-VN" sz="3800" b="1">
                <a:effectLst/>
                <a:ea typeface="Arial" panose="020B0604020202020204" pitchFamily="34" charset="0"/>
                <a:cs typeface="Times New Roman" panose="02020603050405020304" pitchFamily="18" charset="0"/>
              </a:rPr>
              <a:t>Nhóm </a:t>
            </a:r>
            <a:r>
              <a:rPr lang="en-US" sz="3800" b="1">
                <a:effectLst/>
                <a:latin typeface="Arial" panose="020B0604020202020204" pitchFamily="34" charset="0"/>
                <a:ea typeface="Arial" panose="020B0604020202020204" pitchFamily="34" charset="0"/>
                <a:cs typeface="Arial" panose="020B0604020202020204" pitchFamily="34" charset="0"/>
              </a:rPr>
              <a:t>3</a:t>
            </a:r>
            <a:r>
              <a:rPr lang="vi-VN" sz="3800" b="1">
                <a:effectLst/>
                <a:ea typeface="Arial" panose="020B0604020202020204" pitchFamily="34" charset="0"/>
                <a:cs typeface="Times New Roman" panose="02020603050405020304" pitchFamily="18" charset="0"/>
              </a:rPr>
              <a:t>: </a:t>
            </a:r>
            <a:r>
              <a:rPr lang="vi-VN" sz="3800">
                <a:effectLst/>
                <a:ea typeface="Arial" panose="020B0604020202020204" pitchFamily="34" charset="0"/>
                <a:cs typeface="Times New Roman" panose="02020603050405020304" pitchFamily="18" charset="0"/>
              </a:rPr>
              <a:t>Trình bày về </a:t>
            </a:r>
            <a:r>
              <a:rPr lang="en-US" sz="3800">
                <a:effectLst/>
                <a:latin typeface="Arial" panose="020B0604020202020204" pitchFamily="34" charset="0"/>
                <a:ea typeface="Arial" panose="020B0604020202020204" pitchFamily="34" charset="0"/>
                <a:cs typeface="Arial" panose="020B0604020202020204" pitchFamily="34" charset="0"/>
              </a:rPr>
              <a:t>thời trang may sẵn</a:t>
            </a:r>
            <a:r>
              <a:rPr lang="vi-VN" sz="3800">
                <a:effectLst/>
                <a:ea typeface="Arial" panose="020B0604020202020204" pitchFamily="34" charset="0"/>
                <a:cs typeface="Times New Roman" panose="02020603050405020304" pitchFamily="18" charset="0"/>
              </a:rPr>
              <a:t>.</a:t>
            </a:r>
            <a:endParaRPr lang="en-US" sz="3800">
              <a:cs typeface="Times New Roman" panose="02020603050405020304" pitchFamily="18" charset="0"/>
            </a:endParaRPr>
          </a:p>
        </p:txBody>
      </p:sp>
      <p:pic>
        <p:nvPicPr>
          <p:cNvPr id="11"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4173199" y="4762500"/>
            <a:ext cx="4133851" cy="5524500"/>
          </a:xfrm>
          <a:prstGeom prst="rect">
            <a:avLst/>
          </a:prstGeom>
        </p:spPr>
      </p:pic>
      <p:pic>
        <p:nvPicPr>
          <p:cNvPr id="12"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9050" y="4949227"/>
            <a:ext cx="3752850" cy="533777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par>
                                <p:cTn id="13" presetID="16" presetClass="entr" presetSubtype="21"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barn(inVertical)">
                                      <p:cBhvr>
                                        <p:cTn id="20" dur="500"/>
                                        <p:tgtEl>
                                          <p:spTgt spid="56"/>
                                        </p:tgtEl>
                                      </p:cBhvr>
                                    </p:animEffect>
                                  </p:childTnLst>
                                </p:cTn>
                              </p:par>
                              <p:par>
                                <p:cTn id="21" presetID="16" presetClass="entr" presetSubtype="21"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barn(inVertical)">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56"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6B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121216" y="4041324"/>
            <a:ext cx="5050984" cy="6245676"/>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1028700"/>
            <a:ext cx="5724152" cy="2944587"/>
          </a:xfrm>
          <a:prstGeom prst="rect">
            <a:avLst/>
          </a:prstGeom>
        </p:spPr>
      </p:pic>
      <p:sp>
        <p:nvSpPr>
          <p:cNvPr id="16" name="TextBox 16"/>
          <p:cNvSpPr txBox="1"/>
          <p:nvPr/>
        </p:nvSpPr>
        <p:spPr>
          <a:xfrm>
            <a:off x="1254422" y="2192664"/>
            <a:ext cx="4434133" cy="332142"/>
          </a:xfrm>
          <a:prstGeom prst="rect">
            <a:avLst/>
          </a:prstGeom>
        </p:spPr>
        <p:txBody>
          <a:bodyPr wrap="square" lIns="0" tIns="0" rIns="0" bIns="0" rtlCol="0" anchor="t">
            <a:spAutoFit/>
          </a:bodyPr>
          <a:lstStyle/>
          <a:p>
            <a:pPr algn="ctr">
              <a:lnSpc>
                <a:spcPts val="2280"/>
              </a:lnSpc>
            </a:pPr>
            <a:r>
              <a:rPr lang="en-US" sz="3800" b="1">
                <a:solidFill>
                  <a:srgbClr val="000000"/>
                </a:solidFill>
                <a:latin typeface="Arial" panose="020B0604020202020204" pitchFamily="34" charset="0"/>
                <a:cs typeface="Arial" panose="020B0604020202020204" pitchFamily="34" charset="0"/>
              </a:rPr>
              <a:t>Thời trang cao cấp </a:t>
            </a:r>
            <a:endParaRPr lang="en-US" sz="3800" b="1">
              <a:solidFill>
                <a:srgbClr val="000000"/>
              </a:solidFill>
              <a:latin typeface="Arial" panose="020B0604020202020204" pitchFamily="34" charset="0"/>
              <a:cs typeface="Arial" panose="020B0604020202020204" pitchFamily="34" charset="0"/>
            </a:endParaRPr>
          </a:p>
        </p:txBody>
      </p:sp>
      <p:sp>
        <p:nvSpPr>
          <p:cNvPr id="29" name="Rounded Rectangular Callout 9"/>
          <p:cNvSpPr/>
          <p:nvPr/>
        </p:nvSpPr>
        <p:spPr>
          <a:xfrm>
            <a:off x="7322696" y="3314700"/>
            <a:ext cx="10363200" cy="2130265"/>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a:t>
            </a:r>
            <a:r>
              <a:rPr lang="vi-VN" sz="3800">
                <a:solidFill>
                  <a:schemeClr val="tx1"/>
                </a:solidFill>
              </a:rPr>
              <a:t>rang phục được thiết kế để đề cao tính nghệ thuật về kiểu dáng, màu sắc và chất liệu. </a:t>
            </a:r>
            <a:endParaRPr lang="vi-VN" sz="3800" dirty="0">
              <a:solidFill>
                <a:schemeClr val="tx1"/>
              </a:solidFill>
            </a:endParaRPr>
          </a:p>
        </p:txBody>
      </p:sp>
      <p:sp>
        <p:nvSpPr>
          <p:cNvPr id="30" name="Rounded Rectangular Callout 9"/>
          <p:cNvSpPr/>
          <p:nvPr/>
        </p:nvSpPr>
        <p:spPr>
          <a:xfrm>
            <a:off x="7303646" y="6744413"/>
            <a:ext cx="10363200" cy="2130265"/>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Sử dụng kĩ thuật thủ công, tùy chỉnh theo số đo của khách hàng, sản xuất số lượng ít.</a:t>
            </a:r>
            <a:endParaRPr lang="vi-VN" sz="3800" dirty="0">
              <a:solidFill>
                <a:schemeClr val="tx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362200" y="493235"/>
            <a:ext cx="14097000" cy="7624130"/>
          </a:xfrm>
          <a:prstGeom prst="rect">
            <a:avLst/>
          </a:prstGeom>
        </p:spPr>
      </p:pic>
      <p:sp>
        <p:nvSpPr>
          <p:cNvPr id="3" name="TextBox 3"/>
          <p:cNvSpPr txBox="1"/>
          <p:nvPr/>
        </p:nvSpPr>
        <p:spPr>
          <a:xfrm>
            <a:off x="4201686" y="2324100"/>
            <a:ext cx="10418027" cy="4780668"/>
          </a:xfrm>
          <a:prstGeom prst="rect">
            <a:avLst/>
          </a:prstGeom>
        </p:spPr>
        <p:txBody>
          <a:bodyPr wrap="square" lIns="0" tIns="0" rIns="0" bIns="0" rtlCol="0" anchor="t">
            <a:spAutoFit/>
          </a:bodyPr>
          <a:lstStyle/>
          <a:p>
            <a:pPr algn="ctr">
              <a:lnSpc>
                <a:spcPct val="150000"/>
              </a:lnSpc>
            </a:pPr>
            <a:r>
              <a:rPr lang="en-US" sz="7200" b="1">
                <a:solidFill>
                  <a:srgbClr val="000000"/>
                </a:solidFill>
                <a:latin typeface="Arial" panose="020B0604020202020204" pitchFamily="34" charset="0"/>
                <a:cs typeface="Arial" panose="020B0604020202020204" pitchFamily="34" charset="0"/>
              </a:rPr>
              <a:t>BÀI 1: KHÁI QUÁT VỀ THIẾT KẾ THỜI TRANG</a:t>
            </a:r>
            <a:endParaRPr lang="en-US" sz="7200" b="1">
              <a:solidFill>
                <a:srgbClr val="000000"/>
              </a:solidFill>
              <a:latin typeface="Arial" panose="020B0604020202020204" pitchFamily="34" charset="0"/>
              <a:cs typeface="Arial" panose="020B0604020202020204" pitchFamily="34" charset="0"/>
            </a:endParaRPr>
          </a:p>
          <a:p>
            <a:pPr algn="ctr">
              <a:lnSpc>
                <a:spcPct val="150000"/>
              </a:lnSpc>
            </a:pPr>
            <a:r>
              <a:rPr lang="en-US" sz="6600" b="1" i="1">
                <a:solidFill>
                  <a:srgbClr val="000000"/>
                </a:solidFill>
                <a:latin typeface="Arial" panose="020B0604020202020204" pitchFamily="34" charset="0"/>
                <a:cs typeface="Arial" panose="020B0604020202020204" pitchFamily="34" charset="0"/>
              </a:rPr>
              <a:t>(6 tiết)</a:t>
            </a:r>
            <a:endParaRPr lang="en-US" sz="6600" b="1" i="1">
              <a:solidFill>
                <a:srgbClr val="000000"/>
              </a:solidFill>
              <a:latin typeface="Arial" panose="020B0604020202020204" pitchFamily="34" charset="0"/>
              <a:cs typeface="Arial" panose="020B0604020202020204" pitchFamily="34" charset="0"/>
            </a:endParaRPr>
          </a:p>
        </p:txBody>
      </p:sp>
      <p:pic>
        <p:nvPicPr>
          <p:cNvPr id="9"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184372" y="5981700"/>
            <a:ext cx="5103628" cy="4305300"/>
          </a:xfrm>
          <a:prstGeom prst="rect">
            <a:avLst/>
          </a:prstGeom>
        </p:spPr>
      </p:pic>
      <p:pic>
        <p:nvPicPr>
          <p:cNvPr id="10"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5564665"/>
            <a:ext cx="5197608" cy="47625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ghệ thuật tạo nên thời trang cao cấ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410700" y="723900"/>
            <a:ext cx="6324600" cy="4214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THỜI TRANG CAO CẤP Ở HÀ NỘI: 10 THƯƠNG HIỆU NỔI TIẾ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23900"/>
            <a:ext cx="6324600" cy="883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15 Thương Hiệu Thời Trang Trẻ Em Nổi Tiếng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987" y="5353051"/>
            <a:ext cx="6310313" cy="4210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Vertical)">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barn(inVertical)">
                                      <p:cBhvr>
                                        <p:cTn id="1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6BA"/>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62000" y="1028700"/>
            <a:ext cx="5724152" cy="2944587"/>
          </a:xfrm>
          <a:prstGeom prst="rect">
            <a:avLst/>
          </a:prstGeom>
        </p:spPr>
      </p:pic>
      <p:sp>
        <p:nvSpPr>
          <p:cNvPr id="16" name="TextBox 16"/>
          <p:cNvSpPr txBox="1"/>
          <p:nvPr/>
        </p:nvSpPr>
        <p:spPr>
          <a:xfrm>
            <a:off x="1254422" y="2192664"/>
            <a:ext cx="4434133" cy="332142"/>
          </a:xfrm>
          <a:prstGeom prst="rect">
            <a:avLst/>
          </a:prstGeom>
        </p:spPr>
        <p:txBody>
          <a:bodyPr wrap="square" lIns="0" tIns="0" rIns="0" bIns="0" rtlCol="0" anchor="t">
            <a:spAutoFit/>
          </a:bodyPr>
          <a:lstStyle/>
          <a:p>
            <a:pPr algn="ctr">
              <a:lnSpc>
                <a:spcPts val="2280"/>
              </a:lnSpc>
            </a:pPr>
            <a:r>
              <a:rPr lang="en-US" sz="3800" b="1">
                <a:solidFill>
                  <a:srgbClr val="000000"/>
                </a:solidFill>
                <a:latin typeface="Arial" panose="020B0604020202020204" pitchFamily="34" charset="0"/>
                <a:cs typeface="Arial" panose="020B0604020202020204" pitchFamily="34" charset="0"/>
              </a:rPr>
              <a:t>Thời trang may đo</a:t>
            </a:r>
            <a:endParaRPr lang="en-US" sz="3800" b="1">
              <a:solidFill>
                <a:srgbClr val="000000"/>
              </a:solidFill>
              <a:latin typeface="Arial" panose="020B0604020202020204" pitchFamily="34" charset="0"/>
              <a:cs typeface="Arial" panose="020B0604020202020204" pitchFamily="34" charset="0"/>
            </a:endParaRPr>
          </a:p>
        </p:txBody>
      </p:sp>
      <p:sp>
        <p:nvSpPr>
          <p:cNvPr id="29" name="Rounded Rectangular Callout 9"/>
          <p:cNvSpPr/>
          <p:nvPr/>
        </p:nvSpPr>
        <p:spPr>
          <a:xfrm>
            <a:off x="6732677" y="3973287"/>
            <a:ext cx="10138346" cy="2130265"/>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a:t>
            </a:r>
            <a:r>
              <a:rPr lang="vi-VN" sz="3800">
                <a:solidFill>
                  <a:schemeClr val="tx1"/>
                </a:solidFill>
                <a:cs typeface="Arial" panose="020B0604020202020204" pitchFamily="34" charset="0"/>
              </a:rPr>
              <a:t>rang phục được thiết kế theo số đo và sở thích cá nhân của khách hàng</a:t>
            </a:r>
            <a:endParaRPr lang="vi-VN" sz="3800" dirty="0">
              <a:solidFill>
                <a:schemeClr val="tx1"/>
              </a:solidFill>
            </a:endParaRP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2104" y="3973287"/>
            <a:ext cx="5417696" cy="6321876"/>
          </a:xfrm>
          <a:prstGeom prst="rect">
            <a:avLst/>
          </a:prstGeom>
        </p:spPr>
      </p:pic>
      <p:pic>
        <p:nvPicPr>
          <p:cNvPr id="10" name="Picture 5"/>
          <p:cNvPicPr>
            <a:picLocks noChangeAspect="1"/>
          </p:cNvPicPr>
          <p:nvPr/>
        </p:nvPicPr>
        <p:blipFill>
          <a:blip r:embed="rId5"/>
          <a:srcRect/>
          <a:stretch>
            <a:fillRect/>
          </a:stretch>
        </p:blipFill>
        <p:spPr>
          <a:xfrm>
            <a:off x="15022095" y="7458020"/>
            <a:ext cx="3256380" cy="28289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4 thương hiệu thời trang may đo tùy chỉnh cho giới siêu giàu Châu Á -  Style-Republik.com | Thời Trang, sáng tạo và kinh doa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296400" y="876300"/>
            <a:ext cx="7496175"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Thiết kế cửa hàng may đo thời trang |30+ mẫu thiết kế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399" y="5162550"/>
            <a:ext cx="7496175" cy="4448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2" name="Picture 6" descr="Sartorial - hơn cả thời trang, đó là một phong cách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876300"/>
            <a:ext cx="7143750" cy="5048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4" name="Picture 8" descr="May Đo và May Sẵn - Bá Minh Silk - Phong Cách Thời Tr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026" y="6134100"/>
            <a:ext cx="7143750" cy="3476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barn(inVertical)">
                                      <p:cBhvr>
                                        <p:cTn id="7" dur="500"/>
                                        <p:tgtEl>
                                          <p:spTgt spid="92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animEffect transition="in" filter="barn(inVertical)">
                                      <p:cBhvr>
                                        <p:cTn id="17" dur="500"/>
                                        <p:tgtEl>
                                          <p:spTgt spid="92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220"/>
                                        </p:tgtEl>
                                        <p:attrNameLst>
                                          <p:attrName>style.visibility</p:attrName>
                                        </p:attrNameLst>
                                      </p:cBhvr>
                                      <p:to>
                                        <p:strVal val="visible"/>
                                      </p:to>
                                    </p:set>
                                    <p:animEffect transition="in" filter="barn(inVertical)">
                                      <p:cBhvr>
                                        <p:cTn id="22"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6BA"/>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62000" y="1028700"/>
            <a:ext cx="5724152" cy="2944587"/>
          </a:xfrm>
          <a:prstGeom prst="rect">
            <a:avLst/>
          </a:prstGeom>
        </p:spPr>
      </p:pic>
      <p:sp>
        <p:nvSpPr>
          <p:cNvPr id="16" name="TextBox 16"/>
          <p:cNvSpPr txBox="1"/>
          <p:nvPr/>
        </p:nvSpPr>
        <p:spPr>
          <a:xfrm>
            <a:off x="814398" y="2192664"/>
            <a:ext cx="5671754" cy="332142"/>
          </a:xfrm>
          <a:prstGeom prst="rect">
            <a:avLst/>
          </a:prstGeom>
        </p:spPr>
        <p:txBody>
          <a:bodyPr wrap="square" lIns="0" tIns="0" rIns="0" bIns="0" rtlCol="0" anchor="t">
            <a:spAutoFit/>
          </a:bodyPr>
          <a:lstStyle/>
          <a:p>
            <a:pPr algn="ctr">
              <a:lnSpc>
                <a:spcPts val="2280"/>
              </a:lnSpc>
            </a:pPr>
            <a:r>
              <a:rPr lang="en-US" sz="3800" b="1">
                <a:solidFill>
                  <a:srgbClr val="000000"/>
                </a:solidFill>
                <a:latin typeface="Arial" panose="020B0604020202020204" pitchFamily="34" charset="0"/>
                <a:cs typeface="Arial" panose="020B0604020202020204" pitchFamily="34" charset="0"/>
              </a:rPr>
              <a:t>Thời trang may sẵn</a:t>
            </a:r>
            <a:endParaRPr lang="en-US" sz="3800" b="1">
              <a:solidFill>
                <a:srgbClr val="000000"/>
              </a:solidFill>
              <a:latin typeface="Arial" panose="020B0604020202020204" pitchFamily="34" charset="0"/>
              <a:cs typeface="Arial" panose="020B0604020202020204" pitchFamily="34" charset="0"/>
            </a:endParaRPr>
          </a:p>
        </p:txBody>
      </p:sp>
      <p:sp>
        <p:nvSpPr>
          <p:cNvPr id="29" name="Rounded Rectangular Callout 9"/>
          <p:cNvSpPr/>
          <p:nvPr/>
        </p:nvSpPr>
        <p:spPr>
          <a:xfrm>
            <a:off x="5847965" y="3688770"/>
            <a:ext cx="10682661" cy="2465614"/>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a:t>
            </a:r>
            <a:r>
              <a:rPr lang="vi-VN" sz="3800">
                <a:solidFill>
                  <a:schemeClr val="tx1"/>
                </a:solidFill>
                <a:cs typeface="Arial" panose="020B0604020202020204" pitchFamily="34" charset="0"/>
              </a:rPr>
              <a:t>rang phục được thiết kế cho số đông, sản xuất công nghiệp, số lượng lớn.</a:t>
            </a:r>
            <a:endParaRPr lang="vi-VN" sz="3800">
              <a:solidFill>
                <a:schemeClr val="tx1"/>
              </a:solidFill>
              <a:cs typeface="Arial" panose="020B0604020202020204" pitchFamily="34" charset="0"/>
            </a:endParaRPr>
          </a:p>
        </p:txBody>
      </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4398" y="3973286"/>
            <a:ext cx="4609728" cy="6313714"/>
          </a:xfrm>
          <a:prstGeom prst="rect">
            <a:avLst/>
          </a:prstGeom>
        </p:spPr>
      </p:pic>
      <p:pic>
        <p:nvPicPr>
          <p:cNvPr id="11"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5468600" y="5372100"/>
            <a:ext cx="2461504" cy="4800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op 19+ Địa Chỉ Mua Áo Dài May Sẵn Ở Hà Nội Đẹp Nhất 20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19200" y="2019300"/>
            <a:ext cx="7620000" cy="701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5 xu hướng suit thời thượng sẽ chiếm lĩnh mùa mốt Xuân-Hè 22 | E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702" y="2009774"/>
            <a:ext cx="7620000" cy="7019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barn(inVertical)">
                                      <p:cBhvr>
                                        <p:cTn id="12"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sp>
        <p:nvSpPr>
          <p:cNvPr id="9" name="TextBox 9"/>
          <p:cNvSpPr txBox="1"/>
          <p:nvPr/>
        </p:nvSpPr>
        <p:spPr>
          <a:xfrm>
            <a:off x="0" y="1173762"/>
            <a:ext cx="18288000" cy="679451"/>
          </a:xfrm>
          <a:prstGeom prst="rect">
            <a:avLst/>
          </a:prstGeom>
        </p:spPr>
        <p:txBody>
          <a:bodyPr wrap="square" lIns="0" tIns="0" rIns="0" bIns="0" rtlCol="0" anchor="t">
            <a:spAutoFit/>
          </a:bodyPr>
          <a:lstStyle/>
          <a:p>
            <a:pPr algn="ctr">
              <a:lnSpc>
                <a:spcPts val="5600"/>
              </a:lnSpc>
              <a:spcBef>
                <a:spcPct val="0"/>
              </a:spcBef>
            </a:pPr>
            <a:r>
              <a:rPr lang="en-US" sz="4500" b="1">
                <a:solidFill>
                  <a:srgbClr val="9F5851"/>
                </a:solidFill>
                <a:latin typeface="Arial" panose="020B0604020202020204" pitchFamily="34" charset="0"/>
                <a:cs typeface="Arial" panose="020B0604020202020204" pitchFamily="34" charset="0"/>
              </a:rPr>
              <a:t>KẾT LUẬN</a:t>
            </a:r>
            <a:endParaRPr lang="en-US" sz="4500" b="1">
              <a:solidFill>
                <a:srgbClr val="9F5851"/>
              </a:solidFill>
              <a:latin typeface="Arial" panose="020B0604020202020204" pitchFamily="34" charset="0"/>
              <a:cs typeface="Arial" panose="020B0604020202020204" pitchFamily="34" charset="0"/>
            </a:endParaRPr>
          </a:p>
        </p:txBody>
      </p:sp>
      <p:pic>
        <p:nvPicPr>
          <p:cNvPr id="13"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20541665">
            <a:off x="15924813" y="-54788"/>
            <a:ext cx="2373524" cy="2373524"/>
          </a:xfrm>
          <a:prstGeom prst="rect">
            <a:avLst/>
          </a:prstGeom>
        </p:spPr>
      </p:pic>
      <p:pic>
        <p:nvPicPr>
          <p:cNvPr id="15" name="Picture 5"/>
          <p:cNvPicPr>
            <a:picLocks noChangeAspect="1"/>
          </p:cNvPicPr>
          <p:nvPr/>
        </p:nvPicPr>
        <p:blipFill rotWithShape="1">
          <a:blip r:embed="rId2"/>
          <a:srcRect t="7435" b="49210"/>
          <a:stretch>
            <a:fillRect/>
          </a:stretch>
        </p:blipFill>
        <p:spPr>
          <a:xfrm>
            <a:off x="2590800" y="2579127"/>
            <a:ext cx="12573000" cy="5257800"/>
          </a:xfrm>
          <a:prstGeom prst="rect">
            <a:avLst/>
          </a:prstGeom>
        </p:spPr>
      </p:pic>
      <p:pic>
        <p:nvPicPr>
          <p:cNvPr id="1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4344650" y="3643312"/>
            <a:ext cx="3943350" cy="6610350"/>
          </a:xfrm>
          <a:prstGeom prst="rect">
            <a:avLst/>
          </a:prstGeom>
        </p:spPr>
      </p:pic>
      <p:sp>
        <p:nvSpPr>
          <p:cNvPr id="17" name="TextBox 16"/>
          <p:cNvSpPr txBox="1"/>
          <p:nvPr/>
        </p:nvSpPr>
        <p:spPr>
          <a:xfrm>
            <a:off x="3567113" y="3749854"/>
            <a:ext cx="10620375" cy="2615460"/>
          </a:xfrm>
          <a:prstGeom prst="rect">
            <a:avLst/>
          </a:prstGeom>
          <a:noFill/>
        </p:spPr>
        <p:txBody>
          <a:bodyPr wrap="square">
            <a:spAutoFit/>
          </a:bodyPr>
          <a:lstStyle/>
          <a:p>
            <a:pPr algn="just">
              <a:lnSpc>
                <a:spcPct val="150000"/>
              </a:lnSpc>
              <a:spcBef>
                <a:spcPts val="100"/>
              </a:spcBef>
              <a:spcAft>
                <a:spcPts val="100"/>
              </a:spcAft>
            </a:pPr>
            <a:r>
              <a:rPr lang="vi-VN" sz="3800">
                <a:ea typeface="Arial" panose="020B0604020202020204" pitchFamily="34" charset="0"/>
                <a:cs typeface="Arial" panose="020B0604020202020204" pitchFamily="34" charset="0"/>
              </a:rPr>
              <a:t>Thời trang là một phong cách mặc phổ biến, ưa chuộng và thịnh hành ở thời điểm hiện tại, thường để chỉ quần áo, giày dép, phụ kiện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00" y="5907621"/>
            <a:ext cx="5562600" cy="58048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540283">
            <a:off x="11187058" y="-3354281"/>
            <a:ext cx="10998239" cy="71351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58335">
            <a:off x="15646948" y="303814"/>
            <a:ext cx="2373524" cy="237352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5931408">
            <a:off x="-1809157" y="7330341"/>
            <a:ext cx="413547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792771" y="3653928"/>
            <a:ext cx="4702457" cy="6747922"/>
          </a:xfrm>
          <a:prstGeom prst="rect">
            <a:avLst/>
          </a:prstGeom>
        </p:spPr>
      </p:pic>
      <p:sp>
        <p:nvSpPr>
          <p:cNvPr id="15" name="TextBox 15"/>
          <p:cNvSpPr txBox="1"/>
          <p:nvPr/>
        </p:nvSpPr>
        <p:spPr>
          <a:xfrm>
            <a:off x="32657" y="2163438"/>
            <a:ext cx="18288000" cy="1185068"/>
          </a:xfrm>
          <a:prstGeom prst="rect">
            <a:avLst/>
          </a:prstGeom>
        </p:spPr>
        <p:txBody>
          <a:bodyPr wrap="square" lIns="0" tIns="0" rIns="0" bIns="0" rtlCol="0" anchor="t">
            <a:spAutoFit/>
          </a:bodyPr>
          <a:lstStyle/>
          <a:p>
            <a:pPr algn="ctr">
              <a:lnSpc>
                <a:spcPts val="10505"/>
              </a:lnSpc>
            </a:pPr>
            <a:r>
              <a:rPr lang="en-US" sz="6000" b="1">
                <a:solidFill>
                  <a:srgbClr val="9F5851"/>
                </a:solidFill>
                <a:latin typeface="Arial" panose="020B0604020202020204" pitchFamily="34" charset="0"/>
                <a:cs typeface="Arial" panose="020B0604020202020204" pitchFamily="34" charset="0"/>
              </a:rPr>
              <a:t>2.3. TÌM HIỂU VỀ THIẾT KẾ THỜI TRANG</a:t>
            </a:r>
            <a:endParaRPr lang="en-US" sz="6000" b="1">
              <a:solidFill>
                <a:srgbClr val="9F5851"/>
              </a:solidFill>
              <a:latin typeface="Arial" panose="020B0604020202020204" pitchFamily="34" charset="0"/>
              <a:cs typeface="Arial" panose="020B0604020202020204" pitchFamily="34" charset="0"/>
            </a:endParaRPr>
          </a:p>
        </p:txBody>
      </p:sp>
      <p:pic>
        <p:nvPicPr>
          <p:cNvPr id="2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68401" y="6144986"/>
            <a:ext cx="3780158" cy="4114800"/>
          </a:xfrm>
          <a:prstGeom prst="rect">
            <a:avLst/>
          </a:prstGeom>
        </p:spPr>
      </p:pic>
      <p:pic>
        <p:nvPicPr>
          <p:cNvPr id="22" name="Picture 5"/>
          <p:cNvPicPr>
            <a:picLocks noChangeAspect="1"/>
          </p:cNvPicPr>
          <p:nvPr/>
        </p:nvPicPr>
        <p:blipFill>
          <a:blip r:embed="rId8"/>
          <a:srcRect/>
          <a:stretch>
            <a:fillRect/>
          </a:stretch>
        </p:blipFill>
        <p:spPr>
          <a:xfrm>
            <a:off x="1042329" y="7846670"/>
            <a:ext cx="2831334" cy="245972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100427">
            <a:off x="-133816" y="3800496"/>
            <a:ext cx="7271945" cy="659626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57200" y="3681411"/>
            <a:ext cx="5407836" cy="6805853"/>
          </a:xfrm>
          <a:prstGeom prst="rect">
            <a:avLst/>
          </a:prstGeom>
        </p:spPr>
      </p:pic>
      <p:sp>
        <p:nvSpPr>
          <p:cNvPr id="14" name="Rounded Rectangular Callout 9"/>
          <p:cNvSpPr/>
          <p:nvPr/>
        </p:nvSpPr>
        <p:spPr>
          <a:xfrm>
            <a:off x="7603867" y="2247900"/>
            <a:ext cx="5845952" cy="1585911"/>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800">
                <a:solidFill>
                  <a:schemeClr val="tx1"/>
                </a:solidFill>
                <a:latin typeface="Arial" panose="020B0604020202020204" pitchFamily="34" charset="0"/>
                <a:cs typeface="Arial" panose="020B0604020202020204" pitchFamily="34" charset="0"/>
              </a:rPr>
              <a:t>Thiết kế thời trang là gì?</a:t>
            </a:r>
            <a:endParaRPr lang="vi-VN" sz="3800" dirty="0">
              <a:solidFill>
                <a:schemeClr val="tx1"/>
              </a:solidFill>
              <a:latin typeface="Arial" panose="020B0604020202020204" pitchFamily="34" charset="0"/>
              <a:cs typeface="Arial" panose="020B0604020202020204" pitchFamily="34" charset="0"/>
            </a:endParaRPr>
          </a:p>
        </p:txBody>
      </p:sp>
      <p:sp>
        <p:nvSpPr>
          <p:cNvPr id="15" name="Rounded Rectangular Callout 9"/>
          <p:cNvSpPr/>
          <p:nvPr/>
        </p:nvSpPr>
        <p:spPr>
          <a:xfrm>
            <a:off x="6324600" y="4610100"/>
            <a:ext cx="9170982" cy="1828800"/>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800">
                <a:solidFill>
                  <a:schemeClr val="tx1"/>
                </a:solidFill>
                <a:latin typeface="Arial" panose="020B0604020202020204" pitchFamily="34" charset="0"/>
                <a:cs typeface="Arial" panose="020B0604020202020204" pitchFamily="34" charset="0"/>
              </a:rPr>
              <a:t>Kể tên một số nhà thiết kế thời trang trong và ngoài nước mà em biết.</a:t>
            </a:r>
            <a:endParaRPr lang="vi-VN" sz="3800" dirty="0">
              <a:solidFill>
                <a:schemeClr val="tx1"/>
              </a:solidFill>
              <a:latin typeface="Arial" panose="020B0604020202020204" pitchFamily="34" charset="0"/>
              <a:cs typeface="Arial" panose="020B0604020202020204" pitchFamily="34" charset="0"/>
            </a:endParaRPr>
          </a:p>
        </p:txBody>
      </p:sp>
      <p:pic>
        <p:nvPicPr>
          <p:cNvPr id="1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868400" y="6438900"/>
            <a:ext cx="4381500" cy="38147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pic>
        <p:nvPicPr>
          <p:cNvPr id="5" name="Picture 2"/>
          <p:cNvPicPr>
            <a:picLocks noChangeAspect="1"/>
          </p:cNvPicPr>
          <p:nvPr/>
        </p:nvPicPr>
        <p:blipFill>
          <a:blip r:embed="rId1"/>
          <a:srcRect/>
          <a:stretch>
            <a:fillRect/>
          </a:stretch>
        </p:blipFill>
        <p:spPr>
          <a:xfrm>
            <a:off x="1295400" y="723900"/>
            <a:ext cx="7364497" cy="4419600"/>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p:cNvPicPr>
          <p:nvPr/>
        </p:nvPicPr>
        <p:blipFill>
          <a:blip r:embed="rId2"/>
          <a:srcRect/>
          <a:stretch>
            <a:fillRect/>
          </a:stretch>
        </p:blipFill>
        <p:spPr>
          <a:xfrm>
            <a:off x="9296400" y="723900"/>
            <a:ext cx="7543800" cy="4419600"/>
          </a:xfrm>
          <a:prstGeom prst="rect">
            <a:avLst/>
          </a:prstGeom>
          <a:ln>
            <a:noFill/>
          </a:ln>
          <a:effectLst>
            <a:outerShdw blurRad="292100" dist="139700" dir="2700000" algn="tl" rotWithShape="0">
              <a:srgbClr val="333333">
                <a:alpha val="65000"/>
              </a:srgbClr>
            </a:outerShdw>
          </a:effectLst>
        </p:spPr>
      </p:pic>
      <p:pic>
        <p:nvPicPr>
          <p:cNvPr id="7" name="Picture 4"/>
          <p:cNvPicPr>
            <a:picLocks noChangeAspect="1"/>
          </p:cNvPicPr>
          <p:nvPr/>
        </p:nvPicPr>
        <p:blipFill>
          <a:blip r:embed="rId3"/>
          <a:srcRect l="93" r="93"/>
          <a:stretch>
            <a:fillRect/>
          </a:stretch>
        </p:blipFill>
        <p:spPr>
          <a:xfrm>
            <a:off x="1295400" y="5448300"/>
            <a:ext cx="7364497" cy="4572000"/>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p:cNvPicPr>
          <p:nvPr/>
        </p:nvPicPr>
        <p:blipFill>
          <a:blip r:embed="rId4"/>
          <a:srcRect/>
          <a:stretch>
            <a:fillRect/>
          </a:stretch>
        </p:blipFill>
        <p:spPr>
          <a:xfrm>
            <a:off x="9296400" y="5476875"/>
            <a:ext cx="7543800" cy="45434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81000" y="3463309"/>
            <a:ext cx="7191932" cy="4419600"/>
          </a:xfrm>
          <a:prstGeom prst="rect">
            <a:avLst/>
          </a:prstGeom>
        </p:spPr>
      </p:pic>
      <p:sp>
        <p:nvSpPr>
          <p:cNvPr id="10" name="TextBox 10"/>
          <p:cNvSpPr txBox="1"/>
          <p:nvPr/>
        </p:nvSpPr>
        <p:spPr>
          <a:xfrm>
            <a:off x="533400" y="5295900"/>
            <a:ext cx="6858000" cy="939231"/>
          </a:xfrm>
          <a:prstGeom prst="rect">
            <a:avLst/>
          </a:prstGeom>
        </p:spPr>
        <p:txBody>
          <a:bodyPr wrap="square" lIns="0" tIns="0" rIns="0" bIns="0" rtlCol="0" anchor="t">
            <a:spAutoFit/>
          </a:bodyPr>
          <a:lstStyle/>
          <a:p>
            <a:pPr algn="ctr">
              <a:lnSpc>
                <a:spcPts val="8400"/>
              </a:lnSpc>
              <a:spcBef>
                <a:spcPct val="0"/>
              </a:spcBef>
            </a:pPr>
            <a:r>
              <a:rPr lang="en-US" sz="4500" b="1">
                <a:solidFill>
                  <a:srgbClr val="000000"/>
                </a:solidFill>
                <a:latin typeface="Arial" panose="020B0604020202020204" pitchFamily="34" charset="0"/>
                <a:cs typeface="Arial" panose="020B0604020202020204" pitchFamily="34" charset="0"/>
              </a:rPr>
              <a:t>Thiết kế thời trang</a:t>
            </a:r>
            <a:endParaRPr lang="en-US" sz="4500" b="1">
              <a:solidFill>
                <a:srgbClr val="000000"/>
              </a:solidFill>
              <a:latin typeface="Arial" panose="020B0604020202020204" pitchFamily="34" charset="0"/>
              <a:cs typeface="Arial" panose="020B0604020202020204" pitchFamily="34" charset="0"/>
            </a:endParaRPr>
          </a:p>
        </p:txBody>
      </p:sp>
      <p:sp>
        <p:nvSpPr>
          <p:cNvPr id="11" name="Rounded Rectangular Callout 9"/>
          <p:cNvSpPr/>
          <p:nvPr/>
        </p:nvSpPr>
        <p:spPr>
          <a:xfrm>
            <a:off x="8686800" y="1364017"/>
            <a:ext cx="8610600" cy="4114801"/>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L</a:t>
            </a:r>
            <a:r>
              <a:rPr lang="vi-VN" sz="3800">
                <a:solidFill>
                  <a:schemeClr val="tx1"/>
                </a:solidFill>
                <a:cs typeface="Arial" panose="020B0604020202020204" pitchFamily="34" charset="0"/>
              </a:rPr>
              <a:t>à công việc sáng tạo, nghiên cứu xu hướng thẩm mỹ và nhu cầu tiêu dùng của xã hội nhằm tạo ra những sản phẩm thời trang mới</a:t>
            </a:r>
            <a:r>
              <a:rPr lang="en-US" sz="3800">
                <a:solidFill>
                  <a:schemeClr val="tx1"/>
                </a:solidFill>
                <a:cs typeface="Arial" panose="020B0604020202020204" pitchFamily="34" charset="0"/>
              </a:rPr>
              <a:t>.</a:t>
            </a:r>
            <a:endParaRPr lang="vi-VN" sz="3800">
              <a:solidFill>
                <a:schemeClr val="tx1"/>
              </a:solidFill>
              <a:cs typeface="Arial" panose="020B0604020202020204" pitchFamily="34" charset="0"/>
            </a:endParaRPr>
          </a:p>
        </p:txBody>
      </p:sp>
      <p:pic>
        <p:nvPicPr>
          <p:cNvPr id="12" name="Picture 10"/>
          <p:cNvPicPr>
            <a:picLocks noChangeAspect="1"/>
          </p:cNvPicPr>
          <p:nvPr/>
        </p:nvPicPr>
        <p:blipFill>
          <a:blip r:embed="rId3"/>
          <a:srcRect l="2685" r="2685"/>
          <a:stretch>
            <a:fillRect/>
          </a:stretch>
        </p:blipFill>
        <p:spPr>
          <a:xfrm>
            <a:off x="10531793" y="5478818"/>
            <a:ext cx="4920614" cy="480818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28388" y="2124008"/>
            <a:ext cx="5359073" cy="38390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4842" y="3027363"/>
            <a:ext cx="4242214" cy="1811176"/>
          </a:xfrm>
          <a:prstGeom prst="rect">
            <a:avLst/>
          </a:prstGeom>
        </p:spPr>
      </p:pic>
      <p:sp>
        <p:nvSpPr>
          <p:cNvPr id="11" name="TextBox 11"/>
          <p:cNvSpPr txBox="1"/>
          <p:nvPr/>
        </p:nvSpPr>
        <p:spPr>
          <a:xfrm>
            <a:off x="27383" y="1316917"/>
            <a:ext cx="18287999" cy="1005468"/>
          </a:xfrm>
          <a:prstGeom prst="rect">
            <a:avLst/>
          </a:prstGeom>
        </p:spPr>
        <p:txBody>
          <a:bodyPr wrap="square" lIns="0" tIns="0" rIns="0" bIns="0" rtlCol="0" anchor="t">
            <a:spAutoFit/>
          </a:bodyPr>
          <a:lstStyle/>
          <a:p>
            <a:pPr algn="ctr">
              <a:lnSpc>
                <a:spcPts val="8400"/>
              </a:lnSpc>
              <a:spcBef>
                <a:spcPct val="0"/>
              </a:spcBef>
            </a:pPr>
            <a:r>
              <a:rPr lang="en-US" sz="6600" b="1">
                <a:solidFill>
                  <a:srgbClr val="000000"/>
                </a:solidFill>
                <a:latin typeface="Arial" panose="020B0604020202020204" pitchFamily="34" charset="0"/>
                <a:cs typeface="Arial" panose="020B0604020202020204" pitchFamily="34" charset="0"/>
              </a:rPr>
              <a:t>NỘI DUNG BÀI HỌC</a:t>
            </a:r>
            <a:endParaRPr lang="en-US" sz="6600" b="1">
              <a:solidFill>
                <a:srgbClr val="000000"/>
              </a:solidFill>
              <a:latin typeface="Arial" panose="020B0604020202020204" pitchFamily="34" charset="0"/>
              <a:cs typeface="Arial" panose="020B0604020202020204" pitchFamily="34" charset="0"/>
            </a:endParaRPr>
          </a:p>
        </p:txBody>
      </p:sp>
      <p:sp>
        <p:nvSpPr>
          <p:cNvPr id="12" name="TextBox 12"/>
          <p:cNvSpPr txBox="1"/>
          <p:nvPr/>
        </p:nvSpPr>
        <p:spPr>
          <a:xfrm>
            <a:off x="944842" y="3477762"/>
            <a:ext cx="4098996" cy="910377"/>
          </a:xfrm>
          <a:prstGeom prst="rect">
            <a:avLst/>
          </a:prstGeom>
        </p:spPr>
        <p:txBody>
          <a:bodyPr wrap="square" lIns="0" tIns="0" rIns="0" bIns="0" rtlCol="0" anchor="t">
            <a:spAutoFit/>
          </a:bodyPr>
          <a:lstStyle/>
          <a:p>
            <a:pPr algn="ctr">
              <a:lnSpc>
                <a:spcPct val="150000"/>
              </a:lnSpc>
            </a:pPr>
            <a:r>
              <a:rPr lang="en-US" sz="4500">
                <a:solidFill>
                  <a:srgbClr val="383838"/>
                </a:solidFill>
                <a:latin typeface="Arial" panose="020B0604020202020204" pitchFamily="34" charset="0"/>
                <a:cs typeface="Arial" panose="020B0604020202020204" pitchFamily="34" charset="0"/>
              </a:rPr>
              <a:t>1. KHÁM PHÁ</a:t>
            </a:r>
            <a:endParaRPr lang="en-US" sz="4500">
              <a:solidFill>
                <a:srgbClr val="383838"/>
              </a:solidFill>
              <a:latin typeface="Arial" panose="020B0604020202020204" pitchFamily="34" charset="0"/>
              <a:cs typeface="Arial" panose="020B0604020202020204" pitchFamily="34" charset="0"/>
            </a:endParaRPr>
          </a:p>
        </p:txBody>
      </p:sp>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22383" y="7702815"/>
            <a:ext cx="1892442" cy="2544849"/>
          </a:xfrm>
          <a:prstGeom prst="rect">
            <a:avLst/>
          </a:prstGeom>
        </p:spPr>
      </p:pic>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91874" y="4692496"/>
            <a:ext cx="554688" cy="1023752"/>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717063">
            <a:off x="158454" y="7934731"/>
            <a:ext cx="2423401" cy="2472858"/>
          </a:xfrm>
          <a:prstGeom prst="rect">
            <a:avLst/>
          </a:prstGeom>
        </p:spPr>
      </p:pic>
      <p:pic>
        <p:nvPicPr>
          <p:cNvPr id="29"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1648473" y="2127559"/>
            <a:ext cx="5359073" cy="3839045"/>
          </a:xfrm>
          <a:prstGeom prst="rect">
            <a:avLst/>
          </a:prstGeom>
        </p:spPr>
      </p:pic>
      <p:pic>
        <p:nvPicPr>
          <p:cNvPr id="3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64927" y="3030914"/>
            <a:ext cx="4242214" cy="1811176"/>
          </a:xfrm>
          <a:prstGeom prst="rect">
            <a:avLst/>
          </a:prstGeom>
        </p:spPr>
      </p:pic>
      <p:sp>
        <p:nvSpPr>
          <p:cNvPr id="31" name="TextBox 12"/>
          <p:cNvSpPr txBox="1"/>
          <p:nvPr/>
        </p:nvSpPr>
        <p:spPr>
          <a:xfrm>
            <a:off x="12164927" y="3481313"/>
            <a:ext cx="4098996" cy="910377"/>
          </a:xfrm>
          <a:prstGeom prst="rect">
            <a:avLst/>
          </a:prstGeom>
        </p:spPr>
        <p:txBody>
          <a:bodyPr wrap="square" lIns="0" tIns="0" rIns="0" bIns="0" rtlCol="0" anchor="t">
            <a:spAutoFit/>
          </a:bodyPr>
          <a:lstStyle/>
          <a:p>
            <a:pPr algn="ctr">
              <a:lnSpc>
                <a:spcPct val="150000"/>
              </a:lnSpc>
            </a:pPr>
            <a:r>
              <a:rPr lang="en-US" sz="4500">
                <a:solidFill>
                  <a:srgbClr val="383838"/>
                </a:solidFill>
                <a:latin typeface="Arial" panose="020B0604020202020204" pitchFamily="34" charset="0"/>
                <a:cs typeface="Arial" panose="020B0604020202020204" pitchFamily="34" charset="0"/>
              </a:rPr>
              <a:t>2. NHẬN BIẾT</a:t>
            </a:r>
            <a:endParaRPr lang="en-US" sz="4500">
              <a:solidFill>
                <a:srgbClr val="383838"/>
              </a:solidFill>
              <a:latin typeface="Arial" panose="020B0604020202020204" pitchFamily="34" charset="0"/>
              <a:cs typeface="Arial" panose="020B0604020202020204" pitchFamily="34" charset="0"/>
            </a:endParaRPr>
          </a:p>
        </p:txBody>
      </p:sp>
      <p:pic>
        <p:nvPicPr>
          <p:cNvPr id="32"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11959" y="4696047"/>
            <a:ext cx="554688" cy="1023752"/>
          </a:xfrm>
          <a:prstGeom prst="rect">
            <a:avLst/>
          </a:prstGeom>
        </p:spPr>
      </p:pic>
      <p:pic>
        <p:nvPicPr>
          <p:cNvPr id="33"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395873" y="5631042"/>
            <a:ext cx="5359073" cy="3839045"/>
          </a:xfrm>
          <a:prstGeom prst="rect">
            <a:avLst/>
          </a:prstGeom>
        </p:spPr>
      </p:pic>
      <p:pic>
        <p:nvPicPr>
          <p:cNvPr id="34"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12327" y="6534397"/>
            <a:ext cx="4242214" cy="1811176"/>
          </a:xfrm>
          <a:prstGeom prst="rect">
            <a:avLst/>
          </a:prstGeom>
        </p:spPr>
      </p:pic>
      <p:sp>
        <p:nvSpPr>
          <p:cNvPr id="35" name="TextBox 12"/>
          <p:cNvSpPr txBox="1"/>
          <p:nvPr/>
        </p:nvSpPr>
        <p:spPr>
          <a:xfrm>
            <a:off x="3912327" y="6984796"/>
            <a:ext cx="4098996" cy="910377"/>
          </a:xfrm>
          <a:prstGeom prst="rect">
            <a:avLst/>
          </a:prstGeom>
        </p:spPr>
        <p:txBody>
          <a:bodyPr wrap="square" lIns="0" tIns="0" rIns="0" bIns="0" rtlCol="0" anchor="t">
            <a:spAutoFit/>
          </a:bodyPr>
          <a:lstStyle/>
          <a:p>
            <a:pPr algn="ctr">
              <a:lnSpc>
                <a:spcPct val="150000"/>
              </a:lnSpc>
            </a:pPr>
            <a:r>
              <a:rPr lang="en-US" sz="4500">
                <a:solidFill>
                  <a:srgbClr val="383838"/>
                </a:solidFill>
                <a:latin typeface="Arial" panose="020B0604020202020204" pitchFamily="34" charset="0"/>
                <a:cs typeface="Arial" panose="020B0604020202020204" pitchFamily="34" charset="0"/>
              </a:rPr>
              <a:t>3. THẢO LUẬN</a:t>
            </a:r>
            <a:endParaRPr lang="en-US" sz="4500">
              <a:solidFill>
                <a:srgbClr val="383838"/>
              </a:solidFill>
              <a:latin typeface="Arial" panose="020B0604020202020204" pitchFamily="34" charset="0"/>
              <a:cs typeface="Arial" panose="020B0604020202020204" pitchFamily="34" charset="0"/>
            </a:endParaRPr>
          </a:p>
        </p:txBody>
      </p:sp>
      <p:pic>
        <p:nvPicPr>
          <p:cNvPr id="36"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59359" y="8199530"/>
            <a:ext cx="554688" cy="1023752"/>
          </a:xfrm>
          <a:prstGeom prst="rect">
            <a:avLst/>
          </a:prstGeom>
        </p:spPr>
      </p:pic>
      <p:pic>
        <p:nvPicPr>
          <p:cNvPr id="37"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006122" y="5631042"/>
            <a:ext cx="5359073" cy="3839045"/>
          </a:xfrm>
          <a:prstGeom prst="rect">
            <a:avLst/>
          </a:prstGeom>
        </p:spPr>
      </p:pic>
      <p:pic>
        <p:nvPicPr>
          <p:cNvPr id="3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39972" y="6534396"/>
            <a:ext cx="4242214" cy="1811176"/>
          </a:xfrm>
          <a:prstGeom prst="rect">
            <a:avLst/>
          </a:prstGeom>
        </p:spPr>
      </p:pic>
      <p:sp>
        <p:nvSpPr>
          <p:cNvPr id="39" name="TextBox 12"/>
          <p:cNvSpPr txBox="1"/>
          <p:nvPr/>
        </p:nvSpPr>
        <p:spPr>
          <a:xfrm>
            <a:off x="9690992" y="7009960"/>
            <a:ext cx="4098996" cy="910377"/>
          </a:xfrm>
          <a:prstGeom prst="rect">
            <a:avLst/>
          </a:prstGeom>
        </p:spPr>
        <p:txBody>
          <a:bodyPr wrap="square" lIns="0" tIns="0" rIns="0" bIns="0" rtlCol="0" anchor="t">
            <a:spAutoFit/>
          </a:bodyPr>
          <a:lstStyle/>
          <a:p>
            <a:pPr algn="ctr">
              <a:lnSpc>
                <a:spcPct val="150000"/>
              </a:lnSpc>
            </a:pPr>
            <a:r>
              <a:rPr lang="en-US" sz="4500">
                <a:solidFill>
                  <a:srgbClr val="383838"/>
                </a:solidFill>
                <a:latin typeface="Arial" panose="020B0604020202020204" pitchFamily="34" charset="0"/>
                <a:cs typeface="Arial" panose="020B0604020202020204" pitchFamily="34" charset="0"/>
              </a:rPr>
              <a:t>4. VẬN DỤNG</a:t>
            </a:r>
            <a:endParaRPr lang="en-US" sz="4500">
              <a:solidFill>
                <a:srgbClr val="383838"/>
              </a:solidFill>
              <a:latin typeface="Arial" panose="020B0604020202020204" pitchFamily="34" charset="0"/>
              <a:cs typeface="Arial" panose="020B0604020202020204" pitchFamily="34" charset="0"/>
            </a:endParaRPr>
          </a:p>
        </p:txBody>
      </p:sp>
      <p:pic>
        <p:nvPicPr>
          <p:cNvPr id="40"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69608" y="8199530"/>
            <a:ext cx="554688" cy="102375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inVertical)">
                                      <p:cBhvr>
                                        <p:cTn id="40" dur="500"/>
                                        <p:tgtEl>
                                          <p:spTgt spid="35"/>
                                        </p:tgtEl>
                                      </p:cBhvr>
                                    </p:animEffect>
                                  </p:childTnLst>
                                </p:cTn>
                              </p:par>
                              <p:par>
                                <p:cTn id="41" presetID="16" presetClass="entr" presetSubtype="21"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par>
                                <p:cTn id="44" presetID="16" presetClass="entr" presetSubtype="21"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arn(inVertical)">
                                      <p:cBhvr>
                                        <p:cTn id="54" dur="500"/>
                                        <p:tgtEl>
                                          <p:spTgt spid="39"/>
                                        </p:tgtEl>
                                      </p:cBhvr>
                                    </p:animEffect>
                                  </p:childTnLst>
                                </p:cTn>
                              </p:par>
                              <p:par>
                                <p:cTn id="55" presetID="16" presetClass="entr" presetSubtype="21"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barn(inVertical)">
                                      <p:cBhvr>
                                        <p:cTn id="57" dur="500"/>
                                        <p:tgtEl>
                                          <p:spTgt spid="38"/>
                                        </p:tgtEl>
                                      </p:cBhvr>
                                    </p:animEffect>
                                  </p:childTnLst>
                                </p:cTn>
                              </p:par>
                              <p:par>
                                <p:cTn id="58" presetID="16" presetClass="entr" presetSubtype="21"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arn(inVertical)">
                                      <p:cBhvr>
                                        <p:cTn id="60" dur="500"/>
                                        <p:tgtEl>
                                          <p:spTgt spid="37"/>
                                        </p:tgtEl>
                                      </p:cBhvr>
                                    </p:animEffect>
                                  </p:childTnLst>
                                </p:cTn>
                              </p:par>
                              <p:par>
                                <p:cTn id="61" presetID="16" presetClass="entr" presetSubtype="21"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inVertical)">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1" grpId="0"/>
      <p:bldP spid="35" grpId="0"/>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33401" y="1092484"/>
            <a:ext cx="8305799" cy="7696200"/>
          </a:xfrm>
          <a:prstGeom prst="rect">
            <a:avLst/>
          </a:prstGeom>
        </p:spPr>
      </p:pic>
      <p:sp>
        <p:nvSpPr>
          <p:cNvPr id="6" name="TextBox 10"/>
          <p:cNvSpPr txBox="1"/>
          <p:nvPr/>
        </p:nvSpPr>
        <p:spPr>
          <a:xfrm>
            <a:off x="533402" y="8788684"/>
            <a:ext cx="8305798" cy="939231"/>
          </a:xfrm>
          <a:prstGeom prst="rect">
            <a:avLst/>
          </a:prstGeom>
        </p:spPr>
        <p:txBody>
          <a:bodyPr wrap="square" lIns="0" tIns="0" rIns="0" bIns="0" rtlCol="0" anchor="t">
            <a:spAutoFit/>
          </a:bodyPr>
          <a:lstStyle/>
          <a:p>
            <a:pPr algn="ctr">
              <a:lnSpc>
                <a:spcPts val="8400"/>
              </a:lnSpc>
              <a:spcBef>
                <a:spcPct val="0"/>
              </a:spcBef>
            </a:pPr>
            <a:r>
              <a:rPr lang="en-US" sz="3400">
                <a:solidFill>
                  <a:srgbClr val="000000"/>
                </a:solidFill>
                <a:latin typeface="Arial" panose="020B0604020202020204" pitchFamily="34" charset="0"/>
                <a:cs typeface="Arial" panose="020B0604020202020204" pitchFamily="34" charset="0"/>
              </a:rPr>
              <a:t>Nhà thiết kế Coco Chanel</a:t>
            </a:r>
            <a:endParaRPr lang="en-US" sz="3400">
              <a:solidFill>
                <a:srgbClr val="0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9296400" y="1174892"/>
            <a:ext cx="8048625" cy="7531384"/>
          </a:xfrm>
          <a:prstGeom prst="rect">
            <a:avLst/>
          </a:prstGeom>
        </p:spPr>
      </p:pic>
      <p:sp>
        <p:nvSpPr>
          <p:cNvPr id="9" name="TextBox 10"/>
          <p:cNvSpPr txBox="1"/>
          <p:nvPr/>
        </p:nvSpPr>
        <p:spPr>
          <a:xfrm>
            <a:off x="9905999" y="8788684"/>
            <a:ext cx="7439025" cy="939231"/>
          </a:xfrm>
          <a:prstGeom prst="rect">
            <a:avLst/>
          </a:prstGeom>
        </p:spPr>
        <p:txBody>
          <a:bodyPr wrap="square" lIns="0" tIns="0" rIns="0" bIns="0" rtlCol="0" anchor="t">
            <a:spAutoFit/>
          </a:bodyPr>
          <a:lstStyle/>
          <a:p>
            <a:pPr algn="ctr">
              <a:lnSpc>
                <a:spcPts val="8400"/>
              </a:lnSpc>
              <a:spcBef>
                <a:spcPct val="0"/>
              </a:spcBef>
            </a:pPr>
            <a:r>
              <a:rPr lang="en-US" sz="3400">
                <a:solidFill>
                  <a:srgbClr val="000000"/>
                </a:solidFill>
                <a:latin typeface="Arial" panose="020B0604020202020204" pitchFamily="34" charset="0"/>
                <a:cs typeface="Arial" panose="020B0604020202020204" pitchFamily="34" charset="0"/>
              </a:rPr>
              <a:t>Nhà thiết kế Christan Dior</a:t>
            </a:r>
            <a:endParaRPr lang="en-US" sz="34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
          <p:cNvSpPr txBox="1"/>
          <p:nvPr/>
        </p:nvSpPr>
        <p:spPr>
          <a:xfrm>
            <a:off x="533402" y="8788684"/>
            <a:ext cx="8305798" cy="939231"/>
          </a:xfrm>
          <a:prstGeom prst="rect">
            <a:avLst/>
          </a:prstGeom>
        </p:spPr>
        <p:txBody>
          <a:bodyPr wrap="square" lIns="0" tIns="0" rIns="0" bIns="0" rtlCol="0" anchor="t">
            <a:spAutoFit/>
          </a:bodyPr>
          <a:lstStyle/>
          <a:p>
            <a:pPr algn="ctr">
              <a:lnSpc>
                <a:spcPts val="8400"/>
              </a:lnSpc>
              <a:spcBef>
                <a:spcPct val="0"/>
              </a:spcBef>
            </a:pPr>
            <a:r>
              <a:rPr lang="en-US" sz="3400">
                <a:solidFill>
                  <a:srgbClr val="000000"/>
                </a:solidFill>
                <a:latin typeface="Arial" panose="020B0604020202020204" pitchFamily="34" charset="0"/>
                <a:cs typeface="Arial" panose="020B0604020202020204" pitchFamily="34" charset="0"/>
              </a:rPr>
              <a:t>Nhà thiết kế Karl Lagerfeld</a:t>
            </a:r>
            <a:endParaRPr lang="en-US" sz="3400">
              <a:solidFill>
                <a:srgbClr val="000000"/>
              </a:solidFill>
              <a:latin typeface="Arial" panose="020B0604020202020204" pitchFamily="34" charset="0"/>
              <a:cs typeface="Arial" panose="020B0604020202020204" pitchFamily="34" charset="0"/>
            </a:endParaRPr>
          </a:p>
        </p:txBody>
      </p:sp>
      <p:sp>
        <p:nvSpPr>
          <p:cNvPr id="9" name="TextBox 10"/>
          <p:cNvSpPr txBox="1"/>
          <p:nvPr/>
        </p:nvSpPr>
        <p:spPr>
          <a:xfrm>
            <a:off x="9296402" y="8788684"/>
            <a:ext cx="7905750" cy="939231"/>
          </a:xfrm>
          <a:prstGeom prst="rect">
            <a:avLst/>
          </a:prstGeom>
        </p:spPr>
        <p:txBody>
          <a:bodyPr wrap="square" lIns="0" tIns="0" rIns="0" bIns="0" rtlCol="0" anchor="t">
            <a:spAutoFit/>
          </a:bodyPr>
          <a:lstStyle/>
          <a:p>
            <a:pPr algn="ctr">
              <a:lnSpc>
                <a:spcPts val="8400"/>
              </a:lnSpc>
              <a:spcBef>
                <a:spcPct val="0"/>
              </a:spcBef>
            </a:pPr>
            <a:r>
              <a:rPr lang="en-US" sz="3400">
                <a:solidFill>
                  <a:srgbClr val="000000"/>
                </a:solidFill>
                <a:latin typeface="Arial" panose="020B0604020202020204" pitchFamily="34" charset="0"/>
                <a:cs typeface="Arial" panose="020B0604020202020204" pitchFamily="34" charset="0"/>
              </a:rPr>
              <a:t>Nhà thiết kế Donna Karan</a:t>
            </a:r>
            <a:endParaRPr lang="en-US" sz="3400">
              <a:solidFill>
                <a:srgbClr val="0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
          <a:stretch>
            <a:fillRect/>
          </a:stretch>
        </p:blipFill>
        <p:spPr>
          <a:xfrm>
            <a:off x="709613" y="1333500"/>
            <a:ext cx="8281988" cy="7531384"/>
          </a:xfrm>
          <a:prstGeom prst="rect">
            <a:avLst/>
          </a:prstGeom>
        </p:spPr>
      </p:pic>
      <p:pic>
        <p:nvPicPr>
          <p:cNvPr id="8" name="Picture 7"/>
          <p:cNvPicPr>
            <a:picLocks noChangeAspect="1"/>
          </p:cNvPicPr>
          <p:nvPr/>
        </p:nvPicPr>
        <p:blipFill>
          <a:blip r:embed="rId2"/>
          <a:stretch>
            <a:fillRect/>
          </a:stretch>
        </p:blipFill>
        <p:spPr>
          <a:xfrm>
            <a:off x="9296401" y="1333500"/>
            <a:ext cx="7905750" cy="753138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
          <p:cNvSpPr txBox="1"/>
          <p:nvPr/>
        </p:nvSpPr>
        <p:spPr>
          <a:xfrm>
            <a:off x="1447800" y="8648700"/>
            <a:ext cx="8001000" cy="939231"/>
          </a:xfrm>
          <a:prstGeom prst="rect">
            <a:avLst/>
          </a:prstGeom>
        </p:spPr>
        <p:txBody>
          <a:bodyPr wrap="square" lIns="0" tIns="0" rIns="0" bIns="0" rtlCol="0" anchor="t">
            <a:spAutoFit/>
          </a:bodyPr>
          <a:lstStyle/>
          <a:p>
            <a:pPr algn="ctr">
              <a:lnSpc>
                <a:spcPts val="8400"/>
              </a:lnSpc>
              <a:spcBef>
                <a:spcPct val="0"/>
              </a:spcBef>
            </a:pPr>
            <a:r>
              <a:rPr lang="en-US" sz="3400">
                <a:solidFill>
                  <a:srgbClr val="000000"/>
                </a:solidFill>
                <a:latin typeface="Arial" panose="020B0604020202020204" pitchFamily="34" charset="0"/>
                <a:cs typeface="Arial" panose="020B0604020202020204" pitchFamily="34" charset="0"/>
              </a:rPr>
              <a:t>Nhà thiết kế Thủy Nguyễn</a:t>
            </a:r>
            <a:endParaRPr lang="en-US" sz="3400">
              <a:solidFill>
                <a:srgbClr val="000000"/>
              </a:solidFill>
              <a:latin typeface="Arial" panose="020B0604020202020204" pitchFamily="34" charset="0"/>
              <a:cs typeface="Arial" panose="020B0604020202020204" pitchFamily="34" charset="0"/>
            </a:endParaRPr>
          </a:p>
        </p:txBody>
      </p:sp>
      <p:sp>
        <p:nvSpPr>
          <p:cNvPr id="9" name="TextBox 10"/>
          <p:cNvSpPr txBox="1"/>
          <p:nvPr/>
        </p:nvSpPr>
        <p:spPr>
          <a:xfrm>
            <a:off x="10248900" y="8648699"/>
            <a:ext cx="6781800" cy="939231"/>
          </a:xfrm>
          <a:prstGeom prst="rect">
            <a:avLst/>
          </a:prstGeom>
        </p:spPr>
        <p:txBody>
          <a:bodyPr wrap="square" lIns="0" tIns="0" rIns="0" bIns="0" rtlCol="0" anchor="t">
            <a:spAutoFit/>
          </a:bodyPr>
          <a:lstStyle/>
          <a:p>
            <a:pPr algn="ctr">
              <a:lnSpc>
                <a:spcPts val="8400"/>
              </a:lnSpc>
              <a:spcBef>
                <a:spcPct val="0"/>
              </a:spcBef>
            </a:pPr>
            <a:r>
              <a:rPr lang="en-US" sz="3400">
                <a:solidFill>
                  <a:srgbClr val="000000"/>
                </a:solidFill>
                <a:latin typeface="Arial" panose="020B0604020202020204" pitchFamily="34" charset="0"/>
                <a:cs typeface="Arial" panose="020B0604020202020204" pitchFamily="34" charset="0"/>
              </a:rPr>
              <a:t>Nhà thiết kế Nguyễn Công Trí</a:t>
            </a:r>
            <a:endParaRPr lang="en-US" sz="3400">
              <a:solidFill>
                <a:srgbClr val="000000"/>
              </a:solidFill>
              <a:latin typeface="Arial" panose="020B0604020202020204" pitchFamily="34" charset="0"/>
              <a:cs typeface="Arial" panose="020B0604020202020204" pitchFamily="34" charset="0"/>
            </a:endParaRPr>
          </a:p>
        </p:txBody>
      </p:sp>
      <p:pic>
        <p:nvPicPr>
          <p:cNvPr id="11266" name="Picture 2" descr="NTK Thủy Nguyễn và BST áo dài cưới đậm chất trữ tình tại ELLE Wedding Art  Gallery 2020 | Tập đoàn dệt may Việt 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47800" y="1333500"/>
            <a:ext cx="8001000" cy="73914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Nguyễn Công Trí: 'Tôi đã cưỡi lên được cọ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5200" y="1333500"/>
            <a:ext cx="5029200" cy="739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barn(inVertical)">
                                      <p:cBhvr>
                                        <p:cTn id="15" dur="500"/>
                                        <p:tgtEl>
                                          <p:spTgt spid="1126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
          <p:cNvSpPr txBox="1"/>
          <p:nvPr/>
        </p:nvSpPr>
        <p:spPr>
          <a:xfrm>
            <a:off x="1347787" y="8852470"/>
            <a:ext cx="7620000" cy="939231"/>
          </a:xfrm>
          <a:prstGeom prst="rect">
            <a:avLst/>
          </a:prstGeom>
        </p:spPr>
        <p:txBody>
          <a:bodyPr wrap="square" lIns="0" tIns="0" rIns="0" bIns="0" rtlCol="0" anchor="t">
            <a:spAutoFit/>
          </a:bodyPr>
          <a:lstStyle/>
          <a:p>
            <a:pPr algn="ctr">
              <a:lnSpc>
                <a:spcPts val="8400"/>
              </a:lnSpc>
              <a:spcBef>
                <a:spcPct val="0"/>
              </a:spcBef>
            </a:pPr>
            <a:r>
              <a:rPr lang="en-US" sz="3400">
                <a:solidFill>
                  <a:srgbClr val="000000"/>
                </a:solidFill>
                <a:latin typeface="Arial" panose="020B0604020202020204" pitchFamily="34" charset="0"/>
                <a:cs typeface="Arial" panose="020B0604020202020204" pitchFamily="34" charset="0"/>
              </a:rPr>
              <a:t>Nhà thiết kế Phương My</a:t>
            </a:r>
            <a:endParaRPr lang="en-US" sz="3400">
              <a:solidFill>
                <a:srgbClr val="000000"/>
              </a:solidFill>
              <a:latin typeface="Arial" panose="020B0604020202020204" pitchFamily="34" charset="0"/>
              <a:cs typeface="Arial" panose="020B0604020202020204" pitchFamily="34" charset="0"/>
            </a:endParaRPr>
          </a:p>
        </p:txBody>
      </p:sp>
      <p:sp>
        <p:nvSpPr>
          <p:cNvPr id="9" name="TextBox 10"/>
          <p:cNvSpPr txBox="1"/>
          <p:nvPr/>
        </p:nvSpPr>
        <p:spPr>
          <a:xfrm>
            <a:off x="9372600" y="8852470"/>
            <a:ext cx="7620000" cy="939231"/>
          </a:xfrm>
          <a:prstGeom prst="rect">
            <a:avLst/>
          </a:prstGeom>
        </p:spPr>
        <p:txBody>
          <a:bodyPr wrap="square" lIns="0" tIns="0" rIns="0" bIns="0" rtlCol="0" anchor="t">
            <a:spAutoFit/>
          </a:bodyPr>
          <a:lstStyle/>
          <a:p>
            <a:pPr algn="ctr">
              <a:lnSpc>
                <a:spcPts val="8400"/>
              </a:lnSpc>
              <a:spcBef>
                <a:spcPct val="0"/>
              </a:spcBef>
            </a:pPr>
            <a:r>
              <a:rPr lang="en-US" sz="3400">
                <a:solidFill>
                  <a:srgbClr val="000000"/>
                </a:solidFill>
                <a:latin typeface="Arial" panose="020B0604020202020204" pitchFamily="34" charset="0"/>
                <a:cs typeface="Arial" panose="020B0604020202020204" pitchFamily="34" charset="0"/>
              </a:rPr>
              <a:t>Nhà thiết kế Lê Thanh Hòa</a:t>
            </a:r>
            <a:endParaRPr lang="en-US" sz="3400">
              <a:solidFill>
                <a:srgbClr val="000000"/>
              </a:solidFill>
              <a:latin typeface="Arial" panose="020B0604020202020204" pitchFamily="34" charset="0"/>
              <a:cs typeface="Arial" panose="020B0604020202020204" pitchFamily="34" charset="0"/>
            </a:endParaRPr>
          </a:p>
        </p:txBody>
      </p:sp>
      <p:pic>
        <p:nvPicPr>
          <p:cNvPr id="122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33500" y="647701"/>
            <a:ext cx="7620000" cy="83058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600" y="647700"/>
            <a:ext cx="7620000" cy="830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barn(inVertical)">
                                      <p:cBhvr>
                                        <p:cTn id="15" dur="500"/>
                                        <p:tgtEl>
                                          <p:spTgt spid="1229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sp>
        <p:nvSpPr>
          <p:cNvPr id="15" name="TextBox 15"/>
          <p:cNvSpPr txBox="1"/>
          <p:nvPr/>
        </p:nvSpPr>
        <p:spPr>
          <a:xfrm>
            <a:off x="32657" y="1562100"/>
            <a:ext cx="18288000" cy="2531590"/>
          </a:xfrm>
          <a:prstGeom prst="rect">
            <a:avLst/>
          </a:prstGeom>
        </p:spPr>
        <p:txBody>
          <a:bodyPr wrap="square" lIns="0" tIns="0" rIns="0" bIns="0" rtlCol="0" anchor="t">
            <a:spAutoFit/>
          </a:bodyPr>
          <a:lstStyle/>
          <a:p>
            <a:pPr algn="ctr">
              <a:lnSpc>
                <a:spcPts val="10505"/>
              </a:lnSpc>
            </a:pPr>
            <a:r>
              <a:rPr lang="en-US" sz="6000" b="1">
                <a:solidFill>
                  <a:srgbClr val="9F5851"/>
                </a:solidFill>
                <a:latin typeface="Arial" panose="020B0604020202020204" pitchFamily="34" charset="0"/>
                <a:cs typeface="Arial" panose="020B0604020202020204" pitchFamily="34" charset="0"/>
              </a:rPr>
              <a:t>2.4. TÌM HIỂU VỀ MỘT SỐ LĨNH VỰC CƠ BẢN</a:t>
            </a:r>
            <a:endParaRPr lang="en-US" sz="6000" b="1">
              <a:solidFill>
                <a:srgbClr val="9F5851"/>
              </a:solidFill>
              <a:latin typeface="Arial" panose="020B0604020202020204" pitchFamily="34" charset="0"/>
              <a:cs typeface="Arial" panose="020B0604020202020204" pitchFamily="34" charset="0"/>
            </a:endParaRPr>
          </a:p>
          <a:p>
            <a:pPr algn="ctr">
              <a:lnSpc>
                <a:spcPts val="10505"/>
              </a:lnSpc>
            </a:pPr>
            <a:r>
              <a:rPr lang="en-US" sz="6000" b="1">
                <a:solidFill>
                  <a:srgbClr val="9F5851"/>
                </a:solidFill>
                <a:latin typeface="Arial" panose="020B0604020202020204" pitchFamily="34" charset="0"/>
                <a:cs typeface="Arial" panose="020B0604020202020204" pitchFamily="34" charset="0"/>
              </a:rPr>
              <a:t> CỦA NGÀNH THIẾT KỂ THỜI TRANG</a:t>
            </a:r>
            <a:endParaRPr lang="en-US" sz="6000" b="1">
              <a:solidFill>
                <a:srgbClr val="9F5851"/>
              </a:solidFill>
              <a:latin typeface="Arial" panose="020B0604020202020204" pitchFamily="34" charset="0"/>
              <a:cs typeface="Arial" panose="020B0604020202020204" pitchFamily="34" charset="0"/>
            </a:endParaRPr>
          </a:p>
        </p:txBody>
      </p:sp>
      <p:pic>
        <p:nvPicPr>
          <p:cNvPr id="22" name="Picture 5"/>
          <p:cNvPicPr>
            <a:picLocks noChangeAspect="1"/>
          </p:cNvPicPr>
          <p:nvPr/>
        </p:nvPicPr>
        <p:blipFill>
          <a:blip r:embed="rId1"/>
          <a:srcRect/>
          <a:stretch>
            <a:fillRect/>
          </a:stretch>
        </p:blipFill>
        <p:spPr>
          <a:xfrm>
            <a:off x="203252" y="7827279"/>
            <a:ext cx="2831334" cy="2459721"/>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02808" y="4301328"/>
            <a:ext cx="5547698" cy="6005629"/>
          </a:xfrm>
          <a:prstGeom prst="rect">
            <a:avLst/>
          </a:prstGeom>
        </p:spPr>
      </p:pic>
      <p:pic>
        <p:nvPicPr>
          <p:cNvPr id="1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38473" y="6611517"/>
            <a:ext cx="3575304" cy="36482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C6BA"/>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600200" y="2705100"/>
            <a:ext cx="5724406" cy="3720092"/>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57994" y="5824397"/>
            <a:ext cx="3738631" cy="4119703"/>
          </a:xfrm>
          <a:prstGeom prst="rect">
            <a:avLst/>
          </a:prstGeom>
        </p:spPr>
      </p:pic>
      <p:sp>
        <p:nvSpPr>
          <p:cNvPr id="14" name="AutoShape 14"/>
          <p:cNvSpPr/>
          <p:nvPr/>
        </p:nvSpPr>
        <p:spPr>
          <a:xfrm>
            <a:off x="0" y="9944100"/>
            <a:ext cx="18288000" cy="0"/>
          </a:xfrm>
          <a:prstGeom prst="line">
            <a:avLst/>
          </a:prstGeom>
          <a:ln w="133350" cap="rnd">
            <a:solidFill>
              <a:srgbClr val="FFDDD3"/>
            </a:solidFill>
            <a:prstDash val="solid"/>
            <a:headEnd type="none" w="sm" len="sm"/>
            <a:tailEnd type="none" w="sm" len="sm"/>
          </a:ln>
        </p:spPr>
      </p:sp>
      <p:sp>
        <p:nvSpPr>
          <p:cNvPr id="15" name="TextBox 15"/>
          <p:cNvSpPr txBox="1"/>
          <p:nvPr/>
        </p:nvSpPr>
        <p:spPr>
          <a:xfrm>
            <a:off x="0" y="1358800"/>
            <a:ext cx="18288000" cy="948016"/>
          </a:xfrm>
          <a:prstGeom prst="rect">
            <a:avLst/>
          </a:prstGeom>
        </p:spPr>
        <p:txBody>
          <a:bodyPr wrap="square" lIns="0" tIns="0" rIns="0" bIns="0" rtlCol="0" anchor="t">
            <a:spAutoFit/>
          </a:bodyPr>
          <a:lstStyle/>
          <a:p>
            <a:pPr algn="ctr">
              <a:lnSpc>
                <a:spcPts val="8400"/>
              </a:lnSpc>
              <a:spcBef>
                <a:spcPct val="0"/>
              </a:spcBef>
            </a:pPr>
            <a:r>
              <a:rPr lang="en-US" sz="4800" b="1">
                <a:solidFill>
                  <a:srgbClr val="000000"/>
                </a:solidFill>
                <a:latin typeface="Arial" panose="020B0604020202020204" pitchFamily="34" charset="0"/>
                <a:cs typeface="Arial" panose="020B0604020202020204" pitchFamily="34" charset="0"/>
              </a:rPr>
              <a:t>THẢO LUẬN NHÓM</a:t>
            </a:r>
            <a:endParaRPr lang="en-US" sz="4800" b="1">
              <a:solidFill>
                <a:srgbClr val="000000"/>
              </a:solidFill>
              <a:latin typeface="Arial" panose="020B0604020202020204" pitchFamily="34" charset="0"/>
              <a:cs typeface="Arial" panose="020B0604020202020204" pitchFamily="34" charset="0"/>
            </a:endParaRPr>
          </a:p>
        </p:txBody>
      </p:sp>
      <p:sp>
        <p:nvSpPr>
          <p:cNvPr id="18" name="TextBox 18"/>
          <p:cNvSpPr txBox="1"/>
          <p:nvPr/>
        </p:nvSpPr>
        <p:spPr>
          <a:xfrm>
            <a:off x="1600200" y="3456742"/>
            <a:ext cx="5397157" cy="1645963"/>
          </a:xfrm>
          <a:prstGeom prst="rect">
            <a:avLst/>
          </a:prstGeom>
        </p:spPr>
        <p:txBody>
          <a:bodyPr wrap="square" lIns="0" tIns="0" rIns="0" bIns="0" rtlCol="0" anchor="t">
            <a:spAutoFit/>
          </a:bodyPr>
          <a:lstStyle/>
          <a:p>
            <a:pPr algn="ctr">
              <a:lnSpc>
                <a:spcPct val="150000"/>
              </a:lnSpc>
            </a:pPr>
            <a:r>
              <a:rPr lang="en-US" sz="3800" b="1">
                <a:solidFill>
                  <a:srgbClr val="000000"/>
                </a:solidFill>
                <a:latin typeface="Arial" panose="020B0604020202020204" pitchFamily="34" charset="0"/>
                <a:cs typeface="Arial" panose="020B0604020202020204" pitchFamily="34" charset="0"/>
              </a:rPr>
              <a:t>Nhóm 1</a:t>
            </a:r>
            <a:r>
              <a:rPr lang="en-US" sz="3800">
                <a:solidFill>
                  <a:srgbClr val="000000"/>
                </a:solidFill>
                <a:latin typeface="Arial" panose="020B0604020202020204" pitchFamily="34" charset="0"/>
                <a:cs typeface="Arial" panose="020B0604020202020204" pitchFamily="34" charset="0"/>
              </a:rPr>
              <a:t>: Tìm hiểu về thiết kế trang phục</a:t>
            </a:r>
            <a:endParaRPr lang="en-US" sz="3800">
              <a:solidFill>
                <a:srgbClr val="000000"/>
              </a:solidFill>
              <a:latin typeface="Arial" panose="020B0604020202020204" pitchFamily="34" charset="0"/>
              <a:cs typeface="Arial" panose="020B0604020202020204" pitchFamily="34" charset="0"/>
            </a:endParaRPr>
          </a:p>
        </p:txBody>
      </p:sp>
      <p:pic>
        <p:nvPicPr>
          <p:cNvPr id="20"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07821" y="6028765"/>
            <a:ext cx="3716054" cy="3931537"/>
          </a:xfrm>
          <a:prstGeom prst="rect">
            <a:avLst/>
          </a:prstGeom>
        </p:spPr>
      </p:pic>
      <p:pic>
        <p:nvPicPr>
          <p:cNvPr id="21" name="Picture 11"/>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1582400" y="2695575"/>
            <a:ext cx="5724406" cy="3720092"/>
          </a:xfrm>
          <a:prstGeom prst="rect">
            <a:avLst/>
          </a:prstGeom>
        </p:spPr>
      </p:pic>
      <p:sp>
        <p:nvSpPr>
          <p:cNvPr id="23" name="TextBox 18"/>
          <p:cNvSpPr txBox="1"/>
          <p:nvPr/>
        </p:nvSpPr>
        <p:spPr>
          <a:xfrm>
            <a:off x="11582400" y="3447217"/>
            <a:ext cx="5397157" cy="1645963"/>
          </a:xfrm>
          <a:prstGeom prst="rect">
            <a:avLst/>
          </a:prstGeom>
        </p:spPr>
        <p:txBody>
          <a:bodyPr wrap="square" lIns="0" tIns="0" rIns="0" bIns="0" rtlCol="0" anchor="t">
            <a:spAutoFit/>
          </a:bodyPr>
          <a:lstStyle/>
          <a:p>
            <a:pPr algn="ctr">
              <a:lnSpc>
                <a:spcPct val="150000"/>
              </a:lnSpc>
            </a:pPr>
            <a:r>
              <a:rPr lang="en-US" sz="3800" b="1">
                <a:solidFill>
                  <a:srgbClr val="000000"/>
                </a:solidFill>
                <a:latin typeface="Arial" panose="020B0604020202020204" pitchFamily="34" charset="0"/>
                <a:cs typeface="Arial" panose="020B0604020202020204" pitchFamily="34" charset="0"/>
              </a:rPr>
              <a:t>Nhóm 2</a:t>
            </a:r>
            <a:r>
              <a:rPr lang="en-US" sz="3800">
                <a:solidFill>
                  <a:srgbClr val="000000"/>
                </a:solidFill>
                <a:latin typeface="Arial" panose="020B0604020202020204" pitchFamily="34" charset="0"/>
                <a:cs typeface="Arial" panose="020B0604020202020204" pitchFamily="34" charset="0"/>
              </a:rPr>
              <a:t>: Tìm hiểu về thiết kế phụ kiện</a:t>
            </a:r>
            <a:endParaRPr lang="en-US" sz="3800">
              <a:solidFill>
                <a:srgbClr val="000000"/>
              </a:solidFill>
              <a:latin typeface="Arial" panose="020B0604020202020204" pitchFamily="34" charset="0"/>
              <a:cs typeface="Arial" panose="020B0604020202020204" pitchFamily="34" charset="0"/>
            </a:endParaRPr>
          </a:p>
        </p:txBody>
      </p:sp>
      <p:pic>
        <p:nvPicPr>
          <p:cNvPr id="24" name="Picture 10"/>
          <p:cNvPicPr>
            <a:picLocks noChangeAspect="1"/>
          </p:cNvPicPr>
          <p:nvPr/>
        </p:nvPicPr>
        <p:blipFill>
          <a:blip r:embed="rId7"/>
          <a:srcRect l="2685" r="2685"/>
          <a:stretch>
            <a:fillRect/>
          </a:stretch>
        </p:blipFill>
        <p:spPr>
          <a:xfrm>
            <a:off x="7052356" y="5572125"/>
            <a:ext cx="4833146" cy="4724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1058335">
            <a:off x="15772413" y="210274"/>
            <a:ext cx="2373524" cy="237352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5931408">
            <a:off x="2470" y="6926538"/>
            <a:ext cx="3177311" cy="3161425"/>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295899" y="1184029"/>
            <a:ext cx="7696200" cy="1981200"/>
          </a:xfrm>
          <a:prstGeom prst="rect">
            <a:avLst/>
          </a:prstGeom>
        </p:spPr>
      </p:pic>
      <p:sp>
        <p:nvSpPr>
          <p:cNvPr id="14" name="TextBox 14"/>
          <p:cNvSpPr txBox="1"/>
          <p:nvPr/>
        </p:nvSpPr>
        <p:spPr>
          <a:xfrm>
            <a:off x="5655821" y="2060822"/>
            <a:ext cx="6976355" cy="487185"/>
          </a:xfrm>
          <a:prstGeom prst="rect">
            <a:avLst/>
          </a:prstGeom>
        </p:spPr>
        <p:txBody>
          <a:bodyPr wrap="square" lIns="0" tIns="0" rIns="0" bIns="0" rtlCol="0" anchor="t">
            <a:spAutoFit/>
          </a:bodyPr>
          <a:lstStyle/>
          <a:p>
            <a:pPr algn="ctr">
              <a:lnSpc>
                <a:spcPts val="3720"/>
              </a:lnSpc>
            </a:pPr>
            <a:r>
              <a:rPr lang="en-US" sz="4500" b="1" spc="632">
                <a:solidFill>
                  <a:srgbClr val="FFFFFF"/>
                </a:solidFill>
                <a:latin typeface="Arial" panose="020B0604020202020204" pitchFamily="34" charset="0"/>
                <a:cs typeface="Arial" panose="020B0604020202020204" pitchFamily="34" charset="0"/>
              </a:rPr>
              <a:t>Thiết kế trang phục</a:t>
            </a:r>
            <a:endParaRPr lang="en-US" sz="4500" b="1" spc="632">
              <a:solidFill>
                <a:srgbClr val="FFFFFF"/>
              </a:solidFill>
              <a:latin typeface="Arial" panose="020B0604020202020204" pitchFamily="34" charset="0"/>
              <a:cs typeface="Arial" panose="020B0604020202020204" pitchFamily="34" charset="0"/>
            </a:endParaRPr>
          </a:p>
        </p:txBody>
      </p:sp>
      <p:grpSp>
        <p:nvGrpSpPr>
          <p:cNvPr id="21" name="Group 2"/>
          <p:cNvGrpSpPr/>
          <p:nvPr/>
        </p:nvGrpSpPr>
        <p:grpSpPr>
          <a:xfrm>
            <a:off x="3067961" y="3848100"/>
            <a:ext cx="12094387" cy="5105400"/>
            <a:chOff x="0" y="0"/>
            <a:chExt cx="10488335" cy="7311917"/>
          </a:xfrm>
        </p:grpSpPr>
        <p:sp>
          <p:nvSpPr>
            <p:cNvPr id="22"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sp>
        <p:sp>
          <p:nvSpPr>
            <p:cNvPr id="23"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sp>
      </p:grpSp>
      <p:pic>
        <p:nvPicPr>
          <p:cNvPr id="24"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82864" y="6660823"/>
            <a:ext cx="3605778" cy="3626177"/>
          </a:xfrm>
          <a:prstGeom prst="rect">
            <a:avLst/>
          </a:prstGeom>
        </p:spPr>
      </p:pic>
      <p:pic>
        <p:nvPicPr>
          <p:cNvPr id="25"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4847205" y="6660822"/>
            <a:ext cx="3431270" cy="3626177"/>
          </a:xfrm>
          <a:prstGeom prst="rect">
            <a:avLst/>
          </a:prstGeom>
        </p:spPr>
      </p:pic>
      <p:sp>
        <p:nvSpPr>
          <p:cNvPr id="27" name="TextBox 26"/>
          <p:cNvSpPr txBox="1"/>
          <p:nvPr/>
        </p:nvSpPr>
        <p:spPr>
          <a:xfrm>
            <a:off x="3786959" y="4826778"/>
            <a:ext cx="10714081" cy="2629374"/>
          </a:xfrm>
          <a:prstGeom prst="rect">
            <a:avLst/>
          </a:prstGeom>
          <a:noFill/>
        </p:spPr>
        <p:txBody>
          <a:bodyPr wrap="square">
            <a:spAutoFit/>
          </a:bodyPr>
          <a:lstStyle/>
          <a:p>
            <a:pPr algn="just">
              <a:lnSpc>
                <a:spcPct val="150000"/>
              </a:lnSpc>
              <a:spcBef>
                <a:spcPts val="6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L</a:t>
            </a:r>
            <a:r>
              <a:rPr lang="vi-VN" sz="3800">
                <a:effectLst/>
                <a:ea typeface="Arial" panose="020B0604020202020204" pitchFamily="34" charset="0"/>
                <a:cs typeface="Times New Roman" panose="02020603050405020304" pitchFamily="18" charset="0"/>
              </a:rPr>
              <a:t>à công việc thiết kế, t</a:t>
            </a:r>
            <a:r>
              <a:rPr lang="en-US" sz="3800">
                <a:latin typeface="Arial" panose="020B0604020202020204" pitchFamily="34" charset="0"/>
                <a:ea typeface="Arial" panose="020B0604020202020204" pitchFamily="34" charset="0"/>
                <a:cs typeface="Arial" panose="020B0604020202020204" pitchFamily="34" charset="0"/>
              </a:rPr>
              <a:t>ạ</a:t>
            </a:r>
            <a:r>
              <a:rPr lang="vi-VN" sz="3800">
                <a:effectLst/>
                <a:ea typeface="Arial" panose="020B0604020202020204" pitchFamily="34" charset="0"/>
                <a:cs typeface="Times New Roman" panose="02020603050405020304" pitchFamily="18" charset="0"/>
              </a:rPr>
              <a:t>o dáng những sản phẩm quần áo</a:t>
            </a:r>
            <a:r>
              <a:rPr lang="en-US" sz="3800">
                <a:effectLst/>
                <a:ea typeface="Arial" panose="020B0604020202020204" pitchFamily="34" charset="0"/>
                <a:cs typeface="Times New Roman" panose="02020603050405020304" pitchFamily="18" charset="0"/>
              </a:rPr>
              <a:t>, </a:t>
            </a:r>
            <a:r>
              <a:rPr lang="vi-VN" sz="3800">
                <a:effectLst/>
                <a:ea typeface="Arial" panose="020B0604020202020204" pitchFamily="34" charset="0"/>
                <a:cs typeface="Times New Roman" panose="02020603050405020304" pitchFamily="18" charset="0"/>
              </a:rPr>
              <a:t>bảo đảm yếu tố về công năng sử dụng như: bảo vệ, thẩm mĩ, thông tin cá nhân.</a:t>
            </a:r>
            <a:endParaRPr lang="en-US" sz="3800">
              <a:effectLst/>
              <a:ea typeface="Arial" panose="020B060402020202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371600" y="1200150"/>
            <a:ext cx="15240000" cy="78867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10" descr="Những bản sketch tuyệt đẹp của NTK Alexander MC Que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1009650"/>
            <a:ext cx="8305800" cy="826770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Bản phác thảo của NTK Mc Qu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1009650"/>
            <a:ext cx="7848600" cy="8267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barn(inVertical)">
                                      <p:cBhvr>
                                        <p:cTn id="7" dur="500"/>
                                        <p:tgtEl>
                                          <p:spTgt spid="133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324"/>
                                        </p:tgtEl>
                                        <p:attrNameLst>
                                          <p:attrName>style.visibility</p:attrName>
                                        </p:attrNameLst>
                                      </p:cBhvr>
                                      <p:to>
                                        <p:strVal val="visible"/>
                                      </p:to>
                                    </p:set>
                                    <p:animEffect transition="in" filter="barn(inVertical)">
                                      <p:cBhvr>
                                        <p:cTn id="12" dur="500"/>
                                        <p:tgtEl>
                                          <p:spTgt spid="13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1058335">
            <a:off x="15772413" y="210274"/>
            <a:ext cx="2373524" cy="237352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5931408">
            <a:off x="2470" y="6926538"/>
            <a:ext cx="3177311" cy="3161425"/>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295899" y="1184029"/>
            <a:ext cx="7696200" cy="1981200"/>
          </a:xfrm>
          <a:prstGeom prst="rect">
            <a:avLst/>
          </a:prstGeom>
        </p:spPr>
      </p:pic>
      <p:sp>
        <p:nvSpPr>
          <p:cNvPr id="14" name="TextBox 14"/>
          <p:cNvSpPr txBox="1"/>
          <p:nvPr/>
        </p:nvSpPr>
        <p:spPr>
          <a:xfrm>
            <a:off x="5655821" y="2060822"/>
            <a:ext cx="6976355" cy="487185"/>
          </a:xfrm>
          <a:prstGeom prst="rect">
            <a:avLst/>
          </a:prstGeom>
        </p:spPr>
        <p:txBody>
          <a:bodyPr wrap="square" lIns="0" tIns="0" rIns="0" bIns="0" rtlCol="0" anchor="t">
            <a:spAutoFit/>
          </a:bodyPr>
          <a:lstStyle/>
          <a:p>
            <a:pPr algn="ctr">
              <a:lnSpc>
                <a:spcPts val="3720"/>
              </a:lnSpc>
            </a:pPr>
            <a:r>
              <a:rPr lang="en-US" sz="4500" b="1" spc="632">
                <a:solidFill>
                  <a:srgbClr val="FFFFFF"/>
                </a:solidFill>
                <a:latin typeface="Arial" panose="020B0604020202020204" pitchFamily="34" charset="0"/>
                <a:cs typeface="Arial" panose="020B0604020202020204" pitchFamily="34" charset="0"/>
              </a:rPr>
              <a:t>Thiết kế phụ kiện</a:t>
            </a:r>
            <a:endParaRPr lang="en-US" sz="4500" b="1" spc="632">
              <a:solidFill>
                <a:srgbClr val="FFFFFF"/>
              </a:solidFill>
              <a:latin typeface="Arial" panose="020B0604020202020204" pitchFamily="34" charset="0"/>
              <a:cs typeface="Arial" panose="020B0604020202020204" pitchFamily="34" charset="0"/>
            </a:endParaRPr>
          </a:p>
        </p:txBody>
      </p:sp>
      <p:grpSp>
        <p:nvGrpSpPr>
          <p:cNvPr id="21" name="Group 2"/>
          <p:cNvGrpSpPr/>
          <p:nvPr/>
        </p:nvGrpSpPr>
        <p:grpSpPr>
          <a:xfrm>
            <a:off x="2286001" y="3934570"/>
            <a:ext cx="9220200" cy="5105400"/>
            <a:chOff x="0" y="0"/>
            <a:chExt cx="10488335" cy="7311917"/>
          </a:xfrm>
        </p:grpSpPr>
        <p:sp>
          <p:nvSpPr>
            <p:cNvPr id="22"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sp>
        <p:sp>
          <p:nvSpPr>
            <p:cNvPr id="23"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sp>
      </p:grpSp>
      <p:pic>
        <p:nvPicPr>
          <p:cNvPr id="24"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3047" y="6689399"/>
            <a:ext cx="3605778" cy="3626177"/>
          </a:xfrm>
          <a:prstGeom prst="rect">
            <a:avLst/>
          </a:prstGeom>
        </p:spPr>
      </p:pic>
      <p:sp>
        <p:nvSpPr>
          <p:cNvPr id="27" name="TextBox 26"/>
          <p:cNvSpPr txBox="1"/>
          <p:nvPr/>
        </p:nvSpPr>
        <p:spPr>
          <a:xfrm>
            <a:off x="2909060" y="4294975"/>
            <a:ext cx="8315777" cy="4383701"/>
          </a:xfrm>
          <a:prstGeom prst="rect">
            <a:avLst/>
          </a:prstGeom>
          <a:noFill/>
        </p:spPr>
        <p:txBody>
          <a:bodyPr wrap="square">
            <a:spAutoFit/>
          </a:bodyPr>
          <a:lstStyle/>
          <a:p>
            <a:pPr algn="just">
              <a:lnSpc>
                <a:spcPct val="150000"/>
              </a:lnSpc>
              <a:spcBef>
                <a:spcPts val="600"/>
              </a:spcBef>
              <a:spcAft>
                <a:spcPts val="100"/>
              </a:spcAft>
            </a:pPr>
            <a:r>
              <a:rPr lang="en-US" sz="3800">
                <a:latin typeface="Arial" panose="020B0604020202020204" pitchFamily="34" charset="0"/>
                <a:ea typeface="Arial" panose="020B0604020202020204" pitchFamily="34" charset="0"/>
                <a:cs typeface="Arial" panose="020B0604020202020204" pitchFamily="34" charset="0"/>
              </a:rPr>
              <a:t>L</a:t>
            </a:r>
            <a:r>
              <a:rPr lang="vi-VN" sz="3800">
                <a:ea typeface="Arial" panose="020B0604020202020204" pitchFamily="34" charset="0"/>
                <a:cs typeface="Arial" panose="020B0604020202020204" pitchFamily="34" charset="0"/>
              </a:rPr>
              <a:t>à công việc thiết kế, tao dáng những sản phẩm đi kèm với quần áo như: túi xách, mũ, khăn, giày dép... từ các vật liệu khác nhau, chú trọng nhiều vào công năng sử dụng và sự độc đáo.</a:t>
            </a:r>
            <a:endParaRPr lang="en-US" sz="3800">
              <a:effectLs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1682803" y="3967907"/>
            <a:ext cx="6300397" cy="50711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DE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524488">
            <a:off x="8237835" y="39624"/>
            <a:ext cx="4666246" cy="710923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427">
            <a:off x="916838" y="3699040"/>
            <a:ext cx="7271945" cy="65962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82491" y="1057202"/>
            <a:ext cx="4376933" cy="55337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427">
            <a:off x="1601270" y="4339861"/>
            <a:ext cx="5921803" cy="5955302"/>
          </a:xfrm>
          <a:prstGeom prst="rect">
            <a:avLst/>
          </a:prstGeom>
        </p:spPr>
      </p:pic>
      <p:sp>
        <p:nvSpPr>
          <p:cNvPr id="7" name="TextBox 7"/>
          <p:cNvSpPr txBox="1"/>
          <p:nvPr/>
        </p:nvSpPr>
        <p:spPr>
          <a:xfrm>
            <a:off x="7086906" y="3176815"/>
            <a:ext cx="6858000" cy="987450"/>
          </a:xfrm>
          <a:prstGeom prst="rect">
            <a:avLst/>
          </a:prstGeom>
        </p:spPr>
        <p:txBody>
          <a:bodyPr wrap="square" lIns="0" tIns="0" rIns="0" bIns="0" rtlCol="0" anchor="t">
            <a:spAutoFit/>
          </a:bodyPr>
          <a:lstStyle/>
          <a:p>
            <a:pPr algn="ctr">
              <a:lnSpc>
                <a:spcPts val="7700"/>
              </a:lnSpc>
            </a:pPr>
            <a:r>
              <a:rPr lang="en-US" sz="6600" b="1">
                <a:solidFill>
                  <a:srgbClr val="383838"/>
                </a:solidFill>
                <a:latin typeface="Arial" panose="020B0604020202020204" pitchFamily="34" charset="0"/>
                <a:cs typeface="Arial" panose="020B0604020202020204" pitchFamily="34" charset="0"/>
              </a:rPr>
              <a:t>1. KHÁM PHÁ</a:t>
            </a:r>
            <a:endParaRPr lang="en-US" sz="6600" b="1">
              <a:solidFill>
                <a:srgbClr val="383838"/>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15481">
            <a:off x="806734" y="4388022"/>
            <a:ext cx="1925410" cy="192541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sp>
        <p:nvSpPr>
          <p:cNvPr id="9" name="TextBox 9"/>
          <p:cNvSpPr txBox="1"/>
          <p:nvPr/>
        </p:nvSpPr>
        <p:spPr>
          <a:xfrm>
            <a:off x="0" y="1708766"/>
            <a:ext cx="18288000" cy="679451"/>
          </a:xfrm>
          <a:prstGeom prst="rect">
            <a:avLst/>
          </a:prstGeom>
        </p:spPr>
        <p:txBody>
          <a:bodyPr wrap="square" lIns="0" tIns="0" rIns="0" bIns="0" rtlCol="0" anchor="t">
            <a:spAutoFit/>
          </a:bodyPr>
          <a:lstStyle/>
          <a:p>
            <a:pPr algn="ctr">
              <a:lnSpc>
                <a:spcPts val="5600"/>
              </a:lnSpc>
              <a:spcBef>
                <a:spcPct val="0"/>
              </a:spcBef>
            </a:pPr>
            <a:r>
              <a:rPr lang="en-US" sz="4500" b="1">
                <a:solidFill>
                  <a:srgbClr val="9F5851"/>
                </a:solidFill>
                <a:latin typeface="Arial" panose="020B0604020202020204" pitchFamily="34" charset="0"/>
                <a:cs typeface="Arial" panose="020B0604020202020204" pitchFamily="34" charset="0"/>
              </a:rPr>
              <a:t>KẾT LUẬN</a:t>
            </a:r>
            <a:endParaRPr lang="en-US" sz="4500" b="1">
              <a:solidFill>
                <a:srgbClr val="9F5851"/>
              </a:solidFill>
              <a:latin typeface="Arial" panose="020B0604020202020204" pitchFamily="34" charset="0"/>
              <a:cs typeface="Arial" panose="020B0604020202020204" pitchFamily="34" charset="0"/>
            </a:endParaRPr>
          </a:p>
        </p:txBody>
      </p:sp>
      <p:pic>
        <p:nvPicPr>
          <p:cNvPr id="13"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20541665">
            <a:off x="15924813" y="-54788"/>
            <a:ext cx="2373524" cy="2373524"/>
          </a:xfrm>
          <a:prstGeom prst="rect">
            <a:avLst/>
          </a:prstGeom>
        </p:spPr>
      </p:pic>
      <p:pic>
        <p:nvPicPr>
          <p:cNvPr id="15" name="Picture 5"/>
          <p:cNvPicPr>
            <a:picLocks noChangeAspect="1"/>
          </p:cNvPicPr>
          <p:nvPr/>
        </p:nvPicPr>
        <p:blipFill rotWithShape="1">
          <a:blip r:embed="rId2"/>
          <a:srcRect t="7435" b="49210"/>
          <a:stretch>
            <a:fillRect/>
          </a:stretch>
        </p:blipFill>
        <p:spPr>
          <a:xfrm>
            <a:off x="2895599" y="2939434"/>
            <a:ext cx="12725400" cy="5638800"/>
          </a:xfrm>
          <a:prstGeom prst="rect">
            <a:avLst/>
          </a:prstGeom>
        </p:spPr>
      </p:pic>
      <p:sp>
        <p:nvSpPr>
          <p:cNvPr id="17" name="TextBox 16"/>
          <p:cNvSpPr txBox="1"/>
          <p:nvPr/>
        </p:nvSpPr>
        <p:spPr>
          <a:xfrm>
            <a:off x="3581399" y="3561117"/>
            <a:ext cx="11201400" cy="4395434"/>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3800">
                <a:ea typeface="Arial" panose="020B0604020202020204" pitchFamily="34" charset="0"/>
                <a:cs typeface="Arial" panose="020B0604020202020204" pitchFamily="34" charset="0"/>
              </a:rPr>
              <a:t>Thiết kế thời trang là ngành gắn liền với nền công nghiệp làm đẹp, gồm các lĩnh vực chính như: trang phục, phụ kiện...</a:t>
            </a:r>
            <a:endParaRPr lang="en-US" sz="3800">
              <a:ea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en-US" sz="3800">
                <a:effectLst/>
                <a:latin typeface="Arial" panose="020B0604020202020204" pitchFamily="34" charset="0"/>
                <a:ea typeface="Arial" panose="020B0604020202020204" pitchFamily="34" charset="0"/>
                <a:cs typeface="Arial" panose="020B0604020202020204" pitchFamily="34" charset="0"/>
              </a:rPr>
              <a:t>Gắn với các tiêu chí chính: Công năng sử dụng – thông tin – thẩm mĩ.</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10"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399" y="6172200"/>
            <a:ext cx="3352801" cy="4114800"/>
          </a:xfrm>
          <a:prstGeom prst="rect">
            <a:avLst/>
          </a:prstGeom>
        </p:spPr>
      </p:pic>
      <p:pic>
        <p:nvPicPr>
          <p:cNvPr id="11" name="Picture 2"/>
          <p:cNvPicPr>
            <a:picLocks noChangeAspect="1"/>
          </p:cNvPicPr>
          <p:nvPr/>
        </p:nvPicPr>
        <p:blipFill>
          <a:blip r:embed="rId5"/>
          <a:srcRect/>
          <a:stretch>
            <a:fillRect/>
          </a:stretch>
        </p:blipFill>
        <p:spPr>
          <a:xfrm>
            <a:off x="13233822" y="5640460"/>
            <a:ext cx="4901779" cy="463218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4DE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5524488">
            <a:off x="8237835" y="39624"/>
            <a:ext cx="4666246" cy="710923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00427">
            <a:off x="916838" y="3699040"/>
            <a:ext cx="7271945" cy="659626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382491" y="1057202"/>
            <a:ext cx="4376933" cy="553376"/>
          </a:xfrm>
          <a:prstGeom prst="rect">
            <a:avLst/>
          </a:prstGeom>
        </p:spPr>
      </p:pic>
      <p:sp>
        <p:nvSpPr>
          <p:cNvPr id="7" name="TextBox 7"/>
          <p:cNvSpPr txBox="1"/>
          <p:nvPr/>
        </p:nvSpPr>
        <p:spPr>
          <a:xfrm>
            <a:off x="7086906" y="3176815"/>
            <a:ext cx="6858000" cy="987450"/>
          </a:xfrm>
          <a:prstGeom prst="rect">
            <a:avLst/>
          </a:prstGeom>
        </p:spPr>
        <p:txBody>
          <a:bodyPr wrap="square" lIns="0" tIns="0" rIns="0" bIns="0" rtlCol="0" anchor="t">
            <a:spAutoFit/>
          </a:bodyPr>
          <a:lstStyle/>
          <a:p>
            <a:pPr algn="ctr">
              <a:lnSpc>
                <a:spcPts val="7700"/>
              </a:lnSpc>
            </a:pPr>
            <a:r>
              <a:rPr lang="en-US" sz="6600" b="1">
                <a:solidFill>
                  <a:srgbClr val="383838"/>
                </a:solidFill>
                <a:latin typeface="Arial" panose="020B0604020202020204" pitchFamily="34" charset="0"/>
                <a:cs typeface="Arial" panose="020B0604020202020204" pitchFamily="34" charset="0"/>
              </a:rPr>
              <a:t>3. THẢO LUẬN</a:t>
            </a:r>
            <a:endParaRPr lang="en-US" sz="6600" b="1">
              <a:solidFill>
                <a:srgbClr val="383838"/>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615481">
            <a:off x="806734" y="4388022"/>
            <a:ext cx="1925410" cy="192541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862" y="3575193"/>
            <a:ext cx="5951652" cy="662675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grpSp>
        <p:nvGrpSpPr>
          <p:cNvPr id="11" name="Group 2"/>
          <p:cNvGrpSpPr/>
          <p:nvPr/>
        </p:nvGrpSpPr>
        <p:grpSpPr>
          <a:xfrm>
            <a:off x="3429000" y="3388115"/>
            <a:ext cx="12094387" cy="5867400"/>
            <a:chOff x="0" y="0"/>
            <a:chExt cx="10488335" cy="7311917"/>
          </a:xfrm>
        </p:grpSpPr>
        <p:sp>
          <p:nvSpPr>
            <p:cNvPr id="12"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sp>
        <p:sp>
          <p:nvSpPr>
            <p:cNvPr id="13"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sp>
      </p:grpSp>
      <p:grpSp>
        <p:nvGrpSpPr>
          <p:cNvPr id="14" name="Group 11"/>
          <p:cNvGrpSpPr/>
          <p:nvPr/>
        </p:nvGrpSpPr>
        <p:grpSpPr>
          <a:xfrm rot="-159215">
            <a:off x="7844668" y="3060066"/>
            <a:ext cx="3009572" cy="726498"/>
            <a:chOff x="0" y="0"/>
            <a:chExt cx="3302381" cy="797181"/>
          </a:xfrm>
        </p:grpSpPr>
        <p:sp>
          <p:nvSpPr>
            <p:cNvPr id="15" name="Freeform 12"/>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chemeClr val="accent6">
                <a:lumMod val="60000"/>
                <a:lumOff val="40000"/>
              </a:schemeClr>
            </a:solidFill>
          </p:spPr>
        </p:sp>
        <p:sp>
          <p:nvSpPr>
            <p:cNvPr id="16" name="Freeform 13"/>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sp>
      </p:grpSp>
      <p:sp>
        <p:nvSpPr>
          <p:cNvPr id="17" name="TextBox 9"/>
          <p:cNvSpPr txBox="1"/>
          <p:nvPr/>
        </p:nvSpPr>
        <p:spPr>
          <a:xfrm>
            <a:off x="0" y="1708766"/>
            <a:ext cx="18288000" cy="718145"/>
          </a:xfrm>
          <a:prstGeom prst="rect">
            <a:avLst/>
          </a:prstGeom>
        </p:spPr>
        <p:txBody>
          <a:bodyPr wrap="square" lIns="0" tIns="0" rIns="0" bIns="0" rtlCol="0" anchor="t">
            <a:spAutoFit/>
          </a:bodyPr>
          <a:lstStyle/>
          <a:p>
            <a:pPr algn="ctr">
              <a:lnSpc>
                <a:spcPts val="5600"/>
              </a:lnSpc>
              <a:spcBef>
                <a:spcPct val="0"/>
              </a:spcBef>
            </a:pPr>
            <a:r>
              <a:rPr lang="en-US" sz="4800" b="1">
                <a:solidFill>
                  <a:srgbClr val="9F5851"/>
                </a:solidFill>
                <a:latin typeface="Arial" panose="020B0604020202020204" pitchFamily="34" charset="0"/>
                <a:cs typeface="Arial" panose="020B0604020202020204" pitchFamily="34" charset="0"/>
              </a:rPr>
              <a:t>THẢO LUẬN NHÓM</a:t>
            </a:r>
            <a:endParaRPr lang="en-US" sz="4800" b="1">
              <a:solidFill>
                <a:srgbClr val="9F5851"/>
              </a:solidFill>
              <a:latin typeface="Arial" panose="020B0604020202020204" pitchFamily="34" charset="0"/>
              <a:cs typeface="Arial" panose="020B0604020202020204" pitchFamily="34" charset="0"/>
            </a:endParaRPr>
          </a:p>
        </p:txBody>
      </p:sp>
      <p:sp>
        <p:nvSpPr>
          <p:cNvPr id="19" name="TextBox 18"/>
          <p:cNvSpPr txBox="1"/>
          <p:nvPr/>
        </p:nvSpPr>
        <p:spPr>
          <a:xfrm>
            <a:off x="3761194" y="4129965"/>
            <a:ext cx="11176520" cy="4383701"/>
          </a:xfrm>
          <a:prstGeom prst="rect">
            <a:avLst/>
          </a:prstGeom>
          <a:noFill/>
        </p:spPr>
        <p:txBody>
          <a:bodyPr wrap="square">
            <a:spAutoFit/>
          </a:bodyPr>
          <a:lstStyle/>
          <a:p>
            <a:pPr algn="just">
              <a:lnSpc>
                <a:spcPct val="150000"/>
              </a:lnSpc>
            </a:pPr>
            <a:r>
              <a:rPr lang="en-US" sz="3800">
                <a:effectLst/>
                <a:latin typeface="Arial" panose="020B0604020202020204" pitchFamily="34" charset="0"/>
                <a:ea typeface="Arial" panose="020B0604020202020204" pitchFamily="34" charset="0"/>
                <a:cs typeface="Arial" panose="020B0604020202020204" pitchFamily="34" charset="0"/>
              </a:rPr>
              <a:t>Chủ đề: D</a:t>
            </a:r>
            <a:r>
              <a:rPr lang="vi-VN" sz="3800">
                <a:effectLst/>
                <a:latin typeface="Arial" panose="020B0604020202020204" pitchFamily="34" charset="0"/>
                <a:ea typeface="Arial" panose="020B0604020202020204" pitchFamily="34" charset="0"/>
                <a:cs typeface="Arial" panose="020B0604020202020204" pitchFamily="34" charset="0"/>
              </a:rPr>
              <a:t>iễn </a:t>
            </a:r>
            <a:r>
              <a:rPr lang="vi-VN" sz="3800">
                <a:effectLst/>
                <a:ea typeface="Arial" panose="020B0604020202020204" pitchFamily="34" charset="0"/>
                <a:cs typeface="Times New Roman" panose="02020603050405020304" pitchFamily="18" charset="0"/>
              </a:rPr>
              <a:t>trình phát triển trong thực hành thiết kế thời trang, từ sự sáng tạo cá nhân đến hài hoà giữa yếu tố ứng dụng và nghệ thuật, cập nhập xu hướng thời trang trong nước và thế giới để luôn đáp ứng được nhu cầu thay đổi của xã hội. </a:t>
            </a:r>
            <a:endParaRPr lang="en-US" sz="3800">
              <a:effectLst/>
              <a:ea typeface="Arial" panose="020B0604020202020204" pitchFamily="34" charset="0"/>
              <a:cs typeface="Times New Roman" panose="02020603050405020304" pitchFamily="18" charset="0"/>
            </a:endParaRPr>
          </a:p>
        </p:txBody>
      </p:sp>
      <p:pic>
        <p:nvPicPr>
          <p:cNvPr id="20" name="Picture 7"/>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3927" y="6060591"/>
            <a:ext cx="3905867" cy="4216884"/>
          </a:xfrm>
          <a:prstGeom prst="rect">
            <a:avLst/>
          </a:prstGeom>
        </p:spPr>
      </p:pic>
      <p:pic>
        <p:nvPicPr>
          <p:cNvPr id="21"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78000" y="6321815"/>
            <a:ext cx="3810000" cy="3965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C6B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3619500"/>
            <a:ext cx="5214938" cy="6686550"/>
          </a:xfrm>
          <a:prstGeom prst="rect">
            <a:avLst/>
          </a:prstGeom>
        </p:spPr>
      </p:pic>
      <p:sp>
        <p:nvSpPr>
          <p:cNvPr id="29" name="Rounded Rectangular Callout 9"/>
          <p:cNvSpPr/>
          <p:nvPr/>
        </p:nvSpPr>
        <p:spPr>
          <a:xfrm>
            <a:off x="3429000" y="1104900"/>
            <a:ext cx="14104496" cy="1981200"/>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a:solidFill>
                  <a:schemeClr val="tx1"/>
                </a:solidFill>
                <a:latin typeface="Arial" panose="020B0604020202020204" pitchFamily="34" charset="0"/>
                <a:cs typeface="Arial" panose="020B0604020202020204" pitchFamily="34" charset="0"/>
              </a:rPr>
              <a:t>Sáng tạo thể hiện phong cách, thẩm mĩ: </a:t>
            </a:r>
            <a:r>
              <a:rPr lang="en-US" sz="3800">
                <a:solidFill>
                  <a:schemeClr val="tx1"/>
                </a:solidFill>
                <a:latin typeface="Arial" panose="020B0604020202020204" pitchFamily="34" charset="0"/>
                <a:cs typeface="Arial" panose="020B0604020202020204" pitchFamily="34" charset="0"/>
              </a:rPr>
              <a:t>NTK cần được trau dồi về chuyên môn cơ bản và khả năng cảm thụ lĩnh vực khác.</a:t>
            </a:r>
            <a:endParaRPr lang="vi-VN" sz="3800" dirty="0">
              <a:solidFill>
                <a:schemeClr val="tx1"/>
              </a:solidFill>
            </a:endParaRPr>
          </a:p>
        </p:txBody>
      </p:sp>
      <p:sp>
        <p:nvSpPr>
          <p:cNvPr id="7" name="Rounded Rectangular Callout 9"/>
          <p:cNvSpPr/>
          <p:nvPr/>
        </p:nvSpPr>
        <p:spPr>
          <a:xfrm>
            <a:off x="5367338" y="3619500"/>
            <a:ext cx="12199496" cy="2819400"/>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a:solidFill>
                  <a:schemeClr val="tx1"/>
                </a:solidFill>
                <a:latin typeface="Arial" panose="020B0604020202020204" pitchFamily="34" charset="0"/>
                <a:cs typeface="Arial" panose="020B0604020202020204" pitchFamily="34" charset="0"/>
              </a:rPr>
              <a:t>Hài hòa giữa ứng dụng và nghệ thuật trong sản phẩm: </a:t>
            </a:r>
            <a:r>
              <a:rPr lang="en-US" sz="3800">
                <a:solidFill>
                  <a:schemeClr val="tx1"/>
                </a:solidFill>
                <a:latin typeface="Arial" panose="020B0604020202020204" pitchFamily="34" charset="0"/>
                <a:cs typeface="Arial" panose="020B0604020202020204" pitchFamily="34" charset="0"/>
              </a:rPr>
              <a:t>NTK phải nắm bắt được những nguyên tắc kết hợp để cụ thể hóa từ ý tưởng đến sản phẩm thực tế. </a:t>
            </a:r>
            <a:endParaRPr lang="vi-VN" sz="3800" dirty="0">
              <a:solidFill>
                <a:schemeClr val="tx1"/>
              </a:solidFill>
            </a:endParaRPr>
          </a:p>
        </p:txBody>
      </p:sp>
      <p:sp>
        <p:nvSpPr>
          <p:cNvPr id="10" name="Rounded Rectangular Callout 9"/>
          <p:cNvSpPr/>
          <p:nvPr/>
        </p:nvSpPr>
        <p:spPr>
          <a:xfrm>
            <a:off x="6088505" y="7077075"/>
            <a:ext cx="11502142" cy="2819400"/>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a:solidFill>
                  <a:schemeClr val="tx1"/>
                </a:solidFill>
                <a:latin typeface="Arial" panose="020B0604020202020204" pitchFamily="34" charset="0"/>
                <a:cs typeface="Arial" panose="020B0604020202020204" pitchFamily="34" charset="0"/>
              </a:rPr>
              <a:t>Theo kịp xu hướng thời trang trong và ngoài nước: </a:t>
            </a:r>
            <a:r>
              <a:rPr lang="en-US" sz="3800">
                <a:solidFill>
                  <a:schemeClr val="tx1"/>
                </a:solidFill>
                <a:latin typeface="Arial" panose="020B0604020202020204" pitchFamily="34" charset="0"/>
                <a:cs typeface="Arial" panose="020B0604020202020204" pitchFamily="34" charset="0"/>
              </a:rPr>
              <a:t>NTK nghiên cứu xu hướng và cập nhật xu hướng thời trang mỗi mùa. </a:t>
            </a:r>
            <a:endParaRPr lang="vi-VN" sz="3800" dirty="0">
              <a:solidFill>
                <a:schemeClr val="tx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52" name="TextBox 9"/>
          <p:cNvSpPr txBox="1"/>
          <p:nvPr/>
        </p:nvSpPr>
        <p:spPr>
          <a:xfrm>
            <a:off x="0" y="1175648"/>
            <a:ext cx="18135600" cy="672877"/>
          </a:xfrm>
          <a:prstGeom prst="rect">
            <a:avLst/>
          </a:prstGeom>
        </p:spPr>
        <p:txBody>
          <a:bodyPr wrap="square" lIns="0" tIns="0" rIns="0" bIns="0" rtlCol="0" anchor="t">
            <a:spAutoFit/>
          </a:bodyPr>
          <a:lstStyle/>
          <a:p>
            <a:pPr algn="ctr">
              <a:lnSpc>
                <a:spcPts val="5600"/>
              </a:lnSpc>
              <a:spcBef>
                <a:spcPct val="0"/>
              </a:spcBef>
            </a:pPr>
            <a:r>
              <a:rPr lang="en-US" sz="4600" b="1">
                <a:solidFill>
                  <a:schemeClr val="accent5">
                    <a:lumMod val="50000"/>
                  </a:schemeClr>
                </a:solidFill>
                <a:latin typeface="Arial" panose="020B0604020202020204" pitchFamily="34" charset="0"/>
                <a:cs typeface="Arial" panose="020B0604020202020204" pitchFamily="34" charset="0"/>
              </a:rPr>
              <a:t>KẾT LUẬN</a:t>
            </a:r>
            <a:endParaRPr lang="en-US" sz="4600" b="1">
              <a:solidFill>
                <a:schemeClr val="accent5">
                  <a:lumMod val="50000"/>
                </a:schemeClr>
              </a:solidFill>
              <a:latin typeface="Arial" panose="020B0604020202020204" pitchFamily="34" charset="0"/>
              <a:cs typeface="Arial" panose="020B0604020202020204" pitchFamily="34" charset="0"/>
            </a:endParaRPr>
          </a:p>
        </p:txBody>
      </p:sp>
      <p:sp>
        <p:nvSpPr>
          <p:cNvPr id="54" name="Rounded Rectangular Callout 9"/>
          <p:cNvSpPr/>
          <p:nvPr/>
        </p:nvSpPr>
        <p:spPr>
          <a:xfrm flipH="1">
            <a:off x="2686049" y="2303342"/>
            <a:ext cx="13696951" cy="1373634"/>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Sự xuất hiện</a:t>
            </a:r>
            <a:r>
              <a:rPr lang="en-US" sz="3800">
                <a:solidFill>
                  <a:schemeClr val="tx1"/>
                </a:solidFill>
                <a:cs typeface="Arial" panose="020B0604020202020204" pitchFamily="34" charset="0"/>
              </a:rPr>
              <a:t>,</a:t>
            </a:r>
            <a:r>
              <a:rPr lang="en-US" sz="3800">
                <a:solidFill>
                  <a:schemeClr val="tx1"/>
                </a:solidFill>
              </a:rPr>
              <a:t> </a:t>
            </a:r>
            <a:r>
              <a:rPr lang="vi-VN" sz="3800">
                <a:solidFill>
                  <a:schemeClr val="tx1"/>
                </a:solidFill>
              </a:rPr>
              <a:t>quá trình phát triển của </a:t>
            </a:r>
            <a:r>
              <a:rPr lang="en-US" sz="3800">
                <a:solidFill>
                  <a:schemeClr val="tx1"/>
                </a:solidFill>
                <a:latin typeface="Arial" panose="020B0604020202020204" pitchFamily="34" charset="0"/>
                <a:cs typeface="Arial" panose="020B0604020202020204" pitchFamily="34" charset="0"/>
              </a:rPr>
              <a:t>N</a:t>
            </a:r>
            <a:r>
              <a:rPr lang="vi-VN" sz="3800">
                <a:solidFill>
                  <a:schemeClr val="tx1"/>
                </a:solidFill>
              </a:rPr>
              <a:t>gành gắn với đời sống </a:t>
            </a:r>
            <a:endParaRPr lang="vi-VN" sz="3800" dirty="0">
              <a:solidFill>
                <a:schemeClr val="tx1"/>
              </a:solidFill>
            </a:endParaRPr>
          </a:p>
        </p:txBody>
      </p:sp>
      <p:sp>
        <p:nvSpPr>
          <p:cNvPr id="55" name="Rounded Rectangular Callout 10"/>
          <p:cNvSpPr/>
          <p:nvPr/>
        </p:nvSpPr>
        <p:spPr>
          <a:xfrm>
            <a:off x="5410200" y="6050685"/>
            <a:ext cx="11830051" cy="1516860"/>
          </a:xfrm>
          <a:prstGeom prst="wedgeRoundRectCallout">
            <a:avLst>
              <a:gd name="adj1" fmla="val -58188"/>
              <a:gd name="adj2" fmla="val 4663"/>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800">
                <a:solidFill>
                  <a:schemeClr val="tx1"/>
                </a:solidFill>
                <a:latin typeface="Arial" panose="020B0604020202020204" pitchFamily="34" charset="0"/>
                <a:cs typeface="Arial" panose="020B0604020202020204" pitchFamily="34" charset="0"/>
              </a:rPr>
              <a:t>Thiết kế thời trang là sự kết ứng dụng và nghệ thuật.</a:t>
            </a:r>
            <a:endParaRPr lang="en-US" sz="3800" dirty="0">
              <a:solidFill>
                <a:schemeClr val="tx1"/>
              </a:solidFill>
            </a:endParaRPr>
          </a:p>
        </p:txBody>
      </p:sp>
      <p:sp>
        <p:nvSpPr>
          <p:cNvPr id="58" name="Rounded Rectangular Callout 9"/>
          <p:cNvSpPr/>
          <p:nvPr/>
        </p:nvSpPr>
        <p:spPr>
          <a:xfrm flipH="1">
            <a:off x="2686049" y="4131793"/>
            <a:ext cx="13896976" cy="1373634"/>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800">
                <a:solidFill>
                  <a:schemeClr val="tx1"/>
                </a:solidFill>
                <a:latin typeface="Arial" panose="020B0604020202020204" pitchFamily="34" charset="0"/>
                <a:cs typeface="Arial" panose="020B0604020202020204" pitchFamily="34" charset="0"/>
              </a:rPr>
              <a:t>Đòi</a:t>
            </a:r>
            <a:r>
              <a:rPr lang="en-US" sz="3800">
                <a:solidFill>
                  <a:schemeClr val="tx1"/>
                </a:solidFill>
              </a:rPr>
              <a:t> </a:t>
            </a:r>
            <a:r>
              <a:rPr lang="vi-VN" sz="3800">
                <a:solidFill>
                  <a:schemeClr val="tx1"/>
                </a:solidFill>
              </a:rPr>
              <a:t>hỏi sáng tạo không ngừng, thể hiện phong cách của </a:t>
            </a:r>
            <a:r>
              <a:rPr lang="en-US" sz="3800">
                <a:solidFill>
                  <a:schemeClr val="tx1"/>
                </a:solidFill>
                <a:latin typeface="Arial" panose="020B0604020202020204" pitchFamily="34" charset="0"/>
                <a:cs typeface="Arial" panose="020B0604020202020204" pitchFamily="34" charset="0"/>
              </a:rPr>
              <a:t>NTK.</a:t>
            </a:r>
            <a:endParaRPr lang="vi-VN" sz="3800" dirty="0">
              <a:solidFill>
                <a:schemeClr val="tx1"/>
              </a:solidFill>
              <a:latin typeface="Arial" panose="020B0604020202020204" pitchFamily="34" charset="0"/>
              <a:cs typeface="Arial" panose="020B0604020202020204" pitchFamily="34" charset="0"/>
            </a:endParaRPr>
          </a:p>
        </p:txBody>
      </p:sp>
      <p:sp>
        <p:nvSpPr>
          <p:cNvPr id="59" name="Rounded Rectangular Callout 10"/>
          <p:cNvSpPr/>
          <p:nvPr/>
        </p:nvSpPr>
        <p:spPr>
          <a:xfrm>
            <a:off x="6324600" y="8144615"/>
            <a:ext cx="10363200" cy="1516860"/>
          </a:xfrm>
          <a:prstGeom prst="wedgeRoundRectCallout">
            <a:avLst>
              <a:gd name="adj1" fmla="val -58188"/>
              <a:gd name="adj2" fmla="val 4663"/>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800">
                <a:solidFill>
                  <a:schemeClr val="tx1"/>
                </a:solidFill>
                <a:cs typeface="Arial" panose="020B0604020202020204" pitchFamily="34" charset="0"/>
              </a:rPr>
              <a:t>Thiết kế thời trang đòi hỏi cập nhật xu hướng</a:t>
            </a:r>
            <a:r>
              <a:rPr lang="en-US" sz="3800">
                <a:solidFill>
                  <a:schemeClr val="tx1"/>
                </a:solidFill>
                <a:cs typeface="Arial" panose="020B0604020202020204" pitchFamily="34" charset="0"/>
              </a:rPr>
              <a:t>.</a:t>
            </a:r>
            <a:endParaRPr lang="en-US" sz="3800" dirty="0">
              <a:solidFill>
                <a:schemeClr val="tx1"/>
              </a:solidFill>
            </a:endParaRPr>
          </a:p>
        </p:txBody>
      </p:sp>
      <p:pic>
        <p:nvPicPr>
          <p:cNvPr id="60" name="Picture 10"/>
          <p:cNvPicPr>
            <a:picLocks noChangeAspect="1"/>
          </p:cNvPicPr>
          <p:nvPr/>
        </p:nvPicPr>
        <p:blipFill>
          <a:blip r:embed="rId1"/>
          <a:srcRect l="2685" r="2685"/>
          <a:stretch>
            <a:fillRect/>
          </a:stretch>
        </p:blipFill>
        <p:spPr>
          <a:xfrm>
            <a:off x="299253" y="5258657"/>
            <a:ext cx="5110947" cy="49959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arn(inVertic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animBg="1"/>
      <p:bldP spid="55" grpId="0" animBg="1"/>
      <p:bldP spid="58" grpId="0" animBg="1"/>
      <p:bldP spid="5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5 xu hướng thời trang sẽ trở lại và lợi hại hơn xưa trong năm 2019 -  BlogAnCho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8200" y="1562100"/>
            <a:ext cx="8382000" cy="693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Ready-to-wear Summer Spring 2020: Color Block tung hoà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9800" y="1562100"/>
            <a:ext cx="7467600" cy="6934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p:cNvSpPr txBox="1"/>
          <p:nvPr/>
        </p:nvSpPr>
        <p:spPr>
          <a:xfrm>
            <a:off x="914400" y="8953500"/>
            <a:ext cx="8382000" cy="643702"/>
          </a:xfrm>
          <a:prstGeom prst="rect">
            <a:avLst/>
          </a:prstGeom>
        </p:spPr>
        <p:txBody>
          <a:bodyPr wrap="square" lIns="0" tIns="0" rIns="0" bIns="0" rtlCol="0" anchor="t">
            <a:spAutoFit/>
          </a:bodyPr>
          <a:lstStyle/>
          <a:p>
            <a:pPr algn="ctr">
              <a:lnSpc>
                <a:spcPts val="5600"/>
              </a:lnSpc>
              <a:spcBef>
                <a:spcPct val="0"/>
              </a:spcBef>
            </a:pPr>
            <a:r>
              <a:rPr lang="en-US" sz="3600">
                <a:solidFill>
                  <a:srgbClr val="9F5851"/>
                </a:solidFill>
                <a:latin typeface="Arial" panose="020B0604020202020204" pitchFamily="34" charset="0"/>
                <a:cs typeface="Arial" panose="020B0604020202020204" pitchFamily="34" charset="0"/>
              </a:rPr>
              <a:t>Xu hướng thời trang xuân – hè 2019</a:t>
            </a:r>
            <a:endParaRPr lang="en-US" sz="3600">
              <a:solidFill>
                <a:srgbClr val="9F5851"/>
              </a:solidFill>
              <a:latin typeface="Arial" panose="020B0604020202020204" pitchFamily="34" charset="0"/>
              <a:cs typeface="Arial" panose="020B0604020202020204" pitchFamily="34" charset="0"/>
            </a:endParaRPr>
          </a:p>
        </p:txBody>
      </p:sp>
      <p:sp>
        <p:nvSpPr>
          <p:cNvPr id="9" name="TextBox 9"/>
          <p:cNvSpPr txBox="1"/>
          <p:nvPr/>
        </p:nvSpPr>
        <p:spPr>
          <a:xfrm>
            <a:off x="9829800" y="8953500"/>
            <a:ext cx="7543800" cy="643702"/>
          </a:xfrm>
          <a:prstGeom prst="rect">
            <a:avLst/>
          </a:prstGeom>
        </p:spPr>
        <p:txBody>
          <a:bodyPr wrap="square" lIns="0" tIns="0" rIns="0" bIns="0" rtlCol="0" anchor="t">
            <a:spAutoFit/>
          </a:bodyPr>
          <a:lstStyle/>
          <a:p>
            <a:pPr algn="ctr">
              <a:lnSpc>
                <a:spcPts val="5600"/>
              </a:lnSpc>
              <a:spcBef>
                <a:spcPct val="0"/>
              </a:spcBef>
            </a:pPr>
            <a:r>
              <a:rPr lang="en-US" sz="3600">
                <a:solidFill>
                  <a:srgbClr val="9F5851"/>
                </a:solidFill>
                <a:latin typeface="Arial" panose="020B0604020202020204" pitchFamily="34" charset="0"/>
                <a:cs typeface="Arial" panose="020B0604020202020204" pitchFamily="34" charset="0"/>
              </a:rPr>
              <a:t>Xu hướng thời trang xuân – hè 2020</a:t>
            </a:r>
            <a:endParaRPr lang="en-US" sz="3600">
              <a:solidFill>
                <a:srgbClr val="9F5851"/>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4DE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5524488">
            <a:off x="8237835" y="39624"/>
            <a:ext cx="4666246" cy="710923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00427">
            <a:off x="916838" y="3699040"/>
            <a:ext cx="7271945" cy="659626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382491" y="1057202"/>
            <a:ext cx="4376933" cy="553376"/>
          </a:xfrm>
          <a:prstGeom prst="rect">
            <a:avLst/>
          </a:prstGeom>
        </p:spPr>
      </p:pic>
      <p:sp>
        <p:nvSpPr>
          <p:cNvPr id="7" name="TextBox 7"/>
          <p:cNvSpPr txBox="1"/>
          <p:nvPr/>
        </p:nvSpPr>
        <p:spPr>
          <a:xfrm>
            <a:off x="7086906" y="3176815"/>
            <a:ext cx="6858000" cy="987450"/>
          </a:xfrm>
          <a:prstGeom prst="rect">
            <a:avLst/>
          </a:prstGeom>
        </p:spPr>
        <p:txBody>
          <a:bodyPr wrap="square" lIns="0" tIns="0" rIns="0" bIns="0" rtlCol="0" anchor="t">
            <a:spAutoFit/>
          </a:bodyPr>
          <a:lstStyle/>
          <a:p>
            <a:pPr algn="ctr">
              <a:lnSpc>
                <a:spcPts val="7700"/>
              </a:lnSpc>
            </a:pPr>
            <a:r>
              <a:rPr lang="en-US" sz="6600" b="1">
                <a:solidFill>
                  <a:srgbClr val="383838"/>
                </a:solidFill>
                <a:latin typeface="Arial" panose="020B0604020202020204" pitchFamily="34" charset="0"/>
                <a:cs typeface="Arial" panose="020B0604020202020204" pitchFamily="34" charset="0"/>
              </a:rPr>
              <a:t>4. VẬN DỤNG</a:t>
            </a:r>
            <a:endParaRPr lang="en-US" sz="6600" b="1">
              <a:solidFill>
                <a:srgbClr val="383838"/>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615481">
            <a:off x="806734" y="4388022"/>
            <a:ext cx="1925410" cy="1925410"/>
          </a:xfrm>
          <a:prstGeom prst="rect">
            <a:avLst/>
          </a:prstGeom>
        </p:spPr>
      </p:pic>
      <p:pic>
        <p:nvPicPr>
          <p:cNvPr id="8"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69439" y="4231970"/>
            <a:ext cx="4870875" cy="605503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20541665">
            <a:off x="15924813" y="-54788"/>
            <a:ext cx="2373524" cy="2373524"/>
          </a:xfrm>
          <a:prstGeom prst="rect">
            <a:avLst/>
          </a:prstGeom>
        </p:spPr>
      </p:pic>
      <p:pic>
        <p:nvPicPr>
          <p:cNvPr id="15" name="Picture 5"/>
          <p:cNvPicPr>
            <a:picLocks noChangeAspect="1"/>
          </p:cNvPicPr>
          <p:nvPr/>
        </p:nvPicPr>
        <p:blipFill rotWithShape="1">
          <a:blip r:embed="rId2"/>
          <a:srcRect t="7435" b="49210"/>
          <a:stretch>
            <a:fillRect/>
          </a:stretch>
        </p:blipFill>
        <p:spPr>
          <a:xfrm>
            <a:off x="2286000" y="2095500"/>
            <a:ext cx="13716000" cy="6610350"/>
          </a:xfrm>
          <a:prstGeom prst="rect">
            <a:avLst/>
          </a:prstGeom>
        </p:spPr>
      </p:pic>
      <p:pic>
        <p:nvPicPr>
          <p:cNvPr id="1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4963775" y="4552756"/>
            <a:ext cx="3262225" cy="5734244"/>
          </a:xfrm>
          <a:prstGeom prst="rect">
            <a:avLst/>
          </a:prstGeom>
        </p:spPr>
      </p:pic>
      <p:sp>
        <p:nvSpPr>
          <p:cNvPr id="17" name="TextBox 16"/>
          <p:cNvSpPr txBox="1"/>
          <p:nvPr/>
        </p:nvSpPr>
        <p:spPr>
          <a:xfrm>
            <a:off x="3238499" y="2907615"/>
            <a:ext cx="11811001" cy="1752211"/>
          </a:xfrm>
          <a:prstGeom prst="rect">
            <a:avLst/>
          </a:prstGeom>
          <a:noFill/>
        </p:spPr>
        <p:txBody>
          <a:bodyPr wrap="square">
            <a:spAutoFit/>
          </a:bodyPr>
          <a:lstStyle/>
          <a:p>
            <a:pPr algn="just">
              <a:lnSpc>
                <a:spcPct val="150000"/>
              </a:lnSpc>
              <a:spcBef>
                <a:spcPts val="100"/>
              </a:spcBef>
              <a:spcAft>
                <a:spcPts val="100"/>
              </a:spcAft>
            </a:pPr>
            <a:r>
              <a:rPr lang="en-US" sz="3800">
                <a:latin typeface="Arial" panose="020B0604020202020204" pitchFamily="34" charset="0"/>
                <a:ea typeface="Arial" panose="020B0604020202020204" pitchFamily="34" charset="0"/>
                <a:cs typeface="Arial" panose="020B0604020202020204" pitchFamily="34" charset="0"/>
              </a:rPr>
              <a:t>Lên ý tường từ một sản phẩm thời trang từ cảm hứng trong thiên nhiên theo gợi ý sau:</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3324225" y="4838700"/>
            <a:ext cx="11220450" cy="2831930"/>
          </a:xfrm>
          <a:prstGeom prst="rect">
            <a:avLst/>
          </a:prstGeom>
        </p:spPr>
      </p:pic>
      <p:pic>
        <p:nvPicPr>
          <p:cNvPr id="1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1305" y="7200900"/>
            <a:ext cx="3827721" cy="30861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257300" y="2095500"/>
            <a:ext cx="15773400" cy="7391400"/>
          </a:xfrm>
          <a:prstGeom prst="rect">
            <a:avLst/>
          </a:prstGeom>
        </p:spPr>
      </p:pic>
      <p:sp>
        <p:nvSpPr>
          <p:cNvPr id="10" name="TextBox 9"/>
          <p:cNvSpPr txBox="1"/>
          <p:nvPr/>
        </p:nvSpPr>
        <p:spPr>
          <a:xfrm>
            <a:off x="0" y="1175648"/>
            <a:ext cx="18135600" cy="672877"/>
          </a:xfrm>
          <a:prstGeom prst="rect">
            <a:avLst/>
          </a:prstGeom>
        </p:spPr>
        <p:txBody>
          <a:bodyPr wrap="square" lIns="0" tIns="0" rIns="0" bIns="0" rtlCol="0" anchor="t">
            <a:spAutoFit/>
          </a:bodyPr>
          <a:lstStyle/>
          <a:p>
            <a:pPr algn="ctr">
              <a:lnSpc>
                <a:spcPts val="5600"/>
              </a:lnSpc>
              <a:spcBef>
                <a:spcPct val="0"/>
              </a:spcBef>
            </a:pPr>
            <a:r>
              <a:rPr lang="en-US" sz="4600" b="1">
                <a:solidFill>
                  <a:schemeClr val="accent5">
                    <a:lumMod val="50000"/>
                  </a:schemeClr>
                </a:solidFill>
                <a:latin typeface="Arial" panose="020B0604020202020204" pitchFamily="34" charset="0"/>
                <a:cs typeface="Arial" panose="020B0604020202020204" pitchFamily="34" charset="0"/>
              </a:rPr>
              <a:t>Tham khảo SPMT của học sinh</a:t>
            </a:r>
            <a:endParaRPr lang="en-US" sz="4600" b="1">
              <a:solidFill>
                <a:schemeClr val="accent5">
                  <a:lumMod val="50000"/>
                </a:schemeClr>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029200" y="2801359"/>
            <a:ext cx="7741958" cy="1786053"/>
          </a:xfrm>
          <a:prstGeom prst="rect">
            <a:avLst/>
          </a:prstGeom>
        </p:spPr>
      </p:pic>
      <p:sp>
        <p:nvSpPr>
          <p:cNvPr id="11" name="TextBox 11"/>
          <p:cNvSpPr txBox="1"/>
          <p:nvPr/>
        </p:nvSpPr>
        <p:spPr>
          <a:xfrm>
            <a:off x="27383" y="1316917"/>
            <a:ext cx="18287999" cy="1005468"/>
          </a:xfrm>
          <a:prstGeom prst="rect">
            <a:avLst/>
          </a:prstGeom>
        </p:spPr>
        <p:txBody>
          <a:bodyPr wrap="square" lIns="0" tIns="0" rIns="0" bIns="0" rtlCol="0" anchor="t">
            <a:spAutoFit/>
          </a:bodyPr>
          <a:lstStyle/>
          <a:p>
            <a:pPr algn="ctr">
              <a:lnSpc>
                <a:spcPts val="8400"/>
              </a:lnSpc>
              <a:spcBef>
                <a:spcPct val="0"/>
              </a:spcBef>
            </a:pPr>
            <a:r>
              <a:rPr lang="en-US" sz="6600" b="1">
                <a:solidFill>
                  <a:srgbClr val="000000"/>
                </a:solidFill>
                <a:latin typeface="Arial" panose="020B0604020202020204" pitchFamily="34" charset="0"/>
                <a:cs typeface="Arial" panose="020B0604020202020204" pitchFamily="34" charset="0"/>
              </a:rPr>
              <a:t>HƯỚNG DẪN VỀ NHÀ</a:t>
            </a:r>
            <a:endParaRPr lang="en-US" sz="6600" b="1">
              <a:solidFill>
                <a:srgbClr val="000000"/>
              </a:solidFill>
              <a:latin typeface="Arial" panose="020B0604020202020204" pitchFamily="34" charset="0"/>
              <a:cs typeface="Arial" panose="020B0604020202020204" pitchFamily="34" charset="0"/>
            </a:endParaRPr>
          </a:p>
        </p:txBody>
      </p:sp>
      <p:sp>
        <p:nvSpPr>
          <p:cNvPr id="12" name="TextBox 12"/>
          <p:cNvSpPr txBox="1"/>
          <p:nvPr/>
        </p:nvSpPr>
        <p:spPr>
          <a:xfrm>
            <a:off x="5029200" y="3251758"/>
            <a:ext cx="7467600" cy="809261"/>
          </a:xfrm>
          <a:prstGeom prst="rect">
            <a:avLst/>
          </a:prstGeom>
        </p:spPr>
        <p:txBody>
          <a:bodyPr wrap="square" lIns="0" tIns="0" rIns="0" bIns="0" rtlCol="0" anchor="t">
            <a:spAutoFit/>
          </a:bodyPr>
          <a:lstStyle/>
          <a:p>
            <a:pPr algn="ctr">
              <a:lnSpc>
                <a:spcPct val="150000"/>
              </a:lnSpc>
            </a:pPr>
            <a:r>
              <a:rPr lang="en-US" sz="4000">
                <a:solidFill>
                  <a:srgbClr val="383838"/>
                </a:solidFill>
                <a:latin typeface="Arial" panose="020B0604020202020204" pitchFamily="34" charset="0"/>
                <a:cs typeface="Arial" panose="020B0604020202020204" pitchFamily="34" charset="0"/>
              </a:rPr>
              <a:t>1. Ôn lại kiến thức đã học</a:t>
            </a:r>
            <a:endParaRPr lang="en-US" sz="4000">
              <a:solidFill>
                <a:srgbClr val="383838"/>
              </a:solidFill>
              <a:latin typeface="Arial" panose="020B0604020202020204" pitchFamily="34" charset="0"/>
              <a:cs typeface="Arial" panose="020B0604020202020204" pitchFamily="34" charset="0"/>
            </a:endParaRPr>
          </a:p>
        </p:txBody>
      </p:sp>
      <p:pic>
        <p:nvPicPr>
          <p:cNvPr id="21" name="Picture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160557" y="4939971"/>
            <a:ext cx="10317441" cy="1786052"/>
          </a:xfrm>
          <a:prstGeom prst="rect">
            <a:avLst/>
          </a:prstGeom>
        </p:spPr>
      </p:pic>
      <p:sp>
        <p:nvSpPr>
          <p:cNvPr id="25" name="TextBox 12"/>
          <p:cNvSpPr txBox="1"/>
          <p:nvPr/>
        </p:nvSpPr>
        <p:spPr>
          <a:xfrm>
            <a:off x="4198657" y="5391818"/>
            <a:ext cx="9403044" cy="809261"/>
          </a:xfrm>
          <a:prstGeom prst="rect">
            <a:avLst/>
          </a:prstGeom>
        </p:spPr>
        <p:txBody>
          <a:bodyPr wrap="square" lIns="0" tIns="0" rIns="0" bIns="0" rtlCol="0" anchor="t">
            <a:spAutoFit/>
          </a:bodyPr>
          <a:lstStyle/>
          <a:p>
            <a:pPr algn="ctr">
              <a:lnSpc>
                <a:spcPct val="150000"/>
              </a:lnSpc>
            </a:pPr>
            <a:r>
              <a:rPr lang="en-US" sz="4000">
                <a:solidFill>
                  <a:srgbClr val="383838"/>
                </a:solidFill>
                <a:latin typeface="Arial" panose="020B0604020202020204" pitchFamily="34" charset="0"/>
                <a:cs typeface="Arial" panose="020B0604020202020204" pitchFamily="34" charset="0"/>
              </a:rPr>
              <a:t>2. Hoàn thiện SPMT phần Vận dụng</a:t>
            </a:r>
            <a:endParaRPr lang="en-US" sz="4000">
              <a:solidFill>
                <a:srgbClr val="383838"/>
              </a:solidFill>
              <a:latin typeface="Arial" panose="020B0604020202020204" pitchFamily="34" charset="0"/>
              <a:cs typeface="Arial" panose="020B0604020202020204" pitchFamily="34" charset="0"/>
            </a:endParaRPr>
          </a:p>
        </p:txBody>
      </p:sp>
      <p:pic>
        <p:nvPicPr>
          <p:cNvPr id="26" name="Picture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300403" y="7246521"/>
            <a:ext cx="7741958" cy="1786052"/>
          </a:xfrm>
          <a:prstGeom prst="rect">
            <a:avLst/>
          </a:prstGeom>
        </p:spPr>
      </p:pic>
      <p:sp>
        <p:nvSpPr>
          <p:cNvPr id="27" name="TextBox 12"/>
          <p:cNvSpPr txBox="1"/>
          <p:nvPr/>
        </p:nvSpPr>
        <p:spPr>
          <a:xfrm>
            <a:off x="5300402" y="7696920"/>
            <a:ext cx="7820025" cy="809261"/>
          </a:xfrm>
          <a:prstGeom prst="rect">
            <a:avLst/>
          </a:prstGeom>
        </p:spPr>
        <p:txBody>
          <a:bodyPr wrap="square" lIns="0" tIns="0" rIns="0" bIns="0" rtlCol="0" anchor="t">
            <a:spAutoFit/>
          </a:bodyPr>
          <a:lstStyle/>
          <a:p>
            <a:pPr algn="ctr">
              <a:lnSpc>
                <a:spcPct val="150000"/>
              </a:lnSpc>
            </a:pPr>
            <a:r>
              <a:rPr lang="en-US" sz="4000">
                <a:solidFill>
                  <a:srgbClr val="383838"/>
                </a:solidFill>
                <a:latin typeface="Arial" panose="020B0604020202020204" pitchFamily="34" charset="0"/>
                <a:cs typeface="Arial" panose="020B0604020202020204" pitchFamily="34" charset="0"/>
              </a:rPr>
              <a:t>3. Đọc và tìm hiểu trước Bài 2</a:t>
            </a:r>
            <a:endParaRPr lang="en-US" sz="4000">
              <a:solidFill>
                <a:srgbClr val="383838"/>
              </a:solidFill>
              <a:latin typeface="Arial" panose="020B0604020202020204" pitchFamily="34" charset="0"/>
              <a:cs typeface="Arial" panose="020B0604020202020204" pitchFamily="34" charset="0"/>
            </a:endParaRPr>
          </a:p>
        </p:txBody>
      </p:sp>
      <p:pic>
        <p:nvPicPr>
          <p:cNvPr id="28"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73138" y="4924425"/>
            <a:ext cx="4386001" cy="5334000"/>
          </a:xfrm>
          <a:prstGeom prst="rect">
            <a:avLst/>
          </a:prstGeom>
        </p:spPr>
      </p:pic>
      <p:pic>
        <p:nvPicPr>
          <p:cNvPr id="41" name="Picture 3"/>
          <p:cNvPicPr>
            <a:picLocks noChangeAspect="1"/>
          </p:cNvPicPr>
          <p:nvPr/>
        </p:nvPicPr>
        <p:blipFill>
          <a:blip r:embed="rId4"/>
          <a:srcRect/>
          <a:stretch>
            <a:fillRect/>
          </a:stretch>
        </p:blipFill>
        <p:spPr>
          <a:xfrm>
            <a:off x="27383" y="4168720"/>
            <a:ext cx="3817786" cy="608970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2192000" y="1562100"/>
            <a:ext cx="685800" cy="793085"/>
          </a:xfrm>
          <a:prstGeom prst="rect">
            <a:avLst/>
          </a:prstGeom>
        </p:spPr>
      </p:pic>
      <p:sp>
        <p:nvSpPr>
          <p:cNvPr id="7" name="TextBox 7"/>
          <p:cNvSpPr txBox="1"/>
          <p:nvPr/>
        </p:nvSpPr>
        <p:spPr>
          <a:xfrm>
            <a:off x="0" y="1760764"/>
            <a:ext cx="18287999" cy="718145"/>
          </a:xfrm>
          <a:prstGeom prst="rect">
            <a:avLst/>
          </a:prstGeom>
        </p:spPr>
        <p:txBody>
          <a:bodyPr wrap="square" lIns="0" tIns="0" rIns="0" bIns="0" rtlCol="0" anchor="t">
            <a:spAutoFit/>
          </a:bodyPr>
          <a:lstStyle/>
          <a:p>
            <a:pPr algn="ctr">
              <a:lnSpc>
                <a:spcPts val="5600"/>
              </a:lnSpc>
              <a:spcBef>
                <a:spcPct val="0"/>
              </a:spcBef>
            </a:pPr>
            <a:r>
              <a:rPr lang="en-US" sz="4800" b="1">
                <a:solidFill>
                  <a:srgbClr val="9F5851"/>
                </a:solidFill>
                <a:latin typeface="Arial" panose="020B0604020202020204" pitchFamily="34" charset="0"/>
                <a:cs typeface="Arial" panose="020B0604020202020204" pitchFamily="34" charset="0"/>
              </a:rPr>
              <a:t>THẢO LUẬN NHÓM</a:t>
            </a:r>
            <a:endParaRPr lang="en-US" sz="4800" b="1">
              <a:solidFill>
                <a:srgbClr val="9F5851"/>
              </a:solidFill>
              <a:latin typeface="Arial" panose="020B0604020202020204" pitchFamily="34" charset="0"/>
              <a:cs typeface="Arial" panose="020B0604020202020204" pitchFamily="34" charset="0"/>
            </a:endParaRPr>
          </a:p>
        </p:txBody>
      </p:sp>
      <p:pic>
        <p:nvPicPr>
          <p:cNvPr id="11"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365085"/>
            <a:ext cx="3826789" cy="4921915"/>
          </a:xfrm>
          <a:prstGeom prst="rect">
            <a:avLst/>
          </a:prstGeom>
        </p:spPr>
      </p:pic>
      <p:pic>
        <p:nvPicPr>
          <p:cNvPr id="12" name="Picture 10"/>
          <p:cNvPicPr>
            <a:picLocks noChangeAspect="1"/>
          </p:cNvPicPr>
          <p:nvPr/>
        </p:nvPicPr>
        <p:blipFill>
          <a:blip r:embed="rId5"/>
          <a:srcRect l="2685" r="2685"/>
          <a:stretch>
            <a:fillRect/>
          </a:stretch>
        </p:blipFill>
        <p:spPr>
          <a:xfrm>
            <a:off x="13206412" y="5365085"/>
            <a:ext cx="5067299" cy="4953285"/>
          </a:xfrm>
          <a:prstGeom prst="rect">
            <a:avLst/>
          </a:prstGeom>
        </p:spPr>
      </p:pic>
      <p:sp>
        <p:nvSpPr>
          <p:cNvPr id="13" name="Rounded Rectangular Callout 9"/>
          <p:cNvSpPr/>
          <p:nvPr/>
        </p:nvSpPr>
        <p:spPr>
          <a:xfrm>
            <a:off x="4324348" y="3315904"/>
            <a:ext cx="8572501" cy="2133600"/>
          </a:xfrm>
          <a:prstGeom prst="wedgeRoundRectCallout">
            <a:avLst>
              <a:gd name="adj1" fmla="val -59238"/>
              <a:gd name="adj2" fmla="val 36368"/>
              <a:gd name="adj3" fmla="val 16667"/>
            </a:avLst>
          </a:prstGeom>
          <a:solidFill>
            <a:schemeClr val="bg1"/>
          </a:solidFill>
          <a:ln w="57150">
            <a:solidFill>
              <a:schemeClr val="accent6">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a:solidFill>
                  <a:schemeClr val="tx1"/>
                </a:solidFill>
              </a:rPr>
              <a:t>Nhóm 1: </a:t>
            </a:r>
            <a:r>
              <a:rPr lang="vi-VN" sz="3800">
                <a:solidFill>
                  <a:schemeClr val="tx1"/>
                </a:solidFill>
              </a:rPr>
              <a:t>Sự xuất hiện và phát triển của ngành Thời trang thế giới.</a:t>
            </a:r>
            <a:endParaRPr lang="vi-VN" sz="3800" dirty="0">
              <a:solidFill>
                <a:schemeClr val="tx1"/>
              </a:solidFill>
            </a:endParaRPr>
          </a:p>
        </p:txBody>
      </p:sp>
      <p:sp>
        <p:nvSpPr>
          <p:cNvPr id="14" name="Rounded Rectangular Callout 9"/>
          <p:cNvSpPr/>
          <p:nvPr/>
        </p:nvSpPr>
        <p:spPr>
          <a:xfrm>
            <a:off x="4319586" y="6286500"/>
            <a:ext cx="8572501" cy="2133600"/>
          </a:xfrm>
          <a:prstGeom prst="wedgeRoundRectCallout">
            <a:avLst>
              <a:gd name="adj1" fmla="val -59238"/>
              <a:gd name="adj2" fmla="val 36368"/>
              <a:gd name="adj3" fmla="val 16667"/>
            </a:avLst>
          </a:prstGeom>
          <a:solidFill>
            <a:schemeClr val="bg1"/>
          </a:solidFill>
          <a:ln w="57150">
            <a:solidFill>
              <a:schemeClr val="accent6">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a:solidFill>
                  <a:schemeClr val="tx1"/>
                </a:solidFill>
              </a:rPr>
              <a:t>Nhóm </a:t>
            </a:r>
            <a:r>
              <a:rPr lang="en-US" sz="3800" b="1">
                <a:solidFill>
                  <a:schemeClr val="tx1"/>
                </a:solidFill>
                <a:latin typeface="Arial" panose="020B0604020202020204" pitchFamily="34" charset="0"/>
                <a:cs typeface="Arial" panose="020B0604020202020204" pitchFamily="34" charset="0"/>
              </a:rPr>
              <a:t>2</a:t>
            </a:r>
            <a:r>
              <a:rPr lang="vi-VN" sz="3800" b="1">
                <a:solidFill>
                  <a:schemeClr val="tx1"/>
                </a:solidFill>
              </a:rPr>
              <a:t>: </a:t>
            </a:r>
            <a:r>
              <a:rPr lang="vi-VN" sz="3800">
                <a:solidFill>
                  <a:schemeClr val="tx1"/>
                </a:solidFill>
              </a:rPr>
              <a:t>Sự xuất hiện và phát triển của ngành Thời trang Việt Nam.</a:t>
            </a:r>
            <a:endParaRPr lang="vi-VN" sz="3800" dirty="0">
              <a:solidFill>
                <a:schemeClr val="tx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C6B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100427">
            <a:off x="-126911" y="3736517"/>
            <a:ext cx="6435030" cy="659626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5206143">
            <a:off x="7140224" y="-4589679"/>
            <a:ext cx="5174431" cy="16446187"/>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028713" y="758862"/>
            <a:ext cx="4376933" cy="1395147"/>
          </a:xfrm>
          <a:prstGeom prst="rect">
            <a:avLst/>
          </a:prstGeom>
        </p:spPr>
      </p:pic>
      <p:sp>
        <p:nvSpPr>
          <p:cNvPr id="6" name="TextBox 6"/>
          <p:cNvSpPr txBox="1"/>
          <p:nvPr/>
        </p:nvSpPr>
        <p:spPr>
          <a:xfrm>
            <a:off x="7620000" y="1084538"/>
            <a:ext cx="3785646" cy="743793"/>
          </a:xfrm>
          <a:prstGeom prst="rect">
            <a:avLst/>
          </a:prstGeom>
        </p:spPr>
        <p:txBody>
          <a:bodyPr lIns="0" tIns="0" rIns="0" bIns="0" rtlCol="0" anchor="t">
            <a:spAutoFit/>
          </a:bodyPr>
          <a:lstStyle/>
          <a:p>
            <a:pPr>
              <a:lnSpc>
                <a:spcPts val="5825"/>
              </a:lnSpc>
              <a:spcBef>
                <a:spcPct val="0"/>
              </a:spcBef>
            </a:pPr>
            <a:r>
              <a:rPr lang="en-US" sz="5000" b="1">
                <a:solidFill>
                  <a:srgbClr val="FFFFFF"/>
                </a:solidFill>
                <a:latin typeface="Arial" panose="020B0604020202020204" pitchFamily="34" charset="0"/>
                <a:cs typeface="Arial" panose="020B0604020202020204" pitchFamily="34" charset="0"/>
              </a:rPr>
              <a:t>Mĩ thuật 10</a:t>
            </a:r>
            <a:endParaRPr lang="en-US" sz="5000" b="1">
              <a:solidFill>
                <a:srgbClr val="FFFFFF"/>
              </a:solidFill>
              <a:latin typeface="Arial" panose="020B0604020202020204" pitchFamily="34" charset="0"/>
              <a:cs typeface="Arial" panose="020B0604020202020204" pitchFamily="34" charset="0"/>
            </a:endParaRPr>
          </a:p>
        </p:txBody>
      </p:sp>
      <p:sp>
        <p:nvSpPr>
          <p:cNvPr id="7" name="TextBox 7"/>
          <p:cNvSpPr txBox="1"/>
          <p:nvPr/>
        </p:nvSpPr>
        <p:spPr>
          <a:xfrm>
            <a:off x="1673323" y="2977372"/>
            <a:ext cx="16108231" cy="1456681"/>
          </a:xfrm>
          <a:prstGeom prst="rect">
            <a:avLst/>
          </a:prstGeom>
        </p:spPr>
        <p:txBody>
          <a:bodyPr wrap="square" lIns="0" tIns="0" rIns="0" bIns="0" rtlCol="0" anchor="t">
            <a:spAutoFit/>
          </a:bodyPr>
          <a:lstStyle/>
          <a:p>
            <a:pPr algn="ctr">
              <a:lnSpc>
                <a:spcPct val="150000"/>
              </a:lnSpc>
            </a:pPr>
            <a:r>
              <a:rPr lang="en-US" sz="7200" b="1">
                <a:solidFill>
                  <a:srgbClr val="383838"/>
                </a:solidFill>
                <a:latin typeface="Arial" panose="020B0604020202020204" pitchFamily="34" charset="0"/>
                <a:cs typeface="Arial" panose="020B0604020202020204" pitchFamily="34" charset="0"/>
              </a:rPr>
              <a:t>CẢM ƠN VÀ HẸN GẶP LẠI CÁC EM!</a:t>
            </a:r>
            <a:endParaRPr lang="en-US" sz="7200" b="1">
              <a:solidFill>
                <a:srgbClr val="383838"/>
              </a:solidFill>
              <a:latin typeface="Arial" panose="020B0604020202020204" pitchFamily="34" charset="0"/>
              <a:cs typeface="Arial" panose="020B0604020202020204" pitchFamily="34" charset="0"/>
            </a:endParaRPr>
          </a:p>
        </p:txBody>
      </p:sp>
      <p:pic>
        <p:nvPicPr>
          <p:cNvPr id="1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8142" y="4432219"/>
            <a:ext cx="6357492" cy="58286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58335">
            <a:off x="15924814" y="-145535"/>
            <a:ext cx="2373524" cy="237352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931408">
            <a:off x="-1809157" y="7330341"/>
            <a:ext cx="4135477" cy="411480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06637" y="6800466"/>
            <a:ext cx="3276600" cy="3462721"/>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692" y="6881160"/>
            <a:ext cx="3419867" cy="3439214"/>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86600" y="1392370"/>
            <a:ext cx="3574693" cy="113943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133737" y="5720680"/>
            <a:ext cx="5156970" cy="1445765"/>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525000" y="6333424"/>
            <a:ext cx="5846167" cy="1388930"/>
          </a:xfrm>
          <a:prstGeom prst="rect">
            <a:avLst/>
          </a:prstGeom>
        </p:spPr>
      </p:pic>
      <p:sp>
        <p:nvSpPr>
          <p:cNvPr id="14" name="TextBox 14"/>
          <p:cNvSpPr txBox="1"/>
          <p:nvPr/>
        </p:nvSpPr>
        <p:spPr>
          <a:xfrm>
            <a:off x="7230891" y="1748180"/>
            <a:ext cx="3364059" cy="487185"/>
          </a:xfrm>
          <a:prstGeom prst="rect">
            <a:avLst/>
          </a:prstGeom>
        </p:spPr>
        <p:txBody>
          <a:bodyPr lIns="0" tIns="0" rIns="0" bIns="0" rtlCol="0" anchor="t">
            <a:spAutoFit/>
          </a:bodyPr>
          <a:lstStyle/>
          <a:p>
            <a:pPr algn="ctr">
              <a:lnSpc>
                <a:spcPts val="3720"/>
              </a:lnSpc>
            </a:pPr>
            <a:r>
              <a:rPr lang="en-US" sz="4500" b="1" spc="632">
                <a:solidFill>
                  <a:srgbClr val="FFFFFF"/>
                </a:solidFill>
                <a:latin typeface="Arial" panose="020B0604020202020204" pitchFamily="34" charset="0"/>
                <a:cs typeface="Arial" panose="020B0604020202020204" pitchFamily="34" charset="0"/>
              </a:rPr>
              <a:t>GỢI Ý:</a:t>
            </a:r>
            <a:endParaRPr lang="en-US" sz="4500" b="1" spc="632">
              <a:solidFill>
                <a:srgbClr val="FFFFFF"/>
              </a:solidFill>
              <a:latin typeface="Arial" panose="020B0604020202020204" pitchFamily="34" charset="0"/>
              <a:cs typeface="Arial" panose="020B0604020202020204" pitchFamily="34" charset="0"/>
            </a:endParaRPr>
          </a:p>
        </p:txBody>
      </p:sp>
      <p:sp>
        <p:nvSpPr>
          <p:cNvPr id="18" name="TextBox 18"/>
          <p:cNvSpPr txBox="1"/>
          <p:nvPr/>
        </p:nvSpPr>
        <p:spPr>
          <a:xfrm>
            <a:off x="3278721" y="6379759"/>
            <a:ext cx="5011986" cy="341760"/>
          </a:xfrm>
          <a:prstGeom prst="rect">
            <a:avLst/>
          </a:prstGeom>
        </p:spPr>
        <p:txBody>
          <a:bodyPr wrap="square" lIns="0" tIns="0" rIns="0" bIns="0" rtlCol="0" anchor="t">
            <a:spAutoFit/>
          </a:bodyPr>
          <a:lstStyle/>
          <a:p>
            <a:pPr algn="ctr">
              <a:lnSpc>
                <a:spcPts val="2400"/>
              </a:lnSpc>
            </a:pPr>
            <a:r>
              <a:rPr lang="en-US" sz="3800">
                <a:solidFill>
                  <a:srgbClr val="000000"/>
                </a:solidFill>
                <a:latin typeface="Arial" panose="020B0604020202020204" pitchFamily="34" charset="0"/>
                <a:cs typeface="Arial" panose="020B0604020202020204" pitchFamily="34" charset="0"/>
              </a:rPr>
              <a:t>1. Bối cảnh ra đời</a:t>
            </a:r>
            <a:endParaRPr lang="en-US" sz="3800">
              <a:solidFill>
                <a:srgbClr val="000000"/>
              </a:solidFill>
              <a:latin typeface="Arial" panose="020B0604020202020204" pitchFamily="34" charset="0"/>
              <a:cs typeface="Arial" panose="020B0604020202020204" pitchFamily="34" charset="0"/>
            </a:endParaRPr>
          </a:p>
        </p:txBody>
      </p:sp>
      <p:sp>
        <p:nvSpPr>
          <p:cNvPr id="19" name="TextBox 19"/>
          <p:cNvSpPr txBox="1"/>
          <p:nvPr/>
        </p:nvSpPr>
        <p:spPr>
          <a:xfrm>
            <a:off x="9759190" y="6929726"/>
            <a:ext cx="5428944" cy="341760"/>
          </a:xfrm>
          <a:prstGeom prst="rect">
            <a:avLst/>
          </a:prstGeom>
        </p:spPr>
        <p:txBody>
          <a:bodyPr wrap="square" lIns="0" tIns="0" rIns="0" bIns="0" rtlCol="0" anchor="t">
            <a:spAutoFit/>
          </a:bodyPr>
          <a:lstStyle/>
          <a:p>
            <a:pPr algn="ctr">
              <a:lnSpc>
                <a:spcPts val="2400"/>
              </a:lnSpc>
            </a:pPr>
            <a:r>
              <a:rPr lang="en-US" sz="3800">
                <a:solidFill>
                  <a:srgbClr val="000000"/>
                </a:solidFill>
                <a:latin typeface="Arial" panose="020B0604020202020204" pitchFamily="34" charset="0"/>
                <a:cs typeface="Arial" panose="020B0604020202020204" pitchFamily="34" charset="0"/>
              </a:rPr>
              <a:t>2. Thời điểm xuất hiện </a:t>
            </a:r>
            <a:endParaRPr lang="en-US" sz="3800">
              <a:solidFill>
                <a:srgbClr val="000000"/>
              </a:solidFill>
              <a:latin typeface="Arial" panose="020B0604020202020204" pitchFamily="34" charset="0"/>
              <a:cs typeface="Arial" panose="020B0604020202020204" pitchFamily="34" charset="0"/>
            </a:endParaRPr>
          </a:p>
        </p:txBody>
      </p:sp>
      <p:sp>
        <p:nvSpPr>
          <p:cNvPr id="22" name="TextBox 21"/>
          <p:cNvSpPr txBox="1"/>
          <p:nvPr/>
        </p:nvSpPr>
        <p:spPr>
          <a:xfrm>
            <a:off x="1910953" y="3223573"/>
            <a:ext cx="13710047" cy="1752211"/>
          </a:xfrm>
          <a:prstGeom prst="rect">
            <a:avLst/>
          </a:prstGeom>
          <a:noFill/>
        </p:spPr>
        <p:txBody>
          <a:bodyPr wrap="square">
            <a:spAutoFit/>
          </a:bodyPr>
          <a:lstStyle/>
          <a:p>
            <a:pPr algn="ctr">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T</a:t>
            </a:r>
            <a:r>
              <a:rPr lang="vi-VN" sz="3800">
                <a:effectLst/>
                <a:ea typeface="Arial" panose="020B0604020202020204" pitchFamily="34" charset="0"/>
                <a:cs typeface="Times New Roman" panose="02020603050405020304" pitchFamily="18" charset="0"/>
              </a:rPr>
              <a:t>riển khai nội dung bài thuyết trình: </a:t>
            </a:r>
            <a:r>
              <a:rPr lang="vi-VN" sz="3800" i="1">
                <a:effectLst/>
                <a:ea typeface="Arial" panose="020B0604020202020204" pitchFamily="34" charset="0"/>
                <a:cs typeface="Times New Roman" panose="02020603050405020304" pitchFamily="18" charset="0"/>
              </a:rPr>
              <a:t>Sự xuất hiện và phát triển của ngành Thời trang thế giới và Việt Nam</a:t>
            </a:r>
            <a:endParaRPr lang="en-US" sz="3800" i="1">
              <a:effectLst/>
              <a:ea typeface="Arial" panose="020B0604020202020204" pitchFamily="34" charset="0"/>
              <a:cs typeface="Times New Roman" panose="02020603050405020304" pitchFamily="18" charset="0"/>
            </a:endParaRPr>
          </a:p>
        </p:txBody>
      </p:sp>
      <p:pic>
        <p:nvPicPr>
          <p:cNvPr id="2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192724" y="8467250"/>
            <a:ext cx="8915268" cy="1388930"/>
          </a:xfrm>
          <a:prstGeom prst="rect">
            <a:avLst/>
          </a:prstGeom>
        </p:spPr>
      </p:pic>
      <p:sp>
        <p:nvSpPr>
          <p:cNvPr id="24" name="TextBox 19"/>
          <p:cNvSpPr txBox="1"/>
          <p:nvPr/>
        </p:nvSpPr>
        <p:spPr>
          <a:xfrm>
            <a:off x="4426914" y="9063552"/>
            <a:ext cx="8681078" cy="341760"/>
          </a:xfrm>
          <a:prstGeom prst="rect">
            <a:avLst/>
          </a:prstGeom>
        </p:spPr>
        <p:txBody>
          <a:bodyPr wrap="square" lIns="0" tIns="0" rIns="0" bIns="0" rtlCol="0" anchor="t">
            <a:spAutoFit/>
          </a:bodyPr>
          <a:lstStyle/>
          <a:p>
            <a:pPr algn="ctr">
              <a:lnSpc>
                <a:spcPts val="2400"/>
              </a:lnSpc>
            </a:pPr>
            <a:r>
              <a:rPr lang="en-US" sz="3800">
                <a:solidFill>
                  <a:srgbClr val="000000"/>
                </a:solidFill>
                <a:latin typeface="Arial" panose="020B0604020202020204" pitchFamily="34" charset="0"/>
                <a:cs typeface="Arial" panose="020B0604020202020204" pitchFamily="34" charset="0"/>
              </a:rPr>
              <a:t>3. Những nhà thiết kế tiêu biểu</a:t>
            </a:r>
            <a:endParaRPr lang="en-US" sz="38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sp>
        <p:nvSpPr>
          <p:cNvPr id="9" name="TextBox 9"/>
          <p:cNvSpPr txBox="1"/>
          <p:nvPr/>
        </p:nvSpPr>
        <p:spPr>
          <a:xfrm>
            <a:off x="0" y="1173762"/>
            <a:ext cx="14782800" cy="679451"/>
          </a:xfrm>
          <a:prstGeom prst="rect">
            <a:avLst/>
          </a:prstGeom>
        </p:spPr>
        <p:txBody>
          <a:bodyPr wrap="square" lIns="0" tIns="0" rIns="0" bIns="0" rtlCol="0" anchor="t">
            <a:spAutoFit/>
          </a:bodyPr>
          <a:lstStyle/>
          <a:p>
            <a:pPr algn="ctr">
              <a:lnSpc>
                <a:spcPts val="5600"/>
              </a:lnSpc>
              <a:spcBef>
                <a:spcPct val="0"/>
              </a:spcBef>
            </a:pPr>
            <a:r>
              <a:rPr lang="en-US" sz="4500" b="1">
                <a:solidFill>
                  <a:srgbClr val="9F5851"/>
                </a:solidFill>
                <a:latin typeface="Arial" panose="020B0604020202020204" pitchFamily="34" charset="0"/>
                <a:cs typeface="Arial" panose="020B0604020202020204" pitchFamily="34" charset="0"/>
              </a:rPr>
              <a:t>KẾT LUẬN</a:t>
            </a:r>
            <a:endParaRPr lang="en-US" sz="4500" b="1">
              <a:solidFill>
                <a:srgbClr val="9F5851"/>
              </a:solidFill>
              <a:latin typeface="Arial" panose="020B0604020202020204" pitchFamily="34" charset="0"/>
              <a:cs typeface="Arial" panose="020B0604020202020204" pitchFamily="34" charset="0"/>
            </a:endParaRPr>
          </a:p>
        </p:txBody>
      </p:sp>
      <p:pic>
        <p:nvPicPr>
          <p:cNvPr id="1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20541665">
            <a:off x="15924813" y="-54788"/>
            <a:ext cx="2373524" cy="2373524"/>
          </a:xfrm>
          <a:prstGeom prst="rect">
            <a:avLst/>
          </a:prstGeom>
        </p:spPr>
      </p:pic>
      <p:pic>
        <p:nvPicPr>
          <p:cNvPr id="15" name="Picture 5"/>
          <p:cNvPicPr>
            <a:picLocks noChangeAspect="1"/>
          </p:cNvPicPr>
          <p:nvPr/>
        </p:nvPicPr>
        <p:blipFill rotWithShape="1">
          <a:blip r:embed="rId3"/>
          <a:srcRect t="7435" b="49210"/>
          <a:stretch>
            <a:fillRect/>
          </a:stretch>
        </p:blipFill>
        <p:spPr>
          <a:xfrm>
            <a:off x="457200" y="3162300"/>
            <a:ext cx="14363699" cy="6755116"/>
          </a:xfrm>
          <a:prstGeom prst="rect">
            <a:avLst/>
          </a:prstGeom>
        </p:spPr>
      </p:pic>
      <p:pic>
        <p:nvPicPr>
          <p:cNvPr id="1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44650" y="3643312"/>
            <a:ext cx="3943350" cy="6610350"/>
          </a:xfrm>
          <a:prstGeom prst="rect">
            <a:avLst/>
          </a:prstGeom>
        </p:spPr>
      </p:pic>
      <p:sp>
        <p:nvSpPr>
          <p:cNvPr id="17" name="TextBox 16"/>
          <p:cNvSpPr txBox="1"/>
          <p:nvPr/>
        </p:nvSpPr>
        <p:spPr>
          <a:xfrm>
            <a:off x="819149" y="3445196"/>
            <a:ext cx="13335000" cy="6189323"/>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3800">
                <a:effectLst/>
                <a:latin typeface="Arial" panose="020B0604020202020204" pitchFamily="34" charset="0"/>
                <a:ea typeface="Arial" panose="020B0604020202020204" pitchFamily="34" charset="0"/>
                <a:cs typeface="Arial" panose="020B0604020202020204" pitchFamily="34" charset="0"/>
              </a:rPr>
              <a:t>T</a:t>
            </a:r>
            <a:r>
              <a:rPr lang="en-US" sz="3800">
                <a:latin typeface="Arial" panose="020B0604020202020204" pitchFamily="34" charset="0"/>
                <a:ea typeface="Arial" panose="020B0604020202020204" pitchFamily="34" charset="0"/>
                <a:cs typeface="Arial" panose="020B0604020202020204" pitchFamily="34" charset="0"/>
              </a:rPr>
              <a:t>huật ngữ “Thiết kế thời trang”  xuất phát từ công việc may đo trang phục thủ công, thực hiện bởi người thợ may. </a:t>
            </a:r>
            <a:endParaRPr lang="en-US" sz="380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en-US" sz="3800">
                <a:latin typeface="Arial" panose="020B0604020202020204" pitchFamily="34" charset="0"/>
                <a:ea typeface="Arial" panose="020B0604020202020204" pitchFamily="34" charset="0"/>
                <a:cs typeface="Arial" panose="020B0604020202020204" pitchFamily="34" charset="0"/>
              </a:rPr>
              <a:t>C</a:t>
            </a:r>
            <a:r>
              <a:rPr lang="vi-VN" sz="3800">
                <a:ea typeface="Arial" panose="020B0604020202020204" pitchFamily="34" charset="0"/>
                <a:cs typeface="Arial" panose="020B0604020202020204" pitchFamily="34" charset="0"/>
              </a:rPr>
              <a:t>uối thế kỉ 19</a:t>
            </a:r>
            <a:r>
              <a:rPr lang="en-US" sz="3800">
                <a:latin typeface="Arial" panose="020B0604020202020204" pitchFamily="34" charset="0"/>
                <a:ea typeface="Arial" panose="020B0604020202020204" pitchFamily="34" charset="0"/>
                <a:cs typeface="Arial" panose="020B0604020202020204" pitchFamily="34" charset="0"/>
              </a:rPr>
              <a:t>,</a:t>
            </a:r>
            <a:r>
              <a:rPr lang="en-US" sz="3800">
                <a:ea typeface="Arial" panose="020B0604020202020204" pitchFamily="34" charset="0"/>
                <a:cs typeface="Arial" panose="020B0604020202020204" pitchFamily="34" charset="0"/>
              </a:rPr>
              <a:t> </a:t>
            </a:r>
            <a:r>
              <a:rPr lang="vi-VN" sz="3800">
                <a:ea typeface="Arial" panose="020B0604020202020204" pitchFamily="34" charset="0"/>
                <a:cs typeface="Arial" panose="020B0604020202020204" pitchFamily="34" charset="0"/>
              </a:rPr>
              <a:t>phong về cách may đo kiểu mới, trang phục vừa vặn với số đo tạo nên</a:t>
            </a:r>
            <a:r>
              <a:rPr lang="en-US" sz="3800">
                <a:ea typeface="Arial" panose="020B0604020202020204" pitchFamily="34" charset="0"/>
                <a:cs typeface="Arial" panose="020B0604020202020204" pitchFamily="34" charset="0"/>
              </a:rPr>
              <a:t> </a:t>
            </a:r>
            <a:r>
              <a:rPr lang="vi-VN" sz="3800">
                <a:ea typeface="Arial" panose="020B0604020202020204" pitchFamily="34" charset="0"/>
                <a:cs typeface="Arial" panose="020B0604020202020204" pitchFamily="34" charset="0"/>
              </a:rPr>
              <a:t>chuẩn mực cho thời trang hiện đại sau này. </a:t>
            </a:r>
            <a:endParaRPr lang="en-US" sz="3800">
              <a:ea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vi-VN" sz="3800">
                <a:ea typeface="Arial" panose="020B0604020202020204" pitchFamily="34" charset="0"/>
                <a:cs typeface="Arial" panose="020B0604020202020204" pitchFamily="34" charset="0"/>
              </a:rPr>
              <a:t>Ngành Thiết kế thời trang</a:t>
            </a:r>
            <a:r>
              <a:rPr lang="en-US" sz="3800">
                <a:ea typeface="Arial" panose="020B0604020202020204" pitchFamily="34" charset="0"/>
                <a:cs typeface="Arial" panose="020B0604020202020204" pitchFamily="34" charset="0"/>
              </a:rPr>
              <a:t> </a:t>
            </a:r>
            <a:r>
              <a:rPr lang="vi-VN" sz="3800">
                <a:ea typeface="Arial" panose="020B0604020202020204" pitchFamily="34" charset="0"/>
                <a:cs typeface="Arial" panose="020B0604020202020204" pitchFamily="34" charset="0"/>
              </a:rPr>
              <a:t>hiện đại là sự kết hợp giữa th</a:t>
            </a:r>
            <a:r>
              <a:rPr lang="en-US" sz="3800">
                <a:latin typeface="Arial" panose="020B0604020202020204" pitchFamily="34" charset="0"/>
                <a:ea typeface="Arial" panose="020B0604020202020204" pitchFamily="34" charset="0"/>
                <a:cs typeface="Arial" panose="020B0604020202020204" pitchFamily="34" charset="0"/>
              </a:rPr>
              <a:t>ẩ</a:t>
            </a:r>
            <a:r>
              <a:rPr lang="vi-VN" sz="3800">
                <a:ea typeface="Arial" panose="020B0604020202020204" pitchFamily="34" charset="0"/>
                <a:cs typeface="Arial" panose="020B0604020202020204" pitchFamily="34" charset="0"/>
              </a:rPr>
              <a:t>m mĩ</a:t>
            </a:r>
            <a:r>
              <a:rPr lang="en-US" sz="3800">
                <a:ea typeface="Arial" panose="020B0604020202020204" pitchFamily="34" charset="0"/>
                <a:cs typeface="Arial" panose="020B0604020202020204" pitchFamily="34" charset="0"/>
              </a:rPr>
              <a:t>, </a:t>
            </a:r>
            <a:r>
              <a:rPr lang="vi-VN" sz="3800">
                <a:ea typeface="Arial" panose="020B0604020202020204" pitchFamily="34" charset="0"/>
                <a:cs typeface="Arial" panose="020B0604020202020204" pitchFamily="34" charset="0"/>
              </a:rPr>
              <a:t>công năng sử dụng trên</a:t>
            </a:r>
            <a:r>
              <a:rPr lang="en-US" sz="3800">
                <a:ea typeface="Arial" panose="020B0604020202020204" pitchFamily="34" charset="0"/>
                <a:cs typeface="Arial" panose="020B0604020202020204" pitchFamily="34" charset="0"/>
              </a:rPr>
              <a:t> </a:t>
            </a:r>
            <a:r>
              <a:rPr lang="vi-VN" sz="3800">
                <a:ea typeface="Arial" panose="020B0604020202020204" pitchFamily="34" charset="0"/>
                <a:cs typeface="Arial" panose="020B0604020202020204" pitchFamily="34" charset="0"/>
              </a:rPr>
              <a:t>qu</a:t>
            </a:r>
            <a:r>
              <a:rPr lang="en-US" sz="3800">
                <a:latin typeface="Arial" panose="020B0604020202020204" pitchFamily="34" charset="0"/>
                <a:ea typeface="Arial" panose="020B0604020202020204" pitchFamily="34" charset="0"/>
                <a:cs typeface="Arial" panose="020B0604020202020204" pitchFamily="34" charset="0"/>
              </a:rPr>
              <a:t>ầ</a:t>
            </a:r>
            <a:r>
              <a:rPr lang="vi-VN" sz="3800">
                <a:ea typeface="Arial" panose="020B0604020202020204" pitchFamily="34" charset="0"/>
                <a:cs typeface="Arial" panose="020B0604020202020204" pitchFamily="34" charset="0"/>
              </a:rPr>
              <a:t>n áo và phụ kiện.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19" name="TextBox 9"/>
          <p:cNvSpPr txBox="1"/>
          <p:nvPr/>
        </p:nvSpPr>
        <p:spPr>
          <a:xfrm>
            <a:off x="19050" y="2098099"/>
            <a:ext cx="14782800" cy="649537"/>
          </a:xfrm>
          <a:prstGeom prst="rect">
            <a:avLst/>
          </a:prstGeom>
        </p:spPr>
        <p:txBody>
          <a:bodyPr wrap="square" lIns="0" tIns="0" rIns="0" bIns="0" rtlCol="0" anchor="t">
            <a:spAutoFit/>
          </a:bodyPr>
          <a:lstStyle/>
          <a:p>
            <a:pPr algn="ctr">
              <a:lnSpc>
                <a:spcPts val="5600"/>
              </a:lnSpc>
              <a:spcBef>
                <a:spcPct val="0"/>
              </a:spcBef>
            </a:pPr>
            <a:r>
              <a:rPr lang="en-US" sz="3800" b="1">
                <a:solidFill>
                  <a:srgbClr val="9F5851"/>
                </a:solidFill>
                <a:latin typeface="Arial" panose="020B0604020202020204" pitchFamily="34" charset="0"/>
                <a:cs typeface="Arial" panose="020B0604020202020204" pitchFamily="34" charset="0"/>
              </a:rPr>
              <a:t>1. Lịch sử ra đời ngành Thiết kế thời trang</a:t>
            </a:r>
            <a:endParaRPr lang="en-US" sz="3800" b="1">
              <a:solidFill>
                <a:srgbClr val="9F5851"/>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7F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952500"/>
            <a:ext cx="6553200" cy="731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14400" y="8443434"/>
            <a:ext cx="8229600" cy="1577483"/>
          </a:xfrm>
          <a:prstGeom prst="rect">
            <a:avLst/>
          </a:prstGeom>
          <a:noFill/>
        </p:spPr>
        <p:txBody>
          <a:bodyPr wrap="square">
            <a:spAutoFit/>
          </a:bodyPr>
          <a:lstStyle/>
          <a:p>
            <a:pPr algn="ctr">
              <a:lnSpc>
                <a:spcPct val="150000"/>
              </a:lnSpc>
            </a:pPr>
            <a:r>
              <a:rPr lang="vi-VN" sz="3400" b="0" i="0" strike="noStrike">
                <a:effectLst/>
              </a:rPr>
              <a:t>Marie Antoinette, vợ của Louis XVI</a:t>
            </a:r>
            <a:endParaRPr lang="en-US" sz="3400" b="0" i="0" strike="noStrike">
              <a:effectLst/>
            </a:endParaRPr>
          </a:p>
          <a:p>
            <a:pPr algn="ctr">
              <a:lnSpc>
                <a:spcPct val="150000"/>
              </a:lnSpc>
            </a:pPr>
            <a:r>
              <a:rPr lang="vi-VN" sz="3400" b="0" i="0" strike="noStrike">
                <a:effectLst/>
              </a:rPr>
              <a:t> là một người đi đầu về thời trang</a:t>
            </a:r>
            <a:endParaRPr lang="en-US" sz="3400"/>
          </a:p>
        </p:txBody>
      </p:sp>
      <p:pic>
        <p:nvPicPr>
          <p:cNvPr id="7" name="Picture 6"/>
          <p:cNvPicPr>
            <a:picLocks noChangeAspect="1"/>
          </p:cNvPicPr>
          <p:nvPr/>
        </p:nvPicPr>
        <p:blipFill>
          <a:blip r:embed="rId2"/>
          <a:stretch>
            <a:fillRect/>
          </a:stretch>
        </p:blipFill>
        <p:spPr>
          <a:xfrm>
            <a:off x="10820400" y="952500"/>
            <a:ext cx="5029200" cy="73152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8991600" y="8443433"/>
            <a:ext cx="9144000" cy="1577483"/>
          </a:xfrm>
          <a:prstGeom prst="rect">
            <a:avLst/>
          </a:prstGeom>
          <a:noFill/>
        </p:spPr>
        <p:txBody>
          <a:bodyPr wrap="square">
            <a:spAutoFit/>
          </a:bodyPr>
          <a:lstStyle/>
          <a:p>
            <a:pPr algn="ctr">
              <a:lnSpc>
                <a:spcPct val="150000"/>
              </a:lnSpc>
            </a:pPr>
            <a:r>
              <a:rPr lang="vi-VN" sz="3400" b="0" i="0">
                <a:solidFill>
                  <a:srgbClr val="222222"/>
                </a:solidFill>
                <a:effectLst/>
              </a:rPr>
              <a:t>Hình ảnh người phụ nữ trong trang phục </a:t>
            </a:r>
            <a:endParaRPr lang="en-US" sz="3400" b="0" i="0">
              <a:solidFill>
                <a:srgbClr val="222222"/>
              </a:solidFill>
              <a:effectLst/>
            </a:endParaRPr>
          </a:p>
          <a:p>
            <a:pPr algn="ctr">
              <a:lnSpc>
                <a:spcPct val="150000"/>
              </a:lnSpc>
            </a:pPr>
            <a:r>
              <a:rPr lang="vi-VN" sz="3400" b="0" i="0">
                <a:solidFill>
                  <a:srgbClr val="222222"/>
                </a:solidFill>
                <a:effectLst/>
              </a:rPr>
              <a:t>hiện đại của thời trang năm 1905</a:t>
            </a:r>
            <a:endParaRPr lang="en-US" sz="3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5963</Words>
  <Application>WPS Presentation</Application>
  <PresentationFormat>Custom</PresentationFormat>
  <Paragraphs>236</Paragraphs>
  <Slides>60</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60</vt:i4>
      </vt:variant>
    </vt:vector>
  </HeadingPairs>
  <TitlesOfParts>
    <vt:vector size="68" baseType="lpstr">
      <vt:lpstr>Arial</vt:lpstr>
      <vt:lpstr>SimSun</vt:lpstr>
      <vt:lpstr>Wingdings</vt:lpstr>
      <vt:lpstr>Times New Roman</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Trần Bích</dc:creator>
  <cp:lastModifiedBy>tgdd</cp:lastModifiedBy>
  <cp:revision>55</cp:revision>
  <dcterms:created xsi:type="dcterms:W3CDTF">2006-08-16T00:00:00Z</dcterms:created>
  <dcterms:modified xsi:type="dcterms:W3CDTF">2024-09-06T08:07:39Z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44E1E43581E347D7B2BC647D204CAB03_13</vt:lpwstr>
  </property>
  <property fmtid="{D5CDD505-2E9C-101B-9397-08002B2CF9AE}" pid="3" name="KSOProductBuildVer">
    <vt:lpwstr>1033-12.2.0.17562</vt:lpwstr>
  </property>
</Properties>
</file>