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60" r:id="rId5"/>
    <p:sldId id="259" r:id="rId6"/>
    <p:sldId id="268" r:id="rId7"/>
    <p:sldId id="261" r:id="rId8"/>
    <p:sldId id="263" r:id="rId9"/>
    <p:sldId id="269" r:id="rId10"/>
    <p:sldId id="270" r:id="rId11"/>
    <p:sldId id="267" r:id="rId12"/>
    <p:sldId id="271" r:id="rId13"/>
    <p:sldId id="264" r:id="rId14"/>
    <p:sldId id="272" r:id="rId15"/>
    <p:sldId id="265" r:id="rId16"/>
    <p:sldId id="266" r:id="rId17"/>
    <p:sldId id="275" r:id="rId18"/>
    <p:sldId id="276" r:id="rId19"/>
    <p:sldId id="278" r:id="rId20"/>
    <p:sldId id="279" r:id="rId21"/>
    <p:sldId id="280" r:id="rId22"/>
    <p:sldId id="273" r:id="rId23"/>
    <p:sldId id="281" r:id="rId24"/>
    <p:sldId id="282" r:id="rId25"/>
    <p:sldId id="283" r:id="rId26"/>
    <p:sldId id="277"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18288000" cy="10287000"/>
  <p:notesSz cx="6858000" cy="9144000"/>
  <p:embeddedFontLs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472" autoAdjust="0"/>
  </p:normalViewPr>
  <p:slideViewPr>
    <p:cSldViewPr>
      <p:cViewPr varScale="1">
        <p:scale>
          <a:sx n="54" d="100"/>
          <a:sy n="54" d="100"/>
        </p:scale>
        <p:origin x="75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C73DC-2BBF-44BF-AC86-B5033FDAEB38}"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41174-62FE-4CEB-907E-0757B473C631}" type="slidenum">
              <a:rPr lang="en-US" smtClean="0"/>
              <a:t>‹#›</a:t>
            </a:fld>
            <a:endParaRPr lang="en-US"/>
          </a:p>
        </p:txBody>
      </p:sp>
    </p:spTree>
    <p:extLst>
      <p:ext uri="{BB962C8B-B14F-4D97-AF65-F5344CB8AC3E}">
        <p14:creationId xmlns:p14="http://schemas.microsoft.com/office/powerpoint/2010/main" val="1616453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41174-62FE-4CEB-907E-0757B473C631}" type="slidenum">
              <a:rPr lang="en-US" smtClean="0"/>
              <a:t>23</a:t>
            </a:fld>
            <a:endParaRPr lang="en-US"/>
          </a:p>
        </p:txBody>
      </p:sp>
    </p:spTree>
    <p:extLst>
      <p:ext uri="{BB962C8B-B14F-4D97-AF65-F5344CB8AC3E}">
        <p14:creationId xmlns:p14="http://schemas.microsoft.com/office/powerpoint/2010/main" val="136730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41174-62FE-4CEB-907E-0757B473C631}" type="slidenum">
              <a:rPr lang="en-US" smtClean="0"/>
              <a:t>28</a:t>
            </a:fld>
            <a:endParaRPr lang="en-US"/>
          </a:p>
        </p:txBody>
      </p:sp>
    </p:spTree>
    <p:extLst>
      <p:ext uri="{BB962C8B-B14F-4D97-AF65-F5344CB8AC3E}">
        <p14:creationId xmlns:p14="http://schemas.microsoft.com/office/powerpoint/2010/main" val="237929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41174-62FE-4CEB-907E-0757B473C631}" type="slidenum">
              <a:rPr lang="en-US" smtClean="0"/>
              <a:t>30</a:t>
            </a:fld>
            <a:endParaRPr lang="en-US"/>
          </a:p>
        </p:txBody>
      </p:sp>
    </p:spTree>
    <p:extLst>
      <p:ext uri="{BB962C8B-B14F-4D97-AF65-F5344CB8AC3E}">
        <p14:creationId xmlns:p14="http://schemas.microsoft.com/office/powerpoint/2010/main" val="332019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41174-62FE-4CEB-907E-0757B473C631}" type="slidenum">
              <a:rPr lang="en-US" smtClean="0"/>
              <a:t>31</a:t>
            </a:fld>
            <a:endParaRPr lang="en-US"/>
          </a:p>
        </p:txBody>
      </p:sp>
    </p:spTree>
    <p:extLst>
      <p:ext uri="{BB962C8B-B14F-4D97-AF65-F5344CB8AC3E}">
        <p14:creationId xmlns:p14="http://schemas.microsoft.com/office/powerpoint/2010/main" val="251549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41174-62FE-4CEB-907E-0757B473C631}" type="slidenum">
              <a:rPr lang="en-US" smtClean="0"/>
              <a:t>43</a:t>
            </a:fld>
            <a:endParaRPr lang="en-US"/>
          </a:p>
        </p:txBody>
      </p:sp>
    </p:spTree>
    <p:extLst>
      <p:ext uri="{BB962C8B-B14F-4D97-AF65-F5344CB8AC3E}">
        <p14:creationId xmlns:p14="http://schemas.microsoft.com/office/powerpoint/2010/main" val="97559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6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61.png"/><Relationship Id="rId5" Type="http://schemas.openxmlformats.org/officeDocument/2006/relationships/image" Target="../media/image49.svg"/><Relationship Id="rId10" Type="http://schemas.openxmlformats.org/officeDocument/2006/relationships/image" Target="../media/image67.gif"/><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3.svg"/><Relationship Id="rId7" Type="http://schemas.openxmlformats.org/officeDocument/2006/relationships/image" Target="../media/image55.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5.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3.svg"/><Relationship Id="rId7" Type="http://schemas.openxmlformats.org/officeDocument/2006/relationships/image" Target="../media/image89.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87.svg"/><Relationship Id="rId10" Type="http://schemas.openxmlformats.org/officeDocument/2006/relationships/image" Target="../media/image56.png"/><Relationship Id="rId4" Type="http://schemas.openxmlformats.org/officeDocument/2006/relationships/image" Target="../media/image86.png"/><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5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10.sv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5.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1.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2.sv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020057"/>
            <a:ext cx="4879193" cy="4338046"/>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86270">
            <a:off x="11921774" y="3259460"/>
            <a:ext cx="5962366" cy="6470563"/>
          </a:xfrm>
          <a:prstGeom prst="rect">
            <a:avLst/>
          </a:prstGeom>
        </p:spPr>
      </p:pic>
      <p:sp>
        <p:nvSpPr>
          <p:cNvPr id="6" name="TextBox 6"/>
          <p:cNvSpPr txBox="1"/>
          <p:nvPr/>
        </p:nvSpPr>
        <p:spPr>
          <a:xfrm>
            <a:off x="0" y="2324100"/>
            <a:ext cx="13182599" cy="3248646"/>
          </a:xfrm>
          <a:prstGeom prst="rect">
            <a:avLst/>
          </a:prstGeom>
        </p:spPr>
        <p:txBody>
          <a:bodyPr wrap="square" lIns="0" tIns="0" rIns="0" bIns="0" rtlCol="0" anchor="t">
            <a:spAutoFit/>
          </a:bodyPr>
          <a:lstStyle/>
          <a:p>
            <a:pPr algn="ctr">
              <a:lnSpc>
                <a:spcPct val="150000"/>
              </a:lnSpc>
            </a:pPr>
            <a:r>
              <a:rPr lang="en-US" sz="7500" b="1">
                <a:solidFill>
                  <a:srgbClr val="000000"/>
                </a:solidFill>
                <a:latin typeface="Arial" panose="020B0604020202020204" pitchFamily="34" charset="0"/>
                <a:cs typeface="Arial" panose="020B0604020202020204" pitchFamily="34" charset="0"/>
              </a:rPr>
              <a:t>CHÀO MỪNG CÁC EM</a:t>
            </a:r>
          </a:p>
          <a:p>
            <a:pPr algn="ctr">
              <a:lnSpc>
                <a:spcPct val="150000"/>
              </a:lnSpc>
            </a:pPr>
            <a:r>
              <a:rPr lang="en-US" sz="7500" b="1">
                <a:solidFill>
                  <a:srgbClr val="000000"/>
                </a:solidFill>
                <a:latin typeface="Arial" panose="020B0604020202020204" pitchFamily="34" charset="0"/>
                <a:cs typeface="Arial" panose="020B0604020202020204" pitchFamily="34" charset="0"/>
              </a:rPr>
              <a:t> ĐẾN VỚI BÀI HỌC!</a:t>
            </a:r>
          </a:p>
        </p:txBody>
      </p:sp>
      <p:pic>
        <p:nvPicPr>
          <p:cNvPr id="12" name="Picture 2">
            <a:extLst>
              <a:ext uri="{FF2B5EF4-FFF2-40B4-BE49-F238E27FC236}">
                <a16:creationId xmlns:a16="http://schemas.microsoft.com/office/drawing/2014/main" id="{29F0404F-8DB1-4642-A266-0AA6F3A9A0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801600" y="1394423"/>
            <a:ext cx="4251946" cy="87984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81400" y="1757216"/>
            <a:ext cx="10649453" cy="3362471"/>
            <a:chOff x="0" y="0"/>
            <a:chExt cx="2486914" cy="785221"/>
          </a:xfrm>
        </p:grpSpPr>
        <p:sp>
          <p:nvSpPr>
            <p:cNvPr id="5" name="Freeform 5"/>
            <p:cNvSpPr/>
            <p:nvPr/>
          </p:nvSpPr>
          <p:spPr>
            <a:xfrm>
              <a:off x="0" y="0"/>
              <a:ext cx="2486914" cy="785221"/>
            </a:xfrm>
            <a:custGeom>
              <a:avLst/>
              <a:gdLst/>
              <a:ahLst/>
              <a:cxnLst/>
              <a:rect l="l" t="t" r="r" b="b"/>
              <a:pathLst>
                <a:path w="2486914" h="785221">
                  <a:moveTo>
                    <a:pt x="2362454" y="785221"/>
                  </a:moveTo>
                  <a:lnTo>
                    <a:pt x="124460" y="785221"/>
                  </a:lnTo>
                  <a:cubicBezTo>
                    <a:pt x="55880" y="785221"/>
                    <a:pt x="0" y="729341"/>
                    <a:pt x="0" y="660761"/>
                  </a:cubicBezTo>
                  <a:lnTo>
                    <a:pt x="0" y="124460"/>
                  </a:lnTo>
                  <a:cubicBezTo>
                    <a:pt x="0" y="55880"/>
                    <a:pt x="55880" y="0"/>
                    <a:pt x="124460" y="0"/>
                  </a:cubicBezTo>
                  <a:lnTo>
                    <a:pt x="2362454" y="0"/>
                  </a:lnTo>
                  <a:cubicBezTo>
                    <a:pt x="2431034" y="0"/>
                    <a:pt x="2486914" y="55880"/>
                    <a:pt x="2486914" y="124460"/>
                  </a:cubicBezTo>
                  <a:lnTo>
                    <a:pt x="2486914" y="660761"/>
                  </a:lnTo>
                  <a:cubicBezTo>
                    <a:pt x="2486914" y="729341"/>
                    <a:pt x="2431034" y="785221"/>
                    <a:pt x="2362454" y="785221"/>
                  </a:cubicBezTo>
                  <a:close/>
                </a:path>
              </a:pathLst>
            </a:custGeom>
            <a:solidFill>
              <a:srgbClr val="FFE4BE"/>
            </a:solidFill>
          </p:spPr>
        </p:sp>
      </p:grpSp>
      <p:sp>
        <p:nvSpPr>
          <p:cNvPr id="7" name="TextBox 7"/>
          <p:cNvSpPr txBox="1"/>
          <p:nvPr/>
        </p:nvSpPr>
        <p:spPr>
          <a:xfrm>
            <a:off x="3581400" y="3438451"/>
            <a:ext cx="10649453" cy="596574"/>
          </a:xfrm>
          <a:prstGeom prst="rect">
            <a:avLst/>
          </a:prstGeom>
        </p:spPr>
        <p:txBody>
          <a:bodyPr wrap="square" lIns="0" tIns="0" rIns="0" bIns="0" rtlCol="0" anchor="t">
            <a:spAutoFit/>
          </a:bodyPr>
          <a:lstStyle/>
          <a:p>
            <a:pPr algn="ctr">
              <a:lnSpc>
                <a:spcPts val="4199"/>
              </a:lnSpc>
            </a:pPr>
            <a:r>
              <a:rPr lang="en-US" sz="6600" b="1">
                <a:solidFill>
                  <a:srgbClr val="000000"/>
                </a:solidFill>
                <a:latin typeface="Arial" panose="020B0604020202020204" pitchFamily="34" charset="0"/>
                <a:cs typeface="Arial" panose="020B0604020202020204" pitchFamily="34" charset="0"/>
              </a:rPr>
              <a:t>2. NHẬN BIẾT</a:t>
            </a:r>
          </a:p>
        </p:txBody>
      </p:sp>
      <p:pic>
        <p:nvPicPr>
          <p:cNvPr id="8" name="Picture 4">
            <a:extLst>
              <a:ext uri="{FF2B5EF4-FFF2-40B4-BE49-F238E27FC236}">
                <a16:creationId xmlns:a16="http://schemas.microsoft.com/office/drawing/2014/main" id="{4BB4A12E-CEF8-461E-8D7A-01518743727B}"/>
              </a:ext>
            </a:extLst>
          </p:cNvPr>
          <p:cNvPicPr>
            <a:picLocks noChangeAspect="1"/>
          </p:cNvPicPr>
          <p:nvPr/>
        </p:nvPicPr>
        <p:blipFill>
          <a:blip r:embed="rId2"/>
          <a:srcRect t="4840" b="4840"/>
          <a:stretch>
            <a:fillRect/>
          </a:stretch>
        </p:blipFill>
        <p:spPr>
          <a:xfrm>
            <a:off x="0" y="3771900"/>
            <a:ext cx="6358014" cy="6515100"/>
          </a:xfrm>
          <a:prstGeom prst="rect">
            <a:avLst/>
          </a:prstGeom>
        </p:spPr>
      </p:pic>
      <p:pic>
        <p:nvPicPr>
          <p:cNvPr id="11" name="Picture 3">
            <a:extLst>
              <a:ext uri="{FF2B5EF4-FFF2-40B4-BE49-F238E27FC236}">
                <a16:creationId xmlns:a16="http://schemas.microsoft.com/office/drawing/2014/main" id="{87800641-C5A3-45CE-8320-A0FFD63DF5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35000" y="6143625"/>
            <a:ext cx="4648727" cy="4114800"/>
          </a:xfrm>
          <a:prstGeom prst="rect">
            <a:avLst/>
          </a:prstGeom>
        </p:spPr>
      </p:pic>
    </p:spTree>
    <p:extLst>
      <p:ext uri="{BB962C8B-B14F-4D97-AF65-F5344CB8AC3E}">
        <p14:creationId xmlns:p14="http://schemas.microsoft.com/office/powerpoint/2010/main" val="76922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44663" y="5273028"/>
            <a:ext cx="11408224" cy="155570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3144" flipH="1">
            <a:off x="1628117" y="2003199"/>
            <a:ext cx="3018907" cy="142163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3144" flipH="1">
            <a:off x="718638" y="258539"/>
            <a:ext cx="2081531" cy="9802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0320" flipH="1">
            <a:off x="-183449" y="2128696"/>
            <a:ext cx="2485906" cy="1170636"/>
          </a:xfrm>
          <a:prstGeom prst="rect">
            <a:avLst/>
          </a:prstGeom>
        </p:spPr>
      </p:pic>
      <p:sp>
        <p:nvSpPr>
          <p:cNvPr id="10" name="TextBox 10"/>
          <p:cNvSpPr txBox="1"/>
          <p:nvPr/>
        </p:nvSpPr>
        <p:spPr>
          <a:xfrm>
            <a:off x="28575" y="3937791"/>
            <a:ext cx="18440400" cy="1335237"/>
          </a:xfrm>
          <a:prstGeom prst="rect">
            <a:avLst/>
          </a:prstGeom>
        </p:spPr>
        <p:txBody>
          <a:bodyPr wrap="square" lIns="0" tIns="0" rIns="0" bIns="0" rtlCol="0" anchor="t">
            <a:spAutoFit/>
          </a:bodyPr>
          <a:lstStyle/>
          <a:p>
            <a:pPr algn="ctr">
              <a:lnSpc>
                <a:spcPct val="150000"/>
              </a:lnSpc>
            </a:pPr>
            <a:r>
              <a:rPr lang="en-US" sz="6600" b="1">
                <a:solidFill>
                  <a:srgbClr val="000000"/>
                </a:solidFill>
                <a:latin typeface="Arial" panose="020B0604020202020204" pitchFamily="34" charset="0"/>
                <a:cs typeface="Arial" panose="020B0604020202020204" pitchFamily="34" charset="0"/>
              </a:rPr>
              <a:t>NHIỆM VỤ 1: VẼ ĐƠN GIẢN ĐỐI TƯỢNG</a:t>
            </a:r>
          </a:p>
        </p:txBody>
      </p:sp>
      <p:pic>
        <p:nvPicPr>
          <p:cNvPr id="13" name="Picture 3">
            <a:extLst>
              <a:ext uri="{FF2B5EF4-FFF2-40B4-BE49-F238E27FC236}">
                <a16:creationId xmlns:a16="http://schemas.microsoft.com/office/drawing/2014/main" id="{AC259D3B-7834-42E7-9BF9-D532FDBEB0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49400" y="6865694"/>
            <a:ext cx="3914249" cy="3480123"/>
          </a:xfrm>
          <a:prstGeom prst="rect">
            <a:avLst/>
          </a:prstGeom>
        </p:spPr>
      </p:pic>
      <p:pic>
        <p:nvPicPr>
          <p:cNvPr id="14" name="Picture 4">
            <a:extLst>
              <a:ext uri="{FF2B5EF4-FFF2-40B4-BE49-F238E27FC236}">
                <a16:creationId xmlns:a16="http://schemas.microsoft.com/office/drawing/2014/main" id="{B40421C5-EA52-46A1-B398-BC6A87E051CE}"/>
              </a:ext>
            </a:extLst>
          </p:cNvPr>
          <p:cNvPicPr>
            <a:picLocks noChangeAspect="1"/>
          </p:cNvPicPr>
          <p:nvPr/>
        </p:nvPicPr>
        <p:blipFill>
          <a:blip r:embed="rId12"/>
          <a:srcRect/>
          <a:stretch>
            <a:fillRect/>
          </a:stretch>
        </p:blipFill>
        <p:spPr>
          <a:xfrm>
            <a:off x="252099" y="5918120"/>
            <a:ext cx="2153909" cy="4364117"/>
          </a:xfrm>
          <a:prstGeom prst="rect">
            <a:avLst/>
          </a:prstGeom>
        </p:spPr>
      </p:pic>
      <p:pic>
        <p:nvPicPr>
          <p:cNvPr id="15" name="Picture 7">
            <a:extLst>
              <a:ext uri="{FF2B5EF4-FFF2-40B4-BE49-F238E27FC236}">
                <a16:creationId xmlns:a16="http://schemas.microsoft.com/office/drawing/2014/main" id="{317F2833-958A-4028-A08B-9796B05E20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14600" y="7707156"/>
            <a:ext cx="2704020" cy="26401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0" y="2326628"/>
            <a:ext cx="7625181" cy="5369572"/>
            <a:chOff x="0" y="0"/>
            <a:chExt cx="2180492" cy="1021162"/>
          </a:xfrm>
        </p:grpSpPr>
        <p:sp>
          <p:nvSpPr>
            <p:cNvPr id="3" name="Freeform 3"/>
            <p:cNvSpPr/>
            <p:nvPr/>
          </p:nvSpPr>
          <p:spPr>
            <a:xfrm>
              <a:off x="0" y="0"/>
              <a:ext cx="2180492" cy="1021162"/>
            </a:xfrm>
            <a:custGeom>
              <a:avLst/>
              <a:gdLst/>
              <a:ahLst/>
              <a:cxnLst/>
              <a:rect l="l" t="t" r="r" b="b"/>
              <a:pathLst>
                <a:path w="2180492" h="1021162">
                  <a:moveTo>
                    <a:pt x="2056031" y="1021162"/>
                  </a:moveTo>
                  <a:lnTo>
                    <a:pt x="124460" y="1021162"/>
                  </a:lnTo>
                  <a:cubicBezTo>
                    <a:pt x="55880" y="1021162"/>
                    <a:pt x="0" y="965282"/>
                    <a:pt x="0" y="896702"/>
                  </a:cubicBezTo>
                  <a:lnTo>
                    <a:pt x="0" y="124460"/>
                  </a:lnTo>
                  <a:cubicBezTo>
                    <a:pt x="0" y="55880"/>
                    <a:pt x="55880" y="0"/>
                    <a:pt x="124460" y="0"/>
                  </a:cubicBezTo>
                  <a:lnTo>
                    <a:pt x="2056032" y="0"/>
                  </a:lnTo>
                  <a:cubicBezTo>
                    <a:pt x="2124612" y="0"/>
                    <a:pt x="2180492" y="55880"/>
                    <a:pt x="2180492" y="124460"/>
                  </a:cubicBezTo>
                  <a:lnTo>
                    <a:pt x="2180492" y="896702"/>
                  </a:lnTo>
                  <a:cubicBezTo>
                    <a:pt x="2180492" y="965282"/>
                    <a:pt x="2124612" y="1021162"/>
                    <a:pt x="2056032" y="1021162"/>
                  </a:cubicBezTo>
                  <a:close/>
                </a:path>
              </a:pathLst>
            </a:custGeom>
            <a:solidFill>
              <a:srgbClr val="FFD2EE"/>
            </a:solidFill>
          </p:spPr>
        </p:sp>
      </p:grpSp>
      <p:grpSp>
        <p:nvGrpSpPr>
          <p:cNvPr id="4" name="Group 4"/>
          <p:cNvGrpSpPr/>
          <p:nvPr/>
        </p:nvGrpSpPr>
        <p:grpSpPr>
          <a:xfrm>
            <a:off x="752475" y="2326627"/>
            <a:ext cx="8534400" cy="5369572"/>
            <a:chOff x="0" y="0"/>
            <a:chExt cx="2180492" cy="1021162"/>
          </a:xfrm>
        </p:grpSpPr>
        <p:sp>
          <p:nvSpPr>
            <p:cNvPr id="5" name="Freeform 5"/>
            <p:cNvSpPr/>
            <p:nvPr/>
          </p:nvSpPr>
          <p:spPr>
            <a:xfrm>
              <a:off x="0" y="0"/>
              <a:ext cx="2180492" cy="1021162"/>
            </a:xfrm>
            <a:custGeom>
              <a:avLst/>
              <a:gdLst/>
              <a:ahLst/>
              <a:cxnLst/>
              <a:rect l="l" t="t" r="r" b="b"/>
              <a:pathLst>
                <a:path w="2180492" h="1021162">
                  <a:moveTo>
                    <a:pt x="2056031" y="1021162"/>
                  </a:moveTo>
                  <a:lnTo>
                    <a:pt x="124460" y="1021162"/>
                  </a:lnTo>
                  <a:cubicBezTo>
                    <a:pt x="55880" y="1021162"/>
                    <a:pt x="0" y="965282"/>
                    <a:pt x="0" y="896702"/>
                  </a:cubicBezTo>
                  <a:lnTo>
                    <a:pt x="0" y="124460"/>
                  </a:lnTo>
                  <a:cubicBezTo>
                    <a:pt x="0" y="55880"/>
                    <a:pt x="55880" y="0"/>
                    <a:pt x="124460" y="0"/>
                  </a:cubicBezTo>
                  <a:lnTo>
                    <a:pt x="2056032" y="0"/>
                  </a:lnTo>
                  <a:cubicBezTo>
                    <a:pt x="2124612" y="0"/>
                    <a:pt x="2180492" y="55880"/>
                    <a:pt x="2180492" y="124460"/>
                  </a:cubicBezTo>
                  <a:lnTo>
                    <a:pt x="2180492" y="896702"/>
                  </a:lnTo>
                  <a:cubicBezTo>
                    <a:pt x="2180492" y="965282"/>
                    <a:pt x="2124612" y="1021162"/>
                    <a:pt x="2056032" y="1021162"/>
                  </a:cubicBezTo>
                  <a:close/>
                </a:path>
              </a:pathLst>
            </a:custGeom>
            <a:solidFill>
              <a:srgbClr val="FFD5D5"/>
            </a:solidFill>
          </p:spPr>
        </p:sp>
      </p:grpSp>
      <p:sp>
        <p:nvSpPr>
          <p:cNvPr id="12" name="TextBox 12"/>
          <p:cNvSpPr txBox="1"/>
          <p:nvPr/>
        </p:nvSpPr>
        <p:spPr>
          <a:xfrm>
            <a:off x="1049045" y="2326627"/>
            <a:ext cx="7941260" cy="5168531"/>
          </a:xfrm>
          <a:prstGeom prst="rect">
            <a:avLst/>
          </a:prstGeom>
        </p:spPr>
        <p:txBody>
          <a:bodyPr wrap="square" lIns="0" tIns="0" rIns="0" bIns="0" rtlCol="0" anchor="t">
            <a:spAutoFit/>
          </a:bodyPr>
          <a:lstStyle/>
          <a:p>
            <a:pPr algn="just">
              <a:lnSpc>
                <a:spcPct val="150000"/>
              </a:lnSpc>
            </a:pPr>
            <a:r>
              <a:rPr lang="vi-VN" sz="3800" b="1">
                <a:solidFill>
                  <a:srgbClr val="000000"/>
                </a:solidFill>
              </a:rPr>
              <a:t>Bước 1: </a:t>
            </a:r>
            <a:endParaRPr lang="en-US" sz="3800" b="1">
              <a:solidFill>
                <a:srgbClr val="000000"/>
              </a:solidFill>
            </a:endParaRPr>
          </a:p>
          <a:p>
            <a:pPr marL="571500" indent="-571500" algn="just">
              <a:lnSpc>
                <a:spcPct val="150000"/>
              </a:lnSpc>
              <a:buFont typeface="Arial" panose="020B0604020202020204" pitchFamily="34" charset="0"/>
              <a:buChar char="•"/>
            </a:pPr>
            <a:r>
              <a:rPr lang="vi-VN" sz="3800">
                <a:solidFill>
                  <a:srgbClr val="000000"/>
                </a:solidFill>
              </a:rPr>
              <a:t>Chuẩn bị sẵn tư liệu hình ảnh đối tượng vẽ, một đối tượng càng có nhiều góc nhìn các hình ảnh có thể tự chụp, hoặc lấy từ internet</a:t>
            </a:r>
            <a:r>
              <a:rPr lang="en-US" sz="3800">
                <a:solidFill>
                  <a:srgbClr val="000000"/>
                </a:solidFill>
              </a:rPr>
              <a:t>.</a:t>
            </a:r>
          </a:p>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cs typeface="Arial" panose="020B0604020202020204" pitchFamily="34" charset="0"/>
              </a:rPr>
              <a:t>Vẽ</a:t>
            </a:r>
            <a:r>
              <a:rPr lang="en-US" sz="3800">
                <a:solidFill>
                  <a:srgbClr val="000000"/>
                </a:solidFill>
              </a:rPr>
              <a:t> </a:t>
            </a:r>
            <a:r>
              <a:rPr lang="vi-VN" sz="3800">
                <a:solidFill>
                  <a:srgbClr val="000000"/>
                </a:solidFill>
              </a:rPr>
              <a:t>lại gần mẫu nhất có thể. </a:t>
            </a:r>
            <a:endParaRPr lang="en-US" sz="3800">
              <a:solidFill>
                <a:srgbClr val="000000"/>
              </a:solidFill>
            </a:endParaRPr>
          </a:p>
        </p:txBody>
      </p:sp>
      <p:sp>
        <p:nvSpPr>
          <p:cNvPr id="13" name="TextBox 10">
            <a:extLst>
              <a:ext uri="{FF2B5EF4-FFF2-40B4-BE49-F238E27FC236}">
                <a16:creationId xmlns:a16="http://schemas.microsoft.com/office/drawing/2014/main" id="{5789A18D-3E65-4699-9CF7-7C0D8D093E6A}"/>
              </a:ext>
            </a:extLst>
          </p:cNvPr>
          <p:cNvSpPr txBox="1"/>
          <p:nvPr/>
        </p:nvSpPr>
        <p:spPr>
          <a:xfrm>
            <a:off x="-85725" y="1104900"/>
            <a:ext cx="18373725" cy="930639"/>
          </a:xfrm>
          <a:prstGeom prst="rect">
            <a:avLst/>
          </a:prstGeom>
        </p:spPr>
        <p:txBody>
          <a:bodyPr wrap="square" lIns="0" tIns="0" rIns="0" bIns="0" rtlCol="0" anchor="t">
            <a:spAutoFit/>
          </a:bodyPr>
          <a:lstStyle/>
          <a:p>
            <a:pPr algn="ctr">
              <a:lnSpc>
                <a:spcPct val="150000"/>
              </a:lnSpc>
            </a:pPr>
            <a:r>
              <a:rPr lang="en-US" sz="4600" b="1">
                <a:solidFill>
                  <a:srgbClr val="000000"/>
                </a:solidFill>
                <a:latin typeface="Arial" panose="020B0604020202020204" pitchFamily="34" charset="0"/>
                <a:cs typeface="Arial" panose="020B0604020202020204" pitchFamily="34" charset="0"/>
              </a:rPr>
              <a:t>Thực hành vẽ lại một đối tượng đơn giản</a:t>
            </a:r>
          </a:p>
        </p:txBody>
      </p:sp>
      <p:sp>
        <p:nvSpPr>
          <p:cNvPr id="14" name="TextBox 12">
            <a:extLst>
              <a:ext uri="{FF2B5EF4-FFF2-40B4-BE49-F238E27FC236}">
                <a16:creationId xmlns:a16="http://schemas.microsoft.com/office/drawing/2014/main" id="{FEF8963B-9D6B-4340-9CD3-E67A08F82009}"/>
              </a:ext>
            </a:extLst>
          </p:cNvPr>
          <p:cNvSpPr txBox="1"/>
          <p:nvPr/>
        </p:nvSpPr>
        <p:spPr>
          <a:xfrm>
            <a:off x="10518190" y="2489089"/>
            <a:ext cx="7162800" cy="1659878"/>
          </a:xfrm>
          <a:prstGeom prst="rect">
            <a:avLst/>
          </a:prstGeom>
        </p:spPr>
        <p:txBody>
          <a:bodyPr wrap="square" lIns="0" tIns="0" rIns="0" bIns="0" rtlCol="0" anchor="t">
            <a:spAutoFit/>
          </a:bodyPr>
          <a:lstStyle/>
          <a:p>
            <a:pPr algn="just">
              <a:lnSpc>
                <a:spcPct val="150000"/>
              </a:lnSpc>
            </a:pPr>
            <a:r>
              <a:rPr lang="vi-VN" sz="3800" b="1">
                <a:solidFill>
                  <a:srgbClr val="000000"/>
                </a:solidFill>
              </a:rPr>
              <a:t>Bước 2: </a:t>
            </a:r>
            <a:r>
              <a:rPr lang="vi-VN" sz="3800">
                <a:solidFill>
                  <a:srgbClr val="000000"/>
                </a:solidFill>
              </a:rPr>
              <a:t>Vẽ đơn giản bằng nét, hoặc mảng </a:t>
            </a:r>
            <a:endParaRPr lang="en-US" sz="3800">
              <a:solidFill>
                <a:srgbClr val="000000"/>
              </a:solidFill>
            </a:endParaRPr>
          </a:p>
        </p:txBody>
      </p:sp>
      <p:pic>
        <p:nvPicPr>
          <p:cNvPr id="15" name="Picture 6">
            <a:extLst>
              <a:ext uri="{FF2B5EF4-FFF2-40B4-BE49-F238E27FC236}">
                <a16:creationId xmlns:a16="http://schemas.microsoft.com/office/drawing/2014/main" id="{2D0F9C8A-ED26-452C-8FF4-92403EAB11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039600" y="4610100"/>
            <a:ext cx="6210300" cy="5657849"/>
          </a:xfrm>
          <a:prstGeom prst="rect">
            <a:avLst/>
          </a:prstGeom>
        </p:spPr>
      </p:pic>
      <p:pic>
        <p:nvPicPr>
          <p:cNvPr id="17" name="Picture 2">
            <a:extLst>
              <a:ext uri="{FF2B5EF4-FFF2-40B4-BE49-F238E27FC236}">
                <a16:creationId xmlns:a16="http://schemas.microsoft.com/office/drawing/2014/main" id="{23F03FF3-73CB-4586-B8EB-AC3DDA9B3D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7" y="7463634"/>
            <a:ext cx="4405313" cy="2790028"/>
          </a:xfrm>
          <a:prstGeom prst="rect">
            <a:avLst/>
          </a:prstGeom>
        </p:spPr>
      </p:pic>
    </p:spTree>
    <p:extLst>
      <p:ext uri="{BB962C8B-B14F-4D97-AF65-F5344CB8AC3E}">
        <p14:creationId xmlns:p14="http://schemas.microsoft.com/office/powerpoint/2010/main" val="401537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90600" y="3467100"/>
            <a:ext cx="6248400" cy="2667000"/>
            <a:chOff x="0" y="0"/>
            <a:chExt cx="2180492" cy="1021162"/>
          </a:xfrm>
        </p:grpSpPr>
        <p:sp>
          <p:nvSpPr>
            <p:cNvPr id="5" name="Freeform 5"/>
            <p:cNvSpPr/>
            <p:nvPr/>
          </p:nvSpPr>
          <p:spPr>
            <a:xfrm>
              <a:off x="0" y="0"/>
              <a:ext cx="2180492" cy="1021162"/>
            </a:xfrm>
            <a:custGeom>
              <a:avLst/>
              <a:gdLst/>
              <a:ahLst/>
              <a:cxnLst/>
              <a:rect l="l" t="t" r="r" b="b"/>
              <a:pathLst>
                <a:path w="2180492" h="1021162">
                  <a:moveTo>
                    <a:pt x="2056031" y="1021162"/>
                  </a:moveTo>
                  <a:lnTo>
                    <a:pt x="124460" y="1021162"/>
                  </a:lnTo>
                  <a:cubicBezTo>
                    <a:pt x="55880" y="1021162"/>
                    <a:pt x="0" y="965282"/>
                    <a:pt x="0" y="896702"/>
                  </a:cubicBezTo>
                  <a:lnTo>
                    <a:pt x="0" y="124460"/>
                  </a:lnTo>
                  <a:cubicBezTo>
                    <a:pt x="0" y="55880"/>
                    <a:pt x="55880" y="0"/>
                    <a:pt x="124460" y="0"/>
                  </a:cubicBezTo>
                  <a:lnTo>
                    <a:pt x="2056032" y="0"/>
                  </a:lnTo>
                  <a:cubicBezTo>
                    <a:pt x="2124612" y="0"/>
                    <a:pt x="2180492" y="55880"/>
                    <a:pt x="2180492" y="124460"/>
                  </a:cubicBezTo>
                  <a:lnTo>
                    <a:pt x="2180492" y="896702"/>
                  </a:lnTo>
                  <a:cubicBezTo>
                    <a:pt x="2180492" y="965282"/>
                    <a:pt x="2124612" y="1021162"/>
                    <a:pt x="2056032" y="1021162"/>
                  </a:cubicBezTo>
                  <a:close/>
                </a:path>
              </a:pathLst>
            </a:custGeom>
            <a:solidFill>
              <a:srgbClr val="FFD5D5"/>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478363" y="266700"/>
            <a:ext cx="9331271" cy="3200400"/>
          </a:xfrm>
          <a:prstGeom prst="rect">
            <a:avLst/>
          </a:prstGeom>
        </p:spPr>
      </p:pic>
      <p:sp>
        <p:nvSpPr>
          <p:cNvPr id="10" name="TextBox 10"/>
          <p:cNvSpPr txBox="1"/>
          <p:nvPr/>
        </p:nvSpPr>
        <p:spPr>
          <a:xfrm>
            <a:off x="5723474" y="1172517"/>
            <a:ext cx="6841049" cy="1295098"/>
          </a:xfrm>
          <a:prstGeom prst="rect">
            <a:avLst/>
          </a:prstGeom>
        </p:spPr>
        <p:txBody>
          <a:bodyPr lIns="0" tIns="0" rIns="0" bIns="0" rtlCol="0" anchor="t">
            <a:spAutoFit/>
          </a:bodyPr>
          <a:lstStyle/>
          <a:p>
            <a:pPr algn="ctr">
              <a:lnSpc>
                <a:spcPts val="12099"/>
              </a:lnSpc>
            </a:pPr>
            <a:r>
              <a:rPr lang="en-US" sz="4500" b="1">
                <a:solidFill>
                  <a:srgbClr val="000000"/>
                </a:solidFill>
                <a:latin typeface="Arial" panose="020B0604020202020204" pitchFamily="34" charset="0"/>
                <a:ea typeface="Schoolbell" panose="020B0604020202020204" charset="0"/>
                <a:cs typeface="Arial" panose="020B0604020202020204" pitchFamily="34" charset="0"/>
              </a:rPr>
              <a:t>KẾT LUẬN</a:t>
            </a:r>
          </a:p>
        </p:txBody>
      </p:sp>
      <p:sp>
        <p:nvSpPr>
          <p:cNvPr id="12" name="TextBox 12"/>
          <p:cNvSpPr txBox="1"/>
          <p:nvPr/>
        </p:nvSpPr>
        <p:spPr>
          <a:xfrm>
            <a:off x="990599" y="3848099"/>
            <a:ext cx="5943600" cy="1645963"/>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Các bước vẽ </a:t>
            </a:r>
          </a:p>
          <a:p>
            <a:pPr algn="ctr">
              <a:lnSpc>
                <a:spcPct val="150000"/>
              </a:lnSpc>
            </a:pPr>
            <a:r>
              <a:rPr lang="en-US" sz="3800" b="1">
                <a:solidFill>
                  <a:srgbClr val="000000"/>
                </a:solidFill>
                <a:latin typeface="Arial" panose="020B0604020202020204" pitchFamily="34" charset="0"/>
                <a:cs typeface="Arial" panose="020B0604020202020204" pitchFamily="34" charset="0"/>
              </a:rPr>
              <a:t>đơn giản hóa đối tượng</a:t>
            </a:r>
          </a:p>
        </p:txBody>
      </p:sp>
      <p:pic>
        <p:nvPicPr>
          <p:cNvPr id="13" name="Picture 6">
            <a:extLst>
              <a:ext uri="{FF2B5EF4-FFF2-40B4-BE49-F238E27FC236}">
                <a16:creationId xmlns:a16="http://schemas.microsoft.com/office/drawing/2014/main" id="{2B239EC7-2E6D-4D4F-9E12-32569EF09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123" y="5676900"/>
            <a:ext cx="5666033" cy="4644042"/>
          </a:xfrm>
          <a:prstGeom prst="rect">
            <a:avLst/>
          </a:prstGeom>
        </p:spPr>
      </p:pic>
      <p:sp>
        <p:nvSpPr>
          <p:cNvPr id="14" name="Rounded Rectangular Callout 9">
            <a:extLst>
              <a:ext uri="{FF2B5EF4-FFF2-40B4-BE49-F238E27FC236}">
                <a16:creationId xmlns:a16="http://schemas.microsoft.com/office/drawing/2014/main" id="{EF047CB2-B162-413F-A00D-0EE355A2ED33}"/>
              </a:ext>
            </a:extLst>
          </p:cNvPr>
          <p:cNvSpPr/>
          <p:nvPr/>
        </p:nvSpPr>
        <p:spPr>
          <a:xfrm>
            <a:off x="8534400" y="3805237"/>
            <a:ext cx="9144000" cy="1871663"/>
          </a:xfrm>
          <a:prstGeom prst="wedgeRoundRectCallout">
            <a:avLst>
              <a:gd name="adj1" fmla="val -59238"/>
              <a:gd name="adj2" fmla="val 36368"/>
              <a:gd name="adj3" fmla="val 16667"/>
            </a:avLst>
          </a:prstGeom>
          <a:solidFill>
            <a:schemeClr val="bg1"/>
          </a:solidFill>
          <a:ln w="57150">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a:solidFill>
                  <a:schemeClr val="tx1"/>
                </a:solidFill>
              </a:rPr>
              <a:t>Quan sát đặc điểm của đối tượng, từ đó nhận ra những đặc trưng của đối tượng.</a:t>
            </a:r>
            <a:endParaRPr lang="vi-VN" sz="3800" dirty="0">
              <a:solidFill>
                <a:schemeClr val="tx1"/>
              </a:solidFill>
            </a:endParaRPr>
          </a:p>
        </p:txBody>
      </p:sp>
      <p:sp>
        <p:nvSpPr>
          <p:cNvPr id="15" name="Rounded Rectangular Callout 9">
            <a:extLst>
              <a:ext uri="{FF2B5EF4-FFF2-40B4-BE49-F238E27FC236}">
                <a16:creationId xmlns:a16="http://schemas.microsoft.com/office/drawing/2014/main" id="{F1703EBF-AC2F-4DE9-8372-117503E25576}"/>
              </a:ext>
            </a:extLst>
          </p:cNvPr>
          <p:cNvSpPr/>
          <p:nvPr/>
        </p:nvSpPr>
        <p:spPr>
          <a:xfrm>
            <a:off x="8534400" y="6148389"/>
            <a:ext cx="9144000" cy="1143000"/>
          </a:xfrm>
          <a:prstGeom prst="wedgeRoundRectCallout">
            <a:avLst>
              <a:gd name="adj1" fmla="val -59238"/>
              <a:gd name="adj2" fmla="val 36368"/>
              <a:gd name="adj3" fmla="val 16667"/>
            </a:avLst>
          </a:prstGeom>
          <a:solidFill>
            <a:schemeClr val="bg1"/>
          </a:solidFill>
          <a:ln w="57150">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Vẽ nghiên cứu chi tiết. </a:t>
            </a:r>
            <a:endParaRPr lang="vi-VN" sz="3800" dirty="0">
              <a:solidFill>
                <a:schemeClr val="tx1"/>
              </a:solidFill>
              <a:latin typeface="Arial" panose="020B0604020202020204" pitchFamily="34" charset="0"/>
              <a:cs typeface="Arial" panose="020B0604020202020204" pitchFamily="34" charset="0"/>
            </a:endParaRPr>
          </a:p>
        </p:txBody>
      </p:sp>
      <p:sp>
        <p:nvSpPr>
          <p:cNvPr id="16" name="Rounded Rectangular Callout 9">
            <a:extLst>
              <a:ext uri="{FF2B5EF4-FFF2-40B4-BE49-F238E27FC236}">
                <a16:creationId xmlns:a16="http://schemas.microsoft.com/office/drawing/2014/main" id="{3C66DB92-D9B5-42D5-B302-B8D3D173041C}"/>
              </a:ext>
            </a:extLst>
          </p:cNvPr>
          <p:cNvSpPr/>
          <p:nvPr/>
        </p:nvSpPr>
        <p:spPr>
          <a:xfrm>
            <a:off x="8534400" y="7762878"/>
            <a:ext cx="9144000" cy="1871663"/>
          </a:xfrm>
          <a:prstGeom prst="wedgeRoundRectCallout">
            <a:avLst>
              <a:gd name="adj1" fmla="val -59238"/>
              <a:gd name="adj2" fmla="val 36368"/>
              <a:gd name="adj3" fmla="val 16667"/>
            </a:avLst>
          </a:prstGeom>
          <a:solidFill>
            <a:schemeClr val="bg1"/>
          </a:solidFill>
          <a:ln w="57150">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a:solidFill>
                  <a:schemeClr val="tx1"/>
                </a:solidFill>
                <a:latin typeface="Arial" panose="020B0604020202020204" pitchFamily="34" charset="0"/>
                <a:cs typeface="Arial" panose="020B0604020202020204" pitchFamily="34" charset="0"/>
              </a:rPr>
              <a:t>Đơn giản hóa đối tượng bằng nét nét hoặc bằng mảng.</a:t>
            </a:r>
            <a:endParaRPr lang="vi-VN" sz="38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44663" y="4325620"/>
            <a:ext cx="11408224" cy="250311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3144" flipH="1">
            <a:off x="1247117" y="1510182"/>
            <a:ext cx="3018907" cy="142163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3144" flipH="1">
            <a:off x="337638" y="-234478"/>
            <a:ext cx="2081531" cy="98021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0320" flipH="1">
            <a:off x="-564449" y="1635679"/>
            <a:ext cx="2485906" cy="1170636"/>
          </a:xfrm>
          <a:prstGeom prst="rect">
            <a:avLst/>
          </a:prstGeom>
        </p:spPr>
      </p:pic>
      <p:sp>
        <p:nvSpPr>
          <p:cNvPr id="10" name="TextBox 10"/>
          <p:cNvSpPr txBox="1"/>
          <p:nvPr/>
        </p:nvSpPr>
        <p:spPr>
          <a:xfrm>
            <a:off x="-9525" y="3714134"/>
            <a:ext cx="18440400" cy="2858731"/>
          </a:xfrm>
          <a:prstGeom prst="rect">
            <a:avLst/>
          </a:prstGeom>
        </p:spPr>
        <p:txBody>
          <a:bodyPr wrap="square" lIns="0" tIns="0" rIns="0" bIns="0" rtlCol="0" anchor="t">
            <a:spAutoFit/>
          </a:bodyPr>
          <a:lstStyle/>
          <a:p>
            <a:pPr algn="ctr">
              <a:lnSpc>
                <a:spcPct val="150000"/>
              </a:lnSpc>
            </a:pPr>
            <a:r>
              <a:rPr lang="en-US" sz="6600" b="1">
                <a:solidFill>
                  <a:srgbClr val="000000"/>
                </a:solidFill>
                <a:latin typeface="Arial" panose="020B0604020202020204" pitchFamily="34" charset="0"/>
                <a:cs typeface="Arial" panose="020B0604020202020204" pitchFamily="34" charset="0"/>
              </a:rPr>
              <a:t>NHIỆM VỤ 2: THIẾT KẾ MỘT</a:t>
            </a:r>
          </a:p>
          <a:p>
            <a:pPr algn="ctr">
              <a:lnSpc>
                <a:spcPct val="150000"/>
              </a:lnSpc>
            </a:pPr>
            <a:r>
              <a:rPr lang="en-US" sz="6600" b="1">
                <a:solidFill>
                  <a:srgbClr val="000000"/>
                </a:solidFill>
                <a:latin typeface="Arial" panose="020B0604020202020204" pitchFamily="34" charset="0"/>
                <a:cs typeface="Arial" panose="020B0604020202020204" pitchFamily="34" charset="0"/>
              </a:rPr>
              <a:t> LOGO ĐƠN GIẢN</a:t>
            </a:r>
          </a:p>
        </p:txBody>
      </p:sp>
      <p:pic>
        <p:nvPicPr>
          <p:cNvPr id="11" name="Picture 6">
            <a:extLst>
              <a:ext uri="{FF2B5EF4-FFF2-40B4-BE49-F238E27FC236}">
                <a16:creationId xmlns:a16="http://schemas.microsoft.com/office/drawing/2014/main" id="{74A02D87-9EF8-41E8-BA10-5D0464608BBB}"/>
              </a:ext>
            </a:extLst>
          </p:cNvPr>
          <p:cNvPicPr>
            <a:picLocks noChangeAspect="1"/>
          </p:cNvPicPr>
          <p:nvPr/>
        </p:nvPicPr>
        <p:blipFill>
          <a:blip r:embed="rId10"/>
          <a:srcRect/>
          <a:stretch>
            <a:fillRect/>
          </a:stretch>
        </p:blipFill>
        <p:spPr>
          <a:xfrm>
            <a:off x="10668000" y="6249924"/>
            <a:ext cx="7437855" cy="4202388"/>
          </a:xfrm>
          <a:prstGeom prst="rect">
            <a:avLst/>
          </a:prstGeom>
        </p:spPr>
      </p:pic>
      <p:pic>
        <p:nvPicPr>
          <p:cNvPr id="12" name="Picture 2">
            <a:extLst>
              <a:ext uri="{FF2B5EF4-FFF2-40B4-BE49-F238E27FC236}">
                <a16:creationId xmlns:a16="http://schemas.microsoft.com/office/drawing/2014/main" id="{937EFBE6-8723-4330-B1C1-D6624CBB70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6675" y="6776345"/>
            <a:ext cx="4135546" cy="3526162"/>
          </a:xfrm>
          <a:prstGeom prst="rect">
            <a:avLst/>
          </a:prstGeom>
        </p:spPr>
      </p:pic>
    </p:spTree>
    <p:extLst>
      <p:ext uri="{BB962C8B-B14F-4D97-AF65-F5344CB8AC3E}">
        <p14:creationId xmlns:p14="http://schemas.microsoft.com/office/powerpoint/2010/main" val="1789867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6158" y="68947"/>
            <a:ext cx="3328035" cy="332803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3994419"/>
            <a:ext cx="7903365" cy="3511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3994419"/>
            <a:ext cx="8915400" cy="351128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 y="3919591"/>
            <a:ext cx="948307" cy="91274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11066" y="3959471"/>
            <a:ext cx="948307" cy="912745"/>
          </a:xfrm>
          <a:prstGeom prst="rect">
            <a:avLst/>
          </a:prstGeom>
        </p:spPr>
      </p:pic>
      <p:sp>
        <p:nvSpPr>
          <p:cNvPr id="12" name="TextBox 12"/>
          <p:cNvSpPr txBox="1"/>
          <p:nvPr/>
        </p:nvSpPr>
        <p:spPr>
          <a:xfrm>
            <a:off x="0" y="2151157"/>
            <a:ext cx="18288000" cy="1015343"/>
          </a:xfrm>
          <a:prstGeom prst="rect">
            <a:avLst/>
          </a:prstGeom>
        </p:spPr>
        <p:txBody>
          <a:bodyPr wrap="square" lIns="0" tIns="0" rIns="0" bIns="0" rtlCol="0" anchor="t">
            <a:spAutoFit/>
          </a:bodyPr>
          <a:lstStyle/>
          <a:p>
            <a:pPr algn="ctr">
              <a:lnSpc>
                <a:spcPts val="9100"/>
              </a:lnSpc>
            </a:pPr>
            <a:r>
              <a:rPr lang="en-US" sz="4800" b="1">
                <a:solidFill>
                  <a:srgbClr val="000000"/>
                </a:solidFill>
                <a:latin typeface="Arial" panose="020B0604020202020204" pitchFamily="34" charset="0"/>
                <a:cs typeface="Arial" panose="020B0604020202020204" pitchFamily="34" charset="0"/>
              </a:rPr>
              <a:t>THỰC HÀNH NHÓM</a:t>
            </a:r>
          </a:p>
        </p:txBody>
      </p:sp>
      <p:sp>
        <p:nvSpPr>
          <p:cNvPr id="13" name="TextBox 13"/>
          <p:cNvSpPr txBox="1"/>
          <p:nvPr/>
        </p:nvSpPr>
        <p:spPr>
          <a:xfrm>
            <a:off x="669095" y="3879711"/>
            <a:ext cx="524516" cy="784510"/>
          </a:xfrm>
          <a:prstGeom prst="rect">
            <a:avLst/>
          </a:prstGeom>
        </p:spPr>
        <p:txBody>
          <a:bodyPr lIns="0" tIns="0" rIns="0" bIns="0" rtlCol="0" anchor="t">
            <a:spAutoFit/>
          </a:bodyPr>
          <a:lstStyle/>
          <a:p>
            <a:pPr algn="ctr">
              <a:lnSpc>
                <a:spcPts val="6719"/>
              </a:lnSpc>
            </a:pPr>
            <a:r>
              <a:rPr lang="en-US" sz="4800" b="1">
                <a:solidFill>
                  <a:srgbClr val="000000"/>
                </a:solidFill>
                <a:latin typeface="Arial" panose="020B0604020202020204" pitchFamily="34" charset="0"/>
                <a:cs typeface="Arial" panose="020B0604020202020204" pitchFamily="34" charset="0"/>
              </a:rPr>
              <a:t>1</a:t>
            </a:r>
          </a:p>
        </p:txBody>
      </p:sp>
      <p:sp>
        <p:nvSpPr>
          <p:cNvPr id="15" name="TextBox 15"/>
          <p:cNvSpPr txBox="1"/>
          <p:nvPr/>
        </p:nvSpPr>
        <p:spPr>
          <a:xfrm>
            <a:off x="9622961" y="3919591"/>
            <a:ext cx="524516" cy="784510"/>
          </a:xfrm>
          <a:prstGeom prst="rect">
            <a:avLst/>
          </a:prstGeom>
        </p:spPr>
        <p:txBody>
          <a:bodyPr lIns="0" tIns="0" rIns="0" bIns="0" rtlCol="0" anchor="t">
            <a:spAutoFit/>
          </a:bodyPr>
          <a:lstStyle/>
          <a:p>
            <a:pPr algn="ctr">
              <a:lnSpc>
                <a:spcPts val="6719"/>
              </a:lnSpc>
            </a:pPr>
            <a:r>
              <a:rPr lang="en-US" sz="4800" b="1">
                <a:solidFill>
                  <a:srgbClr val="000000"/>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81E1AB25-B0AA-4199-BF63-D0047F5872A6}"/>
              </a:ext>
            </a:extLst>
          </p:cNvPr>
          <p:cNvSpPr txBox="1"/>
          <p:nvPr/>
        </p:nvSpPr>
        <p:spPr>
          <a:xfrm>
            <a:off x="1330210" y="4907164"/>
            <a:ext cx="6157343" cy="1752211"/>
          </a:xfrm>
          <a:prstGeom prst="rect">
            <a:avLst/>
          </a:prstGeom>
          <a:noFill/>
        </p:spPr>
        <p:txBody>
          <a:bodyPr wrap="square">
            <a:spAutoFit/>
          </a:bodyPr>
          <a:lstStyle/>
          <a:p>
            <a:pPr algn="ctr">
              <a:lnSpc>
                <a:spcPct val="150000"/>
              </a:lnSpc>
            </a:pPr>
            <a:r>
              <a:rPr lang="vi-VN" sz="3800">
                <a:effectLst/>
                <a:ea typeface="Arial" panose="020B0604020202020204" pitchFamily="34" charset="0"/>
              </a:rPr>
              <a:t>Thiết kế một logo </a:t>
            </a:r>
            <a:endParaRPr lang="en-US" sz="3800">
              <a:effectLst/>
              <a:ea typeface="Arial" panose="020B0604020202020204" pitchFamily="34" charset="0"/>
            </a:endParaRPr>
          </a:p>
          <a:p>
            <a:pPr algn="ctr">
              <a:lnSpc>
                <a:spcPct val="150000"/>
              </a:lnSpc>
            </a:pPr>
            <a:r>
              <a:rPr lang="vi-VN" sz="3800">
                <a:effectLst/>
                <a:ea typeface="Arial" panose="020B0604020202020204" pitchFamily="34" charset="0"/>
              </a:rPr>
              <a:t>phi thương mại đơn giản</a:t>
            </a:r>
            <a:endParaRPr lang="en-US" sz="3800"/>
          </a:p>
        </p:txBody>
      </p:sp>
      <p:sp>
        <p:nvSpPr>
          <p:cNvPr id="19" name="TextBox 18">
            <a:extLst>
              <a:ext uri="{FF2B5EF4-FFF2-40B4-BE49-F238E27FC236}">
                <a16:creationId xmlns:a16="http://schemas.microsoft.com/office/drawing/2014/main" id="{7C445C71-26BD-4C8A-BCD0-2110F828B0BA}"/>
              </a:ext>
            </a:extLst>
          </p:cNvPr>
          <p:cNvSpPr txBox="1"/>
          <p:nvPr/>
        </p:nvSpPr>
        <p:spPr>
          <a:xfrm>
            <a:off x="9144000" y="4907164"/>
            <a:ext cx="8686799" cy="1752211"/>
          </a:xfrm>
          <a:prstGeom prst="rect">
            <a:avLst/>
          </a:prstGeom>
          <a:noFill/>
        </p:spPr>
        <p:txBody>
          <a:bodyPr wrap="square">
            <a:spAutoFit/>
          </a:bodyPr>
          <a:lstStyle/>
          <a:p>
            <a:pPr algn="ctr">
              <a:lnSpc>
                <a:spcPct val="150000"/>
              </a:lnSpc>
            </a:pPr>
            <a:r>
              <a:rPr lang="vi-VN" sz="3800">
                <a:effectLst/>
                <a:ea typeface="Arial" panose="020B0604020202020204" pitchFamily="34" charset="0"/>
              </a:rPr>
              <a:t>Thiết kế một logo </a:t>
            </a:r>
            <a:endParaRPr lang="en-US" sz="3800">
              <a:effectLst/>
              <a:ea typeface="Arial" panose="020B0604020202020204" pitchFamily="34" charset="0"/>
            </a:endParaRPr>
          </a:p>
          <a:p>
            <a:pPr algn="ctr">
              <a:lnSpc>
                <a:spcPct val="150000"/>
              </a:lnSpc>
            </a:pPr>
            <a:r>
              <a:rPr lang="vi-VN" sz="3800">
                <a:effectLst/>
                <a:ea typeface="Arial" panose="020B0604020202020204" pitchFamily="34" charset="0"/>
              </a:rPr>
              <a:t>thương mại đơn giản</a:t>
            </a:r>
            <a:endParaRPr lang="en-US" sz="3800"/>
          </a:p>
        </p:txBody>
      </p:sp>
      <p:pic>
        <p:nvPicPr>
          <p:cNvPr id="20" name="Picture 2">
            <a:extLst>
              <a:ext uri="{FF2B5EF4-FFF2-40B4-BE49-F238E27FC236}">
                <a16:creationId xmlns:a16="http://schemas.microsoft.com/office/drawing/2014/main" id="{A95647DF-9F2D-4338-82C7-A83AA9B8CE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575" y="6890019"/>
            <a:ext cx="3885724" cy="3390241"/>
          </a:xfrm>
          <a:prstGeom prst="rect">
            <a:avLst/>
          </a:prstGeom>
        </p:spPr>
      </p:pic>
      <p:pic>
        <p:nvPicPr>
          <p:cNvPr id="21" name="Picture 3">
            <a:extLst>
              <a:ext uri="{FF2B5EF4-FFF2-40B4-BE49-F238E27FC236}">
                <a16:creationId xmlns:a16="http://schemas.microsoft.com/office/drawing/2014/main" id="{89D148B1-8FC5-4A7B-BD6D-D7238A46CA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069520" y="6659375"/>
            <a:ext cx="4189905" cy="3627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3170096"/>
            <a:ext cx="15621000" cy="568090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48400" y="872567"/>
            <a:ext cx="6224832" cy="2297529"/>
          </a:xfrm>
          <a:prstGeom prst="rect">
            <a:avLst/>
          </a:prstGeom>
        </p:spPr>
      </p:pic>
      <p:sp>
        <p:nvSpPr>
          <p:cNvPr id="12" name="TextBox 12"/>
          <p:cNvSpPr txBox="1"/>
          <p:nvPr/>
        </p:nvSpPr>
        <p:spPr>
          <a:xfrm>
            <a:off x="6426091" y="1435998"/>
            <a:ext cx="5869449" cy="871905"/>
          </a:xfrm>
          <a:prstGeom prst="rect">
            <a:avLst/>
          </a:prstGeom>
        </p:spPr>
        <p:txBody>
          <a:bodyPr lIns="0" tIns="0" rIns="0" bIns="0" rtlCol="0" anchor="t">
            <a:spAutoFit/>
          </a:bodyPr>
          <a:lstStyle/>
          <a:p>
            <a:pPr algn="ctr">
              <a:lnSpc>
                <a:spcPts val="7680"/>
              </a:lnSpc>
            </a:pPr>
            <a:r>
              <a:rPr lang="en-US" sz="4500" b="1">
                <a:solidFill>
                  <a:srgbClr val="000000"/>
                </a:solidFill>
                <a:latin typeface="Arial" panose="020B0604020202020204" pitchFamily="34" charset="0"/>
                <a:cs typeface="Arial" panose="020B0604020202020204" pitchFamily="34" charset="0"/>
              </a:rPr>
              <a:t>Gợi ý:</a:t>
            </a:r>
          </a:p>
        </p:txBody>
      </p:sp>
      <p:sp>
        <p:nvSpPr>
          <p:cNvPr id="15" name="TextBox 15"/>
          <p:cNvSpPr txBox="1"/>
          <p:nvPr/>
        </p:nvSpPr>
        <p:spPr>
          <a:xfrm>
            <a:off x="2077894" y="3733527"/>
            <a:ext cx="14619430" cy="4277453"/>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L</a:t>
            </a:r>
            <a:r>
              <a:rPr lang="vi-VN" sz="3800" b="1">
                <a:solidFill>
                  <a:srgbClr val="000000"/>
                </a:solidFill>
                <a:latin typeface="Arial" panose="020B0604020202020204" pitchFamily="34" charset="0"/>
                <a:cs typeface="Arial" panose="020B0604020202020204" pitchFamily="34" charset="0"/>
              </a:rPr>
              <a:t>ogo thương mại: </a:t>
            </a:r>
          </a:p>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cs typeface="Arial" panose="020B0604020202020204" pitchFamily="34" charset="0"/>
              </a:rPr>
              <a:t>S</a:t>
            </a:r>
            <a:r>
              <a:rPr lang="vi-VN" sz="3800">
                <a:solidFill>
                  <a:srgbClr val="000000"/>
                </a:solidFill>
                <a:latin typeface="Arial" panose="020B0604020202020204" pitchFamily="34" charset="0"/>
                <a:cs typeface="Arial" panose="020B0604020202020204" pitchFamily="34" charset="0"/>
              </a:rPr>
              <a:t>ưu tầm</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tìm hiểu ý nghĩa một số mẫu logo của các công ty, ngành hàng, logo của các đơn vị kinh doanh, sản xuất hàng hoá. </a:t>
            </a:r>
            <a:endParaRPr lang="en-US" sz="380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solidFill>
                  <a:srgbClr val="000000"/>
                </a:solidFill>
                <a:latin typeface="Arial" panose="020B0604020202020204" pitchFamily="34" charset="0"/>
                <a:cs typeface="Arial" panose="020B0604020202020204" pitchFamily="34" charset="0"/>
              </a:rPr>
              <a:t>T</a:t>
            </a:r>
            <a:r>
              <a:rPr lang="vi-VN" sz="3800">
                <a:solidFill>
                  <a:srgbClr val="000000"/>
                </a:solidFill>
                <a:latin typeface="Arial" panose="020B0604020202020204" pitchFamily="34" charset="0"/>
                <a:cs typeface="Arial" panose="020B0604020202020204" pitchFamily="34" charset="0"/>
              </a:rPr>
              <a:t>ìm hiểu về đặc điểm, sự khác biệt của công ty, hoặc ngành hàng mà mình chọn thiết kế. </a:t>
            </a:r>
            <a:endParaRPr lang="en-US" sz="3800">
              <a:solidFill>
                <a:srgbClr val="000000"/>
              </a:solidFill>
              <a:latin typeface="Arial" panose="020B0604020202020204" pitchFamily="34" charset="0"/>
              <a:cs typeface="Arial" panose="020B0604020202020204" pitchFamily="34" charset="0"/>
            </a:endParaRPr>
          </a:p>
        </p:txBody>
      </p:sp>
      <p:pic>
        <p:nvPicPr>
          <p:cNvPr id="17" name="Picture 3">
            <a:extLst>
              <a:ext uri="{FF2B5EF4-FFF2-40B4-BE49-F238E27FC236}">
                <a16:creationId xmlns:a16="http://schemas.microsoft.com/office/drawing/2014/main" id="{329D58F1-575E-4639-8122-BD9855980F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35605" y="7658100"/>
            <a:ext cx="3504389" cy="2730531"/>
          </a:xfrm>
          <a:prstGeom prst="rect">
            <a:avLst/>
          </a:prstGeom>
        </p:spPr>
      </p:pic>
      <p:pic>
        <p:nvPicPr>
          <p:cNvPr id="18" name="Picture 9">
            <a:extLst>
              <a:ext uri="{FF2B5EF4-FFF2-40B4-BE49-F238E27FC236}">
                <a16:creationId xmlns:a16="http://schemas.microsoft.com/office/drawing/2014/main" id="{511CD609-87E4-4098-ACB9-D263B9D743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575" y="7566463"/>
            <a:ext cx="2749112" cy="274911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48400" y="872567"/>
            <a:ext cx="6224832" cy="2297529"/>
          </a:xfrm>
          <a:prstGeom prst="rect">
            <a:avLst/>
          </a:prstGeom>
        </p:spPr>
      </p:pic>
      <p:sp>
        <p:nvSpPr>
          <p:cNvPr id="12" name="TextBox 12"/>
          <p:cNvSpPr txBox="1"/>
          <p:nvPr/>
        </p:nvSpPr>
        <p:spPr>
          <a:xfrm>
            <a:off x="6426091" y="1435998"/>
            <a:ext cx="5869449" cy="871905"/>
          </a:xfrm>
          <a:prstGeom prst="rect">
            <a:avLst/>
          </a:prstGeom>
        </p:spPr>
        <p:txBody>
          <a:bodyPr lIns="0" tIns="0" rIns="0" bIns="0" rtlCol="0" anchor="t">
            <a:spAutoFit/>
          </a:bodyPr>
          <a:lstStyle/>
          <a:p>
            <a:pPr algn="ctr">
              <a:lnSpc>
                <a:spcPts val="7680"/>
              </a:lnSpc>
            </a:pPr>
            <a:r>
              <a:rPr lang="en-US" sz="4500" b="1">
                <a:solidFill>
                  <a:srgbClr val="000000"/>
                </a:solidFill>
                <a:latin typeface="Arial" panose="020B0604020202020204" pitchFamily="34" charset="0"/>
                <a:cs typeface="Arial" panose="020B0604020202020204" pitchFamily="34" charset="0"/>
              </a:rPr>
              <a:t>Gợi ý:</a:t>
            </a:r>
          </a:p>
        </p:txBody>
      </p:sp>
      <p:pic>
        <p:nvPicPr>
          <p:cNvPr id="8" name="Picture 4">
            <a:extLst>
              <a:ext uri="{FF2B5EF4-FFF2-40B4-BE49-F238E27FC236}">
                <a16:creationId xmlns:a16="http://schemas.microsoft.com/office/drawing/2014/main" id="{835FFCF9-761A-4FBA-98CA-AC468952E5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31415" y="3393164"/>
            <a:ext cx="13258800" cy="5638044"/>
          </a:xfrm>
          <a:prstGeom prst="rect">
            <a:avLst/>
          </a:prstGeom>
        </p:spPr>
      </p:pic>
      <p:sp>
        <p:nvSpPr>
          <p:cNvPr id="10" name="TextBox 9">
            <a:extLst>
              <a:ext uri="{FF2B5EF4-FFF2-40B4-BE49-F238E27FC236}">
                <a16:creationId xmlns:a16="http://schemas.microsoft.com/office/drawing/2014/main" id="{1DC85FF3-28C5-488A-8E3D-20E153E8465C}"/>
              </a:ext>
            </a:extLst>
          </p:cNvPr>
          <p:cNvSpPr txBox="1"/>
          <p:nvPr/>
        </p:nvSpPr>
        <p:spPr>
          <a:xfrm>
            <a:off x="3569615" y="3922075"/>
            <a:ext cx="11582400" cy="4383701"/>
          </a:xfrm>
          <a:prstGeom prst="rect">
            <a:avLst/>
          </a:prstGeom>
          <a:noFill/>
        </p:spPr>
        <p:txBody>
          <a:bodyPr wrap="square">
            <a:spAutoFit/>
          </a:bodyPr>
          <a:lstStyle/>
          <a:p>
            <a:pPr algn="ctr">
              <a:lnSpc>
                <a:spcPct val="150000"/>
              </a:lnSpc>
            </a:pPr>
            <a:r>
              <a:rPr lang="en-US" sz="3800" b="1">
                <a:effectLst/>
                <a:latin typeface="Arial" panose="020B0604020202020204" pitchFamily="34" charset="0"/>
                <a:ea typeface="Arial" panose="020B0604020202020204" pitchFamily="34" charset="0"/>
                <a:cs typeface="Arial" panose="020B0604020202020204" pitchFamily="34" charset="0"/>
              </a:rPr>
              <a:t>Logo </a:t>
            </a:r>
            <a:r>
              <a:rPr lang="vi-VN" sz="3800" b="1">
                <a:effectLst/>
                <a:latin typeface="Arial" panose="020B0604020202020204" pitchFamily="34" charset="0"/>
                <a:ea typeface="Arial" panose="020B0604020202020204" pitchFamily="34" charset="0"/>
                <a:cs typeface="Arial" panose="020B0604020202020204" pitchFamily="34" charset="0"/>
              </a:rPr>
              <a:t>phi thương mại</a:t>
            </a:r>
            <a:r>
              <a:rPr lang="en-US" sz="3800" b="1">
                <a:effectLst/>
                <a:latin typeface="Arial" panose="020B0604020202020204" pitchFamily="34" charset="0"/>
                <a:ea typeface="Arial" panose="020B0604020202020204" pitchFamily="34" charset="0"/>
                <a:cs typeface="Arial" panose="020B0604020202020204" pitchFamily="34" charset="0"/>
              </a:rPr>
              <a:t>:</a:t>
            </a:r>
          </a:p>
          <a:p>
            <a:pPr algn="just">
              <a:lnSpc>
                <a:spcPct val="150000"/>
              </a:lnSpc>
            </a:pPr>
            <a:r>
              <a:rPr lang="en-US" sz="3800">
                <a:effectLst/>
                <a:latin typeface="Arial" panose="020B0604020202020204" pitchFamily="34" charset="0"/>
                <a:ea typeface="Arial" panose="020B0604020202020204" pitchFamily="34" charset="0"/>
                <a:cs typeface="Arial" panose="020B0604020202020204" pitchFamily="34" charset="0"/>
              </a:rPr>
              <a:t>S</a:t>
            </a:r>
            <a:r>
              <a:rPr lang="vi-VN" sz="3800">
                <a:effectLst/>
                <a:ea typeface="Arial" panose="020B0604020202020204" pitchFamily="34" charset="0"/>
                <a:cs typeface="Times New Roman" panose="02020603050405020304" pitchFamily="18" charset="0"/>
              </a:rPr>
              <a:t>ưu tầm</a:t>
            </a:r>
            <a:r>
              <a:rPr lang="en-US" sz="3800">
                <a:effectLst/>
                <a:latin typeface="Arial" panose="020B0604020202020204" pitchFamily="34" charset="0"/>
                <a:ea typeface="Arial" panose="020B0604020202020204" pitchFamily="34" charset="0"/>
                <a:cs typeface="Arial" panose="020B0604020202020204" pitchFamily="34" charset="0"/>
              </a:rPr>
              <a:t>,</a:t>
            </a:r>
            <a:r>
              <a:rPr lang="en-US" sz="3800">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tìm hiểu ý nghĩa một số mẫu logo, biểu tượng của các tổ chức phi thương mại: tổ chức nhân đạo, tổ chức bảo vệ môi trường, tổ chức chính trị, xã hội hoặc một số biểu tượng của lớp, trường... </a:t>
            </a:r>
            <a:endParaRPr lang="en-US" sz="3800">
              <a:effectLst/>
              <a:ea typeface="Arial" panose="020B0604020202020204" pitchFamily="34" charset="0"/>
              <a:cs typeface="Times New Roman" panose="02020603050405020304" pitchFamily="18" charset="0"/>
            </a:endParaRPr>
          </a:p>
        </p:txBody>
      </p:sp>
      <p:pic>
        <p:nvPicPr>
          <p:cNvPr id="11" name="Picture 4">
            <a:extLst>
              <a:ext uri="{FF2B5EF4-FFF2-40B4-BE49-F238E27FC236}">
                <a16:creationId xmlns:a16="http://schemas.microsoft.com/office/drawing/2014/main" id="{8D3A16CF-D6E7-407A-96CC-A3F62CADD0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59000" y="6893836"/>
            <a:ext cx="3172546" cy="3590330"/>
          </a:xfrm>
          <a:prstGeom prst="rect">
            <a:avLst/>
          </a:prstGeom>
        </p:spPr>
      </p:pic>
      <p:pic>
        <p:nvPicPr>
          <p:cNvPr id="13" name="Picture 2">
            <a:extLst>
              <a:ext uri="{FF2B5EF4-FFF2-40B4-BE49-F238E27FC236}">
                <a16:creationId xmlns:a16="http://schemas.microsoft.com/office/drawing/2014/main" id="{281A35E9-B89A-4921-B181-715BF91D9F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667926"/>
            <a:ext cx="3421225" cy="3352800"/>
          </a:xfrm>
          <a:prstGeom prst="rect">
            <a:avLst/>
          </a:prstGeom>
        </p:spPr>
      </p:pic>
    </p:spTree>
    <p:extLst>
      <p:ext uri="{BB962C8B-B14F-4D97-AF65-F5344CB8AC3E}">
        <p14:creationId xmlns:p14="http://schemas.microsoft.com/office/powerpoint/2010/main" val="3144767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6926309"/>
            <a:ext cx="9320212" cy="33427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117">
            <a:off x="6019032" y="981375"/>
            <a:ext cx="7114085" cy="2389485"/>
          </a:xfrm>
          <a:prstGeom prst="rect">
            <a:avLst/>
          </a:prstGeom>
        </p:spPr>
      </p:pic>
      <p:sp>
        <p:nvSpPr>
          <p:cNvPr id="11" name="TextBox 10">
            <a:extLst>
              <a:ext uri="{FF2B5EF4-FFF2-40B4-BE49-F238E27FC236}">
                <a16:creationId xmlns:a16="http://schemas.microsoft.com/office/drawing/2014/main" id="{C419B809-853A-47A9-B33A-F1E1A4013A5E}"/>
              </a:ext>
            </a:extLst>
          </p:cNvPr>
          <p:cNvSpPr txBox="1"/>
          <p:nvPr/>
        </p:nvSpPr>
        <p:spPr>
          <a:xfrm>
            <a:off x="6172200" y="1638300"/>
            <a:ext cx="6858000"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KẾT LUẬN</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F39F8F-B23A-495F-A4C7-751D77993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921546"/>
            <a:ext cx="8839200" cy="3342757"/>
          </a:xfrm>
          <a:prstGeom prst="rect">
            <a:avLst/>
          </a:prstGeom>
        </p:spPr>
      </p:pic>
      <p:sp>
        <p:nvSpPr>
          <p:cNvPr id="7" name="TextBox 6">
            <a:extLst>
              <a:ext uri="{FF2B5EF4-FFF2-40B4-BE49-F238E27FC236}">
                <a16:creationId xmlns:a16="http://schemas.microsoft.com/office/drawing/2014/main" id="{6F935496-454C-434F-9BDE-3B93785EB1F0}"/>
              </a:ext>
            </a:extLst>
          </p:cNvPr>
          <p:cNvSpPr txBox="1"/>
          <p:nvPr/>
        </p:nvSpPr>
        <p:spPr>
          <a:xfrm>
            <a:off x="0" y="3836820"/>
            <a:ext cx="18311812"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1. CÁC LOẠI LOGO CƠ BẢN</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A9F0B17-2A38-4A61-AB82-9BD1C9BFE1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83293" y="5417983"/>
            <a:ext cx="4945225" cy="4846320"/>
          </a:xfrm>
          <a:prstGeom prst="rect">
            <a:avLst/>
          </a:prstGeom>
        </p:spPr>
      </p:pic>
    </p:spTree>
    <p:extLst>
      <p:ext uri="{BB962C8B-B14F-4D97-AF65-F5344CB8AC3E}">
        <p14:creationId xmlns:p14="http://schemas.microsoft.com/office/powerpoint/2010/main" val="1948754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00600" y="1028700"/>
            <a:ext cx="12725400" cy="6248400"/>
          </a:xfrm>
          <a:prstGeom prst="rect">
            <a:avLst/>
          </a:prstGeom>
        </p:spPr>
      </p:pic>
      <p:sp>
        <p:nvSpPr>
          <p:cNvPr id="15" name="TextBox 15"/>
          <p:cNvSpPr txBox="1"/>
          <p:nvPr/>
        </p:nvSpPr>
        <p:spPr>
          <a:xfrm>
            <a:off x="5867400" y="2781300"/>
            <a:ext cx="10598863" cy="2537041"/>
          </a:xfrm>
          <a:prstGeom prst="rect">
            <a:avLst/>
          </a:prstGeom>
        </p:spPr>
        <p:txBody>
          <a:bodyPr wrap="square" lIns="0" tIns="0" rIns="0" bIns="0" rtlCol="0" anchor="t">
            <a:spAutoFit/>
          </a:bodyPr>
          <a:lstStyle/>
          <a:p>
            <a:pPr algn="just">
              <a:lnSpc>
                <a:spcPct val="150000"/>
              </a:lnSpc>
            </a:pPr>
            <a:r>
              <a:rPr lang="vi-VN" sz="3800" b="1">
                <a:solidFill>
                  <a:srgbClr val="000000"/>
                </a:solidFill>
              </a:rPr>
              <a:t>Logo thương mại: </a:t>
            </a:r>
            <a:r>
              <a:rPr lang="vi-VN" sz="3800">
                <a:solidFill>
                  <a:srgbClr val="000000"/>
                </a:solidFill>
              </a:rPr>
              <a:t>hình ảnh mang tính đại diện hoặc biểu tượng cho tên của một công ty và nhãn hiệu được thiết kế độc đáo để nhận biết</a:t>
            </a:r>
            <a:r>
              <a:rPr lang="en-US" sz="3800">
                <a:solidFill>
                  <a:srgbClr val="000000"/>
                </a:solidFill>
              </a:rPr>
              <a:t>.</a:t>
            </a:r>
          </a:p>
        </p:txBody>
      </p:sp>
      <p:pic>
        <p:nvPicPr>
          <p:cNvPr id="7" name="Picture 3">
            <a:extLst>
              <a:ext uri="{FF2B5EF4-FFF2-40B4-BE49-F238E27FC236}">
                <a16:creationId xmlns:a16="http://schemas.microsoft.com/office/drawing/2014/main" id="{78A6A74C-A764-4BC3-8724-A8E94ECB9B64}"/>
              </a:ext>
            </a:extLst>
          </p:cNvPr>
          <p:cNvPicPr>
            <a:picLocks noChangeAspect="1"/>
          </p:cNvPicPr>
          <p:nvPr/>
        </p:nvPicPr>
        <p:blipFill>
          <a:blip r:embed="rId4"/>
          <a:srcRect l="11926" r="2377"/>
          <a:stretch>
            <a:fillRect/>
          </a:stretch>
        </p:blipFill>
        <p:spPr>
          <a:xfrm>
            <a:off x="228600" y="2552700"/>
            <a:ext cx="5260720" cy="7734300"/>
          </a:xfrm>
          <a:prstGeom prst="rect">
            <a:avLst/>
          </a:prstGeom>
        </p:spPr>
      </p:pic>
      <p:pic>
        <p:nvPicPr>
          <p:cNvPr id="8" name="Picture 4">
            <a:extLst>
              <a:ext uri="{FF2B5EF4-FFF2-40B4-BE49-F238E27FC236}">
                <a16:creationId xmlns:a16="http://schemas.microsoft.com/office/drawing/2014/main" id="{6ACA8A07-3326-45E9-9D10-5F21BAB0B8B8}"/>
              </a:ext>
            </a:extLst>
          </p:cNvPr>
          <p:cNvPicPr>
            <a:picLocks noChangeAspect="1"/>
          </p:cNvPicPr>
          <p:nvPr/>
        </p:nvPicPr>
        <p:blipFill>
          <a:blip r:embed="rId5"/>
          <a:srcRect/>
          <a:stretch>
            <a:fillRect/>
          </a:stretch>
        </p:blipFill>
        <p:spPr>
          <a:xfrm>
            <a:off x="16002000" y="5829300"/>
            <a:ext cx="1871663" cy="4343400"/>
          </a:xfrm>
          <a:prstGeom prst="rect">
            <a:avLst/>
          </a:prstGeom>
        </p:spPr>
      </p:pic>
    </p:spTree>
    <p:extLst>
      <p:ext uri="{BB962C8B-B14F-4D97-AF65-F5344CB8AC3E}">
        <p14:creationId xmlns:p14="http://schemas.microsoft.com/office/powerpoint/2010/main" val="887282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6657470" y="4753199"/>
            <a:ext cx="2462292" cy="815819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53543" y="4753199"/>
            <a:ext cx="2462292" cy="815819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909" y="4352504"/>
            <a:ext cx="1762833" cy="324864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3355291" y="4753199"/>
            <a:ext cx="2462292" cy="8158197"/>
          </a:xfrm>
          <a:prstGeom prst="rect">
            <a:avLst/>
          </a:prstGeom>
        </p:spPr>
      </p:pic>
      <p:pic>
        <p:nvPicPr>
          <p:cNvPr id="12" name="Picture 3">
            <a:extLst>
              <a:ext uri="{FF2B5EF4-FFF2-40B4-BE49-F238E27FC236}">
                <a16:creationId xmlns:a16="http://schemas.microsoft.com/office/drawing/2014/main" id="{91765448-DD46-4D92-B112-C2EC534D55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12815" y="3467100"/>
            <a:ext cx="5756378" cy="6849552"/>
          </a:xfrm>
          <a:prstGeom prst="rect">
            <a:avLst/>
          </a:prstGeom>
        </p:spPr>
      </p:pic>
      <p:sp>
        <p:nvSpPr>
          <p:cNvPr id="13" name="TextBox 6">
            <a:extLst>
              <a:ext uri="{FF2B5EF4-FFF2-40B4-BE49-F238E27FC236}">
                <a16:creationId xmlns:a16="http://schemas.microsoft.com/office/drawing/2014/main" id="{A9F9AAAD-9511-47AB-A725-D7EB3538F4E9}"/>
              </a:ext>
            </a:extLst>
          </p:cNvPr>
          <p:cNvSpPr txBox="1"/>
          <p:nvPr/>
        </p:nvSpPr>
        <p:spPr>
          <a:xfrm>
            <a:off x="0" y="2080060"/>
            <a:ext cx="18288000" cy="3066480"/>
          </a:xfrm>
          <a:prstGeom prst="rect">
            <a:avLst/>
          </a:prstGeom>
        </p:spPr>
        <p:txBody>
          <a:bodyPr wrap="square" lIns="0" tIns="0" rIns="0" bIns="0" rtlCol="0" anchor="t">
            <a:spAutoFit/>
          </a:bodyPr>
          <a:lstStyle/>
          <a:p>
            <a:pPr algn="ctr">
              <a:lnSpc>
                <a:spcPct val="150000"/>
              </a:lnSpc>
            </a:pPr>
            <a:r>
              <a:rPr lang="en-US" sz="7500" b="1">
                <a:solidFill>
                  <a:srgbClr val="000000"/>
                </a:solidFill>
                <a:latin typeface="Arial" panose="020B0604020202020204" pitchFamily="34" charset="0"/>
                <a:cs typeface="Arial" panose="020B0604020202020204" pitchFamily="34" charset="0"/>
              </a:rPr>
              <a:t>BÀI 2: THIẾT KẾ LOGO ĐƠN GIẢN</a:t>
            </a:r>
          </a:p>
          <a:p>
            <a:pPr algn="ctr">
              <a:lnSpc>
                <a:spcPct val="150000"/>
              </a:lnSpc>
            </a:pPr>
            <a:r>
              <a:rPr lang="en-US" sz="6600" b="1" i="1">
                <a:solidFill>
                  <a:srgbClr val="000000"/>
                </a:solidFill>
                <a:latin typeface="Arial" panose="020B0604020202020204" pitchFamily="34" charset="0"/>
                <a:cs typeface="Arial" panose="020B0604020202020204" pitchFamily="34" charset="0"/>
              </a:rPr>
              <a:t>(11 tiết)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ục Hàng không Việt Nam có mẫu biểu trưng mới | Cục hàng không Việt Nam">
            <a:extLst>
              <a:ext uri="{FF2B5EF4-FFF2-40B4-BE49-F238E27FC236}">
                <a16:creationId xmlns:a16="http://schemas.microsoft.com/office/drawing/2014/main" id="{0C2C3D13-CD22-4EF6-B053-5067F8399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540874"/>
            <a:ext cx="585787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wnload Logo BỘ NÔNG NGHIỆP VÀ PHÁT TRIỂN NÔNG THÔN">
            <a:extLst>
              <a:ext uri="{FF2B5EF4-FFF2-40B4-BE49-F238E27FC236}">
                <a16:creationId xmlns:a16="http://schemas.microsoft.com/office/drawing/2014/main" id="{67B1093A-1901-4C1E-AC4B-1055A6617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647700"/>
            <a:ext cx="3810000" cy="41297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GO SACOMBANK : Thiết kế logo">
            <a:extLst>
              <a:ext uri="{FF2B5EF4-FFF2-40B4-BE49-F238E27FC236}">
                <a16:creationId xmlns:a16="http://schemas.microsoft.com/office/drawing/2014/main" id="{F226DC3C-51FD-4743-96F1-BD98F0EED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1400" y="5900737"/>
            <a:ext cx="673536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35D04B18-8D37-4158-883E-80311B8FC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3061" y="5857875"/>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35A08D7A-236E-4AD8-8430-366B6EF04F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68199" y="1334147"/>
            <a:ext cx="5248275" cy="304735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ìm hiểu ý nghĩa logo Vinamilk - Download miễn phí file vector logo Vinamilk  mới nhất năm 2021">
            <a:extLst>
              <a:ext uri="{FF2B5EF4-FFF2-40B4-BE49-F238E27FC236}">
                <a16:creationId xmlns:a16="http://schemas.microsoft.com/office/drawing/2014/main" id="{9A7C79AE-3BBC-4D54-90EE-D59A50AB10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522" y="5591175"/>
            <a:ext cx="5029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91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66"/>
                                        </p:tgtEl>
                                        <p:attrNameLst>
                                          <p:attrName>style.visibility</p:attrName>
                                        </p:attrNameLst>
                                      </p:cBhvr>
                                      <p:to>
                                        <p:strVal val="visible"/>
                                      </p:to>
                                    </p:set>
                                    <p:animEffect transition="in" filter="barn(inVertical)">
                                      <p:cBhvr>
                                        <p:cTn id="17" dur="500"/>
                                        <p:tgtEl>
                                          <p:spTgt spid="206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68"/>
                                        </p:tgtEl>
                                        <p:attrNameLst>
                                          <p:attrName>style.visibility</p:attrName>
                                        </p:attrNameLst>
                                      </p:cBhvr>
                                      <p:to>
                                        <p:strVal val="visible"/>
                                      </p:to>
                                    </p:set>
                                    <p:animEffect transition="in" filter="barn(inVertical)">
                                      <p:cBhvr>
                                        <p:cTn id="22" dur="500"/>
                                        <p:tgtEl>
                                          <p:spTgt spid="206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64"/>
                                        </p:tgtEl>
                                        <p:attrNameLst>
                                          <p:attrName>style.visibility</p:attrName>
                                        </p:attrNameLst>
                                      </p:cBhvr>
                                      <p:to>
                                        <p:strVal val="visible"/>
                                      </p:to>
                                    </p:set>
                                    <p:animEffect transition="in" filter="barn(inVertical)">
                                      <p:cBhvr>
                                        <p:cTn id="27" dur="500"/>
                                        <p:tgtEl>
                                          <p:spTgt spid="206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60"/>
                                        </p:tgtEl>
                                        <p:attrNameLst>
                                          <p:attrName>style.visibility</p:attrName>
                                        </p:attrNameLst>
                                      </p:cBhvr>
                                      <p:to>
                                        <p:strVal val="visible"/>
                                      </p:to>
                                    </p:set>
                                    <p:animEffect transition="in" filter="barn(inVertical)">
                                      <p:cBhvr>
                                        <p:cTn id="32"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oogle's New Logo: The Reason Behind It - ABC News">
            <a:extLst>
              <a:ext uri="{FF2B5EF4-FFF2-40B4-BE49-F238E27FC236}">
                <a16:creationId xmlns:a16="http://schemas.microsoft.com/office/drawing/2014/main" id="{6E3EDA80-213A-4CBB-913F-62C033BC8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886" y="642939"/>
            <a:ext cx="7772400" cy="43719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ải Lazada logo vector file AI, CDR, EPS, SVG, PNG, PDF miễn phí">
            <a:extLst>
              <a:ext uri="{FF2B5EF4-FFF2-40B4-BE49-F238E27FC236}">
                <a16:creationId xmlns:a16="http://schemas.microsoft.com/office/drawing/2014/main" id="{F7953F7D-C4FC-47D1-A575-9B25850D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177" y="685800"/>
            <a:ext cx="6334125" cy="39433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Ý nghĩa logo BMW : Ấn tượng đến từ chính sự đơn giản - logoxe.net">
            <a:extLst>
              <a:ext uri="{FF2B5EF4-FFF2-40B4-BE49-F238E27FC236}">
                <a16:creationId xmlns:a16="http://schemas.microsoft.com/office/drawing/2014/main" id="{5E12C465-CCE9-4D12-BF74-3265A0393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62474"/>
            <a:ext cx="6934200" cy="50815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 adidas, lịch sử hình thành và ý nghĩa biểu tượng từ 1920 - Vũ Digital">
            <a:extLst>
              <a:ext uri="{FF2B5EF4-FFF2-40B4-BE49-F238E27FC236}">
                <a16:creationId xmlns:a16="http://schemas.microsoft.com/office/drawing/2014/main" id="{B86CE341-2E6F-477A-B501-4513F102E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591049"/>
            <a:ext cx="6651078" cy="46863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E9207C0-3929-4285-AB95-876399A75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7400" y="4705349"/>
            <a:ext cx="43148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193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barn(inVertical)">
                                      <p:cBhvr>
                                        <p:cTn id="12" dur="5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barn(inVertical)">
                                      <p:cBhvr>
                                        <p:cTn id="17" dur="500"/>
                                        <p:tgtEl>
                                          <p:spTgt spid="308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82"/>
                                        </p:tgtEl>
                                        <p:attrNameLst>
                                          <p:attrName>style.visibility</p:attrName>
                                        </p:attrNameLst>
                                      </p:cBhvr>
                                      <p:to>
                                        <p:strVal val="visible"/>
                                      </p:to>
                                    </p:set>
                                    <p:animEffect transition="in" filter="barn(inVertical)">
                                      <p:cBhvr>
                                        <p:cTn id="22" dur="500"/>
                                        <p:tgtEl>
                                          <p:spTgt spid="308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84"/>
                                        </p:tgtEl>
                                        <p:attrNameLst>
                                          <p:attrName>style.visibility</p:attrName>
                                        </p:attrNameLst>
                                      </p:cBhvr>
                                      <p:to>
                                        <p:strVal val="visible"/>
                                      </p:to>
                                    </p:set>
                                    <p:animEffect transition="in" filter="barn(inVertical)">
                                      <p:cBhvr>
                                        <p:cTn id="2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1600" y="1485900"/>
            <a:ext cx="12268200" cy="5380941"/>
          </a:xfrm>
          <a:prstGeom prst="rect">
            <a:avLst/>
          </a:prstGeom>
        </p:spPr>
      </p:pic>
      <p:sp>
        <p:nvSpPr>
          <p:cNvPr id="15" name="TextBox 15"/>
          <p:cNvSpPr txBox="1"/>
          <p:nvPr/>
        </p:nvSpPr>
        <p:spPr>
          <a:xfrm>
            <a:off x="6113284" y="2324100"/>
            <a:ext cx="10404832" cy="3414204"/>
          </a:xfrm>
          <a:prstGeom prst="rect">
            <a:avLst/>
          </a:prstGeom>
        </p:spPr>
        <p:txBody>
          <a:bodyPr wrap="square" lIns="0" tIns="0" rIns="0" bIns="0" rtlCol="0" anchor="t">
            <a:spAutoFit/>
          </a:bodyPr>
          <a:lstStyle/>
          <a:p>
            <a:pPr algn="just">
              <a:lnSpc>
                <a:spcPct val="150000"/>
              </a:lnSpc>
            </a:pPr>
            <a:r>
              <a:rPr lang="vi-VN" sz="3800" b="1">
                <a:solidFill>
                  <a:srgbClr val="000000"/>
                </a:solidFill>
              </a:rPr>
              <a:t>Logo phi thương mại: </a:t>
            </a:r>
            <a:r>
              <a:rPr lang="vi-VN" sz="3800">
                <a:solidFill>
                  <a:srgbClr val="000000"/>
                </a:solidFill>
              </a:rPr>
              <a:t>hình ảnh đại diện cho một tổ chức phi thương mại (các tổ chức văn hóa, chính trị, tổ chức nhân đạo) để truyền tải một thông điệp, mục đích, tôn chỉ của tổ chức.</a:t>
            </a:r>
            <a:endParaRPr lang="en-US" sz="3800">
              <a:solidFill>
                <a:srgbClr val="000000"/>
              </a:solidFill>
            </a:endParaRPr>
          </a:p>
        </p:txBody>
      </p:sp>
      <p:pic>
        <p:nvPicPr>
          <p:cNvPr id="17" name="Picture 6">
            <a:extLst>
              <a:ext uri="{FF2B5EF4-FFF2-40B4-BE49-F238E27FC236}">
                <a16:creationId xmlns:a16="http://schemas.microsoft.com/office/drawing/2014/main" id="{8902885D-43DD-442F-99F2-DE516A3A8529}"/>
              </a:ext>
            </a:extLst>
          </p:cNvPr>
          <p:cNvPicPr>
            <a:picLocks noChangeAspect="1"/>
          </p:cNvPicPr>
          <p:nvPr/>
        </p:nvPicPr>
        <p:blipFill>
          <a:blip r:embed="rId4"/>
          <a:srcRect/>
          <a:stretch>
            <a:fillRect/>
          </a:stretch>
        </p:blipFill>
        <p:spPr>
          <a:xfrm>
            <a:off x="38101" y="4762500"/>
            <a:ext cx="6438900" cy="5638800"/>
          </a:xfrm>
          <a:prstGeom prst="rect">
            <a:avLst/>
          </a:prstGeom>
        </p:spPr>
      </p:pic>
      <p:pic>
        <p:nvPicPr>
          <p:cNvPr id="18" name="Picture 5">
            <a:extLst>
              <a:ext uri="{FF2B5EF4-FFF2-40B4-BE49-F238E27FC236}">
                <a16:creationId xmlns:a16="http://schemas.microsoft.com/office/drawing/2014/main" id="{D56CC159-08DD-4873-AC4A-14EC1ABDA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59000" y="6172200"/>
            <a:ext cx="3034665" cy="4114800"/>
          </a:xfrm>
          <a:prstGeom prst="rect">
            <a:avLst/>
          </a:prstGeom>
        </p:spPr>
      </p:pic>
    </p:spTree>
    <p:extLst>
      <p:ext uri="{BB962C8B-B14F-4D97-AF65-F5344CB8AC3E}">
        <p14:creationId xmlns:p14="http://schemas.microsoft.com/office/powerpoint/2010/main" val="424297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D8D48CC-E2CF-4677-BFF5-462BF90C5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19300"/>
            <a:ext cx="9601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he World Wildlife Fund logo was designed – Creative Review">
            <a:extLst>
              <a:ext uri="{FF2B5EF4-FFF2-40B4-BE49-F238E27FC236}">
                <a16:creationId xmlns:a16="http://schemas.microsoft.com/office/drawing/2014/main" id="{C2ED4C24-74B4-4F98-9406-047EB96BD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2214" y="800100"/>
            <a:ext cx="3609473"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NESCO Logo – RET International">
            <a:extLst>
              <a:ext uri="{FF2B5EF4-FFF2-40B4-BE49-F238E27FC236}">
                <a16:creationId xmlns:a16="http://schemas.microsoft.com/office/drawing/2014/main" id="{D4513D9E-7901-49AE-951C-D11D5C697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1" y="5800725"/>
            <a:ext cx="72771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xfam – Wikipedia tiếng Việt">
            <a:extLst>
              <a:ext uri="{FF2B5EF4-FFF2-40B4-BE49-F238E27FC236}">
                <a16:creationId xmlns:a16="http://schemas.microsoft.com/office/drawing/2014/main" id="{305E9F8D-116A-49F9-8869-53F4DC013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1" y="6112668"/>
            <a:ext cx="6781800"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540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inVertical)">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barn(inVertical)">
                                      <p:cBhvr>
                                        <p:cTn id="2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6926309"/>
            <a:ext cx="9320212" cy="33427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117">
            <a:off x="6019032" y="981375"/>
            <a:ext cx="7114085" cy="2389485"/>
          </a:xfrm>
          <a:prstGeom prst="rect">
            <a:avLst/>
          </a:prstGeom>
        </p:spPr>
      </p:pic>
      <p:sp>
        <p:nvSpPr>
          <p:cNvPr id="11" name="TextBox 10">
            <a:extLst>
              <a:ext uri="{FF2B5EF4-FFF2-40B4-BE49-F238E27FC236}">
                <a16:creationId xmlns:a16="http://schemas.microsoft.com/office/drawing/2014/main" id="{C419B809-853A-47A9-B33A-F1E1A4013A5E}"/>
              </a:ext>
            </a:extLst>
          </p:cNvPr>
          <p:cNvSpPr txBox="1"/>
          <p:nvPr/>
        </p:nvSpPr>
        <p:spPr>
          <a:xfrm>
            <a:off x="6172200" y="1638300"/>
            <a:ext cx="6858000"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KẾT LUẬN</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F39F8F-B23A-495F-A4C7-751D77993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921546"/>
            <a:ext cx="8839200" cy="3342757"/>
          </a:xfrm>
          <a:prstGeom prst="rect">
            <a:avLst/>
          </a:prstGeom>
        </p:spPr>
      </p:pic>
      <p:sp>
        <p:nvSpPr>
          <p:cNvPr id="7" name="TextBox 6">
            <a:extLst>
              <a:ext uri="{FF2B5EF4-FFF2-40B4-BE49-F238E27FC236}">
                <a16:creationId xmlns:a16="http://schemas.microsoft.com/office/drawing/2014/main" id="{6F935496-454C-434F-9BDE-3B93785EB1F0}"/>
              </a:ext>
            </a:extLst>
          </p:cNvPr>
          <p:cNvSpPr txBox="1"/>
          <p:nvPr/>
        </p:nvSpPr>
        <p:spPr>
          <a:xfrm>
            <a:off x="0" y="3836820"/>
            <a:ext cx="18311812"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2. CÁC ĐẶC ĐIỂM CƠ BẢN CỦA LOGO</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A9F0B17-2A38-4A61-AB82-9BD1C9BFE1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83293" y="5417983"/>
            <a:ext cx="4945225" cy="4846320"/>
          </a:xfrm>
          <a:prstGeom prst="rect">
            <a:avLst/>
          </a:prstGeom>
        </p:spPr>
      </p:pic>
    </p:spTree>
    <p:extLst>
      <p:ext uri="{BB962C8B-B14F-4D97-AF65-F5344CB8AC3E}">
        <p14:creationId xmlns:p14="http://schemas.microsoft.com/office/powerpoint/2010/main" val="4281660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2843212"/>
            <a:ext cx="10496550" cy="230028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8200" y="5328915"/>
            <a:ext cx="8984457" cy="230028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77000" y="7872483"/>
            <a:ext cx="9310688" cy="1752211"/>
          </a:xfrm>
          <a:prstGeom prst="rect">
            <a:avLst/>
          </a:prstGeom>
        </p:spPr>
      </p:pic>
      <p:sp>
        <p:nvSpPr>
          <p:cNvPr id="18" name="TextBox 17">
            <a:extLst>
              <a:ext uri="{FF2B5EF4-FFF2-40B4-BE49-F238E27FC236}">
                <a16:creationId xmlns:a16="http://schemas.microsoft.com/office/drawing/2014/main" id="{87114687-7C24-4E7F-8B68-15C06404A185}"/>
              </a:ext>
            </a:extLst>
          </p:cNvPr>
          <p:cNvSpPr txBox="1"/>
          <p:nvPr/>
        </p:nvSpPr>
        <p:spPr>
          <a:xfrm>
            <a:off x="4160045" y="847721"/>
            <a:ext cx="10591800" cy="1752211"/>
          </a:xfrm>
          <a:prstGeom prst="rect">
            <a:avLst/>
          </a:prstGeom>
          <a:noFill/>
        </p:spPr>
        <p:txBody>
          <a:bodyPr wrap="square">
            <a:spAutoFit/>
          </a:bodyPr>
          <a:lstStyle/>
          <a:p>
            <a:pPr algn="ctr">
              <a:lnSpc>
                <a:spcPct val="150000"/>
              </a:lnSpc>
              <a:spcBef>
                <a:spcPts val="100"/>
              </a:spcBef>
              <a:spcAft>
                <a:spcPts val="100"/>
              </a:spcAft>
            </a:pPr>
            <a:r>
              <a:rPr lang="vi-VN" sz="3800" b="1">
                <a:effectLst/>
                <a:ea typeface="Arial" panose="020B0604020202020204" pitchFamily="34" charset="0"/>
                <a:cs typeface="Times New Roman" panose="02020603050405020304" pitchFamily="18" charset="0"/>
              </a:rPr>
              <a:t>Tính đơn giản: </a:t>
            </a:r>
            <a:r>
              <a:rPr lang="vi-VN" sz="3800">
                <a:effectLst/>
                <a:ea typeface="Arial" panose="020B0604020202020204" pitchFamily="34" charset="0"/>
                <a:cs typeface="Times New Roman" panose="02020603050405020304" pitchFamily="18" charset="0"/>
              </a:rPr>
              <a:t>Khiến cho người</a:t>
            </a:r>
            <a:r>
              <a:rPr lang="en-US" sz="3800">
                <a:effectLst/>
                <a:ea typeface="Arial" panose="020B0604020202020204" pitchFamily="34" charset="0"/>
                <a:cs typeface="Times New Roman" panose="02020603050405020304" pitchFamily="18" charset="0"/>
              </a:rPr>
              <a:t> </a:t>
            </a:r>
            <a:r>
              <a:rPr lang="en-US" sz="3800">
                <a:effectLst/>
                <a:ea typeface="Arial" panose="020B0604020202020204" pitchFamily="34" charset="0"/>
                <a:cs typeface="Arial" panose="020B0604020202020204" pitchFamily="34" charset="0"/>
              </a:rPr>
              <a:t>xem</a:t>
            </a:r>
            <a:r>
              <a:rPr lang="vi-VN" sz="3800">
                <a:effectLst/>
                <a:ea typeface="Arial" panose="020B0604020202020204" pitchFamily="34" charset="0"/>
                <a:cs typeface="Arial" panose="020B0604020202020204" pitchFamily="34" charset="0"/>
              </a:rPr>
              <a:t> </a:t>
            </a:r>
            <a:r>
              <a:rPr lang="vi-VN" sz="3800">
                <a:effectLst/>
                <a:ea typeface="Arial" panose="020B0604020202020204" pitchFamily="34" charset="0"/>
                <a:cs typeface="Times New Roman" panose="02020603050405020304" pitchFamily="18" charset="0"/>
              </a:rPr>
              <a:t>ghi nhớ được tổ chức hoặc công ty nhanh nhất.</a:t>
            </a:r>
            <a:endParaRPr lang="en-US" sz="3800">
              <a:effectLst/>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7380B30-B043-41C9-AE44-F858A29573C2}"/>
              </a:ext>
            </a:extLst>
          </p:cNvPr>
          <p:cNvSpPr txBox="1"/>
          <p:nvPr/>
        </p:nvSpPr>
        <p:spPr>
          <a:xfrm>
            <a:off x="2724150" y="3111384"/>
            <a:ext cx="10134600" cy="176394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Các hình, nét thể hiện tín hiệu đơn giản. </a:t>
            </a:r>
          </a:p>
          <a:p>
            <a:pPr marL="571500" indent="-571500" algn="just">
              <a:lnSpc>
                <a:spcPct val="150000"/>
              </a:lnSpc>
              <a:spcBef>
                <a:spcPts val="100"/>
              </a:spcBef>
              <a:spcAft>
                <a:spcPts val="100"/>
              </a:spcAft>
              <a:buFont typeface="Arial" panose="020B0604020202020204" pitchFamily="34" charset="0"/>
              <a:buChar char="•"/>
            </a:pPr>
            <a:r>
              <a:rPr lang="en-US" sz="3800">
                <a:latin typeface="Arial" panose="020B0604020202020204" pitchFamily="34" charset="0"/>
                <a:ea typeface="Arial" panose="020B0604020202020204" pitchFamily="34" charset="0"/>
                <a:cs typeface="Arial" panose="020B0604020202020204" pitchFamily="34" charset="0"/>
              </a:rPr>
              <a:t>Logo không có quá nhiều chi tiết phức tạp.</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32DB497-B6FA-462F-A256-7E5ECD6C4762}"/>
              </a:ext>
            </a:extLst>
          </p:cNvPr>
          <p:cNvSpPr txBox="1"/>
          <p:nvPr/>
        </p:nvSpPr>
        <p:spPr>
          <a:xfrm>
            <a:off x="4869657" y="5514434"/>
            <a:ext cx="8548688" cy="1738296"/>
          </a:xfrm>
          <a:prstGeom prst="rect">
            <a:avLst/>
          </a:prstGeom>
          <a:noFill/>
        </p:spPr>
        <p:txBody>
          <a:bodyPr wrap="square">
            <a:spAutoFit/>
          </a:bodyPr>
          <a:lstStyle/>
          <a:p>
            <a:pPr algn="just">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Các đường thẳng, đường cong,…biểu thị phẩm chất cụ thể của thương hiệu. </a:t>
            </a:r>
          </a:p>
        </p:txBody>
      </p:sp>
      <p:sp>
        <p:nvSpPr>
          <p:cNvPr id="8" name="TextBox 7">
            <a:extLst>
              <a:ext uri="{FF2B5EF4-FFF2-40B4-BE49-F238E27FC236}">
                <a16:creationId xmlns:a16="http://schemas.microsoft.com/office/drawing/2014/main" id="{E9BC5DB2-8375-4459-A215-BA43F25F5683}"/>
              </a:ext>
            </a:extLst>
          </p:cNvPr>
          <p:cNvSpPr txBox="1"/>
          <p:nvPr/>
        </p:nvSpPr>
        <p:spPr>
          <a:xfrm>
            <a:off x="6691313" y="8159241"/>
            <a:ext cx="9067800" cy="861133"/>
          </a:xfrm>
          <a:prstGeom prst="rect">
            <a:avLst/>
          </a:prstGeom>
          <a:noFill/>
        </p:spPr>
        <p:txBody>
          <a:bodyPr wrap="square">
            <a:spAutoFit/>
          </a:bodyPr>
          <a:lstStyle/>
          <a:p>
            <a:pPr algn="just">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Tránh sử dụng hình ảnh có tính phức tạp</a:t>
            </a:r>
          </a:p>
        </p:txBody>
      </p:sp>
      <p:pic>
        <p:nvPicPr>
          <p:cNvPr id="9" name="Picture 3">
            <a:extLst>
              <a:ext uri="{FF2B5EF4-FFF2-40B4-BE49-F238E27FC236}">
                <a16:creationId xmlns:a16="http://schemas.microsoft.com/office/drawing/2014/main" id="{AD9138F6-0EAD-4001-985C-40AF52BC8A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151" y="6243387"/>
            <a:ext cx="4628098" cy="4114800"/>
          </a:xfrm>
          <a:prstGeom prst="rect">
            <a:avLst/>
          </a:prstGeom>
        </p:spPr>
      </p:pic>
      <p:pic>
        <p:nvPicPr>
          <p:cNvPr id="10" name="Picture 4">
            <a:extLst>
              <a:ext uri="{FF2B5EF4-FFF2-40B4-BE49-F238E27FC236}">
                <a16:creationId xmlns:a16="http://schemas.microsoft.com/office/drawing/2014/main" id="{0E4D40E5-1C9C-4C00-B611-B8D99972ED61}"/>
              </a:ext>
            </a:extLst>
          </p:cNvPr>
          <p:cNvPicPr>
            <a:picLocks noChangeAspect="1"/>
          </p:cNvPicPr>
          <p:nvPr/>
        </p:nvPicPr>
        <p:blipFill>
          <a:blip r:embed="rId10"/>
          <a:srcRect/>
          <a:stretch>
            <a:fillRect/>
          </a:stretch>
        </p:blipFill>
        <p:spPr>
          <a:xfrm>
            <a:off x="16064440" y="5272017"/>
            <a:ext cx="2168266" cy="5014983"/>
          </a:xfrm>
          <a:prstGeom prst="rect">
            <a:avLst/>
          </a:prstGeom>
        </p:spPr>
      </p:pic>
    </p:spTree>
    <p:extLst>
      <p:ext uri="{BB962C8B-B14F-4D97-AF65-F5344CB8AC3E}">
        <p14:creationId xmlns:p14="http://schemas.microsoft.com/office/powerpoint/2010/main" val="968450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ular Callout 9">
            <a:extLst>
              <a:ext uri="{FF2B5EF4-FFF2-40B4-BE49-F238E27FC236}">
                <a16:creationId xmlns:a16="http://schemas.microsoft.com/office/drawing/2014/main" id="{1635A8A6-F9EB-41A3-A570-4E9DE3B182E7}"/>
              </a:ext>
            </a:extLst>
          </p:cNvPr>
          <p:cNvSpPr/>
          <p:nvPr/>
        </p:nvSpPr>
        <p:spPr>
          <a:xfrm>
            <a:off x="4114800" y="1181100"/>
            <a:ext cx="10287000" cy="2755916"/>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chemeClr val="tx1"/>
                </a:solidFill>
              </a:rPr>
              <a:t>Tính biểu tượng: </a:t>
            </a:r>
            <a:r>
              <a:rPr lang="vi-VN" sz="3800">
                <a:solidFill>
                  <a:schemeClr val="tx1"/>
                </a:solidFill>
              </a:rPr>
              <a:t>Vượt qua hàng rào ngôn ngữ làm cho người xem có sự cảm nhận về đối tượng chủ thể của nó ngay lập tức.</a:t>
            </a:r>
            <a:endParaRPr lang="vi-VN" sz="3800" dirty="0">
              <a:solidFill>
                <a:schemeClr val="tx1"/>
              </a:solidFill>
            </a:endParaRPr>
          </a:p>
        </p:txBody>
      </p:sp>
      <p:pic>
        <p:nvPicPr>
          <p:cNvPr id="22" name="Picture 6">
            <a:extLst>
              <a:ext uri="{FF2B5EF4-FFF2-40B4-BE49-F238E27FC236}">
                <a16:creationId xmlns:a16="http://schemas.microsoft.com/office/drawing/2014/main" id="{4009A5AC-01A3-4010-B7AB-956C42A0B2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13551" y="4486275"/>
            <a:ext cx="5660898" cy="5791200"/>
          </a:xfrm>
          <a:prstGeom prst="rect">
            <a:avLst/>
          </a:prstGeom>
        </p:spPr>
      </p:pic>
      <p:pic>
        <p:nvPicPr>
          <p:cNvPr id="23" name="Picture 5">
            <a:extLst>
              <a:ext uri="{FF2B5EF4-FFF2-40B4-BE49-F238E27FC236}">
                <a16:creationId xmlns:a16="http://schemas.microsoft.com/office/drawing/2014/main" id="{10B0423D-3E7F-4BBF-BA89-49EBA52457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6438900"/>
            <a:ext cx="3514617" cy="3590925"/>
          </a:xfrm>
          <a:prstGeom prst="rect">
            <a:avLst/>
          </a:prstGeom>
        </p:spPr>
      </p:pic>
      <p:pic>
        <p:nvPicPr>
          <p:cNvPr id="24" name="Picture 7">
            <a:extLst>
              <a:ext uri="{FF2B5EF4-FFF2-40B4-BE49-F238E27FC236}">
                <a16:creationId xmlns:a16="http://schemas.microsoft.com/office/drawing/2014/main" id="{743841D2-DA00-43A0-8FDF-DA76971F82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7153275"/>
            <a:ext cx="3199832" cy="3124200"/>
          </a:xfrm>
          <a:prstGeom prst="rect">
            <a:avLst/>
          </a:prstGeom>
        </p:spPr>
      </p:pic>
    </p:spTree>
    <p:extLst>
      <p:ext uri="{BB962C8B-B14F-4D97-AF65-F5344CB8AC3E}">
        <p14:creationId xmlns:p14="http://schemas.microsoft.com/office/powerpoint/2010/main" val="1829246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7179" y="1714500"/>
            <a:ext cx="14256881" cy="3200400"/>
          </a:xfrm>
          <a:prstGeom prst="rect">
            <a:avLst/>
          </a:prstGeom>
        </p:spPr>
      </p:pic>
      <p:sp>
        <p:nvSpPr>
          <p:cNvPr id="15" name="TextBox 15"/>
          <p:cNvSpPr txBox="1"/>
          <p:nvPr/>
        </p:nvSpPr>
        <p:spPr>
          <a:xfrm>
            <a:off x="4023906" y="2745925"/>
            <a:ext cx="13774916" cy="768800"/>
          </a:xfrm>
          <a:prstGeom prst="rect">
            <a:avLst/>
          </a:prstGeom>
        </p:spPr>
        <p:txBody>
          <a:bodyPr wrap="square" lIns="0" tIns="0" rIns="0" bIns="0" rtlCol="0" anchor="t">
            <a:spAutoFit/>
          </a:bodyPr>
          <a:lstStyle/>
          <a:p>
            <a:pPr algn="just">
              <a:lnSpc>
                <a:spcPct val="150000"/>
              </a:lnSpc>
            </a:pPr>
            <a:r>
              <a:rPr lang="en-US" sz="3800" b="1">
                <a:solidFill>
                  <a:srgbClr val="000000"/>
                </a:solidFill>
                <a:latin typeface="Arial" panose="020B0604020202020204" pitchFamily="34" charset="0"/>
                <a:cs typeface="Arial" panose="020B0604020202020204" pitchFamily="34" charset="0"/>
              </a:rPr>
              <a:t>Tính khác biệt: </a:t>
            </a:r>
            <a:r>
              <a:rPr lang="en-US" sz="3800">
                <a:solidFill>
                  <a:srgbClr val="000000"/>
                </a:solidFill>
                <a:latin typeface="Arial" panose="020B0604020202020204" pitchFamily="34" charset="0"/>
                <a:cs typeface="Arial" panose="020B0604020202020204" pitchFamily="34" charset="0"/>
              </a:rPr>
              <a:t>Giúp cho tổ chức hoặc công ty trở nên nổi bật.</a:t>
            </a:r>
          </a:p>
        </p:txBody>
      </p:sp>
      <p:pic>
        <p:nvPicPr>
          <p:cNvPr id="17" name="Picture 6">
            <a:extLst>
              <a:ext uri="{FF2B5EF4-FFF2-40B4-BE49-F238E27FC236}">
                <a16:creationId xmlns:a16="http://schemas.microsoft.com/office/drawing/2014/main" id="{8902885D-43DD-442F-99F2-DE516A3A8529}"/>
              </a:ext>
            </a:extLst>
          </p:cNvPr>
          <p:cNvPicPr>
            <a:picLocks noChangeAspect="1"/>
          </p:cNvPicPr>
          <p:nvPr/>
        </p:nvPicPr>
        <p:blipFill>
          <a:blip r:embed="rId4"/>
          <a:srcRect/>
          <a:stretch>
            <a:fillRect/>
          </a:stretch>
        </p:blipFill>
        <p:spPr>
          <a:xfrm>
            <a:off x="152400" y="4648200"/>
            <a:ext cx="6438900" cy="5638800"/>
          </a:xfrm>
          <a:prstGeom prst="rect">
            <a:avLst/>
          </a:prstGeom>
        </p:spPr>
      </p:pic>
      <p:pic>
        <p:nvPicPr>
          <p:cNvPr id="18" name="Picture 5">
            <a:extLst>
              <a:ext uri="{FF2B5EF4-FFF2-40B4-BE49-F238E27FC236}">
                <a16:creationId xmlns:a16="http://schemas.microsoft.com/office/drawing/2014/main" id="{D56CC159-08DD-4873-AC4A-14EC1ABDA8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00935" y="6153150"/>
            <a:ext cx="3034665" cy="4114800"/>
          </a:xfrm>
          <a:prstGeom prst="rect">
            <a:avLst/>
          </a:prstGeom>
        </p:spPr>
      </p:pic>
    </p:spTree>
    <p:extLst>
      <p:ext uri="{BB962C8B-B14F-4D97-AF65-F5344CB8AC3E}">
        <p14:creationId xmlns:p14="http://schemas.microsoft.com/office/powerpoint/2010/main" val="1999405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DD904-7C7F-4536-9559-AC2B25287FAA}"/>
              </a:ext>
            </a:extLst>
          </p:cNvPr>
          <p:cNvPicPr>
            <a:picLocks noChangeAspect="1"/>
          </p:cNvPicPr>
          <p:nvPr/>
        </p:nvPicPr>
        <p:blipFill>
          <a:blip r:embed="rId3"/>
          <a:stretch>
            <a:fillRect/>
          </a:stretch>
        </p:blipFill>
        <p:spPr>
          <a:xfrm>
            <a:off x="2971801" y="623884"/>
            <a:ext cx="5334000" cy="4410077"/>
          </a:xfrm>
          <a:prstGeom prst="rect">
            <a:avLst/>
          </a:prstGeom>
        </p:spPr>
      </p:pic>
      <p:pic>
        <p:nvPicPr>
          <p:cNvPr id="5" name="Picture 4">
            <a:extLst>
              <a:ext uri="{FF2B5EF4-FFF2-40B4-BE49-F238E27FC236}">
                <a16:creationId xmlns:a16="http://schemas.microsoft.com/office/drawing/2014/main" id="{523527E5-F353-4350-BD0E-35EB1FC0D9C6}"/>
              </a:ext>
            </a:extLst>
          </p:cNvPr>
          <p:cNvPicPr>
            <a:picLocks noChangeAspect="1"/>
          </p:cNvPicPr>
          <p:nvPr/>
        </p:nvPicPr>
        <p:blipFill>
          <a:blip r:embed="rId4"/>
          <a:stretch>
            <a:fillRect/>
          </a:stretch>
        </p:blipFill>
        <p:spPr>
          <a:xfrm>
            <a:off x="9982200" y="495300"/>
            <a:ext cx="6049181" cy="4267200"/>
          </a:xfrm>
          <a:prstGeom prst="rect">
            <a:avLst/>
          </a:prstGeom>
        </p:spPr>
      </p:pic>
      <p:pic>
        <p:nvPicPr>
          <p:cNvPr id="7" name="Picture 6">
            <a:extLst>
              <a:ext uri="{FF2B5EF4-FFF2-40B4-BE49-F238E27FC236}">
                <a16:creationId xmlns:a16="http://schemas.microsoft.com/office/drawing/2014/main" id="{8EEF2665-9B15-4C21-BA26-5EAFF1F35A5D}"/>
              </a:ext>
            </a:extLst>
          </p:cNvPr>
          <p:cNvPicPr>
            <a:picLocks noChangeAspect="1"/>
          </p:cNvPicPr>
          <p:nvPr/>
        </p:nvPicPr>
        <p:blipFill>
          <a:blip r:embed="rId5"/>
          <a:stretch>
            <a:fillRect/>
          </a:stretch>
        </p:blipFill>
        <p:spPr>
          <a:xfrm>
            <a:off x="4267200" y="5305423"/>
            <a:ext cx="9982200" cy="4038600"/>
          </a:xfrm>
          <a:prstGeom prst="rect">
            <a:avLst/>
          </a:prstGeom>
        </p:spPr>
      </p:pic>
    </p:spTree>
    <p:extLst>
      <p:ext uri="{BB962C8B-B14F-4D97-AF65-F5344CB8AC3E}">
        <p14:creationId xmlns:p14="http://schemas.microsoft.com/office/powerpoint/2010/main" val="4272486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6926309"/>
            <a:ext cx="9320212" cy="33427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117">
            <a:off x="6019032" y="981375"/>
            <a:ext cx="7114085" cy="2389485"/>
          </a:xfrm>
          <a:prstGeom prst="rect">
            <a:avLst/>
          </a:prstGeom>
        </p:spPr>
      </p:pic>
      <p:sp>
        <p:nvSpPr>
          <p:cNvPr id="11" name="TextBox 10">
            <a:extLst>
              <a:ext uri="{FF2B5EF4-FFF2-40B4-BE49-F238E27FC236}">
                <a16:creationId xmlns:a16="http://schemas.microsoft.com/office/drawing/2014/main" id="{C419B809-853A-47A9-B33A-F1E1A4013A5E}"/>
              </a:ext>
            </a:extLst>
          </p:cNvPr>
          <p:cNvSpPr txBox="1"/>
          <p:nvPr/>
        </p:nvSpPr>
        <p:spPr>
          <a:xfrm>
            <a:off x="6172200" y="1638300"/>
            <a:ext cx="6858000"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KẾT LUẬN</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F39F8F-B23A-495F-A4C7-751D77993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921546"/>
            <a:ext cx="8839200" cy="3342757"/>
          </a:xfrm>
          <a:prstGeom prst="rect">
            <a:avLst/>
          </a:prstGeom>
        </p:spPr>
      </p:pic>
      <p:sp>
        <p:nvSpPr>
          <p:cNvPr id="7" name="TextBox 6">
            <a:extLst>
              <a:ext uri="{FF2B5EF4-FFF2-40B4-BE49-F238E27FC236}">
                <a16:creationId xmlns:a16="http://schemas.microsoft.com/office/drawing/2014/main" id="{6F935496-454C-434F-9BDE-3B93785EB1F0}"/>
              </a:ext>
            </a:extLst>
          </p:cNvPr>
          <p:cNvSpPr txBox="1"/>
          <p:nvPr/>
        </p:nvSpPr>
        <p:spPr>
          <a:xfrm>
            <a:off x="0" y="3836820"/>
            <a:ext cx="18311812"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3. MÀU SẮC TRONG THIẾT KẾ LOGO</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A9F0B17-2A38-4A61-AB82-9BD1C9BFE1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83293" y="5417983"/>
            <a:ext cx="4945225" cy="4846320"/>
          </a:xfrm>
          <a:prstGeom prst="rect">
            <a:avLst/>
          </a:prstGeom>
        </p:spPr>
      </p:pic>
    </p:spTree>
    <p:extLst>
      <p:ext uri="{BB962C8B-B14F-4D97-AF65-F5344CB8AC3E}">
        <p14:creationId xmlns:p14="http://schemas.microsoft.com/office/powerpoint/2010/main" val="2268337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15205">
            <a:off x="7799978" y="-2881135"/>
            <a:ext cx="2543676" cy="9918379"/>
          </a:xfrm>
          <a:prstGeom prst="rect">
            <a:avLst/>
          </a:prstGeom>
        </p:spPr>
      </p:pic>
      <p:sp>
        <p:nvSpPr>
          <p:cNvPr id="3" name="TextBox 3"/>
          <p:cNvSpPr txBox="1"/>
          <p:nvPr/>
        </p:nvSpPr>
        <p:spPr>
          <a:xfrm>
            <a:off x="4099403" y="1132887"/>
            <a:ext cx="9947174" cy="1673792"/>
          </a:xfrm>
          <a:prstGeom prst="rect">
            <a:avLst/>
          </a:prstGeom>
        </p:spPr>
        <p:txBody>
          <a:bodyPr wrap="square" lIns="0" tIns="0" rIns="0" bIns="0" rtlCol="0" anchor="t">
            <a:spAutoFit/>
          </a:bodyPr>
          <a:lstStyle/>
          <a:p>
            <a:pPr algn="ctr">
              <a:lnSpc>
                <a:spcPts val="15399"/>
              </a:lnSpc>
            </a:pPr>
            <a:r>
              <a:rPr lang="en-US" sz="6600" b="1">
                <a:solidFill>
                  <a:srgbClr val="000000"/>
                </a:solidFill>
                <a:latin typeface="Arial" panose="020B0604020202020204" pitchFamily="34" charset="0"/>
                <a:cs typeface="Arial" panose="020B0604020202020204" pitchFamily="34" charset="0"/>
              </a:rPr>
              <a:t>NỘI DUNG BÀI HỌC</a:t>
            </a:r>
          </a:p>
        </p:txBody>
      </p:sp>
      <p:grpSp>
        <p:nvGrpSpPr>
          <p:cNvPr id="5" name="Group 5"/>
          <p:cNvGrpSpPr/>
          <p:nvPr/>
        </p:nvGrpSpPr>
        <p:grpSpPr>
          <a:xfrm>
            <a:off x="2776537" y="4079103"/>
            <a:ext cx="5029200" cy="2199087"/>
            <a:chOff x="0" y="0"/>
            <a:chExt cx="5886451" cy="2311400"/>
          </a:xfrm>
        </p:grpSpPr>
        <p:sp>
          <p:nvSpPr>
            <p:cNvPr id="6" name="Freeform 6"/>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7" name="TextBox 7"/>
          <p:cNvSpPr txBox="1"/>
          <p:nvPr/>
        </p:nvSpPr>
        <p:spPr>
          <a:xfrm>
            <a:off x="2776537" y="4891583"/>
            <a:ext cx="5029200" cy="577081"/>
          </a:xfrm>
          <a:prstGeom prst="rect">
            <a:avLst/>
          </a:prstGeom>
        </p:spPr>
        <p:txBody>
          <a:bodyPr wrap="square" lIns="0" tIns="0" rIns="0" bIns="0" rtlCol="0" anchor="t">
            <a:spAutoFit/>
          </a:bodyPr>
          <a:lstStyle/>
          <a:p>
            <a:pPr algn="ctr">
              <a:lnSpc>
                <a:spcPts val="4480"/>
              </a:lnSpc>
            </a:pPr>
            <a:r>
              <a:rPr lang="en-US" sz="4500">
                <a:solidFill>
                  <a:srgbClr val="000000"/>
                </a:solidFill>
                <a:latin typeface="Arial" panose="020B0604020202020204" pitchFamily="34" charset="0"/>
                <a:cs typeface="Arial" panose="020B0604020202020204" pitchFamily="34" charset="0"/>
              </a:rPr>
              <a:t>1. KHÁM PHÁ</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1501" y="7353300"/>
            <a:ext cx="3516532" cy="279404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11363" y="6816485"/>
            <a:ext cx="3335136" cy="3460990"/>
          </a:xfrm>
          <a:prstGeom prst="rect">
            <a:avLst/>
          </a:prstGeom>
        </p:spPr>
      </p:pic>
      <p:grpSp>
        <p:nvGrpSpPr>
          <p:cNvPr id="13" name="Group 5">
            <a:extLst>
              <a:ext uri="{FF2B5EF4-FFF2-40B4-BE49-F238E27FC236}">
                <a16:creationId xmlns:a16="http://schemas.microsoft.com/office/drawing/2014/main" id="{E4B9F030-D9FA-4C05-98AB-A62A5269AC7A}"/>
              </a:ext>
            </a:extLst>
          </p:cNvPr>
          <p:cNvGrpSpPr/>
          <p:nvPr/>
        </p:nvGrpSpPr>
        <p:grpSpPr>
          <a:xfrm>
            <a:off x="10515600" y="4000252"/>
            <a:ext cx="5029200" cy="2199087"/>
            <a:chOff x="0" y="0"/>
            <a:chExt cx="5886451" cy="2311400"/>
          </a:xfrm>
        </p:grpSpPr>
        <p:sp>
          <p:nvSpPr>
            <p:cNvPr id="14" name="Freeform 6">
              <a:extLst>
                <a:ext uri="{FF2B5EF4-FFF2-40B4-BE49-F238E27FC236}">
                  <a16:creationId xmlns:a16="http://schemas.microsoft.com/office/drawing/2014/main" id="{809BEDCB-DD01-4087-A99D-F254AF154603}"/>
                </a:ext>
              </a:extLst>
            </p:cNvPr>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15" name="TextBox 7">
            <a:extLst>
              <a:ext uri="{FF2B5EF4-FFF2-40B4-BE49-F238E27FC236}">
                <a16:creationId xmlns:a16="http://schemas.microsoft.com/office/drawing/2014/main" id="{B3EE76A9-9BBE-4CE9-9DC5-F6CDFCED497A}"/>
              </a:ext>
            </a:extLst>
          </p:cNvPr>
          <p:cNvSpPr txBox="1"/>
          <p:nvPr/>
        </p:nvSpPr>
        <p:spPr>
          <a:xfrm>
            <a:off x="10515600" y="4801922"/>
            <a:ext cx="5029200" cy="577081"/>
          </a:xfrm>
          <a:prstGeom prst="rect">
            <a:avLst/>
          </a:prstGeom>
        </p:spPr>
        <p:txBody>
          <a:bodyPr wrap="square" lIns="0" tIns="0" rIns="0" bIns="0" rtlCol="0" anchor="t">
            <a:spAutoFit/>
          </a:bodyPr>
          <a:lstStyle/>
          <a:p>
            <a:pPr algn="ctr">
              <a:lnSpc>
                <a:spcPts val="4480"/>
              </a:lnSpc>
            </a:pPr>
            <a:r>
              <a:rPr lang="en-US" sz="4500">
                <a:solidFill>
                  <a:srgbClr val="000000"/>
                </a:solidFill>
                <a:latin typeface="Arial" panose="020B0604020202020204" pitchFamily="34" charset="0"/>
                <a:cs typeface="Arial" panose="020B0604020202020204" pitchFamily="34" charset="0"/>
              </a:rPr>
              <a:t>2. NHẬN BIẾT</a:t>
            </a:r>
          </a:p>
        </p:txBody>
      </p:sp>
      <p:grpSp>
        <p:nvGrpSpPr>
          <p:cNvPr id="16" name="Group 5">
            <a:extLst>
              <a:ext uri="{FF2B5EF4-FFF2-40B4-BE49-F238E27FC236}">
                <a16:creationId xmlns:a16="http://schemas.microsoft.com/office/drawing/2014/main" id="{3B223E1A-FA6A-4703-89F8-090E9C9664B7}"/>
              </a:ext>
            </a:extLst>
          </p:cNvPr>
          <p:cNvGrpSpPr/>
          <p:nvPr/>
        </p:nvGrpSpPr>
        <p:grpSpPr>
          <a:xfrm>
            <a:off x="3810000" y="6885477"/>
            <a:ext cx="5029200" cy="2199087"/>
            <a:chOff x="0" y="0"/>
            <a:chExt cx="5886451" cy="2311400"/>
          </a:xfrm>
        </p:grpSpPr>
        <p:sp>
          <p:nvSpPr>
            <p:cNvPr id="17" name="Freeform 6">
              <a:extLst>
                <a:ext uri="{FF2B5EF4-FFF2-40B4-BE49-F238E27FC236}">
                  <a16:creationId xmlns:a16="http://schemas.microsoft.com/office/drawing/2014/main" id="{6EAB49B6-9D2B-44D9-82DB-036474357030}"/>
                </a:ext>
              </a:extLst>
            </p:cNvPr>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18" name="TextBox 7">
            <a:extLst>
              <a:ext uri="{FF2B5EF4-FFF2-40B4-BE49-F238E27FC236}">
                <a16:creationId xmlns:a16="http://schemas.microsoft.com/office/drawing/2014/main" id="{90C6FA53-6C7C-4554-B40C-1ABC78A8ABD9}"/>
              </a:ext>
            </a:extLst>
          </p:cNvPr>
          <p:cNvSpPr txBox="1"/>
          <p:nvPr/>
        </p:nvSpPr>
        <p:spPr>
          <a:xfrm>
            <a:off x="3810000" y="7697957"/>
            <a:ext cx="5029200" cy="577081"/>
          </a:xfrm>
          <a:prstGeom prst="rect">
            <a:avLst/>
          </a:prstGeom>
        </p:spPr>
        <p:txBody>
          <a:bodyPr wrap="square" lIns="0" tIns="0" rIns="0" bIns="0" rtlCol="0" anchor="t">
            <a:spAutoFit/>
          </a:bodyPr>
          <a:lstStyle/>
          <a:p>
            <a:pPr algn="ctr">
              <a:lnSpc>
                <a:spcPts val="4480"/>
              </a:lnSpc>
            </a:pPr>
            <a:r>
              <a:rPr lang="en-US" sz="4500">
                <a:solidFill>
                  <a:srgbClr val="000000"/>
                </a:solidFill>
                <a:latin typeface="Arial" panose="020B0604020202020204" pitchFamily="34" charset="0"/>
                <a:cs typeface="Arial" panose="020B0604020202020204" pitchFamily="34" charset="0"/>
              </a:rPr>
              <a:t>3. THẢO LUẬN</a:t>
            </a:r>
          </a:p>
        </p:txBody>
      </p:sp>
      <p:grpSp>
        <p:nvGrpSpPr>
          <p:cNvPr id="19" name="Group 5">
            <a:extLst>
              <a:ext uri="{FF2B5EF4-FFF2-40B4-BE49-F238E27FC236}">
                <a16:creationId xmlns:a16="http://schemas.microsoft.com/office/drawing/2014/main" id="{25F86ED7-CEAE-4626-9B9E-D6622052BB7E}"/>
              </a:ext>
            </a:extLst>
          </p:cNvPr>
          <p:cNvGrpSpPr/>
          <p:nvPr/>
        </p:nvGrpSpPr>
        <p:grpSpPr>
          <a:xfrm>
            <a:off x="9397994" y="6885477"/>
            <a:ext cx="5029200" cy="2199087"/>
            <a:chOff x="0" y="0"/>
            <a:chExt cx="5886451" cy="2311400"/>
          </a:xfrm>
        </p:grpSpPr>
        <p:sp>
          <p:nvSpPr>
            <p:cNvPr id="20" name="Freeform 6">
              <a:extLst>
                <a:ext uri="{FF2B5EF4-FFF2-40B4-BE49-F238E27FC236}">
                  <a16:creationId xmlns:a16="http://schemas.microsoft.com/office/drawing/2014/main" id="{ECF22190-5738-473B-B2BC-BF23C126C475}"/>
                </a:ext>
              </a:extLst>
            </p:cNvPr>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21" name="TextBox 7">
            <a:extLst>
              <a:ext uri="{FF2B5EF4-FFF2-40B4-BE49-F238E27FC236}">
                <a16:creationId xmlns:a16="http://schemas.microsoft.com/office/drawing/2014/main" id="{20D1D3BA-C5E2-4AF1-B76B-4692EA94C6A7}"/>
              </a:ext>
            </a:extLst>
          </p:cNvPr>
          <p:cNvSpPr txBox="1"/>
          <p:nvPr/>
        </p:nvSpPr>
        <p:spPr>
          <a:xfrm>
            <a:off x="9397994" y="7697957"/>
            <a:ext cx="5029200" cy="577081"/>
          </a:xfrm>
          <a:prstGeom prst="rect">
            <a:avLst/>
          </a:prstGeom>
        </p:spPr>
        <p:txBody>
          <a:bodyPr wrap="square" lIns="0" tIns="0" rIns="0" bIns="0" rtlCol="0" anchor="t">
            <a:spAutoFit/>
          </a:bodyPr>
          <a:lstStyle/>
          <a:p>
            <a:pPr algn="ctr">
              <a:lnSpc>
                <a:spcPts val="4480"/>
              </a:lnSpc>
            </a:pPr>
            <a:r>
              <a:rPr lang="en-US" sz="4500">
                <a:solidFill>
                  <a:srgbClr val="000000"/>
                </a:solidFill>
                <a:latin typeface="Arial" panose="020B0604020202020204" pitchFamily="34" charset="0"/>
                <a:cs typeface="Arial" panose="020B0604020202020204" pitchFamily="34" charset="0"/>
              </a:rPr>
              <a:t>4. VẬN DỤNG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5" grpId="0"/>
      <p:bldP spid="18"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1C959FCF-E605-45C6-9929-976E7237BB3C}"/>
              </a:ext>
            </a:extLst>
          </p:cNvPr>
          <p:cNvPicPr>
            <a:picLocks noChangeAspect="1"/>
          </p:cNvPicPr>
          <p:nvPr/>
        </p:nvPicPr>
        <p:blipFill rotWithShape="1">
          <a:blip r:embed="rId3"/>
          <a:srcRect t="7435" b="49210"/>
          <a:stretch/>
        </p:blipFill>
        <p:spPr>
          <a:xfrm>
            <a:off x="1790700" y="876300"/>
            <a:ext cx="14706600" cy="6629400"/>
          </a:xfrm>
          <a:prstGeom prst="rect">
            <a:avLst/>
          </a:prstGeom>
        </p:spPr>
      </p:pic>
      <p:sp>
        <p:nvSpPr>
          <p:cNvPr id="12" name="TextBox 11">
            <a:extLst>
              <a:ext uri="{FF2B5EF4-FFF2-40B4-BE49-F238E27FC236}">
                <a16:creationId xmlns:a16="http://schemas.microsoft.com/office/drawing/2014/main" id="{2E99E35D-9637-4A73-AE80-89F3799FB462}"/>
              </a:ext>
            </a:extLst>
          </p:cNvPr>
          <p:cNvSpPr txBox="1"/>
          <p:nvPr/>
        </p:nvSpPr>
        <p:spPr>
          <a:xfrm>
            <a:off x="2895600" y="1567525"/>
            <a:ext cx="12496800" cy="5246949"/>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Đ</a:t>
            </a:r>
            <a:r>
              <a:rPr lang="vi-VN" sz="3800">
                <a:latin typeface="Arial" panose="020B0604020202020204" pitchFamily="34" charset="0"/>
                <a:cs typeface="Arial" panose="020B0604020202020204" pitchFamily="34" charset="0"/>
              </a:rPr>
              <a:t>ược th</a:t>
            </a:r>
            <a:r>
              <a:rPr lang="en-US" sz="3800">
                <a:latin typeface="Arial" panose="020B0604020202020204" pitchFamily="34" charset="0"/>
                <a:cs typeface="Arial" panose="020B0604020202020204" pitchFamily="34" charset="0"/>
              </a:rPr>
              <a:t>ể</a:t>
            </a:r>
            <a:r>
              <a:rPr lang="vi-VN" sz="3800">
                <a:latin typeface="Arial" panose="020B0604020202020204" pitchFamily="34" charset="0"/>
                <a:cs typeface="Arial" panose="020B0604020202020204" pitchFamily="34" charset="0"/>
              </a:rPr>
              <a:t> hiện ở dạng phẳng</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được dùng một</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cách chính xác và nhất quán trong mọi hoàn cảnh. </a:t>
            </a:r>
            <a:endParaRPr lang="en-US"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800">
                <a:latin typeface="Arial" panose="020B0604020202020204" pitchFamily="34" charset="0"/>
                <a:cs typeface="Arial" panose="020B0604020202020204" pitchFamily="34" charset="0"/>
              </a:rPr>
              <a:t>Có ý </a:t>
            </a:r>
            <a:r>
              <a:rPr lang="vi-VN" sz="3800">
                <a:latin typeface="Arial" panose="020B0604020202020204" pitchFamily="34" charset="0"/>
                <a:cs typeface="Arial" panose="020B0604020202020204" pitchFamily="34" charset="0"/>
              </a:rPr>
              <a:t>nghĩa</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trong việc xây dựng thương hiệu về mặt cảm xúc, mang tính ứng dụng cao, bật trên thị trường,</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đ</a:t>
            </a:r>
            <a:r>
              <a:rPr lang="en-US" sz="3800">
                <a:latin typeface="Arial" panose="020B0604020202020204" pitchFamily="34" charset="0"/>
                <a:cs typeface="Arial" panose="020B0604020202020204" pitchFamily="34" charset="0"/>
              </a:rPr>
              <a:t>ể</a:t>
            </a:r>
            <a:r>
              <a:rPr lang="vi-VN" sz="3800">
                <a:latin typeface="Arial" panose="020B0604020202020204" pitchFamily="34" charset="0"/>
                <a:cs typeface="Arial" panose="020B0604020202020204" pitchFamily="34" charset="0"/>
              </a:rPr>
              <a:t> người xem ghi nhớ</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h</a:t>
            </a:r>
            <a:r>
              <a:rPr lang="en-US" sz="3800">
                <a:latin typeface="Arial" panose="020B0604020202020204" pitchFamily="34" charset="0"/>
                <a:cs typeface="Arial" panose="020B0604020202020204" pitchFamily="34" charset="0"/>
              </a:rPr>
              <a:t>ì</a:t>
            </a:r>
            <a:r>
              <a:rPr lang="vi-VN" sz="3800">
                <a:latin typeface="Arial" panose="020B0604020202020204" pitchFamily="34" charset="0"/>
                <a:cs typeface="Arial" panose="020B0604020202020204" pitchFamily="34" charset="0"/>
              </a:rPr>
              <a:t>nh ảnh của thương hiệu lâu bền trong tâm trí.</a:t>
            </a:r>
          </a:p>
        </p:txBody>
      </p:sp>
      <p:pic>
        <p:nvPicPr>
          <p:cNvPr id="15" name="Picture 3">
            <a:extLst>
              <a:ext uri="{FF2B5EF4-FFF2-40B4-BE49-F238E27FC236}">
                <a16:creationId xmlns:a16="http://schemas.microsoft.com/office/drawing/2014/main" id="{011409AA-3746-429C-8041-C0A1B231B9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25" y="6627875"/>
            <a:ext cx="3981450" cy="3659125"/>
          </a:xfrm>
          <a:prstGeom prst="rect">
            <a:avLst/>
          </a:prstGeom>
        </p:spPr>
      </p:pic>
      <p:pic>
        <p:nvPicPr>
          <p:cNvPr id="16" name="Picture 2">
            <a:extLst>
              <a:ext uri="{FF2B5EF4-FFF2-40B4-BE49-F238E27FC236}">
                <a16:creationId xmlns:a16="http://schemas.microsoft.com/office/drawing/2014/main" id="{2C9E1DC5-21CF-45DF-970D-75654ABD28E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1800" y="6627875"/>
            <a:ext cx="3733800" cy="3692462"/>
          </a:xfrm>
          <a:prstGeom prst="rect">
            <a:avLst/>
          </a:prstGeom>
        </p:spPr>
      </p:pic>
    </p:spTree>
    <p:extLst>
      <p:ext uri="{BB962C8B-B14F-4D97-AF65-F5344CB8AC3E}">
        <p14:creationId xmlns:p14="http://schemas.microsoft.com/office/powerpoint/2010/main" val="1050170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ới thiệu HLHPN Việt Nam - Cổng Thông Tin Hội Liên hiệp Phụ ...">
            <a:extLst>
              <a:ext uri="{FF2B5EF4-FFF2-40B4-BE49-F238E27FC236}">
                <a16:creationId xmlns:a16="http://schemas.microsoft.com/office/drawing/2014/main" id="{149559DB-EDCE-4C59-B6A5-D26929409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99" y="723900"/>
            <a:ext cx="5729288" cy="48453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32606A9-1A31-4F48-8D3E-7701C1A143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5052" y="690901"/>
            <a:ext cx="4837113" cy="49113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98E33F2-D772-4A0C-B786-010B42729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9204" y="5981700"/>
            <a:ext cx="12749592" cy="377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17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inVertic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barn(inVertical)">
                                      <p:cBhvr>
                                        <p:cTn id="1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6926309"/>
            <a:ext cx="9320212" cy="33427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117">
            <a:off x="6019032" y="981375"/>
            <a:ext cx="7114085" cy="2389485"/>
          </a:xfrm>
          <a:prstGeom prst="rect">
            <a:avLst/>
          </a:prstGeom>
        </p:spPr>
      </p:pic>
      <p:sp>
        <p:nvSpPr>
          <p:cNvPr id="11" name="TextBox 10">
            <a:extLst>
              <a:ext uri="{FF2B5EF4-FFF2-40B4-BE49-F238E27FC236}">
                <a16:creationId xmlns:a16="http://schemas.microsoft.com/office/drawing/2014/main" id="{C419B809-853A-47A9-B33A-F1E1A4013A5E}"/>
              </a:ext>
            </a:extLst>
          </p:cNvPr>
          <p:cNvSpPr txBox="1"/>
          <p:nvPr/>
        </p:nvSpPr>
        <p:spPr>
          <a:xfrm>
            <a:off x="6172200" y="1638300"/>
            <a:ext cx="6858000"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KẾT LUẬN</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F39F8F-B23A-495F-A4C7-751D77993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921546"/>
            <a:ext cx="8839200" cy="3342757"/>
          </a:xfrm>
          <a:prstGeom prst="rect">
            <a:avLst/>
          </a:prstGeom>
        </p:spPr>
      </p:pic>
      <p:sp>
        <p:nvSpPr>
          <p:cNvPr id="7" name="TextBox 6">
            <a:extLst>
              <a:ext uri="{FF2B5EF4-FFF2-40B4-BE49-F238E27FC236}">
                <a16:creationId xmlns:a16="http://schemas.microsoft.com/office/drawing/2014/main" id="{6F935496-454C-434F-9BDE-3B93785EB1F0}"/>
              </a:ext>
            </a:extLst>
          </p:cNvPr>
          <p:cNvSpPr txBox="1"/>
          <p:nvPr/>
        </p:nvSpPr>
        <p:spPr>
          <a:xfrm>
            <a:off x="0" y="3836820"/>
            <a:ext cx="18311812"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4. MỘT VÀI DẠNG LOGO THƯỜNG GẶP</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A9F0B17-2A38-4A61-AB82-9BD1C9BFE1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83293" y="5417983"/>
            <a:ext cx="4945225" cy="4846320"/>
          </a:xfrm>
          <a:prstGeom prst="rect">
            <a:avLst/>
          </a:prstGeom>
        </p:spPr>
      </p:pic>
    </p:spTree>
    <p:extLst>
      <p:ext uri="{BB962C8B-B14F-4D97-AF65-F5344CB8AC3E}">
        <p14:creationId xmlns:p14="http://schemas.microsoft.com/office/powerpoint/2010/main" val="232865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4337" y="2781300"/>
            <a:ext cx="9110663" cy="6352271"/>
          </a:xfrm>
          <a:prstGeom prst="rect">
            <a:avLst/>
          </a:prstGeom>
        </p:spPr>
      </p:pic>
      <p:sp>
        <p:nvSpPr>
          <p:cNvPr id="15" name="TextBox 15"/>
          <p:cNvSpPr txBox="1"/>
          <p:nvPr/>
        </p:nvSpPr>
        <p:spPr>
          <a:xfrm>
            <a:off x="0" y="1521995"/>
            <a:ext cx="18288000" cy="782715"/>
          </a:xfrm>
          <a:prstGeom prst="rect">
            <a:avLst/>
          </a:prstGeom>
        </p:spPr>
        <p:txBody>
          <a:bodyPr wrap="square" lIns="0" tIns="0" rIns="0" bIns="0" rtlCol="0" anchor="t">
            <a:spAutoFit/>
          </a:bodyPr>
          <a:lstStyle/>
          <a:p>
            <a:pPr algn="ctr">
              <a:lnSpc>
                <a:spcPct val="150000"/>
              </a:lnSpc>
            </a:pPr>
            <a:r>
              <a:rPr lang="vi-VN" sz="3800" b="1">
                <a:solidFill>
                  <a:srgbClr val="000000"/>
                </a:solidFill>
              </a:rPr>
              <a:t>Logo </a:t>
            </a:r>
            <a:r>
              <a:rPr lang="en-US" sz="3800" b="1">
                <a:solidFill>
                  <a:srgbClr val="000000"/>
                </a:solidFill>
                <a:latin typeface="Arial" panose="020B0604020202020204" pitchFamily="34" charset="0"/>
                <a:cs typeface="Arial" panose="020B0604020202020204" pitchFamily="34" charset="0"/>
              </a:rPr>
              <a:t>dạng chữ: </a:t>
            </a:r>
            <a:endParaRPr lang="en-US" sz="3800">
              <a:solidFill>
                <a:srgbClr val="000000"/>
              </a:solidFill>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6ACA8A07-3326-45E9-9D10-5F21BAB0B8B8}"/>
              </a:ext>
            </a:extLst>
          </p:cNvPr>
          <p:cNvPicPr>
            <a:picLocks noChangeAspect="1"/>
          </p:cNvPicPr>
          <p:nvPr/>
        </p:nvPicPr>
        <p:blipFill>
          <a:blip r:embed="rId4"/>
          <a:srcRect/>
          <a:stretch>
            <a:fillRect/>
          </a:stretch>
        </p:blipFill>
        <p:spPr>
          <a:xfrm>
            <a:off x="8755857" y="5924550"/>
            <a:ext cx="1871663" cy="4343400"/>
          </a:xfrm>
          <a:prstGeom prst="rect">
            <a:avLst/>
          </a:prstGeom>
        </p:spPr>
      </p:pic>
      <p:sp>
        <p:nvSpPr>
          <p:cNvPr id="9" name="TextBox 8">
            <a:extLst>
              <a:ext uri="{FF2B5EF4-FFF2-40B4-BE49-F238E27FC236}">
                <a16:creationId xmlns:a16="http://schemas.microsoft.com/office/drawing/2014/main" id="{E430F317-0734-4F19-8A1A-B3271E8B5B58}"/>
              </a:ext>
            </a:extLst>
          </p:cNvPr>
          <p:cNvSpPr txBox="1"/>
          <p:nvPr/>
        </p:nvSpPr>
        <p:spPr>
          <a:xfrm>
            <a:off x="1066800" y="3180177"/>
            <a:ext cx="7689057" cy="5298245"/>
          </a:xfrm>
          <a:prstGeom prst="rect">
            <a:avLst/>
          </a:prstGeom>
          <a:noFill/>
        </p:spPr>
        <p:txBody>
          <a:bodyPr wrap="square">
            <a:spAutoFit/>
          </a:bodyPr>
          <a:lstStyle/>
          <a:p>
            <a:pPr marL="342900" lvl="0" indent="-342900" algn="just">
              <a:lnSpc>
                <a:spcPct val="150000"/>
              </a:lnSpc>
              <a:spcBef>
                <a:spcPts val="100"/>
              </a:spcBef>
              <a:spcAft>
                <a:spcPts val="100"/>
              </a:spcAft>
              <a:buFont typeface="Symbol" panose="05050102010706020507" pitchFamily="18" charset="2"/>
              <a:buChar char=""/>
            </a:pPr>
            <a:r>
              <a:rPr lang="en-US" sz="3800">
                <a:effectLst/>
                <a:latin typeface="Arial" panose="020B0604020202020204" pitchFamily="34" charset="0"/>
                <a:ea typeface="Arial" panose="020B0604020202020204" pitchFamily="34" charset="0"/>
                <a:cs typeface="Arial" panose="020B0604020202020204" pitchFamily="34" charset="0"/>
              </a:rPr>
              <a:t>Tạo sự </a:t>
            </a:r>
            <a:r>
              <a:rPr lang="vi-VN" sz="3800">
                <a:effectLst/>
                <a:latin typeface="Arial" panose="020B0604020202020204" pitchFamily="34" charset="0"/>
                <a:ea typeface="Arial" panose="020B0604020202020204" pitchFamily="34" charset="0"/>
                <a:cs typeface="Arial" panose="020B0604020202020204" pitchFamily="34" charset="0"/>
              </a:rPr>
              <a:t>sáng tạo</a:t>
            </a:r>
            <a:r>
              <a:rPr lang="en-US" sz="3800">
                <a:latin typeface="Arial" panose="020B0604020202020204" pitchFamily="34" charset="0"/>
                <a:ea typeface="Arial" panose="020B0604020202020204" pitchFamily="34" charset="0"/>
                <a:cs typeface="Arial" panose="020B0604020202020204" pitchFamily="34" charset="0"/>
              </a:rPr>
              <a:t>, </a:t>
            </a:r>
            <a:r>
              <a:rPr lang="vi-VN" sz="3800">
                <a:effectLst/>
                <a:latin typeface="Arial" panose="020B0604020202020204" pitchFamily="34" charset="0"/>
                <a:ea typeface="Arial" panose="020B0604020202020204" pitchFamily="34" charset="0"/>
                <a:cs typeface="Arial" panose="020B0604020202020204" pitchFamily="34" charset="0"/>
              </a:rPr>
              <a:t>mang tính nghệ thuật cao.</a:t>
            </a:r>
            <a:endParaRPr lang="en-US" sz="380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50000"/>
              </a:lnSpc>
              <a:spcBef>
                <a:spcPts val="100"/>
              </a:spcBef>
              <a:spcAft>
                <a:spcPts val="100"/>
              </a:spcAft>
              <a:buFont typeface="Symbol" panose="05050102010706020507" pitchFamily="18" charset="2"/>
              <a:buChar char=""/>
            </a:pPr>
            <a:r>
              <a:rPr lang="vi-VN" sz="3800">
                <a:effectLst/>
                <a:latin typeface="Arial" panose="020B0604020202020204" pitchFamily="34" charset="0"/>
                <a:ea typeface="Arial" panose="020B0604020202020204" pitchFamily="34" charset="0"/>
                <a:cs typeface="Arial" panose="020B0604020202020204" pitchFamily="34" charset="0"/>
              </a:rPr>
              <a:t>Tạo ra sự lôi cuốn, bắt mắt và sự tập trung thị giác cao</a:t>
            </a:r>
            <a:endParaRPr lang="en-US" sz="380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50000"/>
              </a:lnSpc>
              <a:spcBef>
                <a:spcPts val="100"/>
              </a:spcBef>
              <a:spcAft>
                <a:spcPts val="100"/>
              </a:spcAft>
              <a:buFont typeface="Symbol" panose="05050102010706020507" pitchFamily="18" charset="2"/>
              <a:buChar char=""/>
            </a:pPr>
            <a:r>
              <a:rPr lang="vi-VN" sz="3800">
                <a:effectLst/>
                <a:latin typeface="Arial" panose="020B0604020202020204" pitchFamily="34" charset="0"/>
                <a:ea typeface="Arial" panose="020B0604020202020204" pitchFamily="34" charset="0"/>
                <a:cs typeface="Arial" panose="020B0604020202020204" pitchFamily="34" charset="0"/>
              </a:rPr>
              <a:t>Ẩn chứa tình cảm, ý tưởng, tính xã hội, không gian</a:t>
            </a:r>
            <a:r>
              <a:rPr lang="en-US" sz="3800">
                <a:effectLst/>
                <a:latin typeface="Arial" panose="020B0604020202020204" pitchFamily="34" charset="0"/>
                <a:ea typeface="Arial" panose="020B0604020202020204" pitchFamily="34" charset="0"/>
                <a:cs typeface="Arial" panose="020B0604020202020204" pitchFamily="34" charset="0"/>
              </a:rPr>
              <a:t>, </a:t>
            </a:r>
            <a:r>
              <a:rPr lang="vi-VN" sz="3800">
                <a:effectLst/>
                <a:latin typeface="Arial" panose="020B0604020202020204" pitchFamily="34" charset="0"/>
                <a:ea typeface="Arial" panose="020B0604020202020204" pitchFamily="34" charset="0"/>
                <a:cs typeface="Arial" panose="020B0604020202020204" pitchFamily="34" charset="0"/>
              </a:rPr>
              <a:t>thời gian.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6146" name="Picture 2" descr="7 loại logo (cách chọn logo cho doanh nghiệp) - Gudlogo">
            <a:extLst>
              <a:ext uri="{FF2B5EF4-FFF2-40B4-BE49-F238E27FC236}">
                <a16:creationId xmlns:a16="http://schemas.microsoft.com/office/drawing/2014/main" id="{28B9FD52-B727-4D57-9FA2-2EE6A0122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600" y="2628900"/>
            <a:ext cx="7191375" cy="61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7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arn(inVertical)">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4337" y="2781300"/>
            <a:ext cx="9034463" cy="6352271"/>
          </a:xfrm>
          <a:prstGeom prst="rect">
            <a:avLst/>
          </a:prstGeom>
        </p:spPr>
      </p:pic>
      <p:sp>
        <p:nvSpPr>
          <p:cNvPr id="15" name="TextBox 15"/>
          <p:cNvSpPr txBox="1"/>
          <p:nvPr/>
        </p:nvSpPr>
        <p:spPr>
          <a:xfrm>
            <a:off x="0" y="1521995"/>
            <a:ext cx="18288000" cy="782715"/>
          </a:xfrm>
          <a:prstGeom prst="rect">
            <a:avLst/>
          </a:prstGeom>
        </p:spPr>
        <p:txBody>
          <a:bodyPr wrap="square" lIns="0" tIns="0" rIns="0" bIns="0" rtlCol="0" anchor="t">
            <a:spAutoFit/>
          </a:bodyPr>
          <a:lstStyle/>
          <a:p>
            <a:pPr algn="ctr">
              <a:lnSpc>
                <a:spcPct val="150000"/>
              </a:lnSpc>
            </a:pPr>
            <a:r>
              <a:rPr lang="vi-VN" sz="3800" b="1">
                <a:solidFill>
                  <a:srgbClr val="000000"/>
                </a:solidFill>
              </a:rPr>
              <a:t>Logo </a:t>
            </a:r>
            <a:r>
              <a:rPr lang="en-US" sz="3800" b="1">
                <a:solidFill>
                  <a:srgbClr val="000000"/>
                </a:solidFill>
                <a:latin typeface="Arial" panose="020B0604020202020204" pitchFamily="34" charset="0"/>
                <a:cs typeface="Arial" panose="020B0604020202020204" pitchFamily="34" charset="0"/>
              </a:rPr>
              <a:t>dạng hình</a:t>
            </a:r>
            <a:endParaRPr lang="en-US" sz="380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30F317-0734-4F19-8A1A-B3271E8B5B58}"/>
              </a:ext>
            </a:extLst>
          </p:cNvPr>
          <p:cNvSpPr txBox="1"/>
          <p:nvPr/>
        </p:nvSpPr>
        <p:spPr>
          <a:xfrm>
            <a:off x="762000" y="3772542"/>
            <a:ext cx="8077200" cy="4369786"/>
          </a:xfrm>
          <a:prstGeom prst="rect">
            <a:avLst/>
          </a:prstGeom>
          <a:noFill/>
        </p:spPr>
        <p:txBody>
          <a:bodyPr wrap="square">
            <a:spAutoFit/>
          </a:bodyPr>
          <a:lstStyle/>
          <a:p>
            <a:pPr marL="342900" lvl="0" indent="-342900" algn="just">
              <a:lnSpc>
                <a:spcPct val="150000"/>
              </a:lnSpc>
              <a:spcBef>
                <a:spcPts val="100"/>
              </a:spcBef>
              <a:spcAft>
                <a:spcPts val="100"/>
              </a:spcAft>
              <a:buFont typeface="Symbol" panose="05050102010706020507" pitchFamily="18" charset="2"/>
              <a:buChar char=""/>
            </a:pPr>
            <a:r>
              <a:rPr lang="vi-VN" sz="3800">
                <a:ea typeface="Arial" panose="020B0604020202020204" pitchFamily="34" charset="0"/>
                <a:cs typeface="Arial" panose="020B0604020202020204" pitchFamily="34" charset="0"/>
              </a:rPr>
              <a:t>Mang tính chất ẩn dụ</a:t>
            </a:r>
            <a:r>
              <a:rPr lang="en-US" sz="3800">
                <a:ea typeface="Arial" panose="020B0604020202020204" pitchFamily="34" charset="0"/>
                <a:cs typeface="Arial" panose="020B0604020202020204" pitchFamily="34" charset="0"/>
              </a:rPr>
              <a:t>.</a:t>
            </a:r>
          </a:p>
          <a:p>
            <a:pPr marL="342900" lvl="0" indent="-342900" algn="just">
              <a:lnSpc>
                <a:spcPct val="150000"/>
              </a:lnSpc>
              <a:spcBef>
                <a:spcPts val="100"/>
              </a:spcBef>
              <a:spcAft>
                <a:spcPts val="100"/>
              </a:spcAft>
              <a:buFont typeface="Symbol" panose="05050102010706020507" pitchFamily="18" charset="2"/>
              <a:buChar char=""/>
            </a:pPr>
            <a:r>
              <a:rPr lang="en-US" sz="3800">
                <a:latin typeface="Arial" panose="020B0604020202020204" pitchFamily="34" charset="0"/>
                <a:ea typeface="Arial" panose="020B0604020202020204" pitchFamily="34" charset="0"/>
                <a:cs typeface="Arial" panose="020B0604020202020204" pitchFamily="34" charset="0"/>
              </a:rPr>
              <a:t>Gợ</a:t>
            </a:r>
            <a:r>
              <a:rPr lang="vi-VN" sz="3800">
                <a:latin typeface="Arial" panose="020B0604020202020204" pitchFamily="34" charset="0"/>
                <a:ea typeface="Arial" panose="020B0604020202020204" pitchFamily="34" charset="0"/>
                <a:cs typeface="Arial" panose="020B0604020202020204" pitchFamily="34" charset="0"/>
              </a:rPr>
              <a:t>i</a:t>
            </a:r>
            <a:r>
              <a:rPr lang="vi-VN" sz="3800">
                <a:ea typeface="Arial" panose="020B0604020202020204" pitchFamily="34" charset="0"/>
                <a:cs typeface="Arial" panose="020B0604020202020204" pitchFamily="34" charset="0"/>
              </a:rPr>
              <a:t> cho người xem liên tưởng đến đặc trưng, tính chất của cơ quan, doanh nghiệp</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dòng sản phẩm của doanh nghiệp.</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170" name="Picture 2" descr="7 Loại Logo và Cách sử dụng trong Thực tiễn hiệu quả nhất">
            <a:extLst>
              <a:ext uri="{FF2B5EF4-FFF2-40B4-BE49-F238E27FC236}">
                <a16:creationId xmlns:a16="http://schemas.microsoft.com/office/drawing/2014/main" id="{51529FCC-E62E-4B1F-80CD-C946AA122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7012" y="3230903"/>
            <a:ext cx="7143750" cy="5453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EA10FC84-0D8A-4D31-97E8-E4BA6DAD84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39200" y="7264203"/>
            <a:ext cx="2112378" cy="3001604"/>
          </a:xfrm>
          <a:prstGeom prst="rect">
            <a:avLst/>
          </a:prstGeom>
        </p:spPr>
      </p:pic>
    </p:spTree>
    <p:extLst>
      <p:ext uri="{BB962C8B-B14F-4D97-AF65-F5344CB8AC3E}">
        <p14:creationId xmlns:p14="http://schemas.microsoft.com/office/powerpoint/2010/main" val="332243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barn(inVertical)">
                                      <p:cBhvr>
                                        <p:cTn id="2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2912" y="2933700"/>
            <a:ext cx="9258302" cy="6477000"/>
          </a:xfrm>
          <a:prstGeom prst="rect">
            <a:avLst/>
          </a:prstGeom>
        </p:spPr>
      </p:pic>
      <p:sp>
        <p:nvSpPr>
          <p:cNvPr id="15" name="TextBox 15"/>
          <p:cNvSpPr txBox="1"/>
          <p:nvPr/>
        </p:nvSpPr>
        <p:spPr>
          <a:xfrm>
            <a:off x="0" y="1521995"/>
            <a:ext cx="18288000" cy="782715"/>
          </a:xfrm>
          <a:prstGeom prst="rect">
            <a:avLst/>
          </a:prstGeom>
        </p:spPr>
        <p:txBody>
          <a:bodyPr wrap="square" lIns="0" tIns="0" rIns="0" bIns="0" rtlCol="0" anchor="t">
            <a:spAutoFit/>
          </a:bodyPr>
          <a:lstStyle/>
          <a:p>
            <a:pPr algn="ctr">
              <a:lnSpc>
                <a:spcPct val="150000"/>
              </a:lnSpc>
            </a:pPr>
            <a:r>
              <a:rPr lang="vi-VN" sz="3800" b="1">
                <a:solidFill>
                  <a:srgbClr val="000000"/>
                </a:solidFill>
              </a:rPr>
              <a:t>Logo </a:t>
            </a:r>
            <a:r>
              <a:rPr lang="en-US" sz="3800" b="1">
                <a:solidFill>
                  <a:srgbClr val="000000"/>
                </a:solidFill>
                <a:latin typeface="Arial" panose="020B0604020202020204" pitchFamily="34" charset="0"/>
                <a:cs typeface="Arial" panose="020B0604020202020204" pitchFamily="34" charset="0"/>
              </a:rPr>
              <a:t>kết hợp giữa chữ và hình</a:t>
            </a:r>
            <a:endParaRPr lang="en-US" sz="380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30F317-0734-4F19-8A1A-B3271E8B5B58}"/>
              </a:ext>
            </a:extLst>
          </p:cNvPr>
          <p:cNvSpPr txBox="1"/>
          <p:nvPr/>
        </p:nvSpPr>
        <p:spPr>
          <a:xfrm>
            <a:off x="954884" y="3518056"/>
            <a:ext cx="8229599" cy="5246949"/>
          </a:xfrm>
          <a:prstGeom prst="rect">
            <a:avLst/>
          </a:prstGeom>
          <a:noFill/>
        </p:spPr>
        <p:txBody>
          <a:bodyPr wrap="square">
            <a:spAutoFit/>
          </a:bodyPr>
          <a:lstStyle/>
          <a:p>
            <a:pPr marL="342900" lvl="0" indent="-342900" algn="just">
              <a:lnSpc>
                <a:spcPct val="150000"/>
              </a:lnSpc>
              <a:buFont typeface="Symbol" panose="05050102010706020507" pitchFamily="18" charset="2"/>
              <a:buChar char=""/>
            </a:pPr>
            <a:r>
              <a:rPr lang="vi-VN" sz="3800">
                <a:ea typeface="Arial" panose="020B0604020202020204" pitchFamily="34" charset="0"/>
                <a:cs typeface="Arial" panose="020B0604020202020204" pitchFamily="34" charset="0"/>
              </a:rPr>
              <a:t>Mang tính giản ước tối đa.</a:t>
            </a:r>
          </a:p>
          <a:p>
            <a:pPr marL="342900" lvl="0" indent="-342900" algn="just">
              <a:lnSpc>
                <a:spcPct val="150000"/>
              </a:lnSpc>
              <a:buFont typeface="Symbol" panose="05050102010706020507" pitchFamily="18" charset="2"/>
              <a:buChar char=""/>
            </a:pPr>
            <a:r>
              <a:rPr lang="vi-VN" sz="3800">
                <a:ea typeface="Arial" panose="020B0604020202020204" pitchFamily="34" charset="0"/>
                <a:cs typeface="Arial" panose="020B0604020202020204" pitchFamily="34" charset="0"/>
              </a:rPr>
              <a:t>Hình ảnh khái quát</a:t>
            </a:r>
            <a:r>
              <a:rPr lang="en-US" sz="3800">
                <a:ea typeface="Arial" panose="020B0604020202020204" pitchFamily="34" charset="0"/>
                <a:cs typeface="Arial" panose="020B0604020202020204" pitchFamily="34" charset="0"/>
              </a:rPr>
              <a:t>, </a:t>
            </a:r>
            <a:r>
              <a:rPr lang="vi-VN" sz="3800">
                <a:ea typeface="Arial" panose="020B0604020202020204" pitchFamily="34" charset="0"/>
                <a:cs typeface="Arial" panose="020B0604020202020204" pitchFamily="34" charset="0"/>
              </a:rPr>
              <a:t>mang tính cách điệu, </a:t>
            </a:r>
            <a:r>
              <a:rPr lang="en-US" sz="3800">
                <a:latin typeface="Arial" panose="020B0604020202020204" pitchFamily="34" charset="0"/>
                <a:ea typeface="Arial" panose="020B0604020202020204" pitchFamily="34" charset="0"/>
                <a:cs typeface="Arial" panose="020B0604020202020204" pitchFamily="34" charset="0"/>
              </a:rPr>
              <a:t>là</a:t>
            </a:r>
            <a:r>
              <a:rPr lang="vi-VN" sz="3800">
                <a:ea typeface="Arial" panose="020B0604020202020204" pitchFamily="34" charset="0"/>
                <a:cs typeface="Arial" panose="020B0604020202020204" pitchFamily="34" charset="0"/>
              </a:rPr>
              <a:t> biểu tượn</a:t>
            </a:r>
            <a:r>
              <a:rPr lang="en-US" sz="3800">
                <a:latin typeface="Arial" panose="020B0604020202020204" pitchFamily="34" charset="0"/>
                <a:ea typeface="Arial" panose="020B0604020202020204" pitchFamily="34" charset="0"/>
                <a:cs typeface="Arial" panose="020B0604020202020204" pitchFamily="34" charset="0"/>
              </a:rPr>
              <a:t>g</a:t>
            </a:r>
            <a:r>
              <a:rPr lang="vi-VN" sz="3800">
                <a:ea typeface="Arial" panose="020B0604020202020204" pitchFamily="34" charset="0"/>
                <a:cs typeface="Arial" panose="020B0604020202020204" pitchFamily="34" charset="0"/>
              </a:rPr>
              <a:t> đại diện cho doanh nghiệp, sản phẩm.</a:t>
            </a:r>
          </a:p>
          <a:p>
            <a:pPr marL="342900" lvl="0" indent="-342900" algn="just">
              <a:lnSpc>
                <a:spcPct val="150000"/>
              </a:lnSpc>
              <a:buFont typeface="Symbol" panose="05050102010706020507" pitchFamily="18" charset="2"/>
              <a:buChar char=""/>
            </a:pPr>
            <a:r>
              <a:rPr lang="vi-VN" sz="3800">
                <a:ea typeface="Arial" panose="020B0604020202020204" pitchFamily="34" charset="0"/>
                <a:cs typeface="Arial" panose="020B0604020202020204" pitchFamily="34" charset="0"/>
              </a:rPr>
              <a:t>Chữ và hình có thể tách rời hoặc lồng ghép vào nhau </a:t>
            </a:r>
          </a:p>
        </p:txBody>
      </p:sp>
      <p:pic>
        <p:nvPicPr>
          <p:cNvPr id="8196" name="Picture 4" descr="Các thể loại và phong cách của thiết kế Logo - THDigi">
            <a:extLst>
              <a:ext uri="{FF2B5EF4-FFF2-40B4-BE49-F238E27FC236}">
                <a16:creationId xmlns:a16="http://schemas.microsoft.com/office/drawing/2014/main" id="{14A42956-31D7-45FB-A408-3639A68D5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2933700"/>
            <a:ext cx="7867650" cy="666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4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barn(inVertical)">
                                      <p:cBhvr>
                                        <p:cTn id="2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6926309"/>
            <a:ext cx="9320212" cy="33427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117">
            <a:off x="6019032" y="981375"/>
            <a:ext cx="7114085" cy="2389485"/>
          </a:xfrm>
          <a:prstGeom prst="rect">
            <a:avLst/>
          </a:prstGeom>
        </p:spPr>
      </p:pic>
      <p:sp>
        <p:nvSpPr>
          <p:cNvPr id="11" name="TextBox 10">
            <a:extLst>
              <a:ext uri="{FF2B5EF4-FFF2-40B4-BE49-F238E27FC236}">
                <a16:creationId xmlns:a16="http://schemas.microsoft.com/office/drawing/2014/main" id="{C419B809-853A-47A9-B33A-F1E1A4013A5E}"/>
              </a:ext>
            </a:extLst>
          </p:cNvPr>
          <p:cNvSpPr txBox="1"/>
          <p:nvPr/>
        </p:nvSpPr>
        <p:spPr>
          <a:xfrm>
            <a:off x="6172200" y="1638300"/>
            <a:ext cx="6858000"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KẾT LUẬN</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F39F8F-B23A-495F-A4C7-751D77993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921546"/>
            <a:ext cx="8839200" cy="3342757"/>
          </a:xfrm>
          <a:prstGeom prst="rect">
            <a:avLst/>
          </a:prstGeom>
        </p:spPr>
      </p:pic>
      <p:sp>
        <p:nvSpPr>
          <p:cNvPr id="7" name="TextBox 6">
            <a:extLst>
              <a:ext uri="{FF2B5EF4-FFF2-40B4-BE49-F238E27FC236}">
                <a16:creationId xmlns:a16="http://schemas.microsoft.com/office/drawing/2014/main" id="{6F935496-454C-434F-9BDE-3B93785EB1F0}"/>
              </a:ext>
            </a:extLst>
          </p:cNvPr>
          <p:cNvSpPr txBox="1"/>
          <p:nvPr/>
        </p:nvSpPr>
        <p:spPr>
          <a:xfrm>
            <a:off x="0" y="3836820"/>
            <a:ext cx="18311812" cy="1002710"/>
          </a:xfrm>
          <a:prstGeom prst="rect">
            <a:avLst/>
          </a:prstGeom>
          <a:noFill/>
        </p:spPr>
        <p:txBody>
          <a:bodyPr wrap="square">
            <a:spAutoFit/>
          </a:bodyPr>
          <a:lstStyle/>
          <a:p>
            <a:pPr algn="ctr">
              <a:lnSpc>
                <a:spcPct val="150000"/>
              </a:lnSpc>
              <a:spcBef>
                <a:spcPts val="100"/>
              </a:spcBef>
              <a:spcAft>
                <a:spcPts val="100"/>
              </a:spcAft>
            </a:pPr>
            <a:r>
              <a:rPr lang="en-US" sz="4500" b="1">
                <a:latin typeface="Arial" panose="020B0604020202020204" pitchFamily="34" charset="0"/>
                <a:ea typeface="Arial" panose="020B0604020202020204" pitchFamily="34" charset="0"/>
                <a:cs typeface="Arial" panose="020B0604020202020204" pitchFamily="34" charset="0"/>
              </a:rPr>
              <a:t>5. CÁC BƯỚC SÁNG TÁC LOGO</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2A9F0B17-2A38-4A61-AB82-9BD1C9BFE1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683293" y="5417983"/>
            <a:ext cx="4945225" cy="4846320"/>
          </a:xfrm>
          <a:prstGeom prst="rect">
            <a:avLst/>
          </a:prstGeom>
        </p:spPr>
      </p:pic>
    </p:spTree>
    <p:extLst>
      <p:ext uri="{BB962C8B-B14F-4D97-AF65-F5344CB8AC3E}">
        <p14:creationId xmlns:p14="http://schemas.microsoft.com/office/powerpoint/2010/main" val="2068744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00820E-2F9B-44FB-A41B-828C270DA482}"/>
              </a:ext>
            </a:extLst>
          </p:cNvPr>
          <p:cNvSpPr/>
          <p:nvPr/>
        </p:nvSpPr>
        <p:spPr>
          <a:xfrm>
            <a:off x="609600" y="2095500"/>
            <a:ext cx="7543800" cy="17526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5">
            <a:extLst>
              <a:ext uri="{FF2B5EF4-FFF2-40B4-BE49-F238E27FC236}">
                <a16:creationId xmlns:a16="http://schemas.microsoft.com/office/drawing/2014/main" id="{1DF543DF-A2F1-43C5-B8F1-645AB161385D}"/>
              </a:ext>
            </a:extLst>
          </p:cNvPr>
          <p:cNvSpPr txBox="1"/>
          <p:nvPr/>
        </p:nvSpPr>
        <p:spPr>
          <a:xfrm>
            <a:off x="609600" y="2542342"/>
            <a:ext cx="7315200" cy="768800"/>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Bước 1: </a:t>
            </a:r>
            <a:r>
              <a:rPr lang="en-US" sz="3800">
                <a:solidFill>
                  <a:srgbClr val="000000"/>
                </a:solidFill>
                <a:latin typeface="Arial" panose="020B0604020202020204" pitchFamily="34" charset="0"/>
                <a:cs typeface="Arial" panose="020B0604020202020204" pitchFamily="34" charset="0"/>
              </a:rPr>
              <a:t>Tìm kiếm tư liệu về logo </a:t>
            </a:r>
          </a:p>
        </p:txBody>
      </p:sp>
      <p:sp>
        <p:nvSpPr>
          <p:cNvPr id="4" name="Arrow: Right 3">
            <a:extLst>
              <a:ext uri="{FF2B5EF4-FFF2-40B4-BE49-F238E27FC236}">
                <a16:creationId xmlns:a16="http://schemas.microsoft.com/office/drawing/2014/main" id="{292A4EAB-2B4C-43C4-9A5F-7A1FAB786A34}"/>
              </a:ext>
            </a:extLst>
          </p:cNvPr>
          <p:cNvSpPr/>
          <p:nvPr/>
        </p:nvSpPr>
        <p:spPr>
          <a:xfrm>
            <a:off x="8610600" y="2542342"/>
            <a:ext cx="1524002" cy="1000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0F424-CD02-49AE-AAA6-8D64E747776E}"/>
              </a:ext>
            </a:extLst>
          </p:cNvPr>
          <p:cNvSpPr/>
          <p:nvPr/>
        </p:nvSpPr>
        <p:spPr>
          <a:xfrm>
            <a:off x="10439402" y="2095500"/>
            <a:ext cx="7543800" cy="17526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5">
            <a:extLst>
              <a:ext uri="{FF2B5EF4-FFF2-40B4-BE49-F238E27FC236}">
                <a16:creationId xmlns:a16="http://schemas.microsoft.com/office/drawing/2014/main" id="{8AADCF1C-0D6F-4AD2-B9FA-1DEAA8DB0719}"/>
              </a:ext>
            </a:extLst>
          </p:cNvPr>
          <p:cNvSpPr txBox="1"/>
          <p:nvPr/>
        </p:nvSpPr>
        <p:spPr>
          <a:xfrm>
            <a:off x="10439402" y="2542342"/>
            <a:ext cx="7315200" cy="768800"/>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Bước 2: </a:t>
            </a:r>
            <a:r>
              <a:rPr lang="en-US" sz="3800">
                <a:solidFill>
                  <a:srgbClr val="000000"/>
                </a:solidFill>
                <a:latin typeface="Arial" panose="020B0604020202020204" pitchFamily="34" charset="0"/>
                <a:cs typeface="Arial" panose="020B0604020202020204" pitchFamily="34" charset="0"/>
              </a:rPr>
              <a:t>Xây dựng ý tưởng</a:t>
            </a:r>
          </a:p>
        </p:txBody>
      </p:sp>
      <p:sp>
        <p:nvSpPr>
          <p:cNvPr id="5" name="Arrow: Down 4">
            <a:extLst>
              <a:ext uri="{FF2B5EF4-FFF2-40B4-BE49-F238E27FC236}">
                <a16:creationId xmlns:a16="http://schemas.microsoft.com/office/drawing/2014/main" id="{94D12FEE-4706-4927-9472-86CA32C712DE}"/>
              </a:ext>
            </a:extLst>
          </p:cNvPr>
          <p:cNvSpPr/>
          <p:nvPr/>
        </p:nvSpPr>
        <p:spPr>
          <a:xfrm>
            <a:off x="14020800" y="4457700"/>
            <a:ext cx="11430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095BE6-4F9A-4C5B-9AD1-8EA71E48EA79}"/>
              </a:ext>
            </a:extLst>
          </p:cNvPr>
          <p:cNvSpPr/>
          <p:nvPr/>
        </p:nvSpPr>
        <p:spPr>
          <a:xfrm>
            <a:off x="10591802" y="6667500"/>
            <a:ext cx="7543800" cy="17526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5863F2-32E5-4544-BCCA-E9C685AD29D6}"/>
              </a:ext>
            </a:extLst>
          </p:cNvPr>
          <p:cNvSpPr txBox="1"/>
          <p:nvPr/>
        </p:nvSpPr>
        <p:spPr>
          <a:xfrm>
            <a:off x="10591802" y="7114342"/>
            <a:ext cx="7315200" cy="768800"/>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Bước 3: </a:t>
            </a:r>
            <a:r>
              <a:rPr lang="en-US" sz="3800">
                <a:solidFill>
                  <a:srgbClr val="000000"/>
                </a:solidFill>
                <a:latin typeface="Arial" panose="020B0604020202020204" pitchFamily="34" charset="0"/>
                <a:cs typeface="Arial" panose="020B0604020202020204" pitchFamily="34" charset="0"/>
              </a:rPr>
              <a:t>Phác thảo</a:t>
            </a:r>
          </a:p>
        </p:txBody>
      </p:sp>
      <p:sp>
        <p:nvSpPr>
          <p:cNvPr id="17" name="Arrow: Right 16">
            <a:extLst>
              <a:ext uri="{FF2B5EF4-FFF2-40B4-BE49-F238E27FC236}">
                <a16:creationId xmlns:a16="http://schemas.microsoft.com/office/drawing/2014/main" id="{E0780BCA-F7D4-4219-9FD4-7F7594EC2F40}"/>
              </a:ext>
            </a:extLst>
          </p:cNvPr>
          <p:cNvSpPr/>
          <p:nvPr/>
        </p:nvSpPr>
        <p:spPr>
          <a:xfrm flipH="1">
            <a:off x="8381999" y="7244179"/>
            <a:ext cx="1524002" cy="1000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EB9684-140E-46E4-B290-FC1608C813B9}"/>
              </a:ext>
            </a:extLst>
          </p:cNvPr>
          <p:cNvSpPr/>
          <p:nvPr/>
        </p:nvSpPr>
        <p:spPr>
          <a:xfrm>
            <a:off x="609600" y="6975859"/>
            <a:ext cx="7543800" cy="17526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543758-CA05-4BF1-B18A-BC19ECED75FB}"/>
              </a:ext>
            </a:extLst>
          </p:cNvPr>
          <p:cNvSpPr txBox="1"/>
          <p:nvPr/>
        </p:nvSpPr>
        <p:spPr>
          <a:xfrm>
            <a:off x="609600" y="7422701"/>
            <a:ext cx="7315200" cy="768800"/>
          </a:xfrm>
          <a:prstGeom prst="rect">
            <a:avLst/>
          </a:prstGeom>
        </p:spPr>
        <p:txBody>
          <a:bodyPr wrap="square" lIns="0" tIns="0" rIns="0" bIns="0" rtlCol="0" anchor="t">
            <a:spAutoFit/>
          </a:bodyPr>
          <a:lstStyle/>
          <a:p>
            <a:pPr algn="ctr">
              <a:lnSpc>
                <a:spcPct val="150000"/>
              </a:lnSpc>
            </a:pPr>
            <a:r>
              <a:rPr lang="en-US" sz="3800" b="1">
                <a:solidFill>
                  <a:srgbClr val="000000"/>
                </a:solidFill>
                <a:latin typeface="Arial" panose="020B0604020202020204" pitchFamily="34" charset="0"/>
                <a:cs typeface="Arial" panose="020B0604020202020204" pitchFamily="34" charset="0"/>
              </a:rPr>
              <a:t>Bước 4: </a:t>
            </a:r>
            <a:r>
              <a:rPr lang="en-US" sz="3800">
                <a:solidFill>
                  <a:srgbClr val="000000"/>
                </a:solidFill>
                <a:latin typeface="Arial" panose="020B0604020202020204" pitchFamily="34" charset="0"/>
                <a:cs typeface="Arial" panose="020B0604020202020204" pitchFamily="34" charset="0"/>
              </a:rPr>
              <a:t>Hoàn thiện thiết kế</a:t>
            </a:r>
          </a:p>
        </p:txBody>
      </p:sp>
    </p:spTree>
    <p:extLst>
      <p:ext uri="{BB962C8B-B14F-4D97-AF65-F5344CB8AC3E}">
        <p14:creationId xmlns:p14="http://schemas.microsoft.com/office/powerpoint/2010/main" val="3200676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4" grpId="0" animBg="1"/>
      <p:bldP spid="13" grpId="0" animBg="1"/>
      <p:bldP spid="14" grpId="0"/>
      <p:bldP spid="5" grpId="0" animBg="1"/>
      <p:bldP spid="15" grpId="0" animBg="1"/>
      <p:bldP spid="16" grpId="0"/>
      <p:bldP spid="17" grpId="0" animBg="1"/>
      <p:bldP spid="18"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2F7F8E-3955-4B83-AD64-7A0467E21C23}"/>
              </a:ext>
            </a:extLst>
          </p:cNvPr>
          <p:cNvPicPr>
            <a:picLocks noChangeAspect="1"/>
          </p:cNvPicPr>
          <p:nvPr/>
        </p:nvPicPr>
        <p:blipFill>
          <a:blip r:embed="rId2"/>
          <a:stretch>
            <a:fillRect/>
          </a:stretch>
        </p:blipFill>
        <p:spPr>
          <a:xfrm>
            <a:off x="458963" y="1028700"/>
            <a:ext cx="8532638" cy="8229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0C54371-9D33-4D81-A39E-E64283AF1E3F}"/>
              </a:ext>
            </a:extLst>
          </p:cNvPr>
          <p:cNvPicPr>
            <a:picLocks noChangeAspect="1"/>
          </p:cNvPicPr>
          <p:nvPr/>
        </p:nvPicPr>
        <p:blipFill>
          <a:blip r:embed="rId3"/>
          <a:stretch>
            <a:fillRect/>
          </a:stretch>
        </p:blipFill>
        <p:spPr>
          <a:xfrm>
            <a:off x="9448800" y="1028700"/>
            <a:ext cx="8304913" cy="822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0177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5C6E38-D5E8-477C-BAF2-C22BE1C7D531}"/>
              </a:ext>
            </a:extLst>
          </p:cNvPr>
          <p:cNvPicPr>
            <a:picLocks noChangeAspect="1"/>
          </p:cNvPicPr>
          <p:nvPr/>
        </p:nvPicPr>
        <p:blipFill>
          <a:blip r:embed="rId2"/>
          <a:stretch>
            <a:fillRect/>
          </a:stretch>
        </p:blipFill>
        <p:spPr>
          <a:xfrm>
            <a:off x="1676400" y="830571"/>
            <a:ext cx="6858000" cy="857823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E7B6C8B-99CE-427D-A982-BA5613EFAFCB}"/>
              </a:ext>
            </a:extLst>
          </p:cNvPr>
          <p:cNvPicPr>
            <a:picLocks noChangeAspect="1"/>
          </p:cNvPicPr>
          <p:nvPr/>
        </p:nvPicPr>
        <p:blipFill>
          <a:blip r:embed="rId3"/>
          <a:stretch>
            <a:fillRect/>
          </a:stretch>
        </p:blipFill>
        <p:spPr>
          <a:xfrm>
            <a:off x="9753602" y="830571"/>
            <a:ext cx="6857998" cy="86020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9145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81400" y="1757216"/>
            <a:ext cx="10649453" cy="3362471"/>
            <a:chOff x="0" y="0"/>
            <a:chExt cx="2486914" cy="785221"/>
          </a:xfrm>
        </p:grpSpPr>
        <p:sp>
          <p:nvSpPr>
            <p:cNvPr id="5" name="Freeform 5"/>
            <p:cNvSpPr/>
            <p:nvPr/>
          </p:nvSpPr>
          <p:spPr>
            <a:xfrm>
              <a:off x="0" y="0"/>
              <a:ext cx="2486914" cy="785221"/>
            </a:xfrm>
            <a:custGeom>
              <a:avLst/>
              <a:gdLst/>
              <a:ahLst/>
              <a:cxnLst/>
              <a:rect l="l" t="t" r="r" b="b"/>
              <a:pathLst>
                <a:path w="2486914" h="785221">
                  <a:moveTo>
                    <a:pt x="2362454" y="785221"/>
                  </a:moveTo>
                  <a:lnTo>
                    <a:pt x="124460" y="785221"/>
                  </a:lnTo>
                  <a:cubicBezTo>
                    <a:pt x="55880" y="785221"/>
                    <a:pt x="0" y="729341"/>
                    <a:pt x="0" y="660761"/>
                  </a:cubicBezTo>
                  <a:lnTo>
                    <a:pt x="0" y="124460"/>
                  </a:lnTo>
                  <a:cubicBezTo>
                    <a:pt x="0" y="55880"/>
                    <a:pt x="55880" y="0"/>
                    <a:pt x="124460" y="0"/>
                  </a:cubicBezTo>
                  <a:lnTo>
                    <a:pt x="2362454" y="0"/>
                  </a:lnTo>
                  <a:cubicBezTo>
                    <a:pt x="2431034" y="0"/>
                    <a:pt x="2486914" y="55880"/>
                    <a:pt x="2486914" y="124460"/>
                  </a:cubicBezTo>
                  <a:lnTo>
                    <a:pt x="2486914" y="660761"/>
                  </a:lnTo>
                  <a:cubicBezTo>
                    <a:pt x="2486914" y="729341"/>
                    <a:pt x="2431034" y="785221"/>
                    <a:pt x="2362454" y="785221"/>
                  </a:cubicBezTo>
                  <a:close/>
                </a:path>
              </a:pathLst>
            </a:custGeom>
            <a:solidFill>
              <a:srgbClr val="FFE4BE"/>
            </a:solidFill>
          </p:spPr>
        </p:sp>
      </p:grpSp>
      <p:sp>
        <p:nvSpPr>
          <p:cNvPr id="7" name="TextBox 7"/>
          <p:cNvSpPr txBox="1"/>
          <p:nvPr/>
        </p:nvSpPr>
        <p:spPr>
          <a:xfrm>
            <a:off x="3581400" y="3071547"/>
            <a:ext cx="10649453" cy="596574"/>
          </a:xfrm>
          <a:prstGeom prst="rect">
            <a:avLst/>
          </a:prstGeom>
        </p:spPr>
        <p:txBody>
          <a:bodyPr wrap="square" lIns="0" tIns="0" rIns="0" bIns="0" rtlCol="0" anchor="t">
            <a:spAutoFit/>
          </a:bodyPr>
          <a:lstStyle/>
          <a:p>
            <a:pPr algn="ctr">
              <a:lnSpc>
                <a:spcPts val="4199"/>
              </a:lnSpc>
            </a:pPr>
            <a:r>
              <a:rPr lang="en-US" sz="6600" b="1">
                <a:solidFill>
                  <a:srgbClr val="000000"/>
                </a:solidFill>
                <a:latin typeface="Arial" panose="020B0604020202020204" pitchFamily="34" charset="0"/>
                <a:cs typeface="Arial" panose="020B0604020202020204" pitchFamily="34" charset="0"/>
              </a:rPr>
              <a:t>1. KHÁM PHÁ</a:t>
            </a:r>
          </a:p>
        </p:txBody>
      </p:sp>
      <p:pic>
        <p:nvPicPr>
          <p:cNvPr id="9" name="Picture 5">
            <a:extLst>
              <a:ext uri="{FF2B5EF4-FFF2-40B4-BE49-F238E27FC236}">
                <a16:creationId xmlns:a16="http://schemas.microsoft.com/office/drawing/2014/main" id="{CDC3F23C-2406-44A5-AD30-0E1903ACDB52}"/>
              </a:ext>
            </a:extLst>
          </p:cNvPr>
          <p:cNvPicPr>
            <a:picLocks noChangeAspect="1"/>
          </p:cNvPicPr>
          <p:nvPr/>
        </p:nvPicPr>
        <p:blipFill>
          <a:blip r:embed="rId2"/>
          <a:srcRect/>
          <a:stretch>
            <a:fillRect/>
          </a:stretch>
        </p:blipFill>
        <p:spPr>
          <a:xfrm>
            <a:off x="14286" y="3945596"/>
            <a:ext cx="6310313" cy="6341404"/>
          </a:xfrm>
          <a:prstGeom prst="rect">
            <a:avLst/>
          </a:prstGeom>
        </p:spPr>
      </p:pic>
      <p:pic>
        <p:nvPicPr>
          <p:cNvPr id="10" name="Picture 2">
            <a:extLst>
              <a:ext uri="{FF2B5EF4-FFF2-40B4-BE49-F238E27FC236}">
                <a16:creationId xmlns:a16="http://schemas.microsoft.com/office/drawing/2014/main" id="{F09A371A-5B79-46F5-9FCA-3A7BA6D831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6000" y="6057900"/>
            <a:ext cx="4648200" cy="4114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81400" y="1757216"/>
            <a:ext cx="10649453" cy="3362471"/>
            <a:chOff x="0" y="0"/>
            <a:chExt cx="2486914" cy="785221"/>
          </a:xfrm>
        </p:grpSpPr>
        <p:sp>
          <p:nvSpPr>
            <p:cNvPr id="5" name="Freeform 5"/>
            <p:cNvSpPr/>
            <p:nvPr/>
          </p:nvSpPr>
          <p:spPr>
            <a:xfrm>
              <a:off x="0" y="0"/>
              <a:ext cx="2486914" cy="785221"/>
            </a:xfrm>
            <a:custGeom>
              <a:avLst/>
              <a:gdLst/>
              <a:ahLst/>
              <a:cxnLst/>
              <a:rect l="l" t="t" r="r" b="b"/>
              <a:pathLst>
                <a:path w="2486914" h="785221">
                  <a:moveTo>
                    <a:pt x="2362454" y="785221"/>
                  </a:moveTo>
                  <a:lnTo>
                    <a:pt x="124460" y="785221"/>
                  </a:lnTo>
                  <a:cubicBezTo>
                    <a:pt x="55880" y="785221"/>
                    <a:pt x="0" y="729341"/>
                    <a:pt x="0" y="660761"/>
                  </a:cubicBezTo>
                  <a:lnTo>
                    <a:pt x="0" y="124460"/>
                  </a:lnTo>
                  <a:cubicBezTo>
                    <a:pt x="0" y="55880"/>
                    <a:pt x="55880" y="0"/>
                    <a:pt x="124460" y="0"/>
                  </a:cubicBezTo>
                  <a:lnTo>
                    <a:pt x="2362454" y="0"/>
                  </a:lnTo>
                  <a:cubicBezTo>
                    <a:pt x="2431034" y="0"/>
                    <a:pt x="2486914" y="55880"/>
                    <a:pt x="2486914" y="124460"/>
                  </a:cubicBezTo>
                  <a:lnTo>
                    <a:pt x="2486914" y="660761"/>
                  </a:lnTo>
                  <a:cubicBezTo>
                    <a:pt x="2486914" y="729341"/>
                    <a:pt x="2431034" y="785221"/>
                    <a:pt x="2362454" y="785221"/>
                  </a:cubicBezTo>
                  <a:close/>
                </a:path>
              </a:pathLst>
            </a:custGeom>
            <a:solidFill>
              <a:srgbClr val="FFE4BE"/>
            </a:solidFill>
          </p:spPr>
        </p:sp>
      </p:grpSp>
      <p:sp>
        <p:nvSpPr>
          <p:cNvPr id="7" name="TextBox 7"/>
          <p:cNvSpPr txBox="1"/>
          <p:nvPr/>
        </p:nvSpPr>
        <p:spPr>
          <a:xfrm>
            <a:off x="3581400" y="3438451"/>
            <a:ext cx="10649453" cy="596574"/>
          </a:xfrm>
          <a:prstGeom prst="rect">
            <a:avLst/>
          </a:prstGeom>
        </p:spPr>
        <p:txBody>
          <a:bodyPr wrap="square" lIns="0" tIns="0" rIns="0" bIns="0" rtlCol="0" anchor="t">
            <a:spAutoFit/>
          </a:bodyPr>
          <a:lstStyle/>
          <a:p>
            <a:pPr algn="ctr">
              <a:lnSpc>
                <a:spcPts val="4199"/>
              </a:lnSpc>
            </a:pPr>
            <a:r>
              <a:rPr lang="en-US" sz="6600" b="1">
                <a:solidFill>
                  <a:srgbClr val="000000"/>
                </a:solidFill>
                <a:latin typeface="Arial" panose="020B0604020202020204" pitchFamily="34" charset="0"/>
                <a:cs typeface="Arial" panose="020B0604020202020204" pitchFamily="34" charset="0"/>
              </a:rPr>
              <a:t>3. THẢO LUẬN</a:t>
            </a:r>
          </a:p>
        </p:txBody>
      </p:sp>
      <p:pic>
        <p:nvPicPr>
          <p:cNvPr id="8" name="Picture 4">
            <a:extLst>
              <a:ext uri="{FF2B5EF4-FFF2-40B4-BE49-F238E27FC236}">
                <a16:creationId xmlns:a16="http://schemas.microsoft.com/office/drawing/2014/main" id="{4BB4A12E-CEF8-461E-8D7A-01518743727B}"/>
              </a:ext>
            </a:extLst>
          </p:cNvPr>
          <p:cNvPicPr>
            <a:picLocks noChangeAspect="1"/>
          </p:cNvPicPr>
          <p:nvPr/>
        </p:nvPicPr>
        <p:blipFill>
          <a:blip r:embed="rId2"/>
          <a:srcRect t="4840" b="4840"/>
          <a:stretch>
            <a:fillRect/>
          </a:stretch>
        </p:blipFill>
        <p:spPr>
          <a:xfrm>
            <a:off x="0" y="3771900"/>
            <a:ext cx="6358014" cy="6515100"/>
          </a:xfrm>
          <a:prstGeom prst="rect">
            <a:avLst/>
          </a:prstGeom>
        </p:spPr>
      </p:pic>
      <p:pic>
        <p:nvPicPr>
          <p:cNvPr id="11" name="Picture 3">
            <a:extLst>
              <a:ext uri="{FF2B5EF4-FFF2-40B4-BE49-F238E27FC236}">
                <a16:creationId xmlns:a16="http://schemas.microsoft.com/office/drawing/2014/main" id="{87800641-C5A3-45CE-8320-A0FFD63DF5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35000" y="6143625"/>
            <a:ext cx="4648727" cy="4114800"/>
          </a:xfrm>
          <a:prstGeom prst="rect">
            <a:avLst/>
          </a:prstGeom>
        </p:spPr>
      </p:pic>
    </p:spTree>
    <p:extLst>
      <p:ext uri="{BB962C8B-B14F-4D97-AF65-F5344CB8AC3E}">
        <p14:creationId xmlns:p14="http://schemas.microsoft.com/office/powerpoint/2010/main" val="2263254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FB85955-DB73-4876-A321-7391037DAD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600700"/>
            <a:ext cx="6934201" cy="4648200"/>
          </a:xfrm>
          <a:prstGeom prst="rect">
            <a:avLst/>
          </a:prstGeom>
        </p:spPr>
      </p:pic>
      <p:sp>
        <p:nvSpPr>
          <p:cNvPr id="6" name="Rounded Rectangular Callout 9">
            <a:extLst>
              <a:ext uri="{FF2B5EF4-FFF2-40B4-BE49-F238E27FC236}">
                <a16:creationId xmlns:a16="http://schemas.microsoft.com/office/drawing/2014/main" id="{263DAAE1-92E4-4D4C-945E-46C83BC39879}"/>
              </a:ext>
            </a:extLst>
          </p:cNvPr>
          <p:cNvSpPr/>
          <p:nvPr/>
        </p:nvSpPr>
        <p:spPr>
          <a:xfrm>
            <a:off x="5486400" y="1604962"/>
            <a:ext cx="12115800" cy="4343400"/>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Trao đổi với các thành viên trong nhóm về sản phẩm đã thực hiện theo một số gợi ý sau: </a:t>
            </a:r>
          </a:p>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Những yếu tố tạo hình trong logo.</a:t>
            </a:r>
          </a:p>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Ý nghĩa các hình ảnh trên logo. </a:t>
            </a:r>
          </a:p>
        </p:txBody>
      </p:sp>
    </p:spTree>
    <p:extLst>
      <p:ext uri="{BB962C8B-B14F-4D97-AF65-F5344CB8AC3E}">
        <p14:creationId xmlns:p14="http://schemas.microsoft.com/office/powerpoint/2010/main" val="31781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81400" y="1757216"/>
            <a:ext cx="10649453" cy="3362471"/>
            <a:chOff x="0" y="0"/>
            <a:chExt cx="2486914" cy="785221"/>
          </a:xfrm>
        </p:grpSpPr>
        <p:sp>
          <p:nvSpPr>
            <p:cNvPr id="5" name="Freeform 5"/>
            <p:cNvSpPr/>
            <p:nvPr/>
          </p:nvSpPr>
          <p:spPr>
            <a:xfrm>
              <a:off x="0" y="0"/>
              <a:ext cx="2486914" cy="785221"/>
            </a:xfrm>
            <a:custGeom>
              <a:avLst/>
              <a:gdLst/>
              <a:ahLst/>
              <a:cxnLst/>
              <a:rect l="l" t="t" r="r" b="b"/>
              <a:pathLst>
                <a:path w="2486914" h="785221">
                  <a:moveTo>
                    <a:pt x="2362454" y="785221"/>
                  </a:moveTo>
                  <a:lnTo>
                    <a:pt x="124460" y="785221"/>
                  </a:lnTo>
                  <a:cubicBezTo>
                    <a:pt x="55880" y="785221"/>
                    <a:pt x="0" y="729341"/>
                    <a:pt x="0" y="660761"/>
                  </a:cubicBezTo>
                  <a:lnTo>
                    <a:pt x="0" y="124460"/>
                  </a:lnTo>
                  <a:cubicBezTo>
                    <a:pt x="0" y="55880"/>
                    <a:pt x="55880" y="0"/>
                    <a:pt x="124460" y="0"/>
                  </a:cubicBezTo>
                  <a:lnTo>
                    <a:pt x="2362454" y="0"/>
                  </a:lnTo>
                  <a:cubicBezTo>
                    <a:pt x="2431034" y="0"/>
                    <a:pt x="2486914" y="55880"/>
                    <a:pt x="2486914" y="124460"/>
                  </a:cubicBezTo>
                  <a:lnTo>
                    <a:pt x="2486914" y="660761"/>
                  </a:lnTo>
                  <a:cubicBezTo>
                    <a:pt x="2486914" y="729341"/>
                    <a:pt x="2431034" y="785221"/>
                    <a:pt x="2362454" y="785221"/>
                  </a:cubicBezTo>
                  <a:close/>
                </a:path>
              </a:pathLst>
            </a:custGeom>
            <a:solidFill>
              <a:srgbClr val="FFE4BE"/>
            </a:solidFill>
          </p:spPr>
        </p:sp>
      </p:grpSp>
      <p:sp>
        <p:nvSpPr>
          <p:cNvPr id="7" name="TextBox 7"/>
          <p:cNvSpPr txBox="1"/>
          <p:nvPr/>
        </p:nvSpPr>
        <p:spPr>
          <a:xfrm>
            <a:off x="3581400" y="3071547"/>
            <a:ext cx="10649453" cy="596574"/>
          </a:xfrm>
          <a:prstGeom prst="rect">
            <a:avLst/>
          </a:prstGeom>
        </p:spPr>
        <p:txBody>
          <a:bodyPr wrap="square" lIns="0" tIns="0" rIns="0" bIns="0" rtlCol="0" anchor="t">
            <a:spAutoFit/>
          </a:bodyPr>
          <a:lstStyle/>
          <a:p>
            <a:pPr algn="ctr">
              <a:lnSpc>
                <a:spcPts val="4199"/>
              </a:lnSpc>
            </a:pPr>
            <a:r>
              <a:rPr lang="en-US" sz="6600" b="1">
                <a:solidFill>
                  <a:srgbClr val="000000"/>
                </a:solidFill>
                <a:latin typeface="Arial" panose="020B0604020202020204" pitchFamily="34" charset="0"/>
                <a:cs typeface="Arial" panose="020B0604020202020204" pitchFamily="34" charset="0"/>
              </a:rPr>
              <a:t>4. VẬN DỤNG</a:t>
            </a:r>
          </a:p>
        </p:txBody>
      </p:sp>
      <p:pic>
        <p:nvPicPr>
          <p:cNvPr id="9" name="Picture 5">
            <a:extLst>
              <a:ext uri="{FF2B5EF4-FFF2-40B4-BE49-F238E27FC236}">
                <a16:creationId xmlns:a16="http://schemas.microsoft.com/office/drawing/2014/main" id="{CDC3F23C-2406-44A5-AD30-0E1903ACDB52}"/>
              </a:ext>
            </a:extLst>
          </p:cNvPr>
          <p:cNvPicPr>
            <a:picLocks noChangeAspect="1"/>
          </p:cNvPicPr>
          <p:nvPr/>
        </p:nvPicPr>
        <p:blipFill>
          <a:blip r:embed="rId2"/>
          <a:srcRect/>
          <a:stretch>
            <a:fillRect/>
          </a:stretch>
        </p:blipFill>
        <p:spPr>
          <a:xfrm>
            <a:off x="14286" y="3945596"/>
            <a:ext cx="6310313" cy="6341404"/>
          </a:xfrm>
          <a:prstGeom prst="rect">
            <a:avLst/>
          </a:prstGeom>
        </p:spPr>
      </p:pic>
      <p:pic>
        <p:nvPicPr>
          <p:cNvPr id="10" name="Picture 2">
            <a:extLst>
              <a:ext uri="{FF2B5EF4-FFF2-40B4-BE49-F238E27FC236}">
                <a16:creationId xmlns:a16="http://schemas.microsoft.com/office/drawing/2014/main" id="{F09A371A-5B79-46F5-9FCA-3A7BA6D831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6000" y="6057900"/>
            <a:ext cx="4648200" cy="4114800"/>
          </a:xfrm>
          <a:prstGeom prst="rect">
            <a:avLst/>
          </a:prstGeom>
        </p:spPr>
      </p:pic>
    </p:spTree>
    <p:extLst>
      <p:ext uri="{BB962C8B-B14F-4D97-AF65-F5344CB8AC3E}">
        <p14:creationId xmlns:p14="http://schemas.microsoft.com/office/powerpoint/2010/main" val="2427150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AFE2CFB-A788-41EA-AC2F-2EED1EF47563}"/>
              </a:ext>
            </a:extLst>
          </p:cNvPr>
          <p:cNvGrpSpPr/>
          <p:nvPr/>
        </p:nvGrpSpPr>
        <p:grpSpPr>
          <a:xfrm>
            <a:off x="3838937" y="1315495"/>
            <a:ext cx="13868400" cy="7312204"/>
            <a:chOff x="0" y="0"/>
            <a:chExt cx="10488335" cy="7311917"/>
          </a:xfrm>
        </p:grpSpPr>
        <p:sp>
          <p:nvSpPr>
            <p:cNvPr id="7" name="Freeform 3">
              <a:extLst>
                <a:ext uri="{FF2B5EF4-FFF2-40B4-BE49-F238E27FC236}">
                  <a16:creationId xmlns:a16="http://schemas.microsoft.com/office/drawing/2014/main" id="{6926E654-8CEE-42E3-9648-EE041CD401D3}"/>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chemeClr val="accent1">
                <a:lumMod val="20000"/>
                <a:lumOff val="80000"/>
              </a:schemeClr>
            </a:solidFill>
          </p:spPr>
        </p:sp>
        <p:sp>
          <p:nvSpPr>
            <p:cNvPr id="8" name="Freeform 4">
              <a:extLst>
                <a:ext uri="{FF2B5EF4-FFF2-40B4-BE49-F238E27FC236}">
                  <a16:creationId xmlns:a16="http://schemas.microsoft.com/office/drawing/2014/main" id="{26D900B1-E136-477B-BC86-4767A0E5C02A}"/>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9" name="Group 11">
            <a:extLst>
              <a:ext uri="{FF2B5EF4-FFF2-40B4-BE49-F238E27FC236}">
                <a16:creationId xmlns:a16="http://schemas.microsoft.com/office/drawing/2014/main" id="{B210CE44-BA0C-420A-B8E7-AF18D2DD0133}"/>
              </a:ext>
            </a:extLst>
          </p:cNvPr>
          <p:cNvGrpSpPr/>
          <p:nvPr/>
        </p:nvGrpSpPr>
        <p:grpSpPr>
          <a:xfrm rot="-159215">
            <a:off x="9266670" y="837904"/>
            <a:ext cx="3009572" cy="726498"/>
            <a:chOff x="0" y="0"/>
            <a:chExt cx="3302381" cy="797181"/>
          </a:xfrm>
        </p:grpSpPr>
        <p:sp>
          <p:nvSpPr>
            <p:cNvPr id="10" name="Freeform 12">
              <a:extLst>
                <a:ext uri="{FF2B5EF4-FFF2-40B4-BE49-F238E27FC236}">
                  <a16:creationId xmlns:a16="http://schemas.microsoft.com/office/drawing/2014/main" id="{B32404F0-764E-4639-B9D5-D9F000FB0C56}"/>
                </a:ext>
              </a:extLst>
            </p:cNvPr>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chemeClr val="accent6">
                <a:lumMod val="60000"/>
                <a:lumOff val="40000"/>
              </a:schemeClr>
            </a:solidFill>
          </p:spPr>
        </p:sp>
        <p:sp>
          <p:nvSpPr>
            <p:cNvPr id="11" name="Freeform 13">
              <a:extLst>
                <a:ext uri="{FF2B5EF4-FFF2-40B4-BE49-F238E27FC236}">
                  <a16:creationId xmlns:a16="http://schemas.microsoft.com/office/drawing/2014/main" id="{E0BFBBEF-3941-4361-8611-9F0CB80FE3E0}"/>
                </a:ext>
              </a:extLst>
            </p:cNvPr>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sp>
      </p:grpSp>
      <p:sp>
        <p:nvSpPr>
          <p:cNvPr id="12" name="TextBox 11">
            <a:extLst>
              <a:ext uri="{FF2B5EF4-FFF2-40B4-BE49-F238E27FC236}">
                <a16:creationId xmlns:a16="http://schemas.microsoft.com/office/drawing/2014/main" id="{39C8F01E-93BB-449C-9CEF-4F1D18B05079}"/>
              </a:ext>
            </a:extLst>
          </p:cNvPr>
          <p:cNvSpPr txBox="1"/>
          <p:nvPr/>
        </p:nvSpPr>
        <p:spPr>
          <a:xfrm>
            <a:off x="4469265" y="1643840"/>
            <a:ext cx="12604383" cy="6214971"/>
          </a:xfrm>
          <a:prstGeom prst="rect">
            <a:avLst/>
          </a:prstGeom>
          <a:noFill/>
        </p:spPr>
        <p:txBody>
          <a:bodyPr wrap="square">
            <a:spAutoFit/>
          </a:bodyPr>
          <a:lstStyle/>
          <a:p>
            <a:pPr algn="just">
              <a:lnSpc>
                <a:spcPct val="150000"/>
              </a:lnSpc>
              <a:spcBef>
                <a:spcPts val="100"/>
              </a:spcBef>
              <a:spcAft>
                <a:spcPts val="100"/>
              </a:spcAft>
            </a:pPr>
            <a:r>
              <a:rPr lang="vi-VN" sz="3800">
                <a:effectLst/>
                <a:ea typeface="Arial" panose="020B0604020202020204" pitchFamily="34" charset="0"/>
                <a:cs typeface="Times New Roman" panose="02020603050405020304" pitchFamily="18" charset="0"/>
              </a:rPr>
              <a:t>Thiết kế một logo đơn giản theo chủ đề yêu thích và viết đoạn văn ngắn trình bày: </a:t>
            </a:r>
            <a:endParaRPr lang="en-US" sz="3800">
              <a:effectLst/>
              <a:ea typeface="Arial" panose="020B060402020202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3800">
                <a:effectLst/>
                <a:ea typeface="Arial" panose="020B0604020202020204" pitchFamily="34" charset="0"/>
                <a:cs typeface="Times New Roman" panose="02020603050405020304" pitchFamily="18" charset="0"/>
              </a:rPr>
              <a:t>Đặc trưng về đối tượng thiết kế. </a:t>
            </a:r>
            <a:endParaRPr lang="en-US" sz="3800">
              <a:effectLst/>
              <a:ea typeface="Arial" panose="020B060402020202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3800">
                <a:effectLst/>
                <a:ea typeface="Arial" panose="020B0604020202020204" pitchFamily="34" charset="0"/>
                <a:cs typeface="Times New Roman" panose="02020603050405020304" pitchFamily="18" charset="0"/>
              </a:rPr>
              <a:t>Ý tưởng thiết kế. </a:t>
            </a:r>
            <a:endParaRPr lang="en-US" sz="3800">
              <a:effectLst/>
              <a:ea typeface="Arial" panose="020B060402020202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3800">
                <a:effectLst/>
                <a:ea typeface="Arial" panose="020B0604020202020204" pitchFamily="34" charset="0"/>
                <a:cs typeface="Times New Roman" panose="02020603050405020304" pitchFamily="18" charset="0"/>
              </a:rPr>
              <a:t>Nêu giải pháp thiết kế và phân tích các yếu tố tạo hình mà nhóm thiết kế chọn (màu sắc, kế và phân tích các yếu tố tạo hìn</a:t>
            </a:r>
            <a:r>
              <a:rPr lang="en-US" sz="3800">
                <a:effectLst/>
                <a:latin typeface="Arial" panose="020B0604020202020204" pitchFamily="34" charset="0"/>
                <a:ea typeface="Arial" panose="020B0604020202020204" pitchFamily="34" charset="0"/>
                <a:cs typeface="Arial" panose="020B0604020202020204" pitchFamily="34" charset="0"/>
              </a:rPr>
              <a:t>h</a:t>
            </a:r>
            <a:r>
              <a:rPr lang="en-US" sz="3800">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đường nét, kiểu chữ). </a:t>
            </a:r>
            <a:endParaRPr lang="en-US" sz="3800">
              <a:effectLst/>
              <a:ea typeface="Arial" panose="020B0604020202020204" pitchFamily="34" charset="0"/>
              <a:cs typeface="Times New Roman" panose="02020603050405020304" pitchFamily="18" charset="0"/>
            </a:endParaRPr>
          </a:p>
        </p:txBody>
      </p:sp>
      <p:pic>
        <p:nvPicPr>
          <p:cNvPr id="13" name="Picture 4">
            <a:extLst>
              <a:ext uri="{FF2B5EF4-FFF2-40B4-BE49-F238E27FC236}">
                <a16:creationId xmlns:a16="http://schemas.microsoft.com/office/drawing/2014/main" id="{794AF636-1E15-4997-8153-7EEDA0D10325}"/>
              </a:ext>
            </a:extLst>
          </p:cNvPr>
          <p:cNvPicPr>
            <a:picLocks noChangeAspect="1"/>
          </p:cNvPicPr>
          <p:nvPr/>
        </p:nvPicPr>
        <p:blipFill>
          <a:blip r:embed="rId3"/>
          <a:srcRect/>
          <a:stretch>
            <a:fillRect/>
          </a:stretch>
        </p:blipFill>
        <p:spPr>
          <a:xfrm>
            <a:off x="16459200" y="6951499"/>
            <a:ext cx="1651879" cy="3314700"/>
          </a:xfrm>
          <a:prstGeom prst="rect">
            <a:avLst/>
          </a:prstGeom>
        </p:spPr>
      </p:pic>
      <p:pic>
        <p:nvPicPr>
          <p:cNvPr id="14" name="Picture 6">
            <a:extLst>
              <a:ext uri="{FF2B5EF4-FFF2-40B4-BE49-F238E27FC236}">
                <a16:creationId xmlns:a16="http://schemas.microsoft.com/office/drawing/2014/main" id="{07F1FAA8-C98B-4AC5-9D06-A99EAA802B12}"/>
              </a:ext>
            </a:extLst>
          </p:cNvPr>
          <p:cNvPicPr>
            <a:picLocks noChangeAspect="1"/>
          </p:cNvPicPr>
          <p:nvPr/>
        </p:nvPicPr>
        <p:blipFill>
          <a:blip r:embed="rId4"/>
          <a:srcRect/>
          <a:stretch>
            <a:fillRect/>
          </a:stretch>
        </p:blipFill>
        <p:spPr>
          <a:xfrm>
            <a:off x="-19050" y="5228539"/>
            <a:ext cx="5029200" cy="5058461"/>
          </a:xfrm>
          <a:prstGeom prst="rect">
            <a:avLst/>
          </a:prstGeom>
        </p:spPr>
      </p:pic>
    </p:spTree>
    <p:extLst>
      <p:ext uri="{BB962C8B-B14F-4D97-AF65-F5344CB8AC3E}">
        <p14:creationId xmlns:p14="http://schemas.microsoft.com/office/powerpoint/2010/main" val="44339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15205">
            <a:off x="8166307" y="-2656343"/>
            <a:ext cx="2543676" cy="9918379"/>
          </a:xfrm>
          <a:prstGeom prst="rect">
            <a:avLst/>
          </a:prstGeom>
        </p:spPr>
      </p:pic>
      <p:sp>
        <p:nvSpPr>
          <p:cNvPr id="3" name="TextBox 3"/>
          <p:cNvSpPr txBox="1"/>
          <p:nvPr/>
        </p:nvSpPr>
        <p:spPr>
          <a:xfrm>
            <a:off x="4403820" y="1190921"/>
            <a:ext cx="9947174" cy="1673792"/>
          </a:xfrm>
          <a:prstGeom prst="rect">
            <a:avLst/>
          </a:prstGeom>
        </p:spPr>
        <p:txBody>
          <a:bodyPr wrap="square" lIns="0" tIns="0" rIns="0" bIns="0" rtlCol="0" anchor="t">
            <a:spAutoFit/>
          </a:bodyPr>
          <a:lstStyle/>
          <a:p>
            <a:pPr algn="ctr">
              <a:lnSpc>
                <a:spcPts val="15399"/>
              </a:lnSpc>
            </a:pPr>
            <a:r>
              <a:rPr lang="en-US" sz="6600" b="1">
                <a:solidFill>
                  <a:srgbClr val="000000"/>
                </a:solidFill>
                <a:latin typeface="Arial" panose="020B0604020202020204" pitchFamily="34" charset="0"/>
                <a:cs typeface="Arial" panose="020B0604020202020204" pitchFamily="34" charset="0"/>
              </a:rPr>
              <a:t>HƯỚNG DẪN VỀ NHÀ</a:t>
            </a:r>
          </a:p>
        </p:txBody>
      </p:sp>
      <p:grpSp>
        <p:nvGrpSpPr>
          <p:cNvPr id="5" name="Group 5"/>
          <p:cNvGrpSpPr/>
          <p:nvPr/>
        </p:nvGrpSpPr>
        <p:grpSpPr>
          <a:xfrm>
            <a:off x="5181600" y="3762378"/>
            <a:ext cx="7281863" cy="1687149"/>
            <a:chOff x="0" y="0"/>
            <a:chExt cx="5886451" cy="2311400"/>
          </a:xfrm>
        </p:grpSpPr>
        <p:sp>
          <p:nvSpPr>
            <p:cNvPr id="6" name="Freeform 6"/>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7" name="TextBox 7"/>
          <p:cNvSpPr txBox="1"/>
          <p:nvPr/>
        </p:nvSpPr>
        <p:spPr>
          <a:xfrm>
            <a:off x="5181600" y="4357007"/>
            <a:ext cx="6900863" cy="577081"/>
          </a:xfrm>
          <a:prstGeom prst="rect">
            <a:avLst/>
          </a:prstGeom>
        </p:spPr>
        <p:txBody>
          <a:bodyPr wrap="square" lIns="0" tIns="0" rIns="0" bIns="0" rtlCol="0" anchor="t">
            <a:spAutoFit/>
          </a:bodyPr>
          <a:lstStyle/>
          <a:p>
            <a:pPr algn="ctr">
              <a:lnSpc>
                <a:spcPts val="4480"/>
              </a:lnSpc>
            </a:pPr>
            <a:r>
              <a:rPr lang="en-US" sz="4000">
                <a:solidFill>
                  <a:srgbClr val="000000"/>
                </a:solidFill>
                <a:latin typeface="Arial" panose="020B0604020202020204" pitchFamily="34" charset="0"/>
                <a:cs typeface="Arial" panose="020B0604020202020204" pitchFamily="34" charset="0"/>
              </a:rPr>
              <a:t>1. Ôn lại kiến thức đã học</a:t>
            </a:r>
          </a:p>
        </p:txBody>
      </p:sp>
      <p:grpSp>
        <p:nvGrpSpPr>
          <p:cNvPr id="22" name="Group 5">
            <a:extLst>
              <a:ext uri="{FF2B5EF4-FFF2-40B4-BE49-F238E27FC236}">
                <a16:creationId xmlns:a16="http://schemas.microsoft.com/office/drawing/2014/main" id="{22CAFA5F-691F-4C71-AD78-A01313385ADF}"/>
              </a:ext>
            </a:extLst>
          </p:cNvPr>
          <p:cNvGrpSpPr/>
          <p:nvPr/>
        </p:nvGrpSpPr>
        <p:grpSpPr>
          <a:xfrm>
            <a:off x="4463383" y="5808977"/>
            <a:ext cx="8763000" cy="1687149"/>
            <a:chOff x="0" y="0"/>
            <a:chExt cx="5886451" cy="2311400"/>
          </a:xfrm>
        </p:grpSpPr>
        <p:sp>
          <p:nvSpPr>
            <p:cNvPr id="23" name="Freeform 6">
              <a:extLst>
                <a:ext uri="{FF2B5EF4-FFF2-40B4-BE49-F238E27FC236}">
                  <a16:creationId xmlns:a16="http://schemas.microsoft.com/office/drawing/2014/main" id="{CE1405D8-B23E-4A8C-8BA7-CC562C7327F2}"/>
                </a:ext>
              </a:extLst>
            </p:cNvPr>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24" name="TextBox 7">
            <a:extLst>
              <a:ext uri="{FF2B5EF4-FFF2-40B4-BE49-F238E27FC236}">
                <a16:creationId xmlns:a16="http://schemas.microsoft.com/office/drawing/2014/main" id="{8FEC608D-21D1-49EA-BDBE-D1E6BACFA10A}"/>
              </a:ext>
            </a:extLst>
          </p:cNvPr>
          <p:cNvSpPr txBox="1"/>
          <p:nvPr/>
        </p:nvSpPr>
        <p:spPr>
          <a:xfrm>
            <a:off x="4463383" y="6327406"/>
            <a:ext cx="8534400" cy="577081"/>
          </a:xfrm>
          <a:prstGeom prst="rect">
            <a:avLst/>
          </a:prstGeom>
        </p:spPr>
        <p:txBody>
          <a:bodyPr wrap="square" lIns="0" tIns="0" rIns="0" bIns="0" rtlCol="0" anchor="t">
            <a:spAutoFit/>
          </a:bodyPr>
          <a:lstStyle/>
          <a:p>
            <a:pPr algn="ctr">
              <a:lnSpc>
                <a:spcPts val="4480"/>
              </a:lnSpc>
            </a:pPr>
            <a:r>
              <a:rPr lang="en-US" sz="4000">
                <a:solidFill>
                  <a:srgbClr val="000000"/>
                </a:solidFill>
                <a:latin typeface="Arial" panose="020B0604020202020204" pitchFamily="34" charset="0"/>
                <a:cs typeface="Arial" panose="020B0604020202020204" pitchFamily="34" charset="0"/>
              </a:rPr>
              <a:t>2. Hoàn thành SPMT phần Vận dụng</a:t>
            </a:r>
          </a:p>
        </p:txBody>
      </p:sp>
      <p:grpSp>
        <p:nvGrpSpPr>
          <p:cNvPr id="25" name="Group 5">
            <a:extLst>
              <a:ext uri="{FF2B5EF4-FFF2-40B4-BE49-F238E27FC236}">
                <a16:creationId xmlns:a16="http://schemas.microsoft.com/office/drawing/2014/main" id="{28E23DD4-1668-487C-9366-4C3B1025228D}"/>
              </a:ext>
            </a:extLst>
          </p:cNvPr>
          <p:cNvGrpSpPr/>
          <p:nvPr/>
        </p:nvGrpSpPr>
        <p:grpSpPr>
          <a:xfrm>
            <a:off x="3276600" y="7811253"/>
            <a:ext cx="12420600" cy="1687149"/>
            <a:chOff x="0" y="0"/>
            <a:chExt cx="5886451" cy="2311400"/>
          </a:xfrm>
        </p:grpSpPr>
        <p:sp>
          <p:nvSpPr>
            <p:cNvPr id="26" name="Freeform 6">
              <a:extLst>
                <a:ext uri="{FF2B5EF4-FFF2-40B4-BE49-F238E27FC236}">
                  <a16:creationId xmlns:a16="http://schemas.microsoft.com/office/drawing/2014/main" id="{5FA8C0FE-D8A3-4B7C-B1C7-D1B18758D7DF}"/>
                </a:ext>
              </a:extLst>
            </p:cNvPr>
            <p:cNvSpPr/>
            <p:nvPr/>
          </p:nvSpPr>
          <p:spPr>
            <a:xfrm>
              <a:off x="0" y="0"/>
              <a:ext cx="5886451" cy="2311400"/>
            </a:xfrm>
            <a:custGeom>
              <a:avLst/>
              <a:gdLst/>
              <a:ahLst/>
              <a:cxnLst/>
              <a:rect l="l" t="t" r="r" b="b"/>
              <a:pathLst>
                <a:path w="5886451" h="2311400">
                  <a:moveTo>
                    <a:pt x="5581651" y="0"/>
                  </a:moveTo>
                  <a:lnTo>
                    <a:pt x="304800" y="0"/>
                  </a:lnTo>
                  <a:cubicBezTo>
                    <a:pt x="135890" y="0"/>
                    <a:pt x="0" y="135890"/>
                    <a:pt x="0" y="304800"/>
                  </a:cubicBezTo>
                  <a:lnTo>
                    <a:pt x="0" y="2006600"/>
                  </a:lnTo>
                  <a:cubicBezTo>
                    <a:pt x="0" y="2175510"/>
                    <a:pt x="135890" y="2311400"/>
                    <a:pt x="304800" y="2311400"/>
                  </a:cubicBezTo>
                  <a:lnTo>
                    <a:pt x="5581651" y="2311400"/>
                  </a:lnTo>
                  <a:cubicBezTo>
                    <a:pt x="5750561" y="2311400"/>
                    <a:pt x="5886451" y="2175510"/>
                    <a:pt x="5886451" y="2006600"/>
                  </a:cubicBezTo>
                  <a:lnTo>
                    <a:pt x="5886451" y="304800"/>
                  </a:lnTo>
                  <a:cubicBezTo>
                    <a:pt x="5886451" y="135890"/>
                    <a:pt x="5750561" y="0"/>
                    <a:pt x="5581651" y="0"/>
                  </a:cubicBezTo>
                  <a:close/>
                </a:path>
              </a:pathLst>
            </a:custGeom>
            <a:solidFill>
              <a:srgbClr val="FFD2EE"/>
            </a:solidFill>
          </p:spPr>
        </p:sp>
      </p:grpSp>
      <p:sp>
        <p:nvSpPr>
          <p:cNvPr id="27" name="TextBox 7">
            <a:extLst>
              <a:ext uri="{FF2B5EF4-FFF2-40B4-BE49-F238E27FC236}">
                <a16:creationId xmlns:a16="http://schemas.microsoft.com/office/drawing/2014/main" id="{EC5FE6F2-7B5C-4E6A-9173-2BCC741F8597}"/>
              </a:ext>
            </a:extLst>
          </p:cNvPr>
          <p:cNvSpPr txBox="1"/>
          <p:nvPr/>
        </p:nvSpPr>
        <p:spPr>
          <a:xfrm>
            <a:off x="3276600" y="8329682"/>
            <a:ext cx="12306300" cy="577081"/>
          </a:xfrm>
          <a:prstGeom prst="rect">
            <a:avLst/>
          </a:prstGeom>
        </p:spPr>
        <p:txBody>
          <a:bodyPr wrap="square" lIns="0" tIns="0" rIns="0" bIns="0" rtlCol="0" anchor="t">
            <a:spAutoFit/>
          </a:bodyPr>
          <a:lstStyle/>
          <a:p>
            <a:pPr algn="ctr">
              <a:lnSpc>
                <a:spcPts val="4480"/>
              </a:lnSpc>
            </a:pPr>
            <a:r>
              <a:rPr lang="en-US" sz="4000">
                <a:solidFill>
                  <a:srgbClr val="000000"/>
                </a:solidFill>
                <a:latin typeface="Arial" panose="020B0604020202020204" pitchFamily="34" charset="0"/>
                <a:cs typeface="Arial" panose="020B0604020202020204" pitchFamily="34" charset="0"/>
              </a:rPr>
              <a:t>3. Đọc và tìm hiểu trước nội dung Thiết kế thời trang</a:t>
            </a:r>
          </a:p>
        </p:txBody>
      </p:sp>
      <p:pic>
        <p:nvPicPr>
          <p:cNvPr id="28" name="Picture 2">
            <a:extLst>
              <a:ext uri="{FF2B5EF4-FFF2-40B4-BE49-F238E27FC236}">
                <a16:creationId xmlns:a16="http://schemas.microsoft.com/office/drawing/2014/main" id="{3DFF57C0-2C2A-4750-8C3B-ABA16820476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62" y="6819901"/>
            <a:ext cx="3276600" cy="3467100"/>
          </a:xfrm>
          <a:prstGeom prst="rect">
            <a:avLst/>
          </a:prstGeom>
        </p:spPr>
      </p:pic>
      <p:pic>
        <p:nvPicPr>
          <p:cNvPr id="30" name="Picture 6">
            <a:extLst>
              <a:ext uri="{FF2B5EF4-FFF2-40B4-BE49-F238E27FC236}">
                <a16:creationId xmlns:a16="http://schemas.microsoft.com/office/drawing/2014/main" id="{2711C2A5-043B-44AF-B1A6-8CE7F1BC2F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53658" y="6138502"/>
            <a:ext cx="2251125" cy="4148498"/>
          </a:xfrm>
          <a:prstGeom prst="rect">
            <a:avLst/>
          </a:prstGeom>
        </p:spPr>
      </p:pic>
    </p:spTree>
    <p:extLst>
      <p:ext uri="{BB962C8B-B14F-4D97-AF65-F5344CB8AC3E}">
        <p14:creationId xmlns:p14="http://schemas.microsoft.com/office/powerpoint/2010/main" val="1261203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24"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020057"/>
            <a:ext cx="4879193" cy="4338046"/>
          </a:xfrm>
          <a:prstGeom prst="rect">
            <a:avLst/>
          </a:prstGeom>
        </p:spPr>
      </p:pic>
      <p:sp>
        <p:nvSpPr>
          <p:cNvPr id="6" name="TextBox 6"/>
          <p:cNvSpPr txBox="1"/>
          <p:nvPr/>
        </p:nvSpPr>
        <p:spPr>
          <a:xfrm>
            <a:off x="-4763" y="2324100"/>
            <a:ext cx="14935200" cy="3248646"/>
          </a:xfrm>
          <a:prstGeom prst="rect">
            <a:avLst/>
          </a:prstGeom>
        </p:spPr>
        <p:txBody>
          <a:bodyPr wrap="square" lIns="0" tIns="0" rIns="0" bIns="0" rtlCol="0" anchor="t">
            <a:spAutoFit/>
          </a:bodyPr>
          <a:lstStyle/>
          <a:p>
            <a:pPr algn="ctr">
              <a:lnSpc>
                <a:spcPct val="150000"/>
              </a:lnSpc>
            </a:pPr>
            <a:r>
              <a:rPr lang="en-US" sz="7500" b="1">
                <a:solidFill>
                  <a:srgbClr val="000000"/>
                </a:solidFill>
                <a:latin typeface="Arial" panose="020B0604020202020204" pitchFamily="34" charset="0"/>
                <a:cs typeface="Arial" panose="020B0604020202020204" pitchFamily="34" charset="0"/>
              </a:rPr>
              <a:t>CẢM ƠN CÁC EM</a:t>
            </a:r>
          </a:p>
          <a:p>
            <a:pPr algn="ctr">
              <a:lnSpc>
                <a:spcPct val="150000"/>
              </a:lnSpc>
            </a:pPr>
            <a:r>
              <a:rPr lang="en-US" sz="7500" b="1">
                <a:solidFill>
                  <a:srgbClr val="000000"/>
                </a:solidFill>
                <a:latin typeface="Arial" panose="020B0604020202020204" pitchFamily="34" charset="0"/>
                <a:cs typeface="Arial" panose="020B0604020202020204" pitchFamily="34" charset="0"/>
              </a:rPr>
              <a:t>HẸN GẶP LẠI TRONG BÀI SAU!</a:t>
            </a:r>
          </a:p>
        </p:txBody>
      </p:sp>
      <p:pic>
        <p:nvPicPr>
          <p:cNvPr id="12" name="Picture 2">
            <a:extLst>
              <a:ext uri="{FF2B5EF4-FFF2-40B4-BE49-F238E27FC236}">
                <a16:creationId xmlns:a16="http://schemas.microsoft.com/office/drawing/2014/main" id="{29F0404F-8DB1-4642-A266-0AA6F3A9A0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325600" y="1257300"/>
            <a:ext cx="3924300" cy="8798485"/>
          </a:xfrm>
          <a:prstGeom prst="rect">
            <a:avLst/>
          </a:prstGeom>
        </p:spPr>
      </p:pic>
    </p:spTree>
    <p:extLst>
      <p:ext uri="{BB962C8B-B14F-4D97-AF65-F5344CB8AC3E}">
        <p14:creationId xmlns:p14="http://schemas.microsoft.com/office/powerpoint/2010/main" val="2639830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0" y="952500"/>
            <a:ext cx="18288000" cy="1227772"/>
          </a:xfrm>
          <a:prstGeom prst="rect">
            <a:avLst/>
          </a:prstGeom>
        </p:spPr>
        <p:txBody>
          <a:bodyPr wrap="square" lIns="0" tIns="0" rIns="0" bIns="0" rtlCol="0" anchor="t">
            <a:spAutoFit/>
          </a:bodyPr>
          <a:lstStyle/>
          <a:p>
            <a:pPr algn="ctr">
              <a:lnSpc>
                <a:spcPts val="11399"/>
              </a:lnSpc>
            </a:pPr>
            <a:r>
              <a:rPr lang="en-US" sz="4500" b="1">
                <a:solidFill>
                  <a:srgbClr val="000000"/>
                </a:solidFill>
                <a:latin typeface="Arial" panose="020B0604020202020204" pitchFamily="34" charset="0"/>
                <a:cs typeface="Arial" panose="020B0604020202020204" pitchFamily="34" charset="0"/>
              </a:rPr>
              <a:t>Quan sát một số mẫu logo tiêu biểu</a:t>
            </a:r>
          </a:p>
        </p:txBody>
      </p:sp>
      <p:pic>
        <p:nvPicPr>
          <p:cNvPr id="12" name="Picture 3">
            <a:extLst>
              <a:ext uri="{FF2B5EF4-FFF2-40B4-BE49-F238E27FC236}">
                <a16:creationId xmlns:a16="http://schemas.microsoft.com/office/drawing/2014/main" id="{B04675EC-7894-442C-806D-6C1ED2044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22641" y="2628900"/>
            <a:ext cx="4242718" cy="7634287"/>
          </a:xfrm>
          <a:prstGeom prst="rect">
            <a:avLst/>
          </a:prstGeom>
        </p:spPr>
      </p:pic>
      <p:pic>
        <p:nvPicPr>
          <p:cNvPr id="13" name="Picture 2">
            <a:extLst>
              <a:ext uri="{FF2B5EF4-FFF2-40B4-BE49-F238E27FC236}">
                <a16:creationId xmlns:a16="http://schemas.microsoft.com/office/drawing/2014/main" id="{74B10367-87C2-4E1E-AF9A-1D63B518098B}"/>
              </a:ext>
            </a:extLst>
          </p:cNvPr>
          <p:cNvPicPr>
            <a:picLocks noChangeAspect="1"/>
          </p:cNvPicPr>
          <p:nvPr/>
        </p:nvPicPr>
        <p:blipFill>
          <a:blip r:embed="rId4"/>
          <a:srcRect/>
          <a:stretch>
            <a:fillRect/>
          </a:stretch>
        </p:blipFill>
        <p:spPr>
          <a:xfrm>
            <a:off x="1524000" y="2903483"/>
            <a:ext cx="3505200" cy="3513985"/>
          </a:xfrm>
          <a:prstGeom prst="rect">
            <a:avLst/>
          </a:prstGeom>
        </p:spPr>
      </p:pic>
      <p:pic>
        <p:nvPicPr>
          <p:cNvPr id="14" name="Picture 5">
            <a:extLst>
              <a:ext uri="{FF2B5EF4-FFF2-40B4-BE49-F238E27FC236}">
                <a16:creationId xmlns:a16="http://schemas.microsoft.com/office/drawing/2014/main" id="{97D0AF47-2851-40BF-B09D-D964A90361A3}"/>
              </a:ext>
            </a:extLst>
          </p:cNvPr>
          <p:cNvPicPr>
            <a:picLocks noChangeAspect="1"/>
          </p:cNvPicPr>
          <p:nvPr/>
        </p:nvPicPr>
        <p:blipFill>
          <a:blip r:embed="rId5"/>
          <a:srcRect/>
          <a:stretch>
            <a:fillRect/>
          </a:stretch>
        </p:blipFill>
        <p:spPr>
          <a:xfrm>
            <a:off x="12812524" y="2786002"/>
            <a:ext cx="3846701" cy="3500498"/>
          </a:xfrm>
          <a:prstGeom prst="rect">
            <a:avLst/>
          </a:prstGeom>
        </p:spPr>
      </p:pic>
      <p:pic>
        <p:nvPicPr>
          <p:cNvPr id="15" name="Picture 3">
            <a:extLst>
              <a:ext uri="{FF2B5EF4-FFF2-40B4-BE49-F238E27FC236}">
                <a16:creationId xmlns:a16="http://schemas.microsoft.com/office/drawing/2014/main" id="{6034705D-8770-4D65-B082-4FFFF6B3C6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0200" y="6455568"/>
            <a:ext cx="3352800" cy="3352800"/>
          </a:xfrm>
          <a:prstGeom prst="rect">
            <a:avLst/>
          </a:prstGeom>
        </p:spPr>
      </p:pic>
      <p:pic>
        <p:nvPicPr>
          <p:cNvPr id="16" name="Picture 4">
            <a:extLst>
              <a:ext uri="{FF2B5EF4-FFF2-40B4-BE49-F238E27FC236}">
                <a16:creationId xmlns:a16="http://schemas.microsoft.com/office/drawing/2014/main" id="{C7116832-AF88-4716-B6F0-03D2FE23EF1A}"/>
              </a:ext>
            </a:extLst>
          </p:cNvPr>
          <p:cNvPicPr>
            <a:picLocks noChangeAspect="1"/>
          </p:cNvPicPr>
          <p:nvPr/>
        </p:nvPicPr>
        <p:blipFill>
          <a:blip r:embed="rId8"/>
          <a:srcRect/>
          <a:stretch>
            <a:fillRect/>
          </a:stretch>
        </p:blipFill>
        <p:spPr>
          <a:xfrm>
            <a:off x="13073729" y="6591300"/>
            <a:ext cx="3324290" cy="3390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0" y="952500"/>
            <a:ext cx="18288000" cy="1227772"/>
          </a:xfrm>
          <a:prstGeom prst="rect">
            <a:avLst/>
          </a:prstGeom>
        </p:spPr>
        <p:txBody>
          <a:bodyPr wrap="square" lIns="0" tIns="0" rIns="0" bIns="0" rtlCol="0" anchor="t">
            <a:spAutoFit/>
          </a:bodyPr>
          <a:lstStyle/>
          <a:p>
            <a:pPr algn="ctr">
              <a:lnSpc>
                <a:spcPts val="11399"/>
              </a:lnSpc>
            </a:pPr>
            <a:r>
              <a:rPr lang="en-US" sz="4500" b="1">
                <a:solidFill>
                  <a:srgbClr val="000000"/>
                </a:solidFill>
                <a:latin typeface="Arial" panose="020B0604020202020204" pitchFamily="34" charset="0"/>
                <a:cs typeface="Arial" panose="020B0604020202020204" pitchFamily="34" charset="0"/>
              </a:rPr>
              <a:t>Quan sát một số mẫu logo tiêu biểu</a:t>
            </a:r>
          </a:p>
        </p:txBody>
      </p:sp>
      <p:pic>
        <p:nvPicPr>
          <p:cNvPr id="12" name="Picture 3">
            <a:extLst>
              <a:ext uri="{FF2B5EF4-FFF2-40B4-BE49-F238E27FC236}">
                <a16:creationId xmlns:a16="http://schemas.microsoft.com/office/drawing/2014/main" id="{B04675EC-7894-442C-806D-6C1ED2044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22641" y="2628900"/>
            <a:ext cx="4242718" cy="7634287"/>
          </a:xfrm>
          <a:prstGeom prst="rect">
            <a:avLst/>
          </a:prstGeom>
        </p:spPr>
      </p:pic>
      <p:pic>
        <p:nvPicPr>
          <p:cNvPr id="1026" name="Picture 2" descr="Logo Vietnam Airlines – Lịch sử hình thành và ý nghĩa">
            <a:extLst>
              <a:ext uri="{FF2B5EF4-FFF2-40B4-BE49-F238E27FC236}">
                <a16:creationId xmlns:a16="http://schemas.microsoft.com/office/drawing/2014/main" id="{5DFEEA04-B888-4075-B6B5-C320084DE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857500"/>
            <a:ext cx="495300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TIS | MMA Global">
            <a:extLst>
              <a:ext uri="{FF2B5EF4-FFF2-40B4-BE49-F238E27FC236}">
                <a16:creationId xmlns:a16="http://schemas.microsoft.com/office/drawing/2014/main" id="{851E2DF2-9797-41DF-A19C-6682E57D6E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400" y="2312193"/>
            <a:ext cx="4838700" cy="4162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DV thay đổi nhận diện thương hiệu mới">
            <a:extLst>
              <a:ext uri="{FF2B5EF4-FFF2-40B4-BE49-F238E27FC236}">
                <a16:creationId xmlns:a16="http://schemas.microsoft.com/office/drawing/2014/main" id="{578A4575-D8B6-4AE8-B39C-EBD29D57D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400" y="6446043"/>
            <a:ext cx="52578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Ý nghĩa logo Kinh Đô">
            <a:extLst>
              <a:ext uri="{FF2B5EF4-FFF2-40B4-BE49-F238E27FC236}">
                <a16:creationId xmlns:a16="http://schemas.microsoft.com/office/drawing/2014/main" id="{61B56615-219F-4006-AE25-A59D63D545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25211" y="6210300"/>
            <a:ext cx="4483777" cy="346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942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barn(inVertical)">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6926309"/>
            <a:ext cx="9320212" cy="33427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117">
            <a:off x="3845054" y="979796"/>
            <a:ext cx="11362591" cy="2389485"/>
          </a:xfrm>
          <a:prstGeom prst="rect">
            <a:avLst/>
          </a:prstGeom>
        </p:spPr>
      </p:pic>
      <p:sp>
        <p:nvSpPr>
          <p:cNvPr id="11" name="TextBox 10">
            <a:extLst>
              <a:ext uri="{FF2B5EF4-FFF2-40B4-BE49-F238E27FC236}">
                <a16:creationId xmlns:a16="http://schemas.microsoft.com/office/drawing/2014/main" id="{C419B809-853A-47A9-B33A-F1E1A4013A5E}"/>
              </a:ext>
            </a:extLst>
          </p:cNvPr>
          <p:cNvSpPr txBox="1"/>
          <p:nvPr/>
        </p:nvSpPr>
        <p:spPr>
          <a:xfrm>
            <a:off x="4881667" y="1663486"/>
            <a:ext cx="9144000" cy="875048"/>
          </a:xfrm>
          <a:prstGeom prst="rect">
            <a:avLst/>
          </a:prstGeom>
          <a:noFill/>
        </p:spPr>
        <p:txBody>
          <a:bodyPr wrap="square">
            <a:spAutoFit/>
          </a:bodyPr>
          <a:lstStyle/>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T</a:t>
            </a:r>
            <a:r>
              <a:rPr lang="vi-VN" sz="3800">
                <a:effectLst/>
                <a:latin typeface="Arial" panose="020B0604020202020204" pitchFamily="34" charset="0"/>
                <a:ea typeface="Arial" panose="020B0604020202020204" pitchFamily="34" charset="0"/>
                <a:cs typeface="Arial" panose="020B0604020202020204" pitchFamily="34" charset="0"/>
              </a:rPr>
              <a:t>rình bày theo ý hiểu</a:t>
            </a:r>
            <a:r>
              <a:rPr lang="en-US" sz="3800">
                <a:effectLst/>
                <a:latin typeface="Arial" panose="020B0604020202020204" pitchFamily="34" charset="0"/>
                <a:ea typeface="Arial" panose="020B0604020202020204" pitchFamily="34" charset="0"/>
                <a:cs typeface="Arial" panose="020B0604020202020204" pitchFamily="34" charset="0"/>
              </a:rPr>
              <a:t> của em,</a:t>
            </a:r>
            <a:r>
              <a:rPr lang="vi-VN" sz="3800">
                <a:effectLst/>
                <a:latin typeface="Arial" panose="020B0604020202020204" pitchFamily="34" charset="0"/>
                <a:ea typeface="Arial" panose="020B0604020202020204" pitchFamily="34" charset="0"/>
                <a:cs typeface="Arial" panose="020B0604020202020204" pitchFamily="34" charset="0"/>
              </a:rPr>
              <a:t> logo là gì?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2">
            <a:extLst>
              <a:ext uri="{FF2B5EF4-FFF2-40B4-BE49-F238E27FC236}">
                <a16:creationId xmlns:a16="http://schemas.microsoft.com/office/drawing/2014/main" id="{32F39F8F-B23A-495F-A4C7-751D77993A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6921546"/>
            <a:ext cx="8839200" cy="3342757"/>
          </a:xfrm>
          <a:prstGeom prst="rect">
            <a:avLst/>
          </a:prstGeom>
        </p:spPr>
      </p:pic>
      <p:pic>
        <p:nvPicPr>
          <p:cNvPr id="14" name="Picture 3">
            <a:extLst>
              <a:ext uri="{FF2B5EF4-FFF2-40B4-BE49-F238E27FC236}">
                <a16:creationId xmlns:a16="http://schemas.microsoft.com/office/drawing/2014/main" id="{4E30D5D1-41CB-4296-9A22-370638527C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86368" y="3548979"/>
            <a:ext cx="5715264" cy="5510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6467" y="3265842"/>
            <a:ext cx="10515600" cy="2975325"/>
            <a:chOff x="0" y="0"/>
            <a:chExt cx="3423139" cy="660400"/>
          </a:xfrm>
        </p:grpSpPr>
        <p:sp>
          <p:nvSpPr>
            <p:cNvPr id="3" name="Freeform 3"/>
            <p:cNvSpPr/>
            <p:nvPr/>
          </p:nvSpPr>
          <p:spPr>
            <a:xfrm>
              <a:off x="0" y="0"/>
              <a:ext cx="3423139" cy="660400"/>
            </a:xfrm>
            <a:custGeom>
              <a:avLst/>
              <a:gdLst/>
              <a:ahLst/>
              <a:cxnLst/>
              <a:rect l="l" t="t" r="r" b="b"/>
              <a:pathLst>
                <a:path w="3423139" h="660400">
                  <a:moveTo>
                    <a:pt x="3298679" y="660400"/>
                  </a:moveTo>
                  <a:lnTo>
                    <a:pt x="124460" y="660400"/>
                  </a:lnTo>
                  <a:cubicBezTo>
                    <a:pt x="55880" y="660400"/>
                    <a:pt x="0" y="604520"/>
                    <a:pt x="0" y="535940"/>
                  </a:cubicBezTo>
                  <a:lnTo>
                    <a:pt x="0" y="124460"/>
                  </a:lnTo>
                  <a:cubicBezTo>
                    <a:pt x="0" y="55880"/>
                    <a:pt x="55880" y="0"/>
                    <a:pt x="124460" y="0"/>
                  </a:cubicBezTo>
                  <a:lnTo>
                    <a:pt x="3298679" y="0"/>
                  </a:lnTo>
                  <a:cubicBezTo>
                    <a:pt x="3367259" y="0"/>
                    <a:pt x="3423139" y="55880"/>
                    <a:pt x="3423139" y="124460"/>
                  </a:cubicBezTo>
                  <a:lnTo>
                    <a:pt x="3423139" y="535940"/>
                  </a:lnTo>
                  <a:cubicBezTo>
                    <a:pt x="3423139" y="604520"/>
                    <a:pt x="3367259" y="660400"/>
                    <a:pt x="3298679" y="660400"/>
                  </a:cubicBezTo>
                  <a:close/>
                </a:path>
              </a:pathLst>
            </a:custGeom>
            <a:solidFill>
              <a:srgbClr val="FFD2EE"/>
            </a:solidFill>
          </p:spPr>
        </p:sp>
      </p:grpSp>
      <p:grpSp>
        <p:nvGrpSpPr>
          <p:cNvPr id="4" name="Group 4"/>
          <p:cNvGrpSpPr/>
          <p:nvPr/>
        </p:nvGrpSpPr>
        <p:grpSpPr>
          <a:xfrm>
            <a:off x="4419600" y="6470102"/>
            <a:ext cx="13411200" cy="2975325"/>
            <a:chOff x="0" y="0"/>
            <a:chExt cx="3396251" cy="1039154"/>
          </a:xfrm>
        </p:grpSpPr>
        <p:sp>
          <p:nvSpPr>
            <p:cNvPr id="5" name="Freeform 5"/>
            <p:cNvSpPr/>
            <p:nvPr/>
          </p:nvSpPr>
          <p:spPr>
            <a:xfrm>
              <a:off x="0" y="0"/>
              <a:ext cx="3396251" cy="1039154"/>
            </a:xfrm>
            <a:custGeom>
              <a:avLst/>
              <a:gdLst/>
              <a:ahLst/>
              <a:cxnLst/>
              <a:rect l="l" t="t" r="r" b="b"/>
              <a:pathLst>
                <a:path w="3396251" h="1039154">
                  <a:moveTo>
                    <a:pt x="3271791" y="1039154"/>
                  </a:moveTo>
                  <a:lnTo>
                    <a:pt x="124460" y="1039154"/>
                  </a:lnTo>
                  <a:cubicBezTo>
                    <a:pt x="55880" y="1039154"/>
                    <a:pt x="0" y="983274"/>
                    <a:pt x="0" y="914694"/>
                  </a:cubicBezTo>
                  <a:lnTo>
                    <a:pt x="0" y="124460"/>
                  </a:lnTo>
                  <a:cubicBezTo>
                    <a:pt x="0" y="55880"/>
                    <a:pt x="55880" y="0"/>
                    <a:pt x="124460" y="0"/>
                  </a:cubicBezTo>
                  <a:lnTo>
                    <a:pt x="3271791" y="0"/>
                  </a:lnTo>
                  <a:cubicBezTo>
                    <a:pt x="3340371" y="0"/>
                    <a:pt x="3396251" y="55880"/>
                    <a:pt x="3396251" y="124460"/>
                  </a:cubicBezTo>
                  <a:lnTo>
                    <a:pt x="3396251" y="914694"/>
                  </a:lnTo>
                  <a:cubicBezTo>
                    <a:pt x="3396251" y="983274"/>
                    <a:pt x="3340371" y="1039154"/>
                    <a:pt x="3271791" y="1039154"/>
                  </a:cubicBezTo>
                  <a:close/>
                </a:path>
              </a:pathLst>
            </a:custGeom>
            <a:solidFill>
              <a:srgbClr val="FFE4B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2600" y="536781"/>
            <a:ext cx="9579710" cy="2436784"/>
          </a:xfrm>
          <a:prstGeom prst="rect">
            <a:avLst/>
          </a:prstGeom>
        </p:spPr>
      </p:pic>
      <p:sp>
        <p:nvSpPr>
          <p:cNvPr id="9" name="TextBox 9"/>
          <p:cNvSpPr txBox="1"/>
          <p:nvPr/>
        </p:nvSpPr>
        <p:spPr>
          <a:xfrm>
            <a:off x="5976401" y="1194282"/>
            <a:ext cx="6939499" cy="1227772"/>
          </a:xfrm>
          <a:prstGeom prst="rect">
            <a:avLst/>
          </a:prstGeom>
        </p:spPr>
        <p:txBody>
          <a:bodyPr lIns="0" tIns="0" rIns="0" bIns="0" rtlCol="0" anchor="t">
            <a:spAutoFit/>
          </a:bodyPr>
          <a:lstStyle/>
          <a:p>
            <a:pPr algn="ctr">
              <a:lnSpc>
                <a:spcPts val="11440"/>
              </a:lnSpc>
            </a:pPr>
            <a:r>
              <a:rPr lang="en-US" sz="4500" b="1">
                <a:solidFill>
                  <a:srgbClr val="000000"/>
                </a:solidFill>
                <a:latin typeface="Arial" panose="020B0604020202020204" pitchFamily="34" charset="0"/>
                <a:cs typeface="Arial" panose="020B0604020202020204" pitchFamily="34" charset="0"/>
              </a:rPr>
              <a:t>LOGO</a:t>
            </a:r>
          </a:p>
        </p:txBody>
      </p:sp>
      <p:sp>
        <p:nvSpPr>
          <p:cNvPr id="10" name="TextBox 10"/>
          <p:cNvSpPr txBox="1"/>
          <p:nvPr/>
        </p:nvSpPr>
        <p:spPr>
          <a:xfrm>
            <a:off x="3048044" y="3484983"/>
            <a:ext cx="9752445" cy="2537041"/>
          </a:xfrm>
          <a:prstGeom prst="rect">
            <a:avLst/>
          </a:prstGeom>
        </p:spPr>
        <p:txBody>
          <a:bodyPr wrap="square" lIns="0" tIns="0" rIns="0" bIns="0" rtlCol="0" anchor="t">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L</a:t>
            </a:r>
            <a:r>
              <a:rPr lang="vi-VN" sz="3800">
                <a:solidFill>
                  <a:srgbClr val="000000"/>
                </a:solidFill>
              </a:rPr>
              <a:t>à</a:t>
            </a:r>
            <a:r>
              <a:rPr lang="en-US" sz="3800">
                <a:solidFill>
                  <a:srgbClr val="000000"/>
                </a:solidFill>
              </a:rPr>
              <a:t> </a:t>
            </a:r>
            <a:r>
              <a:rPr lang="vi-VN" sz="3800">
                <a:solidFill>
                  <a:srgbClr val="000000"/>
                </a:solidFill>
              </a:rPr>
              <a:t>hình ảnh hay kí hiệu có chữ năng thông tin, truyền thông điệp qua kênh thi giác nhằm biểu thị một đối tượng hoặc ý niệm nào đó. </a:t>
            </a:r>
            <a:endParaRPr lang="en-US" sz="3800">
              <a:solidFill>
                <a:srgbClr val="000000"/>
              </a:solidFill>
            </a:endParaRPr>
          </a:p>
        </p:txBody>
      </p:sp>
      <p:sp>
        <p:nvSpPr>
          <p:cNvPr id="13" name="TextBox 12">
            <a:extLst>
              <a:ext uri="{FF2B5EF4-FFF2-40B4-BE49-F238E27FC236}">
                <a16:creationId xmlns:a16="http://schemas.microsoft.com/office/drawing/2014/main" id="{F3B503C1-FFAC-49E8-91EA-72F20894C357}"/>
              </a:ext>
            </a:extLst>
          </p:cNvPr>
          <p:cNvSpPr txBox="1"/>
          <p:nvPr/>
        </p:nvSpPr>
        <p:spPr>
          <a:xfrm>
            <a:off x="4644101" y="6585087"/>
            <a:ext cx="12958099" cy="2629374"/>
          </a:xfrm>
          <a:prstGeom prst="rect">
            <a:avLst/>
          </a:prstGeom>
          <a:noFill/>
        </p:spPr>
        <p:txBody>
          <a:bodyPr wrap="square">
            <a:spAutoFit/>
          </a:bodyPr>
          <a:lstStyle/>
          <a:p>
            <a:pPr algn="just">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L</a:t>
            </a:r>
            <a:r>
              <a:rPr lang="vi-VN" sz="3800">
                <a:effectLst/>
                <a:ea typeface="Arial" panose="020B0604020202020204" pitchFamily="34" charset="0"/>
                <a:cs typeface="Times New Roman" panose="02020603050405020304" pitchFamily="18" charset="0"/>
              </a:rPr>
              <a:t>à sản phẩm của hoạt động giao thoa giữa nghệ thuật và kĩ thuật, có giá trị thẩm mỹ </a:t>
            </a:r>
            <a:r>
              <a:rPr lang="en-US" sz="3800">
                <a:effectLst/>
                <a:latin typeface="Arial" panose="020B0604020202020204" pitchFamily="34" charset="0"/>
                <a:ea typeface="Arial" panose="020B0604020202020204" pitchFamily="34" charset="0"/>
                <a:cs typeface="Arial" panose="020B0604020202020204" pitchFamily="34" charset="0"/>
              </a:rPr>
              <a:t>và</a:t>
            </a:r>
            <a:r>
              <a:rPr lang="en-US" sz="3800">
                <a:effectLst/>
                <a:ea typeface="Arial" panose="020B0604020202020204" pitchFamily="34" charset="0"/>
                <a:cs typeface="Times New Roman" panose="02020603050405020304" pitchFamily="18" charset="0"/>
              </a:rPr>
              <a:t> </a:t>
            </a:r>
            <a:r>
              <a:rPr lang="vi-VN" sz="3800">
                <a:effectLst/>
                <a:ea typeface="Arial" panose="020B0604020202020204" pitchFamily="34" charset="0"/>
                <a:cs typeface="Times New Roman" panose="02020603050405020304" pitchFamily="18" charset="0"/>
              </a:rPr>
              <a:t>chức năng tạo ra sự phân biệt giữa các đơn vị, tổ chức hoặc các sản phẩm hàng hóa.</a:t>
            </a:r>
            <a:endParaRPr lang="en-US" sz="3800">
              <a:effectLst/>
              <a:ea typeface="Arial" panose="020B0604020202020204" pitchFamily="34" charset="0"/>
              <a:cs typeface="Times New Roman" panose="02020603050405020304" pitchFamily="18" charset="0"/>
            </a:endParaRPr>
          </a:p>
        </p:txBody>
      </p:sp>
      <p:pic>
        <p:nvPicPr>
          <p:cNvPr id="14" name="Picture 2">
            <a:extLst>
              <a:ext uri="{FF2B5EF4-FFF2-40B4-BE49-F238E27FC236}">
                <a16:creationId xmlns:a16="http://schemas.microsoft.com/office/drawing/2014/main" id="{73B8B98E-FC6E-4BA0-869B-96A9B37170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87400" y="2956666"/>
            <a:ext cx="3828517" cy="3751947"/>
          </a:xfrm>
          <a:prstGeom prst="rect">
            <a:avLst/>
          </a:prstGeom>
        </p:spPr>
      </p:pic>
      <p:pic>
        <p:nvPicPr>
          <p:cNvPr id="15" name="Picture 4">
            <a:extLst>
              <a:ext uri="{FF2B5EF4-FFF2-40B4-BE49-F238E27FC236}">
                <a16:creationId xmlns:a16="http://schemas.microsoft.com/office/drawing/2014/main" id="{48D568E1-C3ED-4000-856A-5B93C021A43D}"/>
              </a:ext>
            </a:extLst>
          </p:cNvPr>
          <p:cNvPicPr>
            <a:picLocks noChangeAspect="1"/>
          </p:cNvPicPr>
          <p:nvPr/>
        </p:nvPicPr>
        <p:blipFill>
          <a:blip r:embed="rId6"/>
          <a:srcRect t="4840" b="4840"/>
          <a:stretch>
            <a:fillRect/>
          </a:stretch>
        </p:blipFill>
        <p:spPr>
          <a:xfrm>
            <a:off x="132681" y="6089102"/>
            <a:ext cx="4435220" cy="41442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6790B3D1-967F-42C8-B816-0CFBE9DFBDDB}"/>
              </a:ext>
            </a:extLst>
          </p:cNvPr>
          <p:cNvPicPr>
            <a:picLocks noChangeAspect="1"/>
          </p:cNvPicPr>
          <p:nvPr/>
        </p:nvPicPr>
        <p:blipFill>
          <a:blip r:embed="rId2"/>
          <a:srcRect t="46" b="46"/>
          <a:stretch>
            <a:fillRect/>
          </a:stretch>
        </p:blipFill>
        <p:spPr>
          <a:xfrm>
            <a:off x="990600" y="571500"/>
            <a:ext cx="7777261" cy="4724400"/>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B8B14702-50C8-4B1B-80F6-954C22F82A3C}"/>
              </a:ext>
            </a:extLst>
          </p:cNvPr>
          <p:cNvPicPr>
            <a:picLocks noChangeAspect="1"/>
          </p:cNvPicPr>
          <p:nvPr/>
        </p:nvPicPr>
        <p:blipFill>
          <a:blip r:embed="rId3"/>
          <a:srcRect/>
          <a:stretch>
            <a:fillRect/>
          </a:stretch>
        </p:blipFill>
        <p:spPr>
          <a:xfrm>
            <a:off x="9372600" y="571500"/>
            <a:ext cx="7777261" cy="4724400"/>
          </a:xfrm>
          <a:prstGeom prst="rect">
            <a:avLst/>
          </a:prstGeom>
          <a:ln>
            <a:noFill/>
          </a:ln>
          <a:effectLst>
            <a:outerShdw blurRad="292100" dist="139700" dir="2700000" algn="tl" rotWithShape="0">
              <a:srgbClr val="333333">
                <a:alpha val="65000"/>
              </a:srgbClr>
            </a:outerShdw>
          </a:effectLst>
        </p:spPr>
      </p:pic>
      <p:pic>
        <p:nvPicPr>
          <p:cNvPr id="10" name="Picture 2">
            <a:extLst>
              <a:ext uri="{FF2B5EF4-FFF2-40B4-BE49-F238E27FC236}">
                <a16:creationId xmlns:a16="http://schemas.microsoft.com/office/drawing/2014/main" id="{5CD8766D-E86A-4DFB-B7A5-F19B4DE78656}"/>
              </a:ext>
            </a:extLst>
          </p:cNvPr>
          <p:cNvPicPr>
            <a:picLocks noChangeAspect="1"/>
          </p:cNvPicPr>
          <p:nvPr/>
        </p:nvPicPr>
        <p:blipFill>
          <a:blip r:embed="rId4"/>
          <a:srcRect t="93" b="93"/>
          <a:stretch>
            <a:fillRect/>
          </a:stretch>
        </p:blipFill>
        <p:spPr>
          <a:xfrm>
            <a:off x="990600" y="5600700"/>
            <a:ext cx="7777261" cy="4343400"/>
          </a:xfrm>
          <a:prstGeom prst="rect">
            <a:avLst/>
          </a:prstGeom>
          <a:ln>
            <a:no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11E9F97D-5DEF-419E-B75D-C6C54125ACAA}"/>
              </a:ext>
            </a:extLst>
          </p:cNvPr>
          <p:cNvPicPr>
            <a:picLocks noChangeAspect="1"/>
          </p:cNvPicPr>
          <p:nvPr/>
        </p:nvPicPr>
        <p:blipFill>
          <a:blip r:embed="rId5"/>
          <a:srcRect/>
          <a:stretch>
            <a:fillRect/>
          </a:stretch>
        </p:blipFill>
        <p:spPr>
          <a:xfrm>
            <a:off x="9372599" y="5600700"/>
            <a:ext cx="7777261"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4566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1062</Words>
  <Application>Microsoft Office PowerPoint</Application>
  <PresentationFormat>Custom</PresentationFormat>
  <Paragraphs>101</Paragraphs>
  <Slides>45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Symbol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Trần Bích Hà</cp:lastModifiedBy>
  <cp:revision>40</cp:revision>
  <dcterms:created xsi:type="dcterms:W3CDTF">2006-08-16T00:00:00Z</dcterms:created>
  <dcterms:modified xsi:type="dcterms:W3CDTF">2022-11-23T08:50:15Z</dcterms:modified>
  <dc:identifier>DAFSlvhezZw</dc:identifier>
</cp:coreProperties>
</file>