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1" r:id="rId2"/>
    <p:sldId id="302" r:id="rId3"/>
    <p:sldId id="303" r:id="rId4"/>
    <p:sldId id="304" r:id="rId5"/>
    <p:sldId id="305" r:id="rId6"/>
    <p:sldId id="308" r:id="rId7"/>
    <p:sldId id="309" r:id="rId8"/>
    <p:sldId id="315" r:id="rId9"/>
    <p:sldId id="310" r:id="rId10"/>
    <p:sldId id="311" r:id="rId11"/>
    <p:sldId id="312" r:id="rId12"/>
    <p:sldId id="313" r:id="rId13"/>
    <p:sldId id="314" r:id="rId14"/>
    <p:sldId id="280" r:id="rId15"/>
  </p:sldIdLst>
  <p:sldSz cx="24387175" cy="13716000"/>
  <p:notesSz cx="6858000" cy="9144000"/>
  <p:custDataLst>
    <p:tags r:id="rId1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7" autoAdjust="0"/>
    <p:restoredTop sz="95400" autoAdjust="0"/>
  </p:normalViewPr>
  <p:slideViewPr>
    <p:cSldViewPr>
      <p:cViewPr varScale="1">
        <p:scale>
          <a:sx n="43" d="100"/>
          <a:sy n="43" d="100"/>
        </p:scale>
        <p:origin x="571" y="86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71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29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89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1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50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92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76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20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1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94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44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7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422046" y="333375"/>
            <a:ext cx="1202810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 TRÌNH ĐƯỜNG THẲNG (</a:t>
            </a:r>
            <a:r>
              <a:rPr lang="en-US" sz="510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1)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61815" y="455250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60861" y="276523"/>
            <a:ext cx="22124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0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3: PHƯƠNG PHÁP TỌA ĐỘ TRONG MẶT PHẲNG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78287" y="4469240"/>
            <a:ext cx="13632086" cy="83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3020903" y="479101"/>
            <a:ext cx="184670" cy="1338798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endParaRPr lang="en-US" sz="8100" dirty="0">
              <a:solidFill>
                <a:srgbClr val="135F82"/>
              </a:solidFill>
              <a:latin typeface="Times New Roman" panose="02020603050405020304" pitchFamily="18" charset="0"/>
              <a:ea typeface="AvantGarde" pitchFamily="2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155036" y="5063714"/>
            <a:ext cx="171287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328535" y="8691054"/>
            <a:ext cx="17825340" cy="907199"/>
            <a:chOff x="7483861" y="7543801"/>
            <a:chExt cx="17825340" cy="907200"/>
          </a:xfrm>
        </p:grpSpPr>
        <p:sp>
          <p:nvSpPr>
            <p:cNvPr id="70" name="TextBox 43"/>
            <p:cNvSpPr txBox="1"/>
            <p:nvPr/>
          </p:nvSpPr>
          <p:spPr>
            <a:xfrm>
              <a:off x="8993187" y="7620003"/>
              <a:ext cx="16316014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TỔNG QUÁT CỦA ĐƯỜNG THẲNG</a:t>
              </a: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72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74" name="Round Same Side Corner Rectangle 73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1" name="TextBox 48"/>
                <p:cNvSpPr txBox="1"/>
                <p:nvPr/>
              </p:nvSpPr>
              <p:spPr>
                <a:xfrm>
                  <a:off x="7818325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33" name="Group 32"/>
          <p:cNvGrpSpPr/>
          <p:nvPr/>
        </p:nvGrpSpPr>
        <p:grpSpPr>
          <a:xfrm>
            <a:off x="3330259" y="5460380"/>
            <a:ext cx="14851072" cy="907202"/>
            <a:chOff x="7459670" y="7543799"/>
            <a:chExt cx="14851072" cy="907203"/>
          </a:xfrm>
        </p:grpSpPr>
        <p:sp>
          <p:nvSpPr>
            <p:cNvPr id="64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6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68" name="Round Same Side Corner Rectangle 67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9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3410646" y="6524930"/>
            <a:ext cx="16447829" cy="861774"/>
            <a:chOff x="644526" y="2766774"/>
            <a:chExt cx="16447829" cy="861774"/>
          </a:xfrm>
        </p:grpSpPr>
        <p:sp>
          <p:nvSpPr>
            <p:cNvPr id="53" name="TextBox 36"/>
            <p:cNvSpPr txBox="1"/>
            <p:nvPr/>
          </p:nvSpPr>
          <p:spPr>
            <a:xfrm>
              <a:off x="1906587" y="2766774"/>
              <a:ext cx="151857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TextBox 38"/>
            <p:cNvSpPr txBox="1"/>
            <p:nvPr/>
          </p:nvSpPr>
          <p:spPr>
            <a:xfrm>
              <a:off x="899214" y="2795826"/>
              <a:ext cx="7296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475475" y="7665588"/>
            <a:ext cx="16100439" cy="861774"/>
            <a:chOff x="644526" y="2766774"/>
            <a:chExt cx="16100439" cy="861774"/>
          </a:xfrm>
        </p:grpSpPr>
        <p:sp>
          <p:nvSpPr>
            <p:cNvPr id="50" name="TextBox 40"/>
            <p:cNvSpPr txBox="1"/>
            <p:nvPr/>
          </p:nvSpPr>
          <p:spPr>
            <a:xfrm>
              <a:off x="1906586" y="2766774"/>
              <a:ext cx="148383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PHÁP TUYẾN CỦA ĐƯỜNG THẲNG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TextBox 42"/>
            <p:cNvSpPr txBox="1"/>
            <p:nvPr/>
          </p:nvSpPr>
          <p:spPr>
            <a:xfrm>
              <a:off x="762959" y="2795826"/>
              <a:ext cx="10021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75475" y="9657673"/>
            <a:ext cx="16840199" cy="861774"/>
            <a:chOff x="644526" y="2766774"/>
            <a:chExt cx="16840199" cy="861774"/>
          </a:xfrm>
        </p:grpSpPr>
        <p:sp>
          <p:nvSpPr>
            <p:cNvPr id="47" name="TextBox 52"/>
            <p:cNvSpPr txBox="1"/>
            <p:nvPr/>
          </p:nvSpPr>
          <p:spPr>
            <a:xfrm>
              <a:off x="1906586" y="2766774"/>
              <a:ext cx="15578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TextBox 54"/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28535" y="10748454"/>
            <a:ext cx="14646001" cy="907199"/>
            <a:chOff x="7483861" y="7543801"/>
            <a:chExt cx="14646001" cy="907200"/>
          </a:xfrm>
        </p:grpSpPr>
        <p:sp>
          <p:nvSpPr>
            <p:cNvPr id="41" name="TextBox 64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43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45" name="Round Same Side Corner Rectangle 44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6" name="TextBox 69"/>
                <p:cNvSpPr txBox="1"/>
                <p:nvPr/>
              </p:nvSpPr>
              <p:spPr>
                <a:xfrm>
                  <a:off x="7818325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VI</a:t>
                  </a:r>
                </a:p>
              </p:txBody>
            </p:sp>
          </p:grpSp>
        </p:grpSp>
      </p:grpSp>
      <p:sp>
        <p:nvSpPr>
          <p:cNvPr id="39" name="TextBox 55"/>
          <p:cNvSpPr txBox="1"/>
          <p:nvPr/>
        </p:nvSpPr>
        <p:spPr>
          <a:xfrm>
            <a:off x="4865743" y="11714656"/>
            <a:ext cx="14992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CÔNG THỨC TÍNH KHOẢNG CÁCH TỪ MỘT ĐIỂM ĐẾN MỘT ĐƯỜNG THẲNG</a:t>
            </a:r>
          </a:p>
        </p:txBody>
      </p:sp>
      <p:sp>
        <p:nvSpPr>
          <p:cNvPr id="40" name="Round Same Side Corner Rectangle 39"/>
          <p:cNvSpPr/>
          <p:nvPr/>
        </p:nvSpPr>
        <p:spPr>
          <a:xfrm>
            <a:off x="3339533" y="11857904"/>
            <a:ext cx="1409204" cy="950867"/>
          </a:xfrm>
          <a:prstGeom prst="round2Same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VII</a:t>
            </a:r>
          </a:p>
        </p:txBody>
      </p:sp>
      <p:sp>
        <p:nvSpPr>
          <p:cNvPr id="154" name="TextBox 22"/>
          <p:cNvSpPr txBox="1"/>
          <p:nvPr/>
        </p:nvSpPr>
        <p:spPr>
          <a:xfrm>
            <a:off x="2277347" y="3587491"/>
            <a:ext cx="18873953" cy="1107965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1: PHƯƠNG TRÌNH ĐƯỜNG THẲNG (</a:t>
            </a:r>
            <a:r>
              <a:rPr lang="en-US" sz="66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82894" y="6096000"/>
            <a:ext cx="4329738" cy="1042191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6096000"/>
            <a:ext cx="4424122" cy="1042191"/>
            <a:chOff x="1380347" y="3163074"/>
            <a:chExt cx="3471271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6096000"/>
            <a:ext cx="4305488" cy="1042191"/>
            <a:chOff x="1380347" y="3163074"/>
            <a:chExt cx="3378188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733800"/>
            <a:ext cx="22664057" cy="1869748"/>
            <a:chOff x="534987" y="1869705"/>
            <a:chExt cx="22664057" cy="1869748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869748"/>
              <a:chOff x="534987" y="1647866"/>
              <a:chExt cx="22664057" cy="1869748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443393" cy="1796723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040187" y="1945905"/>
                  <a:ext cx="18468976" cy="16620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nl-NL" sz="4800" dirty="0">
                      <a:latin typeface="Times New Roman" pitchFamily="18" charset="0"/>
                      <a:cs typeface="Times New Roman" pitchFamily="18" charset="0"/>
                    </a:rPr>
                    <a:t>Vectơ nào dưới đây là một vectơ chỉ phương của đường thẳng đi qua hai điểm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−3;2</m:t>
                          </m:r>
                        </m:e>
                      </m:d>
                    </m:oMath>
                  </a14:m>
                  <a:r>
                    <a:rPr lang="nl-NL" sz="4800" dirty="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1;4</m:t>
                          </m:r>
                        </m:e>
                      </m:d>
                      <m:r>
                        <a:rPr lang="en-US" sz="4800" i="1">
                          <a:latin typeface="Cambria Math"/>
                        </a:rPr>
                        <m:t>?</m:t>
                      </m:r>
                    </m:oMath>
                  </a14:m>
                  <a:endParaRPr lang="en-US" sz="4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7" y="1945905"/>
                  <a:ext cx="18468976" cy="166200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23" t="-5128" b="-1575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6096000"/>
            <a:ext cx="4246517" cy="1042191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7382894" y="617227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344241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3442417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30432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3043204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345517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3455177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305763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3057632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/>
          <p:cNvGrpSpPr/>
          <p:nvPr/>
        </p:nvGrpSpPr>
        <p:grpSpPr>
          <a:xfrm>
            <a:off x="618104" y="7924800"/>
            <a:ext cx="22617763" cy="3327974"/>
            <a:chOff x="593981" y="5410200"/>
            <a:chExt cx="22617763" cy="3327974"/>
          </a:xfrm>
        </p:grpSpPr>
        <p:grpSp>
          <p:nvGrpSpPr>
            <p:cNvPr id="113" name="Group 112"/>
            <p:cNvGrpSpPr/>
            <p:nvPr/>
          </p:nvGrpSpPr>
          <p:grpSpPr>
            <a:xfrm>
              <a:off x="593981" y="5410200"/>
              <a:ext cx="22617763" cy="3327974"/>
              <a:chOff x="1270510" y="5267367"/>
              <a:chExt cx="22617763" cy="3327974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1284909" y="5638800"/>
                <a:ext cx="22603364" cy="2956541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1270510" y="5267367"/>
                <a:ext cx="4643604" cy="828633"/>
                <a:chOff x="1224541" y="6322796"/>
                <a:chExt cx="4643604" cy="828633"/>
              </a:xfrm>
            </p:grpSpPr>
            <p:sp>
              <p:nvSpPr>
                <p:cNvPr id="11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2296330" y="6349326"/>
                  <a:ext cx="3308919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4400" b="1" dirty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Round Diagonal Corner Rectangle 118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14" name="Rectangle 113"/>
            <p:cNvSpPr/>
            <p:nvPr/>
          </p:nvSpPr>
          <p:spPr>
            <a:xfrm>
              <a:off x="1385966" y="6539842"/>
              <a:ext cx="21699846" cy="107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300"/>
                </a:spcAft>
              </a:pPr>
              <a:endParaRPr lang="en-US" sz="4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29980" y="8075309"/>
                <a:ext cx="16082366" cy="1172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300"/>
                  </a:spcAft>
                </a:pPr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nl-NL" sz="4800">
                        <a:latin typeface="Cambria Math"/>
                      </a:rPr>
                      <m:t>𝐴𝐵</m:t>
                    </m:r>
                  </m:oMath>
                </a14:m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 có một vectơ chỉ phương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800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nl-NL" sz="4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l-NL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>
                            <a:latin typeface="Cambria Math"/>
                          </a:rPr>
                          <m:t>4;2</m:t>
                        </m:r>
                      </m:e>
                    </m:d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980" y="8075309"/>
                <a:ext cx="16082366" cy="1172629"/>
              </a:xfrm>
              <a:prstGeom prst="rect">
                <a:avLst/>
              </a:prstGeom>
              <a:blipFill rotWithShape="0">
                <a:blip r:embed="rId8"/>
                <a:stretch>
                  <a:fillRect l="-1744"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11787" y="9271574"/>
                <a:ext cx="17679955" cy="1664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>
                            <a:latin typeface="Cambria Math"/>
                          </a:rPr>
                          <m:t>2;1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 cùng phương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800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nl-NL" sz="4800">
                        <a:latin typeface="Cambria Math"/>
                      </a:rPr>
                      <m:t>=(4;2)</m:t>
                    </m:r>
                  </m:oMath>
                </a14:m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>
                            <a:latin typeface="Cambria Math"/>
                          </a:rPr>
                          <m:t>2;1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 cũng là một </a:t>
                </a:r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vectơ chỉ phương của đường thẳng </a:t>
                </a:r>
                <a14:m>
                  <m:oMath xmlns:m="http://schemas.openxmlformats.org/officeDocument/2006/math">
                    <m:r>
                      <a:rPr lang="nl-NL" sz="4800">
                        <a:latin typeface="Cambria Math"/>
                      </a:rPr>
                      <m:t>𝐴𝐵</m:t>
                    </m:r>
                  </m:oMath>
                </a14:m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8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87" y="9271574"/>
                <a:ext cx="17679955" cy="1664110"/>
              </a:xfrm>
              <a:prstGeom prst="rect">
                <a:avLst/>
              </a:prstGeom>
              <a:blipFill rotWithShape="0">
                <a:blip r:embed="rId9"/>
                <a:stretch>
                  <a:fillRect l="-1586" t="-2564" b="-1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4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82894" y="5601624"/>
            <a:ext cx="4424120" cy="2030934"/>
            <a:chOff x="1380347" y="2775176"/>
            <a:chExt cx="3471269" cy="1593520"/>
          </a:xfrm>
        </p:grpSpPr>
        <p:sp>
          <p:nvSpPr>
            <p:cNvPr id="46" name="Rectangle 45"/>
            <p:cNvSpPr/>
            <p:nvPr/>
          </p:nvSpPr>
          <p:spPr>
            <a:xfrm>
              <a:off x="1765248" y="2775176"/>
              <a:ext cx="3086368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5693940"/>
            <a:ext cx="4711940" cy="1846304"/>
            <a:chOff x="1380347" y="2847610"/>
            <a:chExt cx="3697100" cy="1448655"/>
          </a:xfrm>
        </p:grpSpPr>
        <p:sp>
          <p:nvSpPr>
            <p:cNvPr id="61" name="Rectangle 60"/>
            <p:cNvSpPr/>
            <p:nvPr/>
          </p:nvSpPr>
          <p:spPr>
            <a:xfrm>
              <a:off x="1765248" y="2847610"/>
              <a:ext cx="3312199" cy="14486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5601625"/>
            <a:ext cx="4336522" cy="2030934"/>
            <a:chOff x="1380347" y="2775177"/>
            <a:chExt cx="3402538" cy="1593520"/>
          </a:xfrm>
        </p:grpSpPr>
        <p:sp>
          <p:nvSpPr>
            <p:cNvPr id="85" name="Rectangle 84"/>
            <p:cNvSpPr/>
            <p:nvPr/>
          </p:nvSpPr>
          <p:spPr>
            <a:xfrm>
              <a:off x="1765249" y="2775177"/>
              <a:ext cx="301763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657600"/>
            <a:ext cx="22683477" cy="1423750"/>
            <a:chOff x="534987" y="1793505"/>
            <a:chExt cx="22683477" cy="1423750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347550"/>
              <a:chOff x="534987" y="1647866"/>
              <a:chExt cx="22664057" cy="134755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127452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12465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</a:rPr>
                            <m:t>𝑑</m:t>
                          </m:r>
                        </m:e>
                      </m:d>
                    </m:oMath>
                  </a14:m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US" sz="4600" i="1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</a:rPr>
                            <m:t>−2;3</m:t>
                          </m:r>
                        </m:e>
                      </m:d>
                    </m:oMath>
                  </a14:m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VTCP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en-US" sz="4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</a:rPr>
                            <m:t>1;−4</m:t>
                          </m:r>
                        </m:e>
                      </m:d>
                    </m:oMath>
                  </a14:m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124650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93" b="-1029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5601625"/>
            <a:ext cx="4616554" cy="2030934"/>
            <a:chOff x="1380347" y="2775177"/>
            <a:chExt cx="3622258" cy="1593520"/>
          </a:xfrm>
        </p:grpSpPr>
        <p:sp>
          <p:nvSpPr>
            <p:cNvPr id="105" name="Rectangle 104"/>
            <p:cNvSpPr/>
            <p:nvPr/>
          </p:nvSpPr>
          <p:spPr>
            <a:xfrm>
              <a:off x="1765249" y="2775177"/>
              <a:ext cx="323735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7382894" y="617227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5867400"/>
                <a:ext cx="3768083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=−2+3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=1−4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5867400"/>
                <a:ext cx="3768083" cy="15683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5791200"/>
                <a:ext cx="3449086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=−2+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=3−4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5791200"/>
                <a:ext cx="3449086" cy="15683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479587" y="5823022"/>
                <a:ext cx="3760838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=1−2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=−4+3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9587" y="5823022"/>
                <a:ext cx="3760838" cy="15683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5823022"/>
                <a:ext cx="3456267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=−4+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5823022"/>
                <a:ext cx="3456267" cy="15683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/>
          <p:cNvGrpSpPr/>
          <p:nvPr/>
        </p:nvGrpSpPr>
        <p:grpSpPr>
          <a:xfrm>
            <a:off x="618104" y="8559226"/>
            <a:ext cx="22617763" cy="3861374"/>
            <a:chOff x="593981" y="5410200"/>
            <a:chExt cx="22617763" cy="3861374"/>
          </a:xfrm>
        </p:grpSpPr>
        <p:grpSp>
          <p:nvGrpSpPr>
            <p:cNvPr id="113" name="Group 112"/>
            <p:cNvGrpSpPr/>
            <p:nvPr/>
          </p:nvGrpSpPr>
          <p:grpSpPr>
            <a:xfrm>
              <a:off x="593981" y="5410200"/>
              <a:ext cx="22617763" cy="3861374"/>
              <a:chOff x="1270510" y="5267367"/>
              <a:chExt cx="22617763" cy="3861374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1284909" y="5638800"/>
                <a:ext cx="22603364" cy="3489941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1270510" y="5267367"/>
                <a:ext cx="4643604" cy="828633"/>
                <a:chOff x="1224541" y="6322796"/>
                <a:chExt cx="4643604" cy="828633"/>
              </a:xfrm>
            </p:grpSpPr>
            <p:sp>
              <p:nvSpPr>
                <p:cNvPr id="11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2296330" y="6349326"/>
                  <a:ext cx="3308919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4400" b="1" dirty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Round Diagonal Corner Rectangle 118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/>
                <p:cNvSpPr/>
                <p:nvPr/>
              </p:nvSpPr>
              <p:spPr>
                <a:xfrm>
                  <a:off x="2644464" y="6339351"/>
                  <a:ext cx="20186213" cy="2932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3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Đườ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d>
                          <m:dPr>
                            <m:ctrlPr>
                              <a:rPr lang="en-US" sz="46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600" i="1">
                                <a:latin typeface="Cambria Math"/>
                                <a:ea typeface="Arial"/>
                                <a:cs typeface="Times New Roman"/>
                              </a:rPr>
                              <m:t>𝑑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đ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qua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a:rPr lang="vi-VN" sz="4600" i="1">
                            <a:latin typeface="Cambria Math"/>
                            <a:ea typeface="Arial"/>
                            <a:cs typeface="Times New Roman"/>
                          </a:rPr>
                          <m:t>𝑀</m:t>
                        </m:r>
                        <m:d>
                          <m:dPr>
                            <m:ctrlPr>
                              <a:rPr lang="en-US" sz="46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600" i="1">
                                <a:latin typeface="Cambria Math"/>
                                <a:ea typeface="Arial"/>
                                <a:cs typeface="Times New Roman"/>
                              </a:rPr>
                              <m:t>−2;3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VTCP</m:t>
                        </m:r>
                        <m:r>
                          <a:rPr lang="en-US" sz="4600" b="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600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lang="en-US" sz="4600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600" i="1">
                                <a:latin typeface="Cambria Math"/>
                              </a:rPr>
                              <m:t>1;−4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ươ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: </m:t>
                        </m:r>
                      </m:oMath>
                    </m:oMathPara>
                  </a14:m>
                  <a:endParaRPr lang="en-US" sz="4600" dirty="0">
                    <a:latin typeface="Times New Roman"/>
                    <a:ea typeface="Arial"/>
                    <a:cs typeface="Times New Roman"/>
                  </a:endParaRPr>
                </a:p>
                <a:p>
                  <a:pPr algn="just">
                    <a:lnSpc>
                      <a:spcPct val="115000"/>
                    </a:lnSpc>
                    <a:spcAft>
                      <a:spcPts val="3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600" b="0" i="1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600" b="0" i="1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𝑑</m:t>
                            </m:r>
                          </m:e>
                        </m:d>
                        <m:r>
                          <a:rPr lang="en-US" sz="4600" b="0" i="1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: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6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eqArrPr>
                              <m:e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=−2+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=3−4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𝑡</m:t>
                                </m:r>
                              </m:e>
                            </m:eqArr>
                          </m:e>
                        </m:d>
                        <m:r>
                          <m:rPr>
                            <m:nor/>
                          </m:rPr>
                          <a:rPr lang="vi-VN" sz="4600" dirty="0">
                            <a:latin typeface="Times New Roman"/>
                            <a:ea typeface="Arial"/>
                            <a:cs typeface="Times New Roman"/>
                          </a:rPr>
                          <m:t>.</m:t>
                        </m:r>
                      </m:oMath>
                    </m:oMathPara>
                  </a14:m>
                  <a:endParaRPr lang="en-US" sz="4600" dirty="0">
                    <a:latin typeface="Times New Roman"/>
                    <a:ea typeface="Arial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14" name="Rectangle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4464" y="6339351"/>
                  <a:ext cx="20186213" cy="293222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513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23900" y="6248400"/>
            <a:ext cx="4424120" cy="2030934"/>
            <a:chOff x="1380347" y="2775176"/>
            <a:chExt cx="3471269" cy="1593520"/>
          </a:xfrm>
        </p:grpSpPr>
        <p:sp>
          <p:nvSpPr>
            <p:cNvPr id="46" name="Rectangle 45"/>
            <p:cNvSpPr/>
            <p:nvPr/>
          </p:nvSpPr>
          <p:spPr>
            <a:xfrm>
              <a:off x="1765248" y="2775176"/>
              <a:ext cx="3086368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469490" y="6340716"/>
            <a:ext cx="4711940" cy="1846304"/>
            <a:chOff x="1380347" y="2847610"/>
            <a:chExt cx="3697100" cy="1448655"/>
          </a:xfrm>
        </p:grpSpPr>
        <p:sp>
          <p:nvSpPr>
            <p:cNvPr id="61" name="Rectangle 60"/>
            <p:cNvSpPr/>
            <p:nvPr/>
          </p:nvSpPr>
          <p:spPr>
            <a:xfrm>
              <a:off x="1765248" y="2847610"/>
              <a:ext cx="3312199" cy="14486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550326" y="6248400"/>
            <a:ext cx="4336522" cy="2030934"/>
            <a:chOff x="1380347" y="2775177"/>
            <a:chExt cx="3402538" cy="1593520"/>
          </a:xfrm>
        </p:grpSpPr>
        <p:sp>
          <p:nvSpPr>
            <p:cNvPr id="85" name="Rectangle 84"/>
            <p:cNvSpPr/>
            <p:nvPr/>
          </p:nvSpPr>
          <p:spPr>
            <a:xfrm>
              <a:off x="1765249" y="2775177"/>
              <a:ext cx="301763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657600"/>
            <a:ext cx="22683477" cy="2305110"/>
            <a:chOff x="534987" y="1793505"/>
            <a:chExt cx="22683477" cy="2305110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228910"/>
              <a:chOff x="534987" y="1647866"/>
              <a:chExt cx="22664057" cy="222891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215588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2281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2;0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0;3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−3;−1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𝑑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song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song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228134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89" b="-1069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178310" y="6248401"/>
            <a:ext cx="4616554" cy="2030934"/>
            <a:chOff x="1380347" y="2775177"/>
            <a:chExt cx="3622258" cy="1593520"/>
          </a:xfrm>
        </p:grpSpPr>
        <p:sp>
          <p:nvSpPr>
            <p:cNvPr id="105" name="Rectangle 104"/>
            <p:cNvSpPr/>
            <p:nvPr/>
          </p:nvSpPr>
          <p:spPr>
            <a:xfrm>
              <a:off x="1765249" y="2775177"/>
              <a:ext cx="323735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1172645" y="6819050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26781" y="6514176"/>
                <a:ext cx="3058722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=5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781" y="6514176"/>
                <a:ext cx="3058722" cy="15683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242832" y="6437976"/>
                <a:ext cx="3348865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=5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=1+3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832" y="6437976"/>
                <a:ext cx="3348865" cy="15683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420593" y="6469798"/>
                <a:ext cx="3348865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=3−5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593" y="6469798"/>
                <a:ext cx="3348865" cy="15683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430581" y="6469797"/>
                <a:ext cx="3456267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3+5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0581" y="6469797"/>
                <a:ext cx="3456267" cy="15683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559110" y="8635426"/>
            <a:ext cx="22617763" cy="4774585"/>
            <a:chOff x="1270510" y="5267367"/>
            <a:chExt cx="22617763" cy="4774585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44031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523735" y="9693114"/>
                <a:ext cx="20186213" cy="1046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/>
                            <a:ea typeface="Arial"/>
                            <a:cs typeface="Times New Roman"/>
                          </a:rPr>
                          <m:t>𝐶𝐴</m:t>
                        </m:r>
                      </m:e>
                    </m:acc>
                    <m:r>
                      <a:rPr lang="fr-FR" sz="4800" i="1"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fr-FR" sz="4800" i="1">
                            <a:latin typeface="Cambria Math"/>
                            <a:ea typeface="Arial"/>
                            <a:cs typeface="Times New Roman"/>
                          </a:rPr>
                          <m:t>5;1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. Do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𝑑</m:t>
                        </m:r>
                      </m:e>
                    </m:d>
                    <m:r>
                      <m:rPr>
                        <m:nor/>
                      </m:rPr>
                      <a:rPr lang="en-US" sz="4800">
                        <a:latin typeface="Cambria Math"/>
                        <a:ea typeface="Arial"/>
                        <a:cs typeface="Times New Roman"/>
                      </a:rPr>
                      <m:t>//</m:t>
                    </m:r>
                    <m:r>
                      <a:rPr lang="en-US" sz="4800" i="1">
                        <a:latin typeface="Cambria Math"/>
                        <a:ea typeface="Arial"/>
                        <a:cs typeface="Times New Roman"/>
                      </a:rPr>
                      <m:t>𝐴𝐶</m:t>
                    </m:r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𝑑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𝐶𝐴</m:t>
                        </m:r>
                      </m:e>
                    </m:acc>
                    <m:r>
                      <a:rPr lang="en-US" sz="4800" i="1"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5;1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. </a:t>
                </a:r>
                <a:endParaRPr lang="en-US" sz="4800" dirty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5" y="9693114"/>
                <a:ext cx="20186213" cy="1046259"/>
              </a:xfrm>
              <a:prstGeom prst="rect">
                <a:avLst/>
              </a:prstGeom>
              <a:blipFill rotWithShape="0">
                <a:blip r:embed="rId8"/>
                <a:stretch>
                  <a:fillRect l="-936" b="-261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68866" y="11201400"/>
                <a:ext cx="18800392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Lại 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𝑑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Arial"/>
                        <a:cs typeface="Times New Roman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0;3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, do đó phương trình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𝑑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=5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=3+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.</a:t>
                </a:r>
                <a:endParaRPr lang="en-US" sz="48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866" y="11201400"/>
                <a:ext cx="18800392" cy="1740028"/>
              </a:xfrm>
              <a:prstGeom prst="rect">
                <a:avLst/>
              </a:prstGeom>
              <a:blipFill rotWithShape="0">
                <a:blip r:embed="rId9"/>
                <a:stretch>
                  <a:fillRect l="-1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8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23900" y="6248400"/>
            <a:ext cx="4424120" cy="2030934"/>
            <a:chOff x="1380347" y="2775176"/>
            <a:chExt cx="3471269" cy="1593520"/>
          </a:xfrm>
        </p:grpSpPr>
        <p:sp>
          <p:nvSpPr>
            <p:cNvPr id="46" name="Rectangle 45"/>
            <p:cNvSpPr/>
            <p:nvPr/>
          </p:nvSpPr>
          <p:spPr>
            <a:xfrm>
              <a:off x="1765248" y="2775176"/>
              <a:ext cx="3086368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469490" y="6340716"/>
            <a:ext cx="4711940" cy="1846304"/>
            <a:chOff x="1380347" y="2847610"/>
            <a:chExt cx="3697100" cy="1448655"/>
          </a:xfrm>
        </p:grpSpPr>
        <p:sp>
          <p:nvSpPr>
            <p:cNvPr id="61" name="Rectangle 60"/>
            <p:cNvSpPr/>
            <p:nvPr/>
          </p:nvSpPr>
          <p:spPr>
            <a:xfrm>
              <a:off x="1765248" y="2847610"/>
              <a:ext cx="3312199" cy="14486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550326" y="6248400"/>
            <a:ext cx="4336522" cy="2030934"/>
            <a:chOff x="1380347" y="2775177"/>
            <a:chExt cx="3402538" cy="1593520"/>
          </a:xfrm>
        </p:grpSpPr>
        <p:sp>
          <p:nvSpPr>
            <p:cNvPr id="85" name="Rectangle 84"/>
            <p:cNvSpPr/>
            <p:nvPr/>
          </p:nvSpPr>
          <p:spPr>
            <a:xfrm>
              <a:off x="1765249" y="2775177"/>
              <a:ext cx="301763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657600"/>
            <a:ext cx="22683477" cy="2400667"/>
            <a:chOff x="534987" y="1793505"/>
            <a:chExt cx="22683477" cy="2400667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228910"/>
              <a:chOff x="534987" y="1647866"/>
              <a:chExt cx="22664057" cy="222891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215588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24006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2;0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0;3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800" i="1">
                              <a:latin typeface="Cambria Math"/>
                            </a:rPr>
                            <m:t>;−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𝐵𝑀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𝐴𝐵𝐶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240066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89" b="-507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178310" y="6248401"/>
            <a:ext cx="4616554" cy="2030934"/>
            <a:chOff x="1380347" y="2775177"/>
            <a:chExt cx="3622258" cy="1593520"/>
          </a:xfrm>
        </p:grpSpPr>
        <p:sp>
          <p:nvSpPr>
            <p:cNvPr id="105" name="Rectangle 104"/>
            <p:cNvSpPr/>
            <p:nvPr/>
          </p:nvSpPr>
          <p:spPr>
            <a:xfrm>
              <a:off x="1765249" y="2775177"/>
              <a:ext cx="323735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1172645" y="6819050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26781" y="6514176"/>
                <a:ext cx="3058721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781" y="6514176"/>
                <a:ext cx="3058721" cy="15683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242832" y="6437976"/>
                <a:ext cx="3044295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=3−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=1−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832" y="6437976"/>
                <a:ext cx="3044295" cy="15683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420593" y="6469798"/>
                <a:ext cx="3753656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−2+3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=−2+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593" y="6469798"/>
                <a:ext cx="3753656" cy="15683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430581" y="6469797"/>
                <a:ext cx="3341684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3−2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=1−2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0581" y="6469797"/>
                <a:ext cx="3341684" cy="15683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559110" y="8635426"/>
            <a:ext cx="22617763" cy="4774585"/>
            <a:chOff x="1270510" y="5267367"/>
            <a:chExt cx="22617763" cy="4774585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44031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523735" y="9220200"/>
                <a:ext cx="20186213" cy="1455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Ta có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</m:oMath>
                </a14:m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Arial"/>
                    <a:cs typeface="Times New Roman"/>
                  </a:rPr>
                  <a:t>trung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Arial"/>
                    <a:cs typeface="Times New Roman"/>
                  </a:rPr>
                  <a:t>điểm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𝐴𝐶</m:t>
                    </m:r>
                  </m:oMath>
                </a14:m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Arial"/>
                    <a:cs typeface="Times New Roman"/>
                  </a:rPr>
                  <a:t>nên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  <m:d>
                      <m:dPr>
                        <m:ctrlP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800" b="0" i="1" dirty="0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dirty="0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b="0" i="1" dirty="0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80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2</m:t>
                            </m:r>
                          </m:den>
                        </m:f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; </m:t>
                        </m:r>
                        <m:f>
                          <m:fPr>
                            <m:ctrlPr>
                              <a:rPr lang="en-US" sz="480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800" i="1" dirty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 err="1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 dirty="0" err="1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sz="4800" i="1" dirty="0" err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80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⇒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(−1;−1)</m:t>
                    </m:r>
                  </m:oMath>
                </a14:m>
                <a:endParaRPr lang="en-US" sz="4800" dirty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5" y="9220200"/>
                <a:ext cx="20186213" cy="1455921"/>
              </a:xfrm>
              <a:prstGeom prst="rect">
                <a:avLst/>
              </a:prstGeom>
              <a:blipFill rotWithShape="0">
                <a:blip r:embed="rId8"/>
                <a:stretch>
                  <a:fillRect l="-936" b="-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68866" y="10515600"/>
                <a:ext cx="15706321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𝐵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</m:oMath>
                </a14:m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Arial"/>
                    <a:cs typeface="Times New Roman"/>
                  </a:rPr>
                  <a:t>đi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𝐵</m:t>
                    </m:r>
                  </m:oMath>
                </a14:m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Arial"/>
                    <a:cs typeface="Times New Roman"/>
                  </a:rPr>
                  <a:t>nên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Arial"/>
                    <a:cs typeface="Times New Roman"/>
                  </a:rPr>
                  <a:t>nhận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/>
                            <a:ea typeface="Arial"/>
                            <a:cs typeface="Times New Roman"/>
                          </a:rPr>
                          <m:t>𝐶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𝑀</m:t>
                        </m:r>
                      </m:e>
                    </m:acc>
                    <m:r>
                      <a:rPr lang="fr-FR" sz="4800" i="1"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3</m:t>
                        </m:r>
                        <m:r>
                          <a:rPr lang="fr-FR" sz="4800" i="1">
                            <a:latin typeface="Cambria Math"/>
                            <a:ea typeface="Arial"/>
                            <a:cs typeface="Times New Roman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Arial"/>
                    <a:cs typeface="Times New Roman"/>
                  </a:rPr>
                  <a:t>làm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Arial"/>
                    <a:cs typeface="Times New Roman"/>
                  </a:rPr>
                  <a:t>vectơ</a:t>
                </a:r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Arial"/>
                    <a:cs typeface="Times New Roman"/>
                  </a:rPr>
                  <a:t>chỉ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>
                    <a:latin typeface="Times New Roman"/>
                    <a:ea typeface="Arial"/>
                    <a:cs typeface="Times New Roman"/>
                  </a:rPr>
                  <a:t>phương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866" y="10515600"/>
                <a:ext cx="15706321" cy="925446"/>
              </a:xfrm>
              <a:prstGeom prst="rect">
                <a:avLst/>
              </a:prstGeom>
              <a:blipFill rotWithShape="0">
                <a:blip r:embed="rId9"/>
                <a:stretch>
                  <a:fillRect l="-1786" t="-4605" r="-699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68866" y="11506200"/>
                <a:ext cx="18800392" cy="160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Arial"/>
                    <a:cs typeface="Times New Roman"/>
                  </a:rPr>
                  <a:t>D</a:t>
                </a:r>
                <a:r>
                  <a:rPr lang="vi-VN" sz="4400" dirty="0">
                    <a:latin typeface="Times New Roman"/>
                    <a:ea typeface="Arial"/>
                    <a:cs typeface="Times New Roman"/>
                  </a:rPr>
                  <a:t>o đó phương trình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</m:oMath>
                </a14:m>
                <a:r>
                  <a:rPr lang="en-US" sz="44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400" dirty="0" err="1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400" dirty="0">
                    <a:latin typeface="Times New Roman"/>
                    <a:ea typeface="Arial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=0+3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=3+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∈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ℝ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vi-VN" sz="4400" dirty="0">
                    <a:latin typeface="Times New Roman"/>
                    <a:ea typeface="Arial"/>
                    <a:cs typeface="Times New Roman"/>
                  </a:rPr>
                  <a:t>.</a:t>
                </a:r>
                <a:endParaRPr lang="en-US" sz="44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866" y="11506200"/>
                <a:ext cx="18800392" cy="1602683"/>
              </a:xfrm>
              <a:prstGeom prst="rect">
                <a:avLst/>
              </a:prstGeom>
              <a:blipFill rotWithShape="0">
                <a:blip r:embed="rId10"/>
                <a:stretch>
                  <a:fillRect l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46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775" y="3232593"/>
            <a:ext cx="21926763" cy="2429210"/>
            <a:chOff x="922775" y="3232593"/>
            <a:chExt cx="21926763" cy="2429210"/>
          </a:xfrm>
        </p:grpSpPr>
        <p:grpSp>
          <p:nvGrpSpPr>
            <p:cNvPr id="32" name="Group 31"/>
            <p:cNvGrpSpPr/>
            <p:nvPr/>
          </p:nvGrpSpPr>
          <p:grpSpPr>
            <a:xfrm>
              <a:off x="922775" y="3232593"/>
              <a:ext cx="21926763" cy="2429210"/>
              <a:chOff x="920677" y="3232969"/>
              <a:chExt cx="21929301" cy="2429491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6304309" y="3654766"/>
                <a:ext cx="16545669" cy="1597162"/>
              </a:xfrm>
              <a:prstGeom prst="roundRect">
                <a:avLst>
                  <a:gd name="adj" fmla="val 5650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088" name="Pentagon 217087"/>
              <p:cNvSpPr/>
              <p:nvPr/>
            </p:nvSpPr>
            <p:spPr>
              <a:xfrm>
                <a:off x="920677" y="3232969"/>
                <a:ext cx="5151437" cy="2429491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247578" y="3630628"/>
                <a:ext cx="4392488" cy="1939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ECTƠ CHỈ PHƯƠNG CỦA ĐƯỜNG THẲNG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950252" y="3611941"/>
                  <a:ext cx="14996935" cy="1569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được gọi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vi-VN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ectơ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 đường thẳng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nếu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8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 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 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 của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song </a:t>
                  </a:r>
                  <a:r>
                    <a:rPr lang="en-US" sz="4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song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hoặc 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trùng</a:t>
                  </a:r>
                  <a:r>
                    <a:rPr lang="en-US" sz="48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0252" y="3611941"/>
                  <a:ext cx="14996935" cy="156965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829" t="-8560" b="-202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922775" y="6248400"/>
            <a:ext cx="21926763" cy="4223747"/>
            <a:chOff x="922775" y="6248400"/>
            <a:chExt cx="21926763" cy="4223747"/>
          </a:xfrm>
        </p:grpSpPr>
        <p:grpSp>
          <p:nvGrpSpPr>
            <p:cNvPr id="33" name="Group 32"/>
            <p:cNvGrpSpPr/>
            <p:nvPr/>
          </p:nvGrpSpPr>
          <p:grpSpPr>
            <a:xfrm>
              <a:off x="922775" y="6248400"/>
              <a:ext cx="21926763" cy="4223747"/>
              <a:chOff x="920677" y="6267294"/>
              <a:chExt cx="21929301" cy="4224234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6304309" y="6779270"/>
                <a:ext cx="16545669" cy="3451359"/>
              </a:xfrm>
              <a:prstGeom prst="roundRect">
                <a:avLst>
                  <a:gd name="adj" fmla="val 753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Pentagon 45"/>
              <p:cNvSpPr/>
              <p:nvPr/>
            </p:nvSpPr>
            <p:spPr>
              <a:xfrm>
                <a:off x="920677" y="6267294"/>
                <a:ext cx="5151437" cy="4224234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88567" y="7535341"/>
                <a:ext cx="5099644" cy="1939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TRÌNH THAM SỐ CỦA ĐƯỜNG THẲNG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6659759" y="7010400"/>
                  <a:ext cx="15897028" cy="29569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Cho đường thẳng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 đi qua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40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4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là 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vi-VN" sz="4400" dirty="0">
                      <a:latin typeface="Times New Roman" pitchFamily="18" charset="0"/>
                      <a:cs typeface="Times New Roman" pitchFamily="18" charset="0"/>
                    </a:rPr>
                    <a:t>ectơ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 chỉ phương của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44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Khi đó phương trình tham số của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 là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44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l-NL" sz="4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nl-NL" sz="4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nl-NL" sz="44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l-NL" sz="4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nl-NL" sz="4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nl-NL" sz="4400">
                          <a:latin typeface="Times New Roman" pitchFamily="18" charset="0"/>
                          <a:cs typeface="Times New Roman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i="1">
                              <a:latin typeface="Cambria Math"/>
                            </a:rPr>
                            <m:t>𝑡</m:t>
                          </m:r>
                          <m:r>
                            <a:rPr lang="nl-NL" sz="4400" i="1">
                              <a:latin typeface="Cambria Math"/>
                            </a:rPr>
                            <m:t>∈</m:t>
                          </m:r>
                          <m:r>
                            <a:rPr lang="nl-NL" sz="4400" i="1">
                              <a:latin typeface="Cambria Math"/>
                            </a:rPr>
                            <m:t>ℝ</m:t>
                          </m:r>
                        </m:e>
                      </m:d>
                    </m:oMath>
                  </a14:m>
                  <a:endParaRPr lang="en-US" sz="4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9759" y="7010400"/>
                  <a:ext cx="15897028" cy="29569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34" t="-3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124200"/>
            <a:ext cx="22262517" cy="2700439"/>
            <a:chOff x="1076414" y="4334859"/>
            <a:chExt cx="22262517" cy="270043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05662" cy="2364207"/>
              <a:chOff x="637542" y="1083939"/>
              <a:chExt cx="8586840" cy="93079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586840" cy="9307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8525386" cy="6179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Vectơ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được gọi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là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vi-VN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Vectơ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chỉ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phương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của đường thẳng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 nếu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4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≠0 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và 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giá của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song </a:t>
                    </a:r>
                    <a:r>
                      <a:rPr lang="en-US" sz="4800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song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hoặc 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trùng</a:t>
                    </a:r>
                    <a:r>
                      <a:rPr lang="en-US" sz="48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với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en-US" sz="4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vi-VN" sz="4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525386" cy="61798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267" t="-8560" r="-535" b="-2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6580396"/>
            <a:ext cx="12675447" cy="5459204"/>
            <a:chOff x="1390107" y="4038600"/>
            <a:chExt cx="12675447" cy="5459204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12675447" cy="5421763"/>
              <a:chOff x="1232452" y="2495616"/>
              <a:chExt cx="12675447" cy="5421763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12675447" cy="5059094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87450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 flipV="1">
            <a:off x="14619718" y="7891060"/>
            <a:ext cx="8719213" cy="172089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16792699" y="7470086"/>
            <a:ext cx="2104870" cy="4209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14963899" y="7891060"/>
            <a:ext cx="1790416" cy="342900"/>
          </a:xfrm>
          <a:prstGeom prst="line">
            <a:avLst/>
          </a:prstGeom>
          <a:ln>
            <a:solidFill>
              <a:srgbClr val="263E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8927296" y="6854287"/>
            <a:ext cx="3094903" cy="615799"/>
          </a:xfrm>
          <a:prstGeom prst="line">
            <a:avLst/>
          </a:prstGeom>
          <a:ln>
            <a:solidFill>
              <a:srgbClr val="263E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7661315" y="6852185"/>
                <a:ext cx="918038" cy="74635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315" y="6852185"/>
                <a:ext cx="918038" cy="7463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0169301" y="8732189"/>
                <a:ext cx="457200" cy="74635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vi-VN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9301" y="8732189"/>
                <a:ext cx="457200" cy="74635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449387" y="7582991"/>
                <a:ext cx="12420600" cy="2168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lvl="0" indent="-571500">
                  <a:buFont typeface="Arial" panose="020B0604020202020204" pitchFamily="34" charset="0"/>
                  <a:buChar char="•"/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cũng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phương</a:t>
                </a:r>
                <a:endParaRPr lang="en-US" sz="4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7582991"/>
                <a:ext cx="12420600" cy="2168222"/>
              </a:xfrm>
              <a:prstGeom prst="rect">
                <a:avLst/>
              </a:prstGeom>
              <a:blipFill rotWithShape="0">
                <a:blip r:embed="rId6"/>
                <a:stretch>
                  <a:fillRect l="-1816" t="-5618" b="-10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1449387" y="9915942"/>
            <a:ext cx="1242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ectơ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16792699" y="8483880"/>
            <a:ext cx="3567455" cy="7134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7661315" y="8128709"/>
                <a:ext cx="367637" cy="74635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vi-VN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315" y="8128709"/>
                <a:ext cx="367637" cy="746358"/>
              </a:xfrm>
              <a:prstGeom prst="rect">
                <a:avLst/>
              </a:prstGeom>
              <a:blipFill rotWithShape="0">
                <a:blip r:embed="rId7"/>
                <a:stretch>
                  <a:fillRect r="-6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/>
          <p:cNvCxnSpPr/>
          <p:nvPr/>
        </p:nvCxnSpPr>
        <p:spPr>
          <a:xfrm flipH="1">
            <a:off x="16845199" y="10390621"/>
            <a:ext cx="4104740" cy="8291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4963899" y="11219793"/>
            <a:ext cx="1790416" cy="342900"/>
          </a:xfrm>
          <a:prstGeom prst="line">
            <a:avLst/>
          </a:prstGeom>
          <a:ln>
            <a:solidFill>
              <a:srgbClr val="263E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0978831" y="10183021"/>
            <a:ext cx="1043368" cy="207600"/>
          </a:xfrm>
          <a:prstGeom prst="line">
            <a:avLst/>
          </a:prstGeom>
          <a:ln>
            <a:solidFill>
              <a:srgbClr val="263E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7661315" y="10180918"/>
                <a:ext cx="367637" cy="74635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vi-VN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315" y="10180918"/>
                <a:ext cx="367637" cy="746358"/>
              </a:xfrm>
              <a:prstGeom prst="rect">
                <a:avLst/>
              </a:prstGeom>
              <a:blipFill rotWithShape="0">
                <a:blip r:embed="rId8"/>
                <a:stretch>
                  <a:fillRect r="-6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03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5" grpId="0"/>
      <p:bldP spid="61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4330169"/>
            <a:chOff x="1076414" y="4334859"/>
            <a:chExt cx="22325581" cy="4330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993937"/>
              <a:chOff x="637542" y="1083939"/>
              <a:chExt cx="8611674" cy="157243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5724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8525386" cy="1266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Cho đường thẳng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đi qua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=(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 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lang="vi-VN" sz="4800" dirty="0">
                        <a:latin typeface="Times New Roman" pitchFamily="18" charset="0"/>
                        <a:cs typeface="Times New Roman" pitchFamily="18" charset="0"/>
                      </a:rPr>
                      <a:t>ectơ</a:t>
                    </a:r>
                    <a:r>
                      <a:rPr lang="nl-NL" sz="4800" dirty="0">
                        <a:latin typeface="Times New Roman" pitchFamily="18" charset="0"/>
                        <a:cs typeface="Times New Roman" pitchFamily="18" charset="0"/>
                      </a:rPr>
                      <a:t> chỉ phương của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Khi đó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)∈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⇔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  <m:sSub>
                              <m:sSub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&amp;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48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48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l-NL" sz="48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nl-NL" sz="48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&amp;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48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48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nl-NL" sz="48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nl-NL" sz="48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eqArr>
                          </m:e>
                        </m:d>
                        <m:r>
                          <m:rPr>
                            <m:nor/>
                          </m:rPr>
                          <a:rPr lang="nl-NL" sz="480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  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ℝ</m:t>
                            </m:r>
                          </m:e>
                        </m:d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(1).</a:t>
                    </a:r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Hệ (1) gọi là </a:t>
                    </a:r>
                    <a:r>
                      <a:rPr lang="nl-NL" sz="48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phương trình tham số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của đường thẳng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gọi là tham số.</a:t>
                    </a:r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525386" cy="1266688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267" t="-4167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390107" y="8382000"/>
            <a:ext cx="21948824" cy="2819400"/>
            <a:chOff x="1390107" y="8382000"/>
            <a:chExt cx="21948824" cy="2819400"/>
          </a:xfrm>
        </p:grpSpPr>
        <p:grpSp>
          <p:nvGrpSpPr>
            <p:cNvPr id="54" name="Group 53"/>
            <p:cNvGrpSpPr/>
            <p:nvPr/>
          </p:nvGrpSpPr>
          <p:grpSpPr>
            <a:xfrm>
              <a:off x="1390107" y="8382000"/>
              <a:ext cx="21948824" cy="2819400"/>
              <a:chOff x="1390107" y="4038600"/>
              <a:chExt cx="21948824" cy="2819400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1390107" y="4076041"/>
                <a:ext cx="21948824" cy="2781959"/>
                <a:chOff x="1232452" y="2495616"/>
                <a:chExt cx="21948824" cy="2781959"/>
              </a:xfrm>
            </p:grpSpPr>
            <p:sp>
              <p:nvSpPr>
                <p:cNvPr id="62" name="Rounded Rectangle 61"/>
                <p:cNvSpPr/>
                <p:nvPr/>
              </p:nvSpPr>
              <p:spPr>
                <a:xfrm>
                  <a:off x="1232452" y="2858285"/>
                  <a:ext cx="21948824" cy="24192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1661194" y="4038600"/>
                <a:ext cx="28745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614981" y="9456003"/>
                  <a:ext cx="21018005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685800" indent="-685800">
                    <a:buFont typeface="Arial" panose="020B0604020202020204" pitchFamily="34" charset="0"/>
                    <a:buChar char="•"/>
                  </a:pPr>
                  <a:r>
                    <a:rPr lang="nl-NL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có phương trình tham số là (1), khi đó </a:t>
                  </a:r>
                  <a14:m>
                    <m:oMath xmlns:m="http://schemas.openxmlformats.org/officeDocument/2006/math"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𝛥</m:t>
                      </m:r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𝑎𝑡</m:t>
                          </m:r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l-NL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𝑏𝑡</m:t>
                          </m:r>
                        </m:e>
                      </m:d>
                    </m:oMath>
                  </a14:m>
                  <a:r>
                    <a:rPr lang="nl-NL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  <a:p>
                  <a:pPr marL="685800" indent="-685800">
                    <a:buFont typeface="Arial" panose="020B0604020202020204" pitchFamily="34" charset="0"/>
                    <a:buChar char="•"/>
                  </a:pPr>
                  <a:r>
                    <a:rPr lang="nl-NL" sz="4800" dirty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cụ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thì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4981" y="9456003"/>
                  <a:ext cx="21018005" cy="15696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218" t="-8527" b="-197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6754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283749" y="7391399"/>
            <a:ext cx="21819676" cy="2971800"/>
            <a:chOff x="1270511" y="5867400"/>
            <a:chExt cx="21819676" cy="3287795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3016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3461657"/>
            <a:ext cx="21841827" cy="3481742"/>
            <a:chOff x="1272674" y="3461657"/>
            <a:chExt cx="21841827" cy="3481742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3481742"/>
              <a:chOff x="1268078" y="3405486"/>
              <a:chExt cx="21841827" cy="3481742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1"/>
                <a:ext cx="21841827" cy="309627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50671" y="3527166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710901" y="3906146"/>
                  <a:ext cx="18074485" cy="2927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=2−3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=5+9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eqArr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4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d>
                    </m:oMath>
                  </a14:m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thuộc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 v</a:t>
                  </a:r>
                  <a:r>
                    <a: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ectơ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901" y="3906146"/>
                  <a:ext cx="18074485" cy="292759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51" b="-10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47860" y="8220690"/>
                <a:ext cx="187557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Cho t = 0. 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860" y="8220690"/>
                <a:ext cx="18755709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495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93733" y="9296400"/>
                <a:ext cx="210440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v</a:t>
                </a:r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33" y="9296400"/>
                <a:ext cx="21044054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333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45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283749" y="6553200"/>
            <a:ext cx="21819676" cy="6705600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3461657"/>
            <a:ext cx="21841827" cy="2752813"/>
            <a:chOff x="1272674" y="3461657"/>
            <a:chExt cx="21841827" cy="2752813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2752813"/>
              <a:chOff x="1268078" y="3405486"/>
              <a:chExt cx="21841827" cy="2752813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1"/>
                <a:ext cx="21841827" cy="2367348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50671" y="3527166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710902" y="3906146"/>
                  <a:ext cx="16078200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thỏa</a:t>
                  </a:r>
                </a:p>
                <a:p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đi qua điểm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(5;−2) 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</a:t>
                  </a:r>
                  <a:r>
                    <a: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ectơ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</a:rPr>
                        <m:t>=(−1;3)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đi qua 2 điểm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;2) 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902" y="3906146"/>
                  <a:ext cx="16078200" cy="230832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744" t="-5820" b="-134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33393" y="7315200"/>
                <a:ext cx="18755709" cy="2478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(5;−2)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</a:t>
                </a:r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=(−1;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3)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48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4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hương trình tham số của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=5−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=−2+3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93" y="7315200"/>
                <a:ext cx="18755709" cy="2478692"/>
              </a:xfrm>
              <a:prstGeom prst="rect">
                <a:avLst/>
              </a:prstGeom>
              <a:blipFill rotWithShape="0">
                <a:blip r:embed="rId4"/>
                <a:stretch>
                  <a:fillRect l="-1495" t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70447" y="9794596"/>
                <a:ext cx="21044054" cy="3311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đường thẳng</a:t>
                </a:r>
                <a:r>
                  <a:rPr lang="nl-NL" sz="4800" dirty="0"/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 qua 2 điểm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(−1;2)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3;1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</a:t>
                </a:r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=(4;−1)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hương trình tham số của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=−1+4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=2−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447" y="9794596"/>
                <a:ext cx="21044054" cy="3311804"/>
              </a:xfrm>
              <a:prstGeom prst="rect">
                <a:avLst/>
              </a:prstGeom>
              <a:blipFill rotWithShape="0">
                <a:blip r:embed="rId5"/>
                <a:stretch>
                  <a:fillRect l="-1333" t="-4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55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chỉ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1372842" y="3593406"/>
            <a:ext cx="21868726" cy="8674794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937700" y="3657600"/>
                <a:ext cx="21649603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00" y="3657600"/>
                <a:ext cx="21649603" cy="1740028"/>
              </a:xfrm>
              <a:prstGeom prst="rect">
                <a:avLst/>
              </a:prstGeom>
              <a:blipFill rotWithShape="0">
                <a:blip r:embed="rId3"/>
                <a:stretch>
                  <a:fillRect l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7"/>
          <p:cNvGrpSpPr/>
          <p:nvPr/>
        </p:nvGrpSpPr>
        <p:grpSpPr>
          <a:xfrm>
            <a:off x="1240345" y="3346965"/>
            <a:ext cx="235123" cy="226625"/>
            <a:chOff x="217543" y="8657358"/>
            <a:chExt cx="263525" cy="254000"/>
          </a:xfrm>
        </p:grpSpPr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217543" y="8657358"/>
              <a:ext cx="263525" cy="254000"/>
            </a:xfrm>
            <a:custGeom>
              <a:avLst/>
              <a:gdLst>
                <a:gd name="T0" fmla="*/ 50 w 70"/>
                <a:gd name="T1" fmla="*/ 68 h 68"/>
                <a:gd name="T2" fmla="*/ 45 w 70"/>
                <a:gd name="T3" fmla="*/ 67 h 68"/>
                <a:gd name="T4" fmla="*/ 2 w 70"/>
                <a:gd name="T5" fmla="*/ 23 h 68"/>
                <a:gd name="T6" fmla="*/ 2 w 70"/>
                <a:gd name="T7" fmla="*/ 15 h 68"/>
                <a:gd name="T8" fmla="*/ 14 w 70"/>
                <a:gd name="T9" fmla="*/ 3 h 68"/>
                <a:gd name="T10" fmla="*/ 22 w 70"/>
                <a:gd name="T11" fmla="*/ 0 h 68"/>
                <a:gd name="T12" fmla="*/ 31 w 70"/>
                <a:gd name="T13" fmla="*/ 3 h 68"/>
                <a:gd name="T14" fmla="*/ 65 w 70"/>
                <a:gd name="T15" fmla="*/ 38 h 68"/>
                <a:gd name="T16" fmla="*/ 65 w 70"/>
                <a:gd name="T17" fmla="*/ 55 h 68"/>
                <a:gd name="T18" fmla="*/ 54 w 70"/>
                <a:gd name="T19" fmla="*/ 67 h 68"/>
                <a:gd name="T20" fmla="*/ 50 w 70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8">
                  <a:moveTo>
                    <a:pt x="50" y="68"/>
                  </a:moveTo>
                  <a:cubicBezTo>
                    <a:pt x="48" y="68"/>
                    <a:pt x="47" y="68"/>
                    <a:pt x="45" y="6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1"/>
                    <a:pt x="19" y="0"/>
                    <a:pt x="22" y="0"/>
                  </a:cubicBezTo>
                  <a:cubicBezTo>
                    <a:pt x="26" y="0"/>
                    <a:pt x="29" y="1"/>
                    <a:pt x="31" y="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70" y="42"/>
                    <a:pt x="70" y="50"/>
                    <a:pt x="65" y="55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3" y="68"/>
                    <a:pt x="51" y="68"/>
                    <a:pt x="5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239768" y="8674820"/>
              <a:ext cx="217488" cy="214313"/>
            </a:xfrm>
            <a:custGeom>
              <a:avLst/>
              <a:gdLst>
                <a:gd name="T0" fmla="*/ 55 w 58"/>
                <a:gd name="T1" fmla="*/ 46 h 57"/>
                <a:gd name="T2" fmla="*/ 55 w 58"/>
                <a:gd name="T3" fmla="*/ 37 h 57"/>
                <a:gd name="T4" fmla="*/ 21 w 58"/>
                <a:gd name="T5" fmla="*/ 2 h 57"/>
                <a:gd name="T6" fmla="*/ 12 w 58"/>
                <a:gd name="T7" fmla="*/ 2 h 57"/>
                <a:gd name="T8" fmla="*/ 0 w 58"/>
                <a:gd name="T9" fmla="*/ 14 h 57"/>
                <a:gd name="T10" fmla="*/ 44 w 58"/>
                <a:gd name="T11" fmla="*/ 57 h 57"/>
                <a:gd name="T12" fmla="*/ 55 w 58"/>
                <a:gd name="T13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7">
                  <a:moveTo>
                    <a:pt x="55" y="46"/>
                  </a:moveTo>
                  <a:cubicBezTo>
                    <a:pt x="58" y="43"/>
                    <a:pt x="58" y="39"/>
                    <a:pt x="55" y="3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4" y="0"/>
                    <a:pt x="12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55" y="46"/>
                    <a:pt x="55" y="46"/>
                    <a:pt x="5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37700" y="5562600"/>
                <a:ext cx="19735800" cy="3189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có: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suy ra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00" y="5562600"/>
                <a:ext cx="19735800" cy="3189206"/>
              </a:xfrm>
              <a:prstGeom prst="rect">
                <a:avLst/>
              </a:prstGeom>
              <a:blipFill rotWithShape="0">
                <a:blip r:embed="rId4"/>
                <a:stretch>
                  <a:fillRect l="-1421" t="-4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37700" y="9232677"/>
                <a:ext cx="16002000" cy="1168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được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.(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00" y="9232677"/>
                <a:ext cx="16002000" cy="1168397"/>
              </a:xfrm>
              <a:prstGeom prst="rect">
                <a:avLst/>
              </a:prstGeom>
              <a:blipFill rotWithShape="0">
                <a:blip r:embed="rId5"/>
                <a:stretch>
                  <a:fillRect l="-1752" t="-4712" b="-5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37700" y="10881944"/>
                <a:ext cx="20193000" cy="1168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</a:t>
                </a:r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hệ số góc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00" y="10881944"/>
                <a:ext cx="20193000" cy="1168397"/>
              </a:xfrm>
              <a:prstGeom prst="rect">
                <a:avLst/>
              </a:prstGeom>
              <a:blipFill rotWithShape="0">
                <a:blip r:embed="rId6"/>
                <a:stretch>
                  <a:fillRect l="-1389" t="-4688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10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</p:grpSp>
      <p:grpSp>
        <p:nvGrpSpPr>
          <p:cNvPr id="49" name="Group 54"/>
          <p:cNvGrpSpPr/>
          <p:nvPr/>
        </p:nvGrpSpPr>
        <p:grpSpPr>
          <a:xfrm>
            <a:off x="1272674" y="3461657"/>
            <a:ext cx="21841827" cy="4313685"/>
            <a:chOff x="1268078" y="3405486"/>
            <a:chExt cx="21841827" cy="4313685"/>
          </a:xfrm>
        </p:grpSpPr>
        <p:sp>
          <p:nvSpPr>
            <p:cNvPr id="50" name="Rounded Rectangle 49"/>
            <p:cNvSpPr/>
            <p:nvPr/>
          </p:nvSpPr>
          <p:spPr>
            <a:xfrm>
              <a:off x="1268078" y="3790950"/>
              <a:ext cx="21841827" cy="392822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5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10902" y="3906146"/>
                <a:ext cx="16078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02" y="3906146"/>
                <a:ext cx="1607820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74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45587" y="4906644"/>
                <a:ext cx="3048000" cy="839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587" y="4906644"/>
                <a:ext cx="3048000" cy="8399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122118" y="5879905"/>
                <a:ext cx="24403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118" y="5879905"/>
                <a:ext cx="2440312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122118" y="6874422"/>
                <a:ext cx="54883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tồn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118" y="6874422"/>
                <a:ext cx="5488312" cy="769441"/>
              </a:xfrm>
              <a:prstGeom prst="rect">
                <a:avLst/>
              </a:prstGeom>
              <a:blipFill rotWithShape="0">
                <a:blip r:embed="rId6"/>
                <a:stretch>
                  <a:fillRect t="-13492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87" name="TextBox 86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chỉ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10902" y="4840070"/>
                <a:ext cx="4434685" cy="90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=(−1;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02" y="4840070"/>
                <a:ext cx="4434685" cy="908005"/>
              </a:xfrm>
              <a:prstGeom prst="rect">
                <a:avLst/>
              </a:prstGeom>
              <a:blipFill rotWithShape="0">
                <a:blip r:embed="rId7"/>
                <a:stretch>
                  <a:fillRect l="-6327" t="-6711" b="-34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10902" y="5851002"/>
                <a:ext cx="35964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3;0</m:t>
                        </m: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02" y="5851002"/>
                <a:ext cx="3596485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779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10902" y="6784926"/>
                <a:ext cx="35964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=(0;3)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02" y="6784926"/>
                <a:ext cx="3596485" cy="830997"/>
              </a:xfrm>
              <a:prstGeom prst="rect">
                <a:avLst/>
              </a:prstGeom>
              <a:blipFill rotWithShape="0">
                <a:blip r:embed="rId9"/>
                <a:stretch>
                  <a:fillRect l="-779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69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54" grpId="0"/>
      <p:bldP spid="60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87" name="TextBox 86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chính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76414" y="3747030"/>
            <a:ext cx="22325581" cy="4025369"/>
            <a:chOff x="1076414" y="4334859"/>
            <a:chExt cx="22325581" cy="4025369"/>
          </a:xfrm>
        </p:grpSpPr>
        <p:grpSp>
          <p:nvGrpSpPr>
            <p:cNvPr id="61" name="Group 5"/>
            <p:cNvGrpSpPr/>
            <p:nvPr/>
          </p:nvGrpSpPr>
          <p:grpSpPr>
            <a:xfrm>
              <a:off x="1533269" y="4671091"/>
              <a:ext cx="21868726" cy="3689137"/>
              <a:chOff x="637542" y="1083939"/>
              <a:chExt cx="8611674" cy="1452430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637542" y="1083939"/>
                <a:ext cx="8611674" cy="1452430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698996" y="1336358"/>
                    <a:ext cx="8525386" cy="1116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Cho đường thẳng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đi qua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=(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(</a:t>
                    </a:r>
                    <a14:m>
                      <m:oMath xmlns:m="http://schemas.openxmlformats.org/officeDocument/2006/math"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≠0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và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≠0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) là 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lang="vi-VN" sz="4800" dirty="0">
                        <a:latin typeface="Times New Roman" pitchFamily="18" charset="0"/>
                        <a:cs typeface="Times New Roman" pitchFamily="18" charset="0"/>
                      </a:rPr>
                      <a:t>ectơ</a:t>
                    </a:r>
                    <a:r>
                      <a:rPr lang="nl-NL" sz="4800" dirty="0">
                        <a:latin typeface="Times New Roman" pitchFamily="18" charset="0"/>
                        <a:cs typeface="Times New Roman" pitchFamily="18" charset="0"/>
                      </a:rPr>
                      <a:t> chỉ phương của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Khi đó phương trình chính tắc của đường thẳng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𝛥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có dạng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Δ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:</m:t>
                          </m:r>
                          <m:f>
                            <m:fPr>
                              <m:ctrlP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𝑏</m:t>
                              </m:r>
                            </m:den>
                          </m:f>
                        </m:oMath>
                      </m:oMathPara>
                    </a14:m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4" name="TextBox 1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525386" cy="111605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267" t="-47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2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91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90" name="TextBox 89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1390107" y="8153400"/>
            <a:ext cx="21948824" cy="2209800"/>
            <a:chOff x="1390107" y="8382000"/>
            <a:chExt cx="21948824" cy="2209800"/>
          </a:xfrm>
        </p:grpSpPr>
        <p:grpSp>
          <p:nvGrpSpPr>
            <p:cNvPr id="106" name="Group 105"/>
            <p:cNvGrpSpPr/>
            <p:nvPr/>
          </p:nvGrpSpPr>
          <p:grpSpPr>
            <a:xfrm>
              <a:off x="1390107" y="8382000"/>
              <a:ext cx="21948824" cy="2209800"/>
              <a:chOff x="1390107" y="4038600"/>
              <a:chExt cx="21948824" cy="2209800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1390107" y="4076041"/>
                <a:ext cx="21948824" cy="2172359"/>
                <a:chOff x="1232452" y="2495616"/>
                <a:chExt cx="21948824" cy="2172359"/>
              </a:xfrm>
            </p:grpSpPr>
            <p:sp>
              <p:nvSpPr>
                <p:cNvPr id="110" name="Rounded Rectangle 109"/>
                <p:cNvSpPr/>
                <p:nvPr/>
              </p:nvSpPr>
              <p:spPr>
                <a:xfrm>
                  <a:off x="1232452" y="2858285"/>
                  <a:ext cx="21948824" cy="18096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1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9" name="TextBox 108"/>
              <p:cNvSpPr txBox="1"/>
              <p:nvPr/>
            </p:nvSpPr>
            <p:spPr>
              <a:xfrm>
                <a:off x="1661194" y="4038600"/>
                <a:ext cx="184858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1614981" y="9456003"/>
                  <a:ext cx="2155140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trường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hoặc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thì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chính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tắc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4981" y="9456003"/>
                  <a:ext cx="21551406" cy="8309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01" t="-16176" r="-424" b="-38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7427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82894" y="6096000"/>
            <a:ext cx="4329738" cy="1042191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6096000"/>
            <a:ext cx="4424122" cy="1042191"/>
            <a:chOff x="1380347" y="3163074"/>
            <a:chExt cx="3471271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6096000"/>
            <a:ext cx="4305488" cy="1042191"/>
            <a:chOff x="1380347" y="3163074"/>
            <a:chExt cx="3378188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733800"/>
            <a:ext cx="22664057" cy="1908571"/>
            <a:chOff x="534987" y="1869705"/>
            <a:chExt cx="22664057" cy="1908571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869748"/>
              <a:chOff x="534987" y="1647866"/>
              <a:chExt cx="22664057" cy="1869748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443393" cy="1796723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040187" y="1945905"/>
                  <a:ext cx="18468976" cy="1832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/>
                  <a:r>
                    <a:rPr lang="nl-NL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 vectơ chỉ phương của đường thẳng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=2+3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=−3−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</a:t>
                  </a:r>
                  <a:endPara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7" y="1945905"/>
                  <a:ext cx="18468976" cy="183237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6096000"/>
            <a:ext cx="4246517" cy="1042191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7382894" y="617227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339804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2;–3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3398046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341080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3;–1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3410806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3043205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3;1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3043205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342523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3;–3</m:t>
                          </m: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3425233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618104" y="7467600"/>
            <a:ext cx="22617763" cy="3784309"/>
            <a:chOff x="1270510" y="5267367"/>
            <a:chExt cx="22617763" cy="3784309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341287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30891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4978709" y="7671374"/>
                <a:ext cx="16892278" cy="1960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Đườ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ẳ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Arial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i="1"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sz="4400" i="1"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+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𝑎𝑡</m:t>
                              </m:r>
                            </m:e>
                            <m:e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Arial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i="1"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vi-VN" sz="4400" i="1"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+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𝑏𝑡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vect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ơ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ch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ỉ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vi-VN" sz="4400" i="1">
                              <a:latin typeface="Cambria Math"/>
                              <a:ea typeface="Arial"/>
                              <a:cs typeface="Times New Roman"/>
                            </a:rPr>
                            <m:t>𝑢</m:t>
                          </m:r>
                        </m:e>
                      </m:acc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=(</m:t>
                      </m:r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𝑎</m:t>
                      </m:r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;</m:t>
                      </m:r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𝑏</m:t>
                      </m:r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709" y="7671374"/>
                <a:ext cx="16892278" cy="196003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379806" y="9665275"/>
                <a:ext cx="18926708" cy="1471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Đườ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ẳ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=2+3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=−3−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vect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ơ 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ch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ỉ 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vi-VN" sz="4000" i="1">
                          <a:latin typeface="Cambria Math"/>
                          <a:ea typeface="Arial"/>
                          <a:cs typeface="Times New Roman"/>
                        </a:rPr>
                        <m:t>=(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3</m:t>
                      </m:r>
                      <m:r>
                        <a:rPr lang="vi-VN" sz="4000" i="1">
                          <a:latin typeface="Cambria Math"/>
                          <a:ea typeface="Arial"/>
                          <a:cs typeface="Times New Roman"/>
                        </a:rPr>
                        <m:t>;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−1</m:t>
                      </m:r>
                      <m:r>
                        <a:rPr lang="vi-VN" sz="4000" i="1">
                          <a:latin typeface="Cambria Math"/>
                          <a:ea typeface="Arial"/>
                          <a:cs typeface="Times New Roman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806" y="9665275"/>
                <a:ext cx="18926708" cy="147104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55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1423</Words>
  <Application>Microsoft Office PowerPoint</Application>
  <PresentationFormat>Custom</PresentationFormat>
  <Paragraphs>215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Administrator</cp:lastModifiedBy>
  <cp:revision>87</cp:revision>
  <dcterms:created xsi:type="dcterms:W3CDTF">2013-08-31T11:42:51Z</dcterms:created>
  <dcterms:modified xsi:type="dcterms:W3CDTF">2024-10-03T00:38:18Z</dcterms:modified>
</cp:coreProperties>
</file>