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3" r:id="rId9"/>
    <p:sldId id="264" r:id="rId10"/>
    <p:sldId id="265" r:id="rId11"/>
    <p:sldId id="272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3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FC34D-6607-4E67-9235-722705DF9160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CE436-6B9D-4F30-BDDE-381DE3B34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43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773324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272819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1d6b9fc1b1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g11d6b9fc1b1_0_2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1" name="Google Shape;241;g11d6b9fc1b1_0_2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93541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65264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0" name="Google Shape;26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550536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4" name="Google Shape;27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83881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66997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14642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73831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172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87033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1e1a532aa8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g11e1a532aa8_0_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g11e1a532aa8_0_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2825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1e1a532aa8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g11e1a532aa8_0_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0" name="Google Shape;180;g11e1a532aa8_0_9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8151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1e1a532aa8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g11e1a532aa8_1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7" name="Google Shape;207;g11e1a532aa8_1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9218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E9BD-7550-4467-B524-88998BA3F209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A380C-EF1F-4721-9AEC-F5A613DA1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134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E9BD-7550-4467-B524-88998BA3F209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A380C-EF1F-4721-9AEC-F5A613DA1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32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E9BD-7550-4467-B524-88998BA3F209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A380C-EF1F-4721-9AEC-F5A613DA1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147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E9BD-7550-4467-B524-88998BA3F209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A380C-EF1F-4721-9AEC-F5A613DA1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1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E9BD-7550-4467-B524-88998BA3F209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A380C-EF1F-4721-9AEC-F5A613DA1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75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E9BD-7550-4467-B524-88998BA3F209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A380C-EF1F-4721-9AEC-F5A613DA1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374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E9BD-7550-4467-B524-88998BA3F209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A380C-EF1F-4721-9AEC-F5A613DA1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85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E9BD-7550-4467-B524-88998BA3F209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A380C-EF1F-4721-9AEC-F5A613DA1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59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E9BD-7550-4467-B524-88998BA3F209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A380C-EF1F-4721-9AEC-F5A613DA1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073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E9BD-7550-4467-B524-88998BA3F209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A380C-EF1F-4721-9AEC-F5A613DA1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546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E9BD-7550-4467-B524-88998BA3F209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A380C-EF1F-4721-9AEC-F5A613DA1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571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BE9BD-7550-4467-B524-88998BA3F209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A380C-EF1F-4721-9AEC-F5A613DA1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146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microsoft.com/office/2007/relationships/hdphoto" Target="../media/hdphoto3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0.png"/><Relationship Id="rId5" Type="http://schemas.microsoft.com/office/2007/relationships/hdphoto" Target="../media/hdphoto1.wdp"/><Relationship Id="rId10" Type="http://schemas.openxmlformats.org/officeDocument/2006/relationships/image" Target="../media/image9.jpeg"/><Relationship Id="rId4" Type="http://schemas.openxmlformats.org/officeDocument/2006/relationships/image" Target="../media/image5.png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3" y="6858"/>
            <a:ext cx="12179808" cy="68511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333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1e1a532aa8_1_16"/>
          <p:cNvSpPr txBox="1"/>
          <p:nvPr/>
        </p:nvSpPr>
        <p:spPr>
          <a:xfrm>
            <a:off x="1161511" y="1124472"/>
            <a:ext cx="10384800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GRAMMAR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dirty="0" smtClean="0">
                <a:solidFill>
                  <a:srgbClr val="0067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</a:t>
            </a:r>
            <a:r>
              <a:rPr lang="en-US" sz="2600" b="1" dirty="0">
                <a:solidFill>
                  <a:srgbClr val="0067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 mistake in each sentence below. Find the mistake and correct it.</a:t>
            </a:r>
            <a:endParaRPr sz="2600" b="1" dirty="0">
              <a:solidFill>
                <a:srgbClr val="0067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2" name="Google Shape;212;g11e1a532aa8_1_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080"/>
            <a:ext cx="12191999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g11e1a532aa8_1_16"/>
          <p:cNvSpPr txBox="1"/>
          <p:nvPr/>
        </p:nvSpPr>
        <p:spPr>
          <a:xfrm>
            <a:off x="746750" y="131250"/>
            <a:ext cx="8096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dirty="0">
                <a:solidFill>
                  <a:schemeClr val="lt1"/>
                </a:solidFill>
              </a:rPr>
              <a:t>LOOKING </a:t>
            </a:r>
            <a:r>
              <a:rPr lang="en-US" sz="3600" b="1" dirty="0" smtClean="0">
                <a:solidFill>
                  <a:schemeClr val="lt1"/>
                </a:solidFill>
              </a:rPr>
              <a:t>BACK</a:t>
            </a:r>
            <a:endParaRPr sz="36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9809" y="2044870"/>
            <a:ext cx="988097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1. I’m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writing to you to tell you how much I’m wanting to see you. 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Jack is away on business, so now I look after his dog. 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Nam’s often looking untidy. 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She can’t answer the phone now. She cooks dinner. 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Excuse me, do you read the newspaper? Could I borrow it? 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What are your family doing in the evenings?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6412" y="2429301"/>
            <a:ext cx="4449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want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277970" y="2429301"/>
            <a:ext cx="13511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46412" y="3127489"/>
            <a:ext cx="4449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’m / am looking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46412" y="3919316"/>
            <a:ext cx="4449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(often) looks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6412" y="4629255"/>
            <a:ext cx="4449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’s / is cooking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6412" y="5368387"/>
            <a:ext cx="4449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are you reading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46412" y="6134103"/>
            <a:ext cx="4449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do / does ... do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5447731" y="3182081"/>
            <a:ext cx="6482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825087" y="3907942"/>
            <a:ext cx="914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939150" y="4628866"/>
            <a:ext cx="7482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695432" y="5341091"/>
            <a:ext cx="14807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948215" y="6081785"/>
            <a:ext cx="49473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915767" y="6081785"/>
            <a:ext cx="7244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808328" y="3898977"/>
            <a:ext cx="2661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TextBox 16"/>
          <p:cNvSpPr txBox="1"/>
          <p:nvPr/>
        </p:nvSpPr>
        <p:spPr>
          <a:xfrm>
            <a:off x="669881" y="1166595"/>
            <a:ext cx="449821" cy="707886"/>
          </a:xfrm>
          <a:prstGeom prst="rect">
            <a:avLst/>
          </a:prstGeom>
          <a:solidFill>
            <a:srgbClr val="006673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09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/>
          <p:nvPr/>
        </p:nvSpPr>
        <p:spPr>
          <a:xfrm>
            <a:off x="2625674" y="354435"/>
            <a:ext cx="1733700" cy="502200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1219652" y="1495245"/>
            <a:ext cx="1883767" cy="702884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20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3267824" y="2771147"/>
            <a:ext cx="2183100" cy="1017820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LOOKING BACK</a:t>
            </a:r>
            <a:endParaRPr sz="20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1152819" y="4503367"/>
            <a:ext cx="1950600" cy="655500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endParaRPr sz="20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6243141" y="1499171"/>
            <a:ext cx="5111624" cy="69930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List </a:t>
            </a: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topical words</a:t>
            </a:r>
            <a:endParaRPr sz="1800" b="0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6243140" y="4549903"/>
            <a:ext cx="5111625" cy="69930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BE4D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Research on “Happy family day”</a:t>
            </a:r>
            <a:endParaRPr sz="1800" b="0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6243141" y="2673007"/>
            <a:ext cx="5111624" cy="121410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Pronunciation:  Listen and write </a:t>
            </a:r>
            <a:r>
              <a:rPr lang="en-US" sz="1800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800" dirty="0" err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-US" sz="1800" dirty="0" err="1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/, </a:t>
            </a:r>
            <a:r>
              <a:rPr lang="en-US" sz="1800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800" dirty="0" err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1800" dirty="0" err="1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1800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/ or /</a:t>
            </a:r>
            <a:r>
              <a:rPr lang="en-US" sz="1800" dirty="0" err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1800" dirty="0" err="1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1800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/.</a:t>
            </a:r>
            <a:endParaRPr lang="en-US" sz="1800" dirty="0" smtClean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SzPts val="18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Vocabulary: Complete the text</a:t>
            </a:r>
            <a:r>
              <a:rPr lang="en-US" sz="1800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285750" indent="-285750">
              <a:buSzPts val="18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Grammar: Find the mistake &amp; correct it</a:t>
            </a:r>
            <a:r>
              <a:rPr lang="en-US" sz="1800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US" sz="1800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0" name="Google Shape;130;p4"/>
          <p:cNvCxnSpPr>
            <a:stCxn id="124" idx="3"/>
            <a:endCxn id="125" idx="0"/>
          </p:cNvCxnSpPr>
          <p:nvPr/>
        </p:nvCxnSpPr>
        <p:spPr>
          <a:xfrm>
            <a:off x="3103419" y="1846687"/>
            <a:ext cx="1255955" cy="92446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1" name="Google Shape;131;p4"/>
          <p:cNvCxnSpPr>
            <a:stCxn id="125" idx="1"/>
            <a:endCxn id="126" idx="0"/>
          </p:cNvCxnSpPr>
          <p:nvPr/>
        </p:nvCxnSpPr>
        <p:spPr>
          <a:xfrm rot="10800000" flipV="1">
            <a:off x="2128120" y="3280057"/>
            <a:ext cx="1139705" cy="122331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3" name="Google Shape;133;p4"/>
          <p:cNvSpPr txBox="1"/>
          <p:nvPr/>
        </p:nvSpPr>
        <p:spPr>
          <a:xfrm>
            <a:off x="1885692" y="403554"/>
            <a:ext cx="320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i="0" u="none" strike="noStrike" cap="none" dirty="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</a:t>
            </a:r>
            <a:r>
              <a:rPr lang="en-US" sz="2000" dirty="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8</a:t>
            </a:r>
            <a:endParaRPr sz="2000" i="0" u="none" strike="noStrike" cap="none" dirty="0">
              <a:solidFill>
                <a:srgbClr val="048DA4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5255604" y="647820"/>
            <a:ext cx="3741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GETTING STARTED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4606913" y="353350"/>
            <a:ext cx="5699400" cy="500400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4915611" y="374675"/>
            <a:ext cx="5390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>
                <a:solidFill>
                  <a:schemeClr val="lt1"/>
                </a:solidFill>
              </a:rPr>
              <a:t>Looking back and project</a:t>
            </a:r>
            <a:endParaRPr sz="2400" b="1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26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g11d6b9fc1b1_0_2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080"/>
            <a:ext cx="12191999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g11d6b9fc1b1_0_213"/>
          <p:cNvSpPr txBox="1"/>
          <p:nvPr/>
        </p:nvSpPr>
        <p:spPr>
          <a:xfrm>
            <a:off x="746750" y="134025"/>
            <a:ext cx="6432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>
                <a:solidFill>
                  <a:schemeClr val="lt1"/>
                </a:solidFill>
              </a:rPr>
              <a:t>PROJECT</a:t>
            </a:r>
            <a:endParaRPr sz="3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" name="Google Shape;245;g11d6b9fc1b1_0_213"/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l="4218" t="10426" r="1415"/>
          <a:stretch/>
        </p:blipFill>
        <p:spPr>
          <a:xfrm>
            <a:off x="2374711" y="918630"/>
            <a:ext cx="6989208" cy="5694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155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/>
          <p:nvPr/>
        </p:nvSpPr>
        <p:spPr>
          <a:xfrm>
            <a:off x="2625674" y="354435"/>
            <a:ext cx="1733700" cy="502200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1219652" y="1495245"/>
            <a:ext cx="1883767" cy="702884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20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3267824" y="2771147"/>
            <a:ext cx="2183100" cy="1017820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LOOKING BACK</a:t>
            </a:r>
            <a:endParaRPr sz="20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1152819" y="4503367"/>
            <a:ext cx="1950600" cy="655500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endParaRPr sz="20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6243141" y="1499171"/>
            <a:ext cx="4977063" cy="69930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List </a:t>
            </a: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topical words</a:t>
            </a:r>
            <a:endParaRPr sz="1800" b="0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6243140" y="4549903"/>
            <a:ext cx="4977063" cy="69930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BE4D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Research on “Happy family day”</a:t>
            </a:r>
            <a:endParaRPr sz="1800" b="0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6243141" y="2673007"/>
            <a:ext cx="5016262" cy="121410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Pronunciation:  Listen and write </a:t>
            </a:r>
            <a:r>
              <a:rPr lang="en-US" sz="1800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800" dirty="0" err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-US" sz="1800" dirty="0" err="1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/, </a:t>
            </a:r>
            <a:r>
              <a:rPr lang="en-US" sz="1800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800" dirty="0" err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1800" dirty="0" err="1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1800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/ or /</a:t>
            </a:r>
            <a:r>
              <a:rPr lang="en-US" sz="1800" dirty="0" err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1800" dirty="0" err="1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1800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</a:p>
          <a:p>
            <a:pPr marL="285750" lvl="0" indent="-285750">
              <a:buSzPts val="18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Vocabulary: Complete the text</a:t>
            </a:r>
            <a:r>
              <a:rPr lang="en-US" sz="1800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285750" indent="-285750">
              <a:buSzPts val="18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Grammar: Find the mistake &amp; correct it</a:t>
            </a:r>
            <a:r>
              <a:rPr lang="en-US" sz="1800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US" sz="1800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0" name="Google Shape;130;p4"/>
          <p:cNvCxnSpPr>
            <a:stCxn id="124" idx="3"/>
            <a:endCxn id="125" idx="0"/>
          </p:cNvCxnSpPr>
          <p:nvPr/>
        </p:nvCxnSpPr>
        <p:spPr>
          <a:xfrm>
            <a:off x="3103419" y="1846687"/>
            <a:ext cx="1255955" cy="92446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1" name="Google Shape;131;p4"/>
          <p:cNvCxnSpPr>
            <a:stCxn id="125" idx="1"/>
            <a:endCxn id="126" idx="0"/>
          </p:cNvCxnSpPr>
          <p:nvPr/>
        </p:nvCxnSpPr>
        <p:spPr>
          <a:xfrm rot="10800000" flipV="1">
            <a:off x="2128120" y="3280057"/>
            <a:ext cx="1139705" cy="122331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3" name="Google Shape;133;p4"/>
          <p:cNvSpPr txBox="1"/>
          <p:nvPr/>
        </p:nvSpPr>
        <p:spPr>
          <a:xfrm>
            <a:off x="1885692" y="403554"/>
            <a:ext cx="320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i="0" u="none" strike="noStrike" cap="none" dirty="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</a:t>
            </a:r>
            <a:r>
              <a:rPr lang="en-US" sz="2000" dirty="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8</a:t>
            </a:r>
            <a:endParaRPr sz="2000" i="0" u="none" strike="noStrike" cap="none" dirty="0">
              <a:solidFill>
                <a:srgbClr val="048DA4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5255604" y="647820"/>
            <a:ext cx="3741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GETTING STARTED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4606913" y="353350"/>
            <a:ext cx="5699400" cy="500400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4915611" y="374675"/>
            <a:ext cx="5390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>
                <a:solidFill>
                  <a:schemeClr val="lt1"/>
                </a:solidFill>
              </a:rPr>
              <a:t>Looking back and project</a:t>
            </a:r>
            <a:endParaRPr sz="2400" b="1">
              <a:solidFill>
                <a:schemeClr val="lt1"/>
              </a:solidFill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2732611" y="5761130"/>
            <a:ext cx="2183000" cy="666149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 b="1" i="0" u="none" strike="noStrike" cap="none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8" name="Google Shape;138;p4"/>
          <p:cNvCxnSpPr>
            <a:stCxn id="126" idx="3"/>
            <a:endCxn id="137" idx="0"/>
          </p:cNvCxnSpPr>
          <p:nvPr/>
        </p:nvCxnSpPr>
        <p:spPr>
          <a:xfrm>
            <a:off x="3103419" y="4831117"/>
            <a:ext cx="720692" cy="930013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40" name="Google Shape;140;p4"/>
          <p:cNvSpPr/>
          <p:nvPr/>
        </p:nvSpPr>
        <p:spPr>
          <a:xfrm>
            <a:off x="6243140" y="5737609"/>
            <a:ext cx="5016263" cy="68490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Home work</a:t>
            </a:r>
            <a:endParaRPr sz="1800" b="0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124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962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28"/>
          <p:cNvSpPr/>
          <p:nvPr/>
        </p:nvSpPr>
        <p:spPr>
          <a:xfrm>
            <a:off x="702927" y="1260030"/>
            <a:ext cx="502500" cy="502500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28"/>
          <p:cNvSpPr txBox="1"/>
          <p:nvPr/>
        </p:nvSpPr>
        <p:spPr>
          <a:xfrm>
            <a:off x="733099" y="1191679"/>
            <a:ext cx="449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5" name="Google Shape;265;p28"/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28"/>
          <p:cNvSpPr/>
          <p:nvPr/>
        </p:nvSpPr>
        <p:spPr>
          <a:xfrm>
            <a:off x="1358390" y="1260030"/>
            <a:ext cx="45720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F26532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28"/>
          <p:cNvSpPr txBox="1"/>
          <p:nvPr/>
        </p:nvSpPr>
        <p:spPr>
          <a:xfrm>
            <a:off x="1479425" y="2047550"/>
            <a:ext cx="97989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3600"/>
              <a:buFont typeface="Calibri"/>
              <a:buChar char="-"/>
            </a:pPr>
            <a:r>
              <a:rPr lang="en-US" sz="3600" dirty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Revise the consonant blends </a:t>
            </a:r>
            <a:r>
              <a:rPr lang="en-US" sz="3600" dirty="0" smtClean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3600" dirty="0" err="1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-US" sz="3600" dirty="0" err="1" smtClean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3600" dirty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/, </a:t>
            </a:r>
            <a:r>
              <a:rPr lang="en-US" sz="3600" dirty="0" smtClean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3600" dirty="0" err="1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3600" dirty="0" err="1" smtClean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3600" dirty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/, and </a:t>
            </a:r>
            <a:r>
              <a:rPr lang="en-US" sz="3600" dirty="0" smtClean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3600" dirty="0" err="1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3600" dirty="0" err="1" smtClean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3600" dirty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/.</a:t>
            </a:r>
            <a:endParaRPr sz="3600" dirty="0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3600"/>
              <a:buFont typeface="Calibri"/>
              <a:buChar char="-"/>
            </a:pPr>
            <a:r>
              <a:rPr lang="en-US" sz="3600" dirty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Revise words/ phrases related to the topic Household chores. </a:t>
            </a:r>
            <a:endParaRPr sz="3600" dirty="0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3600"/>
              <a:buFont typeface="Calibri"/>
              <a:buChar char="-"/>
            </a:pPr>
            <a:r>
              <a:rPr lang="en-US" sz="3600" dirty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Revise</a:t>
            </a:r>
            <a:r>
              <a:rPr lang="en-US" sz="3600" i="1" dirty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US" sz="3600" dirty="0" smtClean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resent </a:t>
            </a:r>
            <a:r>
              <a:rPr lang="en-US" sz="3600" dirty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simple and </a:t>
            </a:r>
            <a:r>
              <a:rPr lang="en-US" sz="3600" dirty="0" smtClean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Present </a:t>
            </a:r>
            <a:r>
              <a:rPr lang="en-US" sz="3600" dirty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continuous.</a:t>
            </a:r>
            <a:endParaRPr sz="3600" dirty="0">
              <a:solidFill>
                <a:srgbClr val="0607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28"/>
          <p:cNvSpPr txBox="1"/>
          <p:nvPr/>
        </p:nvSpPr>
        <p:spPr>
          <a:xfrm>
            <a:off x="1423823" y="5358775"/>
            <a:ext cx="101187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-"/>
            </a:pPr>
            <a:r>
              <a:rPr lang="en-US" sz="360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Exercises in the workbook </a:t>
            </a:r>
            <a:endParaRPr sz="3600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-"/>
            </a:pPr>
            <a:r>
              <a:rPr lang="en-US" sz="360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prepare for Unit 2 lesson 1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28"/>
          <p:cNvSpPr/>
          <p:nvPr/>
        </p:nvSpPr>
        <p:spPr>
          <a:xfrm>
            <a:off x="733096" y="4746410"/>
            <a:ext cx="502500" cy="502500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28"/>
          <p:cNvSpPr txBox="1"/>
          <p:nvPr/>
        </p:nvSpPr>
        <p:spPr>
          <a:xfrm>
            <a:off x="763268" y="4650763"/>
            <a:ext cx="449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28"/>
          <p:cNvSpPr/>
          <p:nvPr/>
        </p:nvSpPr>
        <p:spPr>
          <a:xfrm>
            <a:off x="1388558" y="4726812"/>
            <a:ext cx="45720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F26532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968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77" name="Google Shape;277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3157182" y="6121301"/>
            <a:ext cx="58776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sachmem.vn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: facebook.com/sachmem.vn/</a:t>
            </a:r>
            <a:endParaRPr lang="en-US" sz="1600" dirty="0"/>
          </a:p>
          <a:p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8456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7" y="2805341"/>
            <a:ext cx="6121705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15939"/>
            <a:ext cx="12192000" cy="21873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112504" y="381699"/>
            <a:ext cx="1267591" cy="169277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776633"/>
            <a:ext cx="7226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  <a:endParaRPr lang="en-US" sz="4400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5426503" y="2790736"/>
            <a:ext cx="5421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UTM Facebook K&amp;T" pitchFamily="18" charset="0"/>
              </a:rPr>
              <a:t>LOOKING BACK AND PROJECT</a:t>
            </a:r>
            <a:endParaRPr lang="en-US" sz="32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167671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027861" y="2823227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</a:t>
            </a:r>
            <a:r>
              <a:rPr lang="en-US" sz="3600" dirty="0" smtClean="0">
                <a:solidFill>
                  <a:srgbClr val="048DA4"/>
                </a:solidFill>
                <a:latin typeface="Bookman Old Style" pitchFamily="18" charset="0"/>
              </a:rPr>
              <a:t>8</a:t>
            </a:r>
            <a:endParaRPr lang="en-US" sz="3600" dirty="0">
              <a:solidFill>
                <a:srgbClr val="048DA4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00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1920834" y="488217"/>
            <a:ext cx="1182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3193475" y="153099"/>
            <a:ext cx="11826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4772892" y="399319"/>
            <a:ext cx="4959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FAMILY LIFE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2167672" y="119269"/>
            <a:ext cx="12675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3843380" y="399320"/>
            <a:ext cx="4959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Family Life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" name="Google Shape;112;p3"/>
          <p:cNvGrpSpPr/>
          <p:nvPr/>
        </p:nvGrpSpPr>
        <p:grpSpPr>
          <a:xfrm>
            <a:off x="1119190" y="37127"/>
            <a:ext cx="6513483" cy="1548480"/>
            <a:chOff x="144635" y="1191561"/>
            <a:chExt cx="5167790" cy="1145834"/>
          </a:xfrm>
        </p:grpSpPr>
        <p:sp>
          <p:nvSpPr>
            <p:cNvPr id="113" name="Google Shape;113;p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3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-US" sz="4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OBJECTIVES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5" name="Google Shape;115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4635" y="1191561"/>
              <a:ext cx="1096339" cy="114583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6" name="Google Shape;116;p3"/>
          <p:cNvSpPr txBox="1"/>
          <p:nvPr/>
        </p:nvSpPr>
        <p:spPr>
          <a:xfrm>
            <a:off x="1129005" y="1667749"/>
            <a:ext cx="10476150" cy="446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vi-VN" sz="2000" b="1" dirty="0"/>
              <a:t>1. Knowledge</a:t>
            </a:r>
            <a:endParaRPr lang="en-US" sz="2000" dirty="0"/>
          </a:p>
          <a:p>
            <a:r>
              <a:rPr lang="vi-VN" sz="2200" dirty="0"/>
              <a:t>- </a:t>
            </a:r>
            <a:r>
              <a:rPr lang="en-US" sz="2200" dirty="0"/>
              <a:t>review pronouncing </a:t>
            </a:r>
            <a:r>
              <a:rPr lang="en-US" sz="2200" dirty="0" smtClean="0"/>
              <a:t>the consonant </a:t>
            </a:r>
            <a:r>
              <a:rPr lang="en-US" sz="2200" dirty="0"/>
              <a:t>blends /</a:t>
            </a:r>
            <a:r>
              <a:rPr lang="en-US" sz="2200" dirty="0" err="1"/>
              <a:t>br</a:t>
            </a:r>
            <a:r>
              <a:rPr lang="en-US" sz="2200" dirty="0"/>
              <a:t>/, /</a:t>
            </a:r>
            <a:r>
              <a:rPr lang="en-US" sz="2200" dirty="0" err="1"/>
              <a:t>kr</a:t>
            </a:r>
            <a:r>
              <a:rPr lang="en-US" sz="2200" dirty="0"/>
              <a:t>/, /</a:t>
            </a:r>
            <a:r>
              <a:rPr lang="en-US" sz="2200" dirty="0" err="1"/>
              <a:t>tr</a:t>
            </a:r>
            <a:r>
              <a:rPr lang="en-US" sz="2200" dirty="0"/>
              <a:t>/</a:t>
            </a:r>
            <a:endParaRPr lang="en-GB" sz="2200" dirty="0"/>
          </a:p>
          <a:p>
            <a:r>
              <a:rPr lang="vi-VN" sz="2200" dirty="0"/>
              <a:t>- </a:t>
            </a:r>
            <a:r>
              <a:rPr lang="en-US" sz="2200" dirty="0"/>
              <a:t>review the vocabulary and grammar of Unit </a:t>
            </a:r>
            <a:r>
              <a:rPr lang="en-US" sz="2000" dirty="0"/>
              <a:t>1</a:t>
            </a:r>
            <a:endParaRPr lang="en-GB" sz="2000" dirty="0"/>
          </a:p>
          <a:p>
            <a:r>
              <a:rPr lang="vi-VN" sz="2000" dirty="0" smtClean="0"/>
              <a:t>- </a:t>
            </a:r>
            <a:r>
              <a:rPr lang="vi-VN" sz="2000" dirty="0"/>
              <a:t>do research on Family Day in Viet Nam or other countries in the world and give a group presentation about it.</a:t>
            </a:r>
            <a:endParaRPr lang="en-US" sz="2000" dirty="0"/>
          </a:p>
          <a:p>
            <a:r>
              <a:rPr lang="vi-VN" sz="2000" b="1" dirty="0"/>
              <a:t>2. Core competence</a:t>
            </a:r>
            <a:endParaRPr lang="en-US" sz="2000" dirty="0"/>
          </a:p>
          <a:p>
            <a:r>
              <a:rPr lang="vi-VN" sz="2000" dirty="0"/>
              <a:t>- develop communication skills and creativity;</a:t>
            </a:r>
            <a:endParaRPr lang="en-US" sz="2000" dirty="0"/>
          </a:p>
          <a:p>
            <a:r>
              <a:rPr lang="vi-VN" sz="2000" dirty="0"/>
              <a:t>- develop presentation skill</a:t>
            </a:r>
            <a:r>
              <a:rPr lang="en-US" sz="2000" dirty="0"/>
              <a:t>s</a:t>
            </a:r>
            <a:r>
              <a:rPr lang="vi-VN" sz="2000" dirty="0"/>
              <a:t>;</a:t>
            </a:r>
            <a:endParaRPr lang="en-US" sz="2000" dirty="0"/>
          </a:p>
          <a:p>
            <a:r>
              <a:rPr lang="vi-VN" sz="2000" dirty="0"/>
              <a:t>- develop critical thinking skill</a:t>
            </a:r>
            <a:r>
              <a:rPr lang="en-US" sz="2000" dirty="0"/>
              <a:t>s</a:t>
            </a:r>
            <a:r>
              <a:rPr lang="vi-VN" sz="2000" dirty="0"/>
              <a:t>;</a:t>
            </a:r>
            <a:endParaRPr lang="en-US" sz="2000" dirty="0"/>
          </a:p>
          <a:p>
            <a:r>
              <a:rPr lang="vi-VN" sz="2000" dirty="0"/>
              <a:t>- be collaborative and supportive in pair work and team work;</a:t>
            </a:r>
            <a:endParaRPr lang="en-US" sz="2000" dirty="0"/>
          </a:p>
          <a:p>
            <a:r>
              <a:rPr lang="vi-VN" sz="2000" dirty="0"/>
              <a:t>- actively join in class activities.</a:t>
            </a:r>
            <a:endParaRPr lang="en-US" sz="2000" dirty="0"/>
          </a:p>
          <a:p>
            <a:r>
              <a:rPr lang="vi-VN" sz="2000" b="1" dirty="0"/>
              <a:t>3. Personal qualities</a:t>
            </a:r>
            <a:endParaRPr lang="en-US" sz="2000" dirty="0"/>
          </a:p>
          <a:p>
            <a:r>
              <a:rPr lang="vi-VN" sz="2000" dirty="0"/>
              <a:t>- be more creative when doing the project;</a:t>
            </a:r>
            <a:endParaRPr lang="en-US" sz="2000" dirty="0"/>
          </a:p>
          <a:p>
            <a:r>
              <a:rPr lang="vi-VN" sz="2000" dirty="0"/>
              <a:t>- develop self-study skills.</a:t>
            </a:r>
            <a:endParaRPr lang="en-US" sz="2000" dirty="0"/>
          </a:p>
        </p:txBody>
      </p:sp>
      <p:sp>
        <p:nvSpPr>
          <p:cNvPr id="117" name="Google Shape;117;p3"/>
          <p:cNvSpPr/>
          <p:nvPr/>
        </p:nvSpPr>
        <p:spPr>
          <a:xfrm>
            <a:off x="2935459" y="4390051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60709"/>
                </a:solidFill>
                <a:latin typeface="Calibri"/>
                <a:ea typeface="Calibri"/>
                <a:cs typeface="Calibri"/>
                <a:sym typeface="Calibri"/>
              </a:rPr>
              <a:t>- - -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381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/>
          <p:nvPr/>
        </p:nvSpPr>
        <p:spPr>
          <a:xfrm>
            <a:off x="2625674" y="354435"/>
            <a:ext cx="1733700" cy="502200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1219652" y="1495245"/>
            <a:ext cx="1883767" cy="702884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20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3267824" y="2771147"/>
            <a:ext cx="2183100" cy="1017820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LOOKING BACK</a:t>
            </a:r>
            <a:endParaRPr sz="20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1152819" y="4503367"/>
            <a:ext cx="1950600" cy="655500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endParaRPr sz="20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6243141" y="1499171"/>
            <a:ext cx="5111624" cy="69930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List </a:t>
            </a: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topical words</a:t>
            </a:r>
            <a:endParaRPr sz="1800" b="0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6243140" y="4549903"/>
            <a:ext cx="5111625" cy="69930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BE4D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Research on “Happy family day”</a:t>
            </a:r>
            <a:endParaRPr sz="1800" b="0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6243141" y="2673007"/>
            <a:ext cx="5111624" cy="121410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Pronunciation:  Listen and write </a:t>
            </a:r>
            <a:r>
              <a:rPr lang="en-US" sz="1800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800" dirty="0" err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-US" sz="1800" dirty="0" err="1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/, </a:t>
            </a:r>
            <a:r>
              <a:rPr lang="en-US" sz="1800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800" dirty="0" err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1800" dirty="0" err="1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1800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/ or /</a:t>
            </a:r>
            <a:r>
              <a:rPr lang="en-US" sz="1800" dirty="0" err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1800" dirty="0" err="1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1800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/.</a:t>
            </a:r>
            <a:endParaRPr lang="en-US" sz="1800" dirty="0" smtClean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SzPts val="18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Vocabulary: Complete the text</a:t>
            </a:r>
            <a:r>
              <a:rPr lang="en-US" sz="1800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285750" indent="-285750">
              <a:buSzPts val="18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Grammar: Find the mistake &amp; correct it</a:t>
            </a:r>
            <a:r>
              <a:rPr lang="en-US" sz="1800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US" sz="1800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0" name="Google Shape;130;p4"/>
          <p:cNvCxnSpPr>
            <a:stCxn id="124" idx="3"/>
            <a:endCxn id="125" idx="0"/>
          </p:cNvCxnSpPr>
          <p:nvPr/>
        </p:nvCxnSpPr>
        <p:spPr>
          <a:xfrm>
            <a:off x="3103419" y="1846687"/>
            <a:ext cx="1255955" cy="92446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1" name="Google Shape;131;p4"/>
          <p:cNvCxnSpPr>
            <a:stCxn id="125" idx="1"/>
            <a:endCxn id="126" idx="0"/>
          </p:cNvCxnSpPr>
          <p:nvPr/>
        </p:nvCxnSpPr>
        <p:spPr>
          <a:xfrm rot="10800000" flipV="1">
            <a:off x="2128120" y="3280057"/>
            <a:ext cx="1139705" cy="122331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3" name="Google Shape;133;p4"/>
          <p:cNvSpPr txBox="1"/>
          <p:nvPr/>
        </p:nvSpPr>
        <p:spPr>
          <a:xfrm>
            <a:off x="1885692" y="403554"/>
            <a:ext cx="320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i="0" u="none" strike="noStrike" cap="none" dirty="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</a:t>
            </a:r>
            <a:r>
              <a:rPr lang="en-US" sz="2000" dirty="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8</a:t>
            </a:r>
            <a:endParaRPr sz="2000" i="0" u="none" strike="noStrike" cap="none" dirty="0">
              <a:solidFill>
                <a:srgbClr val="048DA4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5255604" y="647820"/>
            <a:ext cx="3741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GETTING STARTED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4606913" y="353350"/>
            <a:ext cx="5699400" cy="500400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4915611" y="374675"/>
            <a:ext cx="5390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>
                <a:solidFill>
                  <a:schemeClr val="lt1"/>
                </a:solidFill>
              </a:rPr>
              <a:t>Looking back and project</a:t>
            </a:r>
            <a:endParaRPr sz="2400" b="1">
              <a:solidFill>
                <a:schemeClr val="lt1"/>
              </a:solidFill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2732611" y="5761130"/>
            <a:ext cx="2183000" cy="666149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 b="1" i="0" u="none" strike="noStrike" cap="none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8" name="Google Shape;138;p4"/>
          <p:cNvCxnSpPr>
            <a:stCxn id="126" idx="3"/>
            <a:endCxn id="137" idx="0"/>
          </p:cNvCxnSpPr>
          <p:nvPr/>
        </p:nvCxnSpPr>
        <p:spPr>
          <a:xfrm>
            <a:off x="3103419" y="4831117"/>
            <a:ext cx="720692" cy="930013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40" name="Google Shape;140;p4"/>
          <p:cNvSpPr/>
          <p:nvPr/>
        </p:nvSpPr>
        <p:spPr>
          <a:xfrm>
            <a:off x="6243140" y="5737609"/>
            <a:ext cx="5111625" cy="68490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Home work</a:t>
            </a:r>
            <a:endParaRPr sz="1800" b="0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373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/>
          <p:nvPr/>
        </p:nvSpPr>
        <p:spPr>
          <a:xfrm>
            <a:off x="2625674" y="354435"/>
            <a:ext cx="1733700" cy="502200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1219652" y="1495245"/>
            <a:ext cx="1883767" cy="702884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20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6243141" y="1499171"/>
            <a:ext cx="4977063" cy="69930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List </a:t>
            </a: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topical words</a:t>
            </a:r>
            <a:endParaRPr sz="1800" b="0" i="0" u="none" strike="noStrike" cap="none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 txBox="1"/>
          <p:nvPr/>
        </p:nvSpPr>
        <p:spPr>
          <a:xfrm>
            <a:off x="1885692" y="403554"/>
            <a:ext cx="320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i="0" u="none" strike="noStrike" cap="none" dirty="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</a:t>
            </a:r>
            <a:r>
              <a:rPr lang="en-US" sz="2000" dirty="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8</a:t>
            </a:r>
            <a:endParaRPr sz="2000" i="0" u="none" strike="noStrike" cap="none" dirty="0">
              <a:solidFill>
                <a:srgbClr val="048DA4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5255604" y="647820"/>
            <a:ext cx="3741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GETTING STARTED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4606913" y="353350"/>
            <a:ext cx="5699400" cy="500400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4915611" y="374675"/>
            <a:ext cx="5390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>
                <a:solidFill>
                  <a:schemeClr val="lt1"/>
                </a:solidFill>
              </a:rPr>
              <a:t>Looking back and project</a:t>
            </a:r>
            <a:endParaRPr sz="2400" b="1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14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236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1748" y="150971"/>
            <a:ext cx="3429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Cloud 3"/>
          <p:cNvSpPr/>
          <p:nvPr/>
        </p:nvSpPr>
        <p:spPr>
          <a:xfrm>
            <a:off x="1296365" y="2204289"/>
            <a:ext cx="8727311" cy="2272355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WRITE DOWN AS MANY WORDS 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RELATED 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THE TOPIC </a:t>
            </a:r>
          </a:p>
          <a:p>
            <a:pPr lvl="0" algn="ctr"/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‘HOUSEHOLD CHORES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 AS YOU CAN </a:t>
            </a:r>
            <a:endParaRPr lang="en-US" sz="3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77" b="98928" l="2716" r="97604">
                        <a14:foregroundMark x1="11821" y1="54021" x2="21885" y2="53083"/>
                        <a14:foregroundMark x1="28914" y1="64611" x2="33387" y2="73592"/>
                        <a14:foregroundMark x1="34185" y1="59115" x2="17093" y2="65684"/>
                        <a14:foregroundMark x1="21565" y1="68231" x2="18850" y2="76408"/>
                        <a14:foregroundMark x1="18850" y1="46783" x2="32428" y2="44638"/>
                        <a14:foregroundMark x1="66933" y1="23995" x2="70447" y2="272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00" y="977371"/>
            <a:ext cx="1912052" cy="2278580"/>
          </a:xfrm>
          <a:prstGeom prst="rect">
            <a:avLst/>
          </a:prstGeom>
        </p:spPr>
      </p:pic>
      <p:pic>
        <p:nvPicPr>
          <p:cNvPr id="14" name="Picture 2" descr="Family Cartoon Clean House Images, Stock Photos &amp; Vectors | Shutterstock">
            <a:extLst>
              <a:ext uri="{FF2B5EF4-FFF2-40B4-BE49-F238E27FC236}">
                <a16:creationId xmlns:a16="http://schemas.microsoft.com/office/drawing/2014/main" id="{699B0CC8-5226-435C-B10D-B8CC02C695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09"/>
          <a:stretch/>
        </p:blipFill>
        <p:spPr bwMode="auto">
          <a:xfrm>
            <a:off x="9572143" y="1120664"/>
            <a:ext cx="2437407" cy="199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04" b="89706" l="3268" r="973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327" y="4101410"/>
            <a:ext cx="2803612" cy="28036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9" b="15899"/>
          <a:stretch/>
        </p:blipFill>
        <p:spPr>
          <a:xfrm>
            <a:off x="3148928" y="4838575"/>
            <a:ext cx="2627607" cy="1727905"/>
          </a:xfrm>
          <a:prstGeom prst="rect">
            <a:avLst/>
          </a:prstGeom>
        </p:spPr>
      </p:pic>
      <p:pic>
        <p:nvPicPr>
          <p:cNvPr id="23" name="Picture 2" descr="Cute cartoon boy watering plant Royalty Free Vector Image">
            <a:extLst>
              <a:ext uri="{FF2B5EF4-FFF2-40B4-BE49-F238E27FC236}">
                <a16:creationId xmlns:a16="http://schemas.microsoft.com/office/drawing/2014/main" id="{36CB5AD2-EA24-48C6-9EE3-D96E5901D1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9" b="8637"/>
          <a:stretch/>
        </p:blipFill>
        <p:spPr bwMode="auto">
          <a:xfrm>
            <a:off x="102149" y="4592021"/>
            <a:ext cx="2297596" cy="211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424" b="96340" l="7955" r="92614">
                        <a14:foregroundMark x1="41818" y1="25148" x2="45568" y2="26682"/>
                        <a14:foregroundMark x1="53182" y1="25148" x2="57045" y2="28689"/>
                        <a14:foregroundMark x1="44886" y1="44156" x2="49773" y2="51122"/>
                        <a14:foregroundMark x1="43068" y1="46163" x2="41250" y2="51122"/>
                        <a14:foregroundMark x1="46818" y1="48406" x2="47955" y2="54782"/>
                        <a14:foregroundMark x1="52273" y1="44510" x2="57159" y2="48878"/>
                        <a14:foregroundMark x1="55341" y1="60449" x2="56136" y2="56198"/>
                        <a14:foregroundMark x1="30455" y1="68359" x2="41818" y2="67651"/>
                        <a14:foregroundMark x1="42841" y1="66470" x2="38409" y2="71192"/>
                        <a14:foregroundMark x1="26818" y1="64935" x2="28068" y2="70838"/>
                        <a14:foregroundMark x1="38409" y1="65525" x2="48864" y2="68595"/>
                        <a14:foregroundMark x1="52159" y1="69303" x2="53523" y2="76860"/>
                        <a14:foregroundMark x1="62386" y1="70956" x2="73295" y2="74144"/>
                        <a14:foregroundMark x1="55227" y1="67651" x2="46705" y2="76623"/>
                        <a14:foregroundMark x1="50114" y1="76978" x2="70227" y2="76033"/>
                        <a14:foregroundMark x1="59545" y1="68713" x2="63636" y2="68359"/>
                        <a14:foregroundMark x1="50795" y1="62928" x2="59659" y2="57615"/>
                        <a14:foregroundMark x1="72500" y1="70366" x2="72159" y2="77332"/>
                        <a14:foregroundMark x1="74205" y1="19953" x2="76477" y2="17828"/>
                        <a14:foregroundMark x1="74886" y1="12751" x2="75795" y2="162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322" y="4476644"/>
            <a:ext cx="2348889" cy="226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91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/>
          <p:nvPr/>
        </p:nvSpPr>
        <p:spPr>
          <a:xfrm>
            <a:off x="2625674" y="354435"/>
            <a:ext cx="1733700" cy="502200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1219652" y="1495245"/>
            <a:ext cx="1883767" cy="702884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20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3267824" y="2771147"/>
            <a:ext cx="2183100" cy="1017820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LOOKING BACK</a:t>
            </a:r>
            <a:endParaRPr sz="20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6243141" y="1499171"/>
            <a:ext cx="5111624" cy="69930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List </a:t>
            </a: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topical words</a:t>
            </a:r>
            <a:endParaRPr sz="1800" b="0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6243141" y="2673007"/>
            <a:ext cx="5111624" cy="121410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Pronunciation:  Listen and write </a:t>
            </a:r>
            <a:r>
              <a:rPr lang="en-US" sz="1800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800" dirty="0" err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-US" sz="1800" dirty="0" err="1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/, </a:t>
            </a:r>
            <a:r>
              <a:rPr lang="en-US" sz="1800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800" dirty="0" err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1800" dirty="0" err="1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1800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/ or /</a:t>
            </a:r>
            <a:r>
              <a:rPr lang="en-US" sz="1800" dirty="0" err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1800" dirty="0" err="1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1800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/.</a:t>
            </a:r>
            <a:endParaRPr lang="en-US" sz="1800" dirty="0" smtClean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SzPts val="18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Vocabulary: Complete the text</a:t>
            </a:r>
            <a:r>
              <a:rPr lang="en-US" sz="1800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285750" indent="-285750">
              <a:buSzPts val="18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Grammar: Find the mistake &amp; correct it</a:t>
            </a:r>
            <a:r>
              <a:rPr lang="en-US" sz="1800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US" sz="1800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0" name="Google Shape;130;p4"/>
          <p:cNvCxnSpPr>
            <a:stCxn id="124" idx="3"/>
            <a:endCxn id="125" idx="0"/>
          </p:cNvCxnSpPr>
          <p:nvPr/>
        </p:nvCxnSpPr>
        <p:spPr>
          <a:xfrm>
            <a:off x="3103419" y="1846687"/>
            <a:ext cx="1255955" cy="92446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3" name="Google Shape;133;p4"/>
          <p:cNvSpPr txBox="1"/>
          <p:nvPr/>
        </p:nvSpPr>
        <p:spPr>
          <a:xfrm>
            <a:off x="1885692" y="403554"/>
            <a:ext cx="320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i="0" u="none" strike="noStrike" cap="none" dirty="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</a:t>
            </a:r>
            <a:r>
              <a:rPr lang="en-US" sz="2000" dirty="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8</a:t>
            </a:r>
            <a:endParaRPr sz="2000" i="0" u="none" strike="noStrike" cap="none" dirty="0">
              <a:solidFill>
                <a:srgbClr val="048DA4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5255604" y="647820"/>
            <a:ext cx="3741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GETTING STARTED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4606913" y="353350"/>
            <a:ext cx="5699400" cy="500400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4915611" y="374675"/>
            <a:ext cx="5390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>
                <a:solidFill>
                  <a:schemeClr val="lt1"/>
                </a:solidFill>
              </a:rPr>
              <a:t>Looking back and project</a:t>
            </a:r>
            <a:endParaRPr sz="2400" b="1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41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1e1a532aa8_0_46"/>
          <p:cNvSpPr txBox="1"/>
          <p:nvPr/>
        </p:nvSpPr>
        <p:spPr>
          <a:xfrm>
            <a:off x="1255365" y="1073990"/>
            <a:ext cx="10384800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dirty="0" smtClean="0">
                <a:solidFill>
                  <a:schemeClr val="tx1"/>
                </a:solidFill>
              </a:rPr>
              <a:t>PRONUNCIATION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dirty="0" smtClean="0">
                <a:solidFill>
                  <a:srgbClr val="006773"/>
                </a:solidFill>
              </a:rPr>
              <a:t>Listen </a:t>
            </a:r>
            <a:r>
              <a:rPr lang="en-US" sz="2600" b="1" dirty="0">
                <a:solidFill>
                  <a:srgbClr val="006773"/>
                </a:solidFill>
              </a:rPr>
              <a:t>and write </a:t>
            </a:r>
            <a:r>
              <a:rPr lang="en-US" sz="2600" b="1" dirty="0" smtClean="0">
                <a:solidFill>
                  <a:srgbClr val="006773"/>
                </a:solidFill>
              </a:rPr>
              <a:t>/</a:t>
            </a:r>
            <a:r>
              <a:rPr lang="en-US" sz="2600" b="1" dirty="0" err="1">
                <a:solidFill>
                  <a:srgbClr val="006773"/>
                </a:solidFill>
              </a:rPr>
              <a:t>b</a:t>
            </a:r>
            <a:r>
              <a:rPr lang="en-US" sz="2600" b="1" dirty="0" err="1" smtClean="0">
                <a:solidFill>
                  <a:srgbClr val="006773"/>
                </a:solidFill>
              </a:rPr>
              <a:t>r</a:t>
            </a:r>
            <a:r>
              <a:rPr lang="en-US" sz="2600" b="1" dirty="0">
                <a:solidFill>
                  <a:srgbClr val="006773"/>
                </a:solidFill>
              </a:rPr>
              <a:t>/, </a:t>
            </a:r>
            <a:r>
              <a:rPr lang="en-US" sz="2600" b="1" dirty="0" smtClean="0">
                <a:solidFill>
                  <a:srgbClr val="006773"/>
                </a:solidFill>
              </a:rPr>
              <a:t>/</a:t>
            </a:r>
            <a:r>
              <a:rPr lang="en-US" sz="2600" b="1" dirty="0" err="1">
                <a:solidFill>
                  <a:srgbClr val="006773"/>
                </a:solidFill>
              </a:rPr>
              <a:t>k</a:t>
            </a:r>
            <a:r>
              <a:rPr lang="en-US" sz="2600" b="1" dirty="0" err="1" smtClean="0">
                <a:solidFill>
                  <a:srgbClr val="006773"/>
                </a:solidFill>
              </a:rPr>
              <a:t>r</a:t>
            </a:r>
            <a:r>
              <a:rPr lang="en-US" sz="2600" b="1" dirty="0" smtClean="0">
                <a:solidFill>
                  <a:srgbClr val="006773"/>
                </a:solidFill>
              </a:rPr>
              <a:t>/ or /</a:t>
            </a:r>
            <a:r>
              <a:rPr lang="en-US" sz="2600" b="1" dirty="0" err="1">
                <a:solidFill>
                  <a:srgbClr val="006773"/>
                </a:solidFill>
              </a:rPr>
              <a:t>t</a:t>
            </a:r>
            <a:r>
              <a:rPr lang="en-US" sz="2600" b="1" dirty="0" err="1" smtClean="0">
                <a:solidFill>
                  <a:srgbClr val="006773"/>
                </a:solidFill>
              </a:rPr>
              <a:t>r</a:t>
            </a:r>
            <a:r>
              <a:rPr lang="en-US" sz="2600" b="1" dirty="0" smtClean="0">
                <a:solidFill>
                  <a:srgbClr val="006773"/>
                </a:solidFill>
              </a:rPr>
              <a:t>/.</a:t>
            </a:r>
            <a:endParaRPr sz="2600" b="1" dirty="0">
              <a:solidFill>
                <a:srgbClr val="006773"/>
              </a:solidFill>
            </a:endParaRPr>
          </a:p>
        </p:txBody>
      </p:sp>
      <p:pic>
        <p:nvPicPr>
          <p:cNvPr id="162" name="Google Shape;162;g11e1a532aa8_0_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-4080"/>
            <a:ext cx="12191999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g11e1a532aa8_0_46"/>
          <p:cNvSpPr txBox="1"/>
          <p:nvPr/>
        </p:nvSpPr>
        <p:spPr>
          <a:xfrm>
            <a:off x="746750" y="131250"/>
            <a:ext cx="8096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dirty="0">
                <a:solidFill>
                  <a:schemeClr val="lt1"/>
                </a:solidFill>
              </a:rPr>
              <a:t>LOOKING </a:t>
            </a:r>
            <a:r>
              <a:rPr lang="en-US" sz="3600" b="1" dirty="0" smtClean="0">
                <a:solidFill>
                  <a:schemeClr val="lt1"/>
                </a:solidFill>
              </a:rPr>
              <a:t>BACK</a:t>
            </a:r>
            <a:endParaRPr sz="36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6750" y="2786447"/>
            <a:ext cx="91985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 I like ice cream, but my brother likes bread pudding.</a:t>
            </a:r>
          </a:p>
          <a:p>
            <a:endParaRPr 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 Tracy crashed her car into a tree and broke her leg.</a:t>
            </a:r>
          </a:p>
          <a:p>
            <a:endParaRPr 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 They often have crab soup for breakfast.</a:t>
            </a:r>
          </a:p>
        </p:txBody>
      </p:sp>
      <p:pic>
        <p:nvPicPr>
          <p:cNvPr id="3" name="0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08609" y="183022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70244" y="2524837"/>
            <a:ext cx="846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47163" y="3409694"/>
            <a:ext cx="846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96351" y="4423035"/>
            <a:ext cx="846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22965" y="2470012"/>
            <a:ext cx="846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08881" y="2490672"/>
            <a:ext cx="846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374" y="3463118"/>
            <a:ext cx="846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24685" y="4423035"/>
            <a:ext cx="846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54160" y="3407448"/>
            <a:ext cx="846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92797" y="3476623"/>
            <a:ext cx="846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6"/>
          <p:cNvSpPr txBox="1"/>
          <p:nvPr/>
        </p:nvSpPr>
        <p:spPr>
          <a:xfrm>
            <a:off x="746750" y="1192633"/>
            <a:ext cx="449821" cy="707886"/>
          </a:xfrm>
          <a:prstGeom prst="rect">
            <a:avLst/>
          </a:prstGeom>
          <a:solidFill>
            <a:srgbClr val="006673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97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7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1e1a532aa8_0_97"/>
          <p:cNvSpPr txBox="1"/>
          <p:nvPr/>
        </p:nvSpPr>
        <p:spPr>
          <a:xfrm>
            <a:off x="1119702" y="1074282"/>
            <a:ext cx="11085859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dirty="0" smtClean="0">
                <a:solidFill>
                  <a:schemeClr val="tx1"/>
                </a:solidFill>
              </a:rPr>
              <a:t>VOCABULARY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dirty="0" smtClean="0">
                <a:solidFill>
                  <a:srgbClr val="006773"/>
                </a:solidFill>
              </a:rPr>
              <a:t>Complete </a:t>
            </a:r>
            <a:r>
              <a:rPr lang="en-US" sz="2600" b="1" dirty="0">
                <a:solidFill>
                  <a:srgbClr val="006773"/>
                </a:solidFill>
              </a:rPr>
              <a:t>the text. </a:t>
            </a:r>
            <a:r>
              <a:rPr lang="en-US" sz="2600" b="1" dirty="0" smtClean="0">
                <a:solidFill>
                  <a:srgbClr val="006773"/>
                </a:solidFill>
              </a:rPr>
              <a:t>Use the correct form of the word and phrase in the </a:t>
            </a:r>
            <a:r>
              <a:rPr lang="en-US" sz="2600" b="1" dirty="0" smtClean="0">
                <a:solidFill>
                  <a:srgbClr val="006773"/>
                </a:solidFill>
              </a:rPr>
              <a:t>box.</a:t>
            </a:r>
            <a:endParaRPr sz="2600" b="1" dirty="0">
              <a:solidFill>
                <a:srgbClr val="006773"/>
              </a:solidFill>
            </a:endParaRPr>
          </a:p>
        </p:txBody>
      </p:sp>
      <p:pic>
        <p:nvPicPr>
          <p:cNvPr id="185" name="Google Shape;185;g11e1a532aa8_0_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080"/>
            <a:ext cx="12191999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g11e1a532aa8_0_97"/>
          <p:cNvSpPr txBox="1"/>
          <p:nvPr/>
        </p:nvSpPr>
        <p:spPr>
          <a:xfrm>
            <a:off x="746750" y="131250"/>
            <a:ext cx="8096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dirty="0">
                <a:solidFill>
                  <a:schemeClr val="lt1"/>
                </a:solidFill>
              </a:rPr>
              <a:t>LOOKING </a:t>
            </a:r>
            <a:r>
              <a:rPr lang="en-US" sz="3600" b="1" dirty="0" smtClean="0">
                <a:solidFill>
                  <a:schemeClr val="lt1"/>
                </a:solidFill>
              </a:rPr>
              <a:t>BACK</a:t>
            </a:r>
            <a:endParaRPr sz="36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6537" y="4053386"/>
            <a:ext cx="99628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hanh’s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family, everybody shares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housework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His mother (1)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_______________.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Thanh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really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enjoys the food she cooks.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Thanh’s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father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is a strong man, so he (2)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__________________.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Thanh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helps with the (3)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________.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He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feels proud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that he knows how to run a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washing machine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hanh’s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sister helps with (4)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_________________. She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does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it regularly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so their house is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never dirty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She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also (5)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__________________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after each meal.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729552" y="2072119"/>
            <a:ext cx="6578220" cy="16650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70746" y="2186856"/>
            <a:ext cx="2634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 the washing-up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70746" y="2648521"/>
            <a:ext cx="2634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 the cooking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70746" y="3104931"/>
            <a:ext cx="2634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laundry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5999" y="2186856"/>
            <a:ext cx="2634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do the heavy lifting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5999" y="2643266"/>
            <a:ext cx="2634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clean the house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07992" y="4425006"/>
            <a:ext cx="2634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 the cooking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44281" y="4800475"/>
            <a:ext cx="2929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 the heavy lifting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48936" y="5157660"/>
            <a:ext cx="2634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laundry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60961" y="5503249"/>
            <a:ext cx="2634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cleaning the house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68700" y="5874021"/>
            <a:ext cx="3239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 the washing-up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16"/>
          <p:cNvSpPr txBox="1"/>
          <p:nvPr/>
        </p:nvSpPr>
        <p:spPr>
          <a:xfrm>
            <a:off x="669881" y="1166595"/>
            <a:ext cx="449821" cy="707886"/>
          </a:xfrm>
          <a:prstGeom prst="rect">
            <a:avLst/>
          </a:prstGeom>
          <a:solidFill>
            <a:srgbClr val="006673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56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784</Words>
  <Application>Microsoft Office PowerPoint</Application>
  <PresentationFormat>Widescreen</PresentationFormat>
  <Paragraphs>163</Paragraphs>
  <Slides>15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Bookman Old Style</vt:lpstr>
      <vt:lpstr>Calibri</vt:lpstr>
      <vt:lpstr>Calibri Light</vt:lpstr>
      <vt:lpstr>Myriad Pro</vt:lpstr>
      <vt:lpstr>Open Sans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Trinh</dc:creator>
  <cp:lastModifiedBy>EDIBOOKS</cp:lastModifiedBy>
  <cp:revision>3</cp:revision>
  <dcterms:created xsi:type="dcterms:W3CDTF">2022-04-01T10:06:05Z</dcterms:created>
  <dcterms:modified xsi:type="dcterms:W3CDTF">2022-04-07T04:08:19Z</dcterms:modified>
</cp:coreProperties>
</file>