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256" r:id="rId2"/>
    <p:sldId id="259" r:id="rId3"/>
    <p:sldId id="267" r:id="rId4"/>
    <p:sldId id="269" r:id="rId5"/>
    <p:sldId id="375" r:id="rId6"/>
    <p:sldId id="318" r:id="rId7"/>
    <p:sldId id="283" r:id="rId8"/>
    <p:sldId id="358" r:id="rId9"/>
    <p:sldId id="285" r:id="rId10"/>
    <p:sldId id="337" r:id="rId11"/>
    <p:sldId id="347" r:id="rId12"/>
    <p:sldId id="359" r:id="rId13"/>
    <p:sldId id="360" r:id="rId14"/>
    <p:sldId id="361" r:id="rId15"/>
    <p:sldId id="362" r:id="rId16"/>
    <p:sldId id="363" r:id="rId17"/>
    <p:sldId id="364" r:id="rId18"/>
    <p:sldId id="366" r:id="rId19"/>
    <p:sldId id="367" r:id="rId20"/>
    <p:sldId id="368" r:id="rId21"/>
    <p:sldId id="369" r:id="rId22"/>
    <p:sldId id="370" r:id="rId23"/>
    <p:sldId id="371" r:id="rId24"/>
    <p:sldId id="373" r:id="rId25"/>
    <p:sldId id="372" r:id="rId26"/>
    <p:sldId id="374" r:id="rId27"/>
    <p:sldId id="296" r:id="rId28"/>
    <p:sldId id="298" r:id="rId29"/>
    <p:sldId id="299" r:id="rId30"/>
    <p:sldId id="30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3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6" d="100"/>
          <a:sy n="86" d="100"/>
        </p:scale>
        <p:origin x="315"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5/26/2024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7</a:t>
            </a:fld>
            <a:endParaRPr lang="en-US"/>
          </a:p>
        </p:txBody>
      </p:sp>
    </p:spTree>
    <p:extLst>
      <p:ext uri="{BB962C8B-B14F-4D97-AF65-F5344CB8AC3E}">
        <p14:creationId xmlns:p14="http://schemas.microsoft.com/office/powerpoint/2010/main" val="1659096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21</a:t>
            </a:fld>
            <a:endParaRPr lang="en-US"/>
          </a:p>
        </p:txBody>
      </p:sp>
    </p:spTree>
    <p:extLst>
      <p:ext uri="{BB962C8B-B14F-4D97-AF65-F5344CB8AC3E}">
        <p14:creationId xmlns:p14="http://schemas.microsoft.com/office/powerpoint/2010/main" val="153785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11</a:t>
            </a:fld>
            <a:endParaRPr lang="en-US"/>
          </a:p>
        </p:txBody>
      </p:sp>
    </p:spTree>
    <p:extLst>
      <p:ext uri="{BB962C8B-B14F-4D97-AF65-F5344CB8AC3E}">
        <p14:creationId xmlns:p14="http://schemas.microsoft.com/office/powerpoint/2010/main" val="270941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12</a:t>
            </a:fld>
            <a:endParaRPr lang="en-US"/>
          </a:p>
        </p:txBody>
      </p:sp>
    </p:spTree>
    <p:extLst>
      <p:ext uri="{BB962C8B-B14F-4D97-AF65-F5344CB8AC3E}">
        <p14:creationId xmlns:p14="http://schemas.microsoft.com/office/powerpoint/2010/main" val="8996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13</a:t>
            </a:fld>
            <a:endParaRPr lang="en-US"/>
          </a:p>
        </p:txBody>
      </p:sp>
    </p:spTree>
    <p:extLst>
      <p:ext uri="{BB962C8B-B14F-4D97-AF65-F5344CB8AC3E}">
        <p14:creationId xmlns:p14="http://schemas.microsoft.com/office/powerpoint/2010/main" val="42560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14</a:t>
            </a:fld>
            <a:endParaRPr lang="en-US"/>
          </a:p>
        </p:txBody>
      </p:sp>
    </p:spTree>
    <p:extLst>
      <p:ext uri="{BB962C8B-B14F-4D97-AF65-F5344CB8AC3E}">
        <p14:creationId xmlns:p14="http://schemas.microsoft.com/office/powerpoint/2010/main" val="286513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15</a:t>
            </a:fld>
            <a:endParaRPr lang="en-US"/>
          </a:p>
        </p:txBody>
      </p:sp>
    </p:spTree>
    <p:extLst>
      <p:ext uri="{BB962C8B-B14F-4D97-AF65-F5344CB8AC3E}">
        <p14:creationId xmlns:p14="http://schemas.microsoft.com/office/powerpoint/2010/main" val="267755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18</a:t>
            </a:fld>
            <a:endParaRPr lang="en-US"/>
          </a:p>
        </p:txBody>
      </p:sp>
    </p:spTree>
    <p:extLst>
      <p:ext uri="{BB962C8B-B14F-4D97-AF65-F5344CB8AC3E}">
        <p14:creationId xmlns:p14="http://schemas.microsoft.com/office/powerpoint/2010/main" val="386898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19</a:t>
            </a:fld>
            <a:endParaRPr lang="en-US"/>
          </a:p>
        </p:txBody>
      </p:sp>
    </p:spTree>
    <p:extLst>
      <p:ext uri="{BB962C8B-B14F-4D97-AF65-F5344CB8AC3E}">
        <p14:creationId xmlns:p14="http://schemas.microsoft.com/office/powerpoint/2010/main" val="323514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3D410-B0AC-488E-A5F6-469EF3A10D11}" type="slidenum">
              <a:rPr lang="en-US" smtClean="0"/>
              <a:t>20</a:t>
            </a:fld>
            <a:endParaRPr lang="en-US"/>
          </a:p>
        </p:txBody>
      </p:sp>
    </p:spTree>
    <p:extLst>
      <p:ext uri="{BB962C8B-B14F-4D97-AF65-F5344CB8AC3E}">
        <p14:creationId xmlns:p14="http://schemas.microsoft.com/office/powerpoint/2010/main" val="3448310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073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885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5/26/2024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5/26/2024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5/26/2024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204498F-7DC9-4FD2-8F79-FF0FBEB0CBB4}"/>
              </a:ext>
            </a:extLst>
          </p:cNvPr>
          <p:cNvPicPr>
            <a:picLocks noChangeAspect="1"/>
          </p:cNvPicPr>
          <p:nvPr userDrawn="1"/>
        </p:nvPicPr>
        <p:blipFill>
          <a:blip r:embed="rId18"/>
          <a:stretch>
            <a:fillRect/>
          </a:stretch>
        </p:blipFill>
        <p:spPr>
          <a:xfrm>
            <a:off x="0" y="9068"/>
            <a:ext cx="12192000" cy="406399"/>
          </a:xfrm>
          <a:prstGeom prst="rect">
            <a:avLst/>
          </a:prstGeom>
        </p:spPr>
      </p:pic>
      <p:pic>
        <p:nvPicPr>
          <p:cNvPr id="16" name="Picture 15">
            <a:extLst>
              <a:ext uri="{FF2B5EF4-FFF2-40B4-BE49-F238E27FC236}">
                <a16:creationId xmlns:a16="http://schemas.microsoft.com/office/drawing/2014/main" id="{F10F8FB8-A7CA-4278-915F-F6FB5611511C}"/>
              </a:ext>
            </a:extLst>
          </p:cNvPr>
          <p:cNvPicPr>
            <a:picLocks noChangeAspect="1"/>
          </p:cNvPicPr>
          <p:nvPr userDrawn="1"/>
        </p:nvPicPr>
        <p:blipFill>
          <a:blip r:embed="rId18"/>
          <a:stretch>
            <a:fillRect/>
          </a:stretch>
        </p:blipFill>
        <p:spPr>
          <a:xfrm>
            <a:off x="0" y="6428165"/>
            <a:ext cx="12192000" cy="4063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5/26/2024</a:t>
            </a:fld>
            <a:endParaRPr lang="en-US"/>
          </a:p>
        </p:txBody>
      </p:sp>
      <p:sp>
        <p:nvSpPr>
          <p:cNvPr id="5" name="Footer Placeholder 4"/>
          <p:cNvSpPr>
            <a:spLocks noGrp="1"/>
          </p:cNvSpPr>
          <p:nvPr>
            <p:ph type="ftr" sz="quarter" idx="3"/>
          </p:nvPr>
        </p:nvSpPr>
        <p:spPr>
          <a:xfrm>
            <a:off x="4038600" y="6442635"/>
            <a:ext cx="4114800" cy="2788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sp>
        <p:nvSpPr>
          <p:cNvPr id="8" name="TextBox 9">
            <a:extLst>
              <a:ext uri="{FF2B5EF4-FFF2-40B4-BE49-F238E27FC236}">
                <a16:creationId xmlns:a16="http://schemas.microsoft.com/office/drawing/2014/main" id="{FE798370-27E2-9F41-A466-FC64C7FFD70A}"/>
              </a:ext>
            </a:extLst>
          </p:cNvPr>
          <p:cNvSpPr txBox="1"/>
          <p:nvPr userDrawn="1"/>
        </p:nvSpPr>
        <p:spPr>
          <a:xfrm>
            <a:off x="262740" y="0"/>
            <a:ext cx="4071868"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bg1"/>
                </a:solidFill>
              </a:rPr>
              <a:t>Unit 1: Life Stories</a:t>
            </a:r>
          </a:p>
        </p:txBody>
      </p:sp>
      <p:sp>
        <p:nvSpPr>
          <p:cNvPr id="9" name="TextBox 8">
            <a:extLst>
              <a:ext uri="{FF2B5EF4-FFF2-40B4-BE49-F238E27FC236}">
                <a16:creationId xmlns:a16="http://schemas.microsoft.com/office/drawing/2014/main" id="{D7889D60-3103-E54C-9167-2287BEE5C81A}"/>
              </a:ext>
            </a:extLst>
          </p:cNvPr>
          <p:cNvSpPr txBox="1"/>
          <p:nvPr userDrawn="1"/>
        </p:nvSpPr>
        <p:spPr>
          <a:xfrm>
            <a:off x="101372" y="6505969"/>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12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0" name="Picture 9">
            <a:extLst>
              <a:ext uri="{FF2B5EF4-FFF2-40B4-BE49-F238E27FC236}">
                <a16:creationId xmlns:a16="http://schemas.microsoft.com/office/drawing/2014/main" id="{ECF13BED-1CB7-0146-BB6D-00DC4EC16FC0}"/>
              </a:ext>
            </a:extLst>
          </p:cNvPr>
          <p:cNvPicPr>
            <a:picLocks noChangeAspect="1"/>
          </p:cNvPicPr>
          <p:nvPr userDrawn="1"/>
        </p:nvPicPr>
        <p:blipFill>
          <a:blip r:embed="rId19"/>
          <a:stretch>
            <a:fillRect/>
          </a:stretch>
        </p:blipFill>
        <p:spPr>
          <a:xfrm>
            <a:off x="11502798" y="6493666"/>
            <a:ext cx="540203" cy="275398"/>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D7889D60-3103-E54C-9167-2287BEE5C81A}"/>
              </a:ext>
            </a:extLst>
          </p:cNvPr>
          <p:cNvSpPr txBox="1"/>
          <p:nvPr userDrawn="1"/>
        </p:nvSpPr>
        <p:spPr>
          <a:xfrm>
            <a:off x="5259643" y="6477477"/>
            <a:ext cx="1994713"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a:solidFill>
                  <a:schemeClr val="bg1"/>
                </a:solidFill>
              </a:rPr>
              <a:t>DTP Education Solutions </a:t>
            </a:r>
            <a:endParaRPr lang="en-US" sz="1400" dirty="0">
              <a:solidFill>
                <a:schemeClr val="bg1"/>
              </a:solidFill>
            </a:endParaRPr>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7857394" y="0"/>
            <a:ext cx="433460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bg1"/>
                </a:solidFill>
              </a:rPr>
              <a:t>Lesson 3.2: Writing &amp; Speaking, PP. 13 &amp; 14</a:t>
            </a: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79" r:id="rId14"/>
    <p:sldLayoutId id="2147483681" r:id="rId15"/>
    <p:sldLayoutId id="214748369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horturl.at/pEJX0"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3114" y="0"/>
            <a:ext cx="12256074" cy="6894042"/>
          </a:xfrm>
          <a:prstGeom prst="rect">
            <a:avLst/>
          </a:prstGeom>
        </p:spPr>
      </p:pic>
      <p:sp>
        <p:nvSpPr>
          <p:cNvPr id="2" name="TextBox 1"/>
          <p:cNvSpPr txBox="1"/>
          <p:nvPr/>
        </p:nvSpPr>
        <p:spPr>
          <a:xfrm>
            <a:off x="5967069" y="3548170"/>
            <a:ext cx="5331802" cy="1446550"/>
          </a:xfrm>
          <a:prstGeom prst="rect">
            <a:avLst/>
          </a:prstGeom>
          <a:noFill/>
        </p:spPr>
        <p:txBody>
          <a:bodyPr wrap="square" rtlCol="0">
            <a:spAutoFit/>
          </a:bodyPr>
          <a:lstStyle/>
          <a:p>
            <a:pPr algn="ctr"/>
            <a:r>
              <a:rPr lang="en-US" sz="3200" b="1" dirty="0">
                <a:solidFill>
                  <a:srgbClr val="FF0000"/>
                </a:solidFill>
              </a:rPr>
              <a:t>Unit 1: Life Stories</a:t>
            </a:r>
          </a:p>
          <a:p>
            <a:pPr algn="ctr"/>
            <a:r>
              <a:rPr lang="en-US" sz="2800" dirty="0">
                <a:solidFill>
                  <a:srgbClr val="00B0F0"/>
                </a:solidFill>
              </a:rPr>
              <a:t>Lesson 3.2: Writing &amp; Speaking</a:t>
            </a:r>
          </a:p>
          <a:p>
            <a:pPr algn="ctr"/>
            <a:r>
              <a:rPr lang="en-US" sz="2800" dirty="0">
                <a:solidFill>
                  <a:srgbClr val="92D050"/>
                </a:solidFill>
              </a:rPr>
              <a:t>Pages: 13 &amp; 14</a:t>
            </a:r>
          </a:p>
        </p:txBody>
      </p:sp>
    </p:spTree>
    <p:extLst>
      <p:ext uri="{BB962C8B-B14F-4D97-AF65-F5344CB8AC3E}">
        <p14:creationId xmlns:p14="http://schemas.microsoft.com/office/powerpoint/2010/main" val="177268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14" y="0"/>
            <a:ext cx="12285814" cy="6968464"/>
          </a:xfrm>
          <a:prstGeom prst="rect">
            <a:avLst/>
          </a:prstGeom>
        </p:spPr>
      </p:pic>
      <p:sp>
        <p:nvSpPr>
          <p:cNvPr id="6" name="Rectangle 1">
            <a:extLst>
              <a:ext uri="{FF2B5EF4-FFF2-40B4-BE49-F238E27FC236}">
                <a16:creationId xmlns:a16="http://schemas.microsoft.com/office/drawing/2014/main" id="{002C4533-F185-4955-BB14-3FE82C780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BB87586E-69BA-4378-9B2E-759A3ECFED2F}"/>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3BD2E1A2-B48F-4BDD-ABCC-C3DEA38B87A9}"/>
              </a:ext>
            </a:extLst>
          </p:cNvPr>
          <p:cNvSpPr/>
          <p:nvPr/>
        </p:nvSpPr>
        <p:spPr>
          <a:xfrm>
            <a:off x="6477000" y="629835"/>
            <a:ext cx="5715000"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SPEAKING</a:t>
            </a:r>
          </a:p>
        </p:txBody>
      </p:sp>
    </p:spTree>
    <p:extLst>
      <p:ext uri="{BB962C8B-B14F-4D97-AF65-F5344CB8AC3E}">
        <p14:creationId xmlns:p14="http://schemas.microsoft.com/office/powerpoint/2010/main" val="62744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197" y="2020695"/>
            <a:ext cx="11555606"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gn="ctr"/>
            <a:r>
              <a:rPr lang="en-US" sz="3600" i="1" dirty="0">
                <a:solidFill>
                  <a:srgbClr val="0070C0"/>
                </a:solidFill>
              </a:rPr>
              <a:t>a. You're working on a project about inspiring people. In pairs: Student B, </a:t>
            </a:r>
            <a:r>
              <a:rPr lang="en-US" sz="3600" b="1" i="1" dirty="0">
                <a:solidFill>
                  <a:srgbClr val="FF0000"/>
                </a:solidFill>
              </a:rPr>
              <a:t>p 122 </a:t>
            </a:r>
            <a:r>
              <a:rPr lang="en-US" sz="3600" i="1" dirty="0">
                <a:solidFill>
                  <a:srgbClr val="0070C0"/>
                </a:solidFill>
              </a:rPr>
              <a:t>. Student A, you want to find out about Yvonne Young Clark. Ask Student B questions and complete the notes below. </a:t>
            </a:r>
          </a:p>
        </p:txBody>
      </p:sp>
    </p:spTree>
    <p:extLst>
      <p:ext uri="{BB962C8B-B14F-4D97-AF65-F5344CB8AC3E}">
        <p14:creationId xmlns:p14="http://schemas.microsoft.com/office/powerpoint/2010/main" val="1559010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976F3A-CA92-4F6B-BE33-DBC058CA0EC2}"/>
              </a:ext>
            </a:extLst>
          </p:cNvPr>
          <p:cNvSpPr txBox="1"/>
          <p:nvPr/>
        </p:nvSpPr>
        <p:spPr>
          <a:xfrm>
            <a:off x="78472" y="545889"/>
            <a:ext cx="12113528" cy="5078313"/>
          </a:xfrm>
          <a:prstGeom prst="rect">
            <a:avLst/>
          </a:prstGeom>
          <a:noFill/>
        </p:spPr>
        <p:txBody>
          <a:bodyPr wrap="square">
            <a:spAutoFit/>
          </a:bodyPr>
          <a:lstStyle/>
          <a:p>
            <a:r>
              <a:rPr lang="en-US" sz="3600" b="1" i="0" dirty="0">
                <a:solidFill>
                  <a:srgbClr val="242021"/>
                </a:solidFill>
                <a:effectLst/>
                <a:latin typeface="Calibri (body)"/>
              </a:rPr>
              <a:t>Yvonne Young Clark </a:t>
            </a:r>
            <a:r>
              <a:rPr lang="en-US" sz="3600" b="0" i="0" dirty="0">
                <a:solidFill>
                  <a:srgbClr val="242021"/>
                </a:solidFill>
                <a:effectLst/>
                <a:latin typeface="Calibri (body)"/>
              </a:rPr>
              <a:t>(known as Y.Y.) – "The First Lady of Engineering“</a:t>
            </a:r>
          </a:p>
          <a:p>
            <a:br>
              <a:rPr lang="en-US" sz="3600" b="0" i="0" dirty="0">
                <a:solidFill>
                  <a:srgbClr val="242021"/>
                </a:solidFill>
                <a:effectLst/>
                <a:latin typeface="Calibri (body)"/>
              </a:rPr>
            </a:br>
            <a:r>
              <a:rPr lang="en-US" sz="3600" b="1" i="0" dirty="0">
                <a:solidFill>
                  <a:srgbClr val="242021"/>
                </a:solidFill>
                <a:effectLst/>
                <a:highlight>
                  <a:srgbClr val="00FF00"/>
                </a:highlight>
                <a:latin typeface="Calibri (body)"/>
              </a:rPr>
              <a:t>Early life:</a:t>
            </a:r>
            <a:br>
              <a:rPr lang="en-US" sz="3600" b="1" i="0" dirty="0">
                <a:solidFill>
                  <a:srgbClr val="242021"/>
                </a:solidFill>
                <a:effectLst/>
                <a:latin typeface="Calibri (body)"/>
              </a:rPr>
            </a:br>
            <a:r>
              <a:rPr lang="en-US" sz="3600" b="0" i="0" dirty="0">
                <a:solidFill>
                  <a:srgbClr val="242021"/>
                </a:solidFill>
                <a:effectLst/>
                <a:latin typeface="Calibri (body)"/>
              </a:rPr>
              <a:t>• ____________: was born in Houston, Texas, the USA</a:t>
            </a:r>
            <a:br>
              <a:rPr lang="en-US" sz="3600" b="0" i="0" dirty="0">
                <a:solidFill>
                  <a:srgbClr val="242021"/>
                </a:solidFill>
                <a:effectLst/>
                <a:latin typeface="Calibri (body)"/>
              </a:rPr>
            </a:br>
            <a:r>
              <a:rPr lang="en-US" sz="3600" b="0" i="0" dirty="0">
                <a:solidFill>
                  <a:srgbClr val="242021"/>
                </a:solidFill>
                <a:effectLst/>
                <a:latin typeface="Calibri (body)"/>
              </a:rPr>
              <a:t>• loved _______________________ as a child</a:t>
            </a:r>
            <a:br>
              <a:rPr lang="en-US" sz="3600" b="0" i="0" dirty="0">
                <a:solidFill>
                  <a:srgbClr val="242021"/>
                </a:solidFill>
                <a:effectLst/>
                <a:latin typeface="Calibri (body)"/>
              </a:rPr>
            </a:br>
            <a:r>
              <a:rPr lang="en-US" sz="3600" b="0" i="0" dirty="0">
                <a:solidFill>
                  <a:srgbClr val="242021"/>
                </a:solidFill>
                <a:effectLst/>
                <a:latin typeface="Calibri (body)"/>
              </a:rPr>
              <a:t>• __________________: attended Howard University</a:t>
            </a:r>
            <a:br>
              <a:rPr lang="en-US" sz="3600" b="0" i="0" dirty="0">
                <a:solidFill>
                  <a:srgbClr val="242021"/>
                </a:solidFill>
                <a:effectLst/>
                <a:latin typeface="Calibri (body)"/>
              </a:rPr>
            </a:br>
            <a:r>
              <a:rPr lang="en-US" sz="3600" b="0" i="0" dirty="0">
                <a:solidFill>
                  <a:srgbClr val="242021"/>
                </a:solidFill>
                <a:effectLst/>
                <a:latin typeface="Calibri (body)"/>
              </a:rPr>
              <a:t>• only woman in her class and the first woman to earn a degree in mechanical engineering</a:t>
            </a:r>
            <a:endParaRPr lang="en-US" sz="3600" dirty="0">
              <a:latin typeface="Calibri (body)"/>
            </a:endParaRPr>
          </a:p>
        </p:txBody>
      </p:sp>
      <p:sp>
        <p:nvSpPr>
          <p:cNvPr id="5" name="Rectangle 4">
            <a:extLst>
              <a:ext uri="{FF2B5EF4-FFF2-40B4-BE49-F238E27FC236}">
                <a16:creationId xmlns:a16="http://schemas.microsoft.com/office/drawing/2014/main" id="{18EA8353-16F1-41DC-9C2E-4E417FF6A8DB}"/>
              </a:ext>
            </a:extLst>
          </p:cNvPr>
          <p:cNvSpPr/>
          <p:nvPr/>
        </p:nvSpPr>
        <p:spPr>
          <a:xfrm>
            <a:off x="351923" y="2738343"/>
            <a:ext cx="3326811" cy="646331"/>
          </a:xfrm>
          <a:prstGeom prst="rect">
            <a:avLst/>
          </a:prstGeom>
        </p:spPr>
        <p:txBody>
          <a:bodyPr wrap="square">
            <a:spAutoFit/>
          </a:bodyPr>
          <a:lstStyle/>
          <a:p>
            <a:r>
              <a:rPr lang="en-US" sz="3600" b="1" dirty="0">
                <a:solidFill>
                  <a:srgbClr val="FF0000"/>
                </a:solidFill>
              </a:rPr>
              <a:t>Yvonne Young</a:t>
            </a:r>
          </a:p>
        </p:txBody>
      </p:sp>
      <p:sp>
        <p:nvSpPr>
          <p:cNvPr id="6" name="Rectangle 5">
            <a:extLst>
              <a:ext uri="{FF2B5EF4-FFF2-40B4-BE49-F238E27FC236}">
                <a16:creationId xmlns:a16="http://schemas.microsoft.com/office/drawing/2014/main" id="{EC505126-D564-482D-8299-8B610E7FE10A}"/>
              </a:ext>
            </a:extLst>
          </p:cNvPr>
          <p:cNvSpPr/>
          <p:nvPr/>
        </p:nvSpPr>
        <p:spPr>
          <a:xfrm>
            <a:off x="1700463" y="3277183"/>
            <a:ext cx="5342021" cy="646331"/>
          </a:xfrm>
          <a:prstGeom prst="rect">
            <a:avLst/>
          </a:prstGeom>
        </p:spPr>
        <p:txBody>
          <a:bodyPr wrap="square">
            <a:spAutoFit/>
          </a:bodyPr>
          <a:lstStyle/>
          <a:p>
            <a:r>
              <a:rPr lang="en-US" sz="3600" b="1" dirty="0">
                <a:solidFill>
                  <a:srgbClr val="FF0000"/>
                </a:solidFill>
              </a:rPr>
              <a:t>building and fixing things</a:t>
            </a:r>
          </a:p>
        </p:txBody>
      </p:sp>
      <p:sp>
        <p:nvSpPr>
          <p:cNvPr id="8" name="Rectangle 7">
            <a:extLst>
              <a:ext uri="{FF2B5EF4-FFF2-40B4-BE49-F238E27FC236}">
                <a16:creationId xmlns:a16="http://schemas.microsoft.com/office/drawing/2014/main" id="{85CAEB9A-F052-49F7-B780-9C274980AEBA}"/>
              </a:ext>
            </a:extLst>
          </p:cNvPr>
          <p:cNvSpPr/>
          <p:nvPr/>
        </p:nvSpPr>
        <p:spPr>
          <a:xfrm>
            <a:off x="745959" y="3855339"/>
            <a:ext cx="4403557" cy="646331"/>
          </a:xfrm>
          <a:prstGeom prst="rect">
            <a:avLst/>
          </a:prstGeom>
        </p:spPr>
        <p:txBody>
          <a:bodyPr wrap="square">
            <a:spAutoFit/>
          </a:bodyPr>
          <a:lstStyle/>
          <a:p>
            <a:r>
              <a:rPr lang="en-US" sz="3600" b="1" dirty="0">
                <a:solidFill>
                  <a:srgbClr val="FF0000"/>
                </a:solidFill>
              </a:rPr>
              <a:t>From 1947 to 1951</a:t>
            </a:r>
          </a:p>
        </p:txBody>
      </p:sp>
    </p:spTree>
    <p:extLst>
      <p:ext uri="{BB962C8B-B14F-4D97-AF65-F5344CB8AC3E}">
        <p14:creationId xmlns:p14="http://schemas.microsoft.com/office/powerpoint/2010/main" val="10834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976F3A-CA92-4F6B-BE33-DBC058CA0EC2}"/>
              </a:ext>
            </a:extLst>
          </p:cNvPr>
          <p:cNvSpPr txBox="1"/>
          <p:nvPr/>
        </p:nvSpPr>
        <p:spPr>
          <a:xfrm>
            <a:off x="78472" y="545889"/>
            <a:ext cx="12113528" cy="6186309"/>
          </a:xfrm>
          <a:prstGeom prst="rect">
            <a:avLst/>
          </a:prstGeom>
          <a:noFill/>
        </p:spPr>
        <p:txBody>
          <a:bodyPr wrap="square">
            <a:spAutoFit/>
          </a:bodyPr>
          <a:lstStyle/>
          <a:p>
            <a:r>
              <a:rPr lang="en-US" sz="3600" b="1" i="0" dirty="0">
                <a:solidFill>
                  <a:srgbClr val="242021"/>
                </a:solidFill>
                <a:effectLst/>
                <a:highlight>
                  <a:srgbClr val="00FF00"/>
                </a:highlight>
                <a:latin typeface="Calibri (body)"/>
              </a:rPr>
              <a:t>Career and achievements:</a:t>
            </a:r>
            <a:br>
              <a:rPr lang="en-US" sz="3600" b="1" i="0" dirty="0">
                <a:solidFill>
                  <a:srgbClr val="242021"/>
                </a:solidFill>
                <a:effectLst/>
                <a:latin typeface="Calibri (body)"/>
              </a:rPr>
            </a:br>
            <a:r>
              <a:rPr lang="en-US" sz="3600" b="0" i="0" dirty="0">
                <a:solidFill>
                  <a:srgbClr val="242021"/>
                </a:solidFill>
                <a:effectLst/>
                <a:latin typeface="Calibri (body)"/>
              </a:rPr>
              <a:t>• struggled to find jobs because of her skin color and gender</a:t>
            </a:r>
          </a:p>
          <a:p>
            <a:r>
              <a:rPr lang="en-US" sz="3600" b="0" i="0" dirty="0">
                <a:solidFill>
                  <a:srgbClr val="242021"/>
                </a:solidFill>
                <a:effectLst/>
                <a:latin typeface="Calibri (body)"/>
              </a:rPr>
              <a:t>• ________: got married and moved to Tennessee at the age of 25</a:t>
            </a:r>
            <a:br>
              <a:rPr lang="en-US" sz="3600" b="0" i="0" dirty="0">
                <a:solidFill>
                  <a:srgbClr val="242021"/>
                </a:solidFill>
                <a:effectLst/>
                <a:latin typeface="Calibri (body)"/>
              </a:rPr>
            </a:br>
            <a:r>
              <a:rPr lang="en-US" sz="3600" b="0" i="0" dirty="0">
                <a:solidFill>
                  <a:srgbClr val="242021"/>
                </a:solidFill>
                <a:effectLst/>
                <a:latin typeface="Calibri (body)"/>
              </a:rPr>
              <a:t>• worked as ___________________ at Tennessee State University for the next 55 years</a:t>
            </a:r>
            <a:br>
              <a:rPr lang="en-US" sz="3600" b="0" i="0" dirty="0">
                <a:solidFill>
                  <a:srgbClr val="242021"/>
                </a:solidFill>
                <a:effectLst/>
                <a:latin typeface="Calibri (body)"/>
              </a:rPr>
            </a:br>
            <a:r>
              <a:rPr lang="en-US" sz="3600" b="0" i="0" dirty="0">
                <a:solidFill>
                  <a:srgbClr val="242021"/>
                </a:solidFill>
                <a:effectLst/>
                <a:latin typeface="Calibri (body)"/>
              </a:rPr>
              <a:t>• first female member of her department</a:t>
            </a:r>
            <a:br>
              <a:rPr lang="en-US" sz="3600" b="0" i="0" dirty="0">
                <a:solidFill>
                  <a:srgbClr val="242021"/>
                </a:solidFill>
                <a:effectLst/>
                <a:latin typeface="Calibri (body)"/>
              </a:rPr>
            </a:br>
            <a:r>
              <a:rPr lang="en-US" sz="3600" b="0" i="0" dirty="0">
                <a:solidFill>
                  <a:srgbClr val="242021"/>
                </a:solidFill>
                <a:effectLst/>
                <a:latin typeface="Calibri (body)"/>
              </a:rPr>
              <a:t>• worked for ________ during her summer breaks</a:t>
            </a:r>
            <a:br>
              <a:rPr lang="en-US" sz="3600" b="0" i="0" dirty="0">
                <a:solidFill>
                  <a:srgbClr val="242021"/>
                </a:solidFill>
                <a:effectLst/>
                <a:latin typeface="Calibri (body)"/>
              </a:rPr>
            </a:br>
            <a:r>
              <a:rPr lang="en-US" sz="3600" b="0" i="0" dirty="0">
                <a:solidFill>
                  <a:srgbClr val="242021"/>
                </a:solidFill>
                <a:effectLst/>
                <a:latin typeface="Calibri (body)"/>
              </a:rPr>
              <a:t>• contributed to the development of the engine of the rocket Saturn V and the box used to bring moon samples back</a:t>
            </a:r>
            <a:br>
              <a:rPr lang="en-US" sz="3600" b="0" i="0" dirty="0">
                <a:solidFill>
                  <a:srgbClr val="242021"/>
                </a:solidFill>
                <a:effectLst/>
                <a:latin typeface="Calibri (body)"/>
              </a:rPr>
            </a:br>
            <a:endParaRPr lang="en-US" sz="3600" b="0" i="0" dirty="0">
              <a:solidFill>
                <a:srgbClr val="242021"/>
              </a:solidFill>
              <a:effectLst/>
              <a:latin typeface="Calibri (body)"/>
            </a:endParaRPr>
          </a:p>
        </p:txBody>
      </p:sp>
      <p:sp>
        <p:nvSpPr>
          <p:cNvPr id="3" name="Rectangle 2">
            <a:extLst>
              <a:ext uri="{FF2B5EF4-FFF2-40B4-BE49-F238E27FC236}">
                <a16:creationId xmlns:a16="http://schemas.microsoft.com/office/drawing/2014/main" id="{050A2763-A81C-4FAA-B591-7572BA86CF90}"/>
              </a:ext>
            </a:extLst>
          </p:cNvPr>
          <p:cNvSpPr/>
          <p:nvPr/>
        </p:nvSpPr>
        <p:spPr>
          <a:xfrm>
            <a:off x="624639" y="1647480"/>
            <a:ext cx="1829803" cy="646331"/>
          </a:xfrm>
          <a:prstGeom prst="rect">
            <a:avLst/>
          </a:prstGeom>
        </p:spPr>
        <p:txBody>
          <a:bodyPr wrap="square">
            <a:spAutoFit/>
          </a:bodyPr>
          <a:lstStyle/>
          <a:p>
            <a:r>
              <a:rPr lang="en-US" sz="3600" b="1" dirty="0">
                <a:solidFill>
                  <a:srgbClr val="FF0000"/>
                </a:solidFill>
              </a:rPr>
              <a:t>In 1955</a:t>
            </a:r>
          </a:p>
        </p:txBody>
      </p:sp>
      <p:sp>
        <p:nvSpPr>
          <p:cNvPr id="4" name="Rectangle 3">
            <a:extLst>
              <a:ext uri="{FF2B5EF4-FFF2-40B4-BE49-F238E27FC236}">
                <a16:creationId xmlns:a16="http://schemas.microsoft.com/office/drawing/2014/main" id="{8423665F-1FC7-4BAF-B31B-C6A4BC1D2D1D}"/>
              </a:ext>
            </a:extLst>
          </p:cNvPr>
          <p:cNvSpPr/>
          <p:nvPr/>
        </p:nvSpPr>
        <p:spPr>
          <a:xfrm>
            <a:off x="2422358" y="2730322"/>
            <a:ext cx="4475747" cy="646331"/>
          </a:xfrm>
          <a:prstGeom prst="rect">
            <a:avLst/>
          </a:prstGeom>
        </p:spPr>
        <p:txBody>
          <a:bodyPr wrap="square">
            <a:spAutoFit/>
          </a:bodyPr>
          <a:lstStyle/>
          <a:p>
            <a:r>
              <a:rPr lang="en-US" sz="3600" b="1" dirty="0">
                <a:solidFill>
                  <a:srgbClr val="FF0000"/>
                </a:solidFill>
              </a:rPr>
              <a:t>an engineer professor</a:t>
            </a:r>
          </a:p>
        </p:txBody>
      </p:sp>
      <p:sp>
        <p:nvSpPr>
          <p:cNvPr id="5" name="Rectangle 4">
            <a:extLst>
              <a:ext uri="{FF2B5EF4-FFF2-40B4-BE49-F238E27FC236}">
                <a16:creationId xmlns:a16="http://schemas.microsoft.com/office/drawing/2014/main" id="{9899A1EA-11B9-4EFC-A0BE-24E4FB3F090D}"/>
              </a:ext>
            </a:extLst>
          </p:cNvPr>
          <p:cNvSpPr/>
          <p:nvPr/>
        </p:nvSpPr>
        <p:spPr>
          <a:xfrm>
            <a:off x="2910638" y="4408094"/>
            <a:ext cx="1829803" cy="646331"/>
          </a:xfrm>
          <a:prstGeom prst="rect">
            <a:avLst/>
          </a:prstGeom>
        </p:spPr>
        <p:txBody>
          <a:bodyPr wrap="square">
            <a:spAutoFit/>
          </a:bodyPr>
          <a:lstStyle/>
          <a:p>
            <a:r>
              <a:rPr lang="en-US" sz="3600" b="1" dirty="0">
                <a:solidFill>
                  <a:srgbClr val="FF0000"/>
                </a:solidFill>
              </a:rPr>
              <a:t>NASA</a:t>
            </a:r>
          </a:p>
        </p:txBody>
      </p:sp>
    </p:spTree>
    <p:extLst>
      <p:ext uri="{BB962C8B-B14F-4D97-AF65-F5344CB8AC3E}">
        <p14:creationId xmlns:p14="http://schemas.microsoft.com/office/powerpoint/2010/main" val="349688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976F3A-CA92-4F6B-BE33-DBC058CA0EC2}"/>
              </a:ext>
            </a:extLst>
          </p:cNvPr>
          <p:cNvSpPr txBox="1"/>
          <p:nvPr/>
        </p:nvSpPr>
        <p:spPr>
          <a:xfrm>
            <a:off x="78472" y="545889"/>
            <a:ext cx="12113528" cy="2862322"/>
          </a:xfrm>
          <a:prstGeom prst="rect">
            <a:avLst/>
          </a:prstGeom>
          <a:noFill/>
        </p:spPr>
        <p:txBody>
          <a:bodyPr wrap="square">
            <a:spAutoFit/>
          </a:bodyPr>
          <a:lstStyle/>
          <a:p>
            <a:r>
              <a:rPr lang="en-US" sz="3600" b="1" i="0" dirty="0">
                <a:solidFill>
                  <a:srgbClr val="242021"/>
                </a:solidFill>
                <a:effectLst/>
                <a:highlight>
                  <a:srgbClr val="00FF00"/>
                </a:highlight>
                <a:latin typeface="Calibri (body)"/>
              </a:rPr>
              <a:t>Death and influence:</a:t>
            </a:r>
            <a:br>
              <a:rPr lang="en-US" sz="3600" b="1" i="0" dirty="0">
                <a:solidFill>
                  <a:srgbClr val="242021"/>
                </a:solidFill>
                <a:effectLst/>
                <a:latin typeface="Calibri (body)"/>
              </a:rPr>
            </a:br>
            <a:r>
              <a:rPr lang="en-US" sz="3600" b="0" i="0" dirty="0">
                <a:solidFill>
                  <a:srgbClr val="242021"/>
                </a:solidFill>
                <a:effectLst/>
                <a:latin typeface="Calibri (body)"/>
              </a:rPr>
              <a:t>• received many awards for her contributions</a:t>
            </a:r>
          </a:p>
          <a:p>
            <a:r>
              <a:rPr lang="en-US" sz="3600" b="0" i="0" dirty="0">
                <a:solidFill>
                  <a:srgbClr val="242021"/>
                </a:solidFill>
                <a:effectLst/>
                <a:latin typeface="Calibri (body)"/>
              </a:rPr>
              <a:t>• _____________: died at the age of ________</a:t>
            </a:r>
            <a:br>
              <a:rPr lang="en-US" sz="3600" b="0" i="0" dirty="0">
                <a:solidFill>
                  <a:srgbClr val="242021"/>
                </a:solidFill>
                <a:effectLst/>
                <a:latin typeface="Calibri (body)"/>
              </a:rPr>
            </a:br>
            <a:r>
              <a:rPr lang="en-US" sz="3600" b="0" i="0" dirty="0">
                <a:solidFill>
                  <a:srgbClr val="242021"/>
                </a:solidFill>
                <a:effectLst/>
                <a:latin typeface="Calibri (body)"/>
              </a:rPr>
              <a:t>• A scholarship in her name was established at Tennessee State University</a:t>
            </a:r>
            <a:r>
              <a:rPr lang="en-US" sz="3600" dirty="0">
                <a:latin typeface="Calibri (body)"/>
              </a:rPr>
              <a:t> </a:t>
            </a:r>
          </a:p>
        </p:txBody>
      </p:sp>
      <p:sp>
        <p:nvSpPr>
          <p:cNvPr id="3" name="Rectangle 2">
            <a:extLst>
              <a:ext uri="{FF2B5EF4-FFF2-40B4-BE49-F238E27FC236}">
                <a16:creationId xmlns:a16="http://schemas.microsoft.com/office/drawing/2014/main" id="{C005B45D-CA53-4561-9954-49230840FA5F}"/>
              </a:ext>
            </a:extLst>
          </p:cNvPr>
          <p:cNvSpPr/>
          <p:nvPr/>
        </p:nvSpPr>
        <p:spPr>
          <a:xfrm>
            <a:off x="624639" y="1647480"/>
            <a:ext cx="3209424" cy="646331"/>
          </a:xfrm>
          <a:prstGeom prst="rect">
            <a:avLst/>
          </a:prstGeom>
        </p:spPr>
        <p:txBody>
          <a:bodyPr wrap="square">
            <a:spAutoFit/>
          </a:bodyPr>
          <a:lstStyle/>
          <a:p>
            <a:r>
              <a:rPr lang="en-US" sz="3600" b="1" dirty="0">
                <a:solidFill>
                  <a:srgbClr val="FF0000"/>
                </a:solidFill>
              </a:rPr>
              <a:t>Yvonne Young</a:t>
            </a:r>
          </a:p>
        </p:txBody>
      </p:sp>
      <p:sp>
        <p:nvSpPr>
          <p:cNvPr id="4" name="Rectangle 3">
            <a:extLst>
              <a:ext uri="{FF2B5EF4-FFF2-40B4-BE49-F238E27FC236}">
                <a16:creationId xmlns:a16="http://schemas.microsoft.com/office/drawing/2014/main" id="{6225A093-90E0-451B-A364-CD49DED3D93D}"/>
              </a:ext>
            </a:extLst>
          </p:cNvPr>
          <p:cNvSpPr/>
          <p:nvPr/>
        </p:nvSpPr>
        <p:spPr>
          <a:xfrm>
            <a:off x="7507203" y="1653884"/>
            <a:ext cx="1011656" cy="646331"/>
          </a:xfrm>
          <a:prstGeom prst="rect">
            <a:avLst/>
          </a:prstGeom>
        </p:spPr>
        <p:txBody>
          <a:bodyPr wrap="square">
            <a:spAutoFit/>
          </a:bodyPr>
          <a:lstStyle/>
          <a:p>
            <a:r>
              <a:rPr lang="en-US" sz="3600" b="1" dirty="0">
                <a:solidFill>
                  <a:srgbClr val="FF0000"/>
                </a:solidFill>
              </a:rPr>
              <a:t>89</a:t>
            </a:r>
          </a:p>
        </p:txBody>
      </p:sp>
    </p:spTree>
    <p:extLst>
      <p:ext uri="{BB962C8B-B14F-4D97-AF65-F5344CB8AC3E}">
        <p14:creationId xmlns:p14="http://schemas.microsoft.com/office/powerpoint/2010/main" val="406495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197" y="2828835"/>
            <a:ext cx="11555606"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gn="ctr"/>
            <a:r>
              <a:rPr lang="en-US" sz="3600" i="1" dirty="0">
                <a:solidFill>
                  <a:srgbClr val="0070C0"/>
                </a:solidFill>
              </a:rPr>
              <a:t>b. Swap roles and repeat. Student A, answer Student B’s questions about Nguyễn Ngọc </a:t>
            </a:r>
            <a:r>
              <a:rPr lang="en-US" sz="3600" i="1" dirty="0" err="1">
                <a:solidFill>
                  <a:srgbClr val="0070C0"/>
                </a:solidFill>
              </a:rPr>
              <a:t>Ký</a:t>
            </a:r>
            <a:r>
              <a:rPr lang="en-US" sz="3600" i="1" dirty="0">
                <a:solidFill>
                  <a:srgbClr val="0070C0"/>
                </a:solidFill>
              </a:rPr>
              <a:t>.</a:t>
            </a:r>
          </a:p>
        </p:txBody>
      </p:sp>
    </p:spTree>
    <p:extLst>
      <p:ext uri="{BB962C8B-B14F-4D97-AF65-F5344CB8AC3E}">
        <p14:creationId xmlns:p14="http://schemas.microsoft.com/office/powerpoint/2010/main" val="1946331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F4C84-1A70-4005-BEA9-0BB565F42CA3}"/>
              </a:ext>
            </a:extLst>
          </p:cNvPr>
          <p:cNvPicPr>
            <a:picLocks noChangeAspect="1"/>
          </p:cNvPicPr>
          <p:nvPr/>
        </p:nvPicPr>
        <p:blipFill>
          <a:blip r:embed="rId2"/>
          <a:stretch>
            <a:fillRect/>
          </a:stretch>
        </p:blipFill>
        <p:spPr>
          <a:xfrm>
            <a:off x="236372" y="646076"/>
            <a:ext cx="11634786" cy="5667791"/>
          </a:xfrm>
          <a:prstGeom prst="rect">
            <a:avLst/>
          </a:prstGeom>
        </p:spPr>
      </p:pic>
    </p:spTree>
    <p:extLst>
      <p:ext uri="{BB962C8B-B14F-4D97-AF65-F5344CB8AC3E}">
        <p14:creationId xmlns:p14="http://schemas.microsoft.com/office/powerpoint/2010/main" val="2923691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530EEA-8E73-4F91-8013-206320EBED91}"/>
              </a:ext>
            </a:extLst>
          </p:cNvPr>
          <p:cNvPicPr>
            <a:picLocks noChangeAspect="1"/>
          </p:cNvPicPr>
          <p:nvPr/>
        </p:nvPicPr>
        <p:blipFill>
          <a:blip r:embed="rId2"/>
          <a:stretch>
            <a:fillRect/>
          </a:stretch>
        </p:blipFill>
        <p:spPr>
          <a:xfrm>
            <a:off x="234214" y="714972"/>
            <a:ext cx="11723571" cy="5428056"/>
          </a:xfrm>
          <a:prstGeom prst="rect">
            <a:avLst/>
          </a:prstGeom>
        </p:spPr>
      </p:pic>
    </p:spTree>
    <p:extLst>
      <p:ext uri="{BB962C8B-B14F-4D97-AF65-F5344CB8AC3E}">
        <p14:creationId xmlns:p14="http://schemas.microsoft.com/office/powerpoint/2010/main" val="1246805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9993" y="641073"/>
            <a:ext cx="9833810"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gn="ctr"/>
            <a:r>
              <a:rPr lang="en-US" sz="3600" i="1" dirty="0">
                <a:solidFill>
                  <a:srgbClr val="0070C0"/>
                </a:solidFill>
              </a:rPr>
              <a:t>a. Read the biography about Nellie Bly again. In which paragraph do you see the following phrases? Write the paragraph numbers (1–5) on the lines. </a:t>
            </a:r>
          </a:p>
        </p:txBody>
      </p:sp>
      <p:sp>
        <p:nvSpPr>
          <p:cNvPr id="4" name="TextBox 3">
            <a:extLst>
              <a:ext uri="{FF2B5EF4-FFF2-40B4-BE49-F238E27FC236}">
                <a16:creationId xmlns:a16="http://schemas.microsoft.com/office/drawing/2014/main" id="{A0D4A574-2975-4629-A40C-9AEDBAC73509}"/>
              </a:ext>
            </a:extLst>
          </p:cNvPr>
          <p:cNvSpPr txBox="1"/>
          <p:nvPr/>
        </p:nvSpPr>
        <p:spPr>
          <a:xfrm>
            <a:off x="433137" y="2848889"/>
            <a:ext cx="9833810" cy="1754326"/>
          </a:xfrm>
          <a:prstGeom prst="rect">
            <a:avLst/>
          </a:prstGeom>
          <a:noFill/>
        </p:spPr>
        <p:txBody>
          <a:bodyPr wrap="square">
            <a:spAutoFit/>
          </a:bodyPr>
          <a:lstStyle/>
          <a:p>
            <a:r>
              <a:rPr lang="en-US" sz="3600" b="1" i="0" dirty="0">
                <a:solidFill>
                  <a:srgbClr val="242021"/>
                </a:solidFill>
                <a:effectLst/>
                <a:latin typeface="Calibri (body)"/>
              </a:rPr>
              <a:t>Talking about interests:</a:t>
            </a:r>
            <a:br>
              <a:rPr lang="en-US" sz="3600" b="1" i="0" dirty="0">
                <a:solidFill>
                  <a:srgbClr val="242021"/>
                </a:solidFill>
                <a:effectLst/>
                <a:latin typeface="Calibri (body)"/>
              </a:rPr>
            </a:br>
            <a:r>
              <a:rPr lang="en-US" sz="3600" b="0" i="0" dirty="0">
                <a:solidFill>
                  <a:srgbClr val="242021"/>
                </a:solidFill>
                <a:effectLst/>
                <a:latin typeface="Calibri (body)"/>
              </a:rPr>
              <a:t>_____ </a:t>
            </a:r>
            <a:r>
              <a:rPr lang="en-US" sz="3600" dirty="0">
                <a:solidFill>
                  <a:srgbClr val="242021"/>
                </a:solidFill>
                <a:latin typeface="Calibri (body)"/>
              </a:rPr>
              <a:t>H</a:t>
            </a:r>
            <a:r>
              <a:rPr lang="en-US" sz="3600" b="0" i="0" dirty="0">
                <a:solidFill>
                  <a:srgbClr val="242021"/>
                </a:solidFill>
                <a:effectLst/>
                <a:latin typeface="Calibri (body)"/>
              </a:rPr>
              <a:t>e showed an interest in ...</a:t>
            </a:r>
            <a:br>
              <a:rPr lang="en-US" sz="3600" b="0" i="0" dirty="0">
                <a:solidFill>
                  <a:srgbClr val="242021"/>
                </a:solidFill>
                <a:effectLst/>
                <a:latin typeface="Calibri (body)"/>
              </a:rPr>
            </a:br>
            <a:r>
              <a:rPr lang="en-US" sz="3600" b="0" i="0" dirty="0">
                <a:solidFill>
                  <a:srgbClr val="242021"/>
                </a:solidFill>
                <a:effectLst/>
                <a:latin typeface="Calibri (body)"/>
              </a:rPr>
              <a:t>_____ She developed an interest for ...</a:t>
            </a:r>
            <a:r>
              <a:rPr lang="en-US" sz="3600" dirty="0">
                <a:latin typeface="Calibri (body)"/>
              </a:rPr>
              <a:t> </a:t>
            </a:r>
          </a:p>
        </p:txBody>
      </p:sp>
      <p:sp>
        <p:nvSpPr>
          <p:cNvPr id="7" name="TextBox 18">
            <a:extLst>
              <a:ext uri="{FF2B5EF4-FFF2-40B4-BE49-F238E27FC236}">
                <a16:creationId xmlns:a16="http://schemas.microsoft.com/office/drawing/2014/main" id="{6EFB8F0F-A676-44F1-8D93-7478383B9B6B}"/>
              </a:ext>
            </a:extLst>
          </p:cNvPr>
          <p:cNvSpPr txBox="1"/>
          <p:nvPr/>
        </p:nvSpPr>
        <p:spPr>
          <a:xfrm>
            <a:off x="433137" y="641073"/>
            <a:ext cx="1929330"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bg1"/>
                </a:solidFill>
              </a:rPr>
              <a:t>Useful English</a:t>
            </a:r>
          </a:p>
        </p:txBody>
      </p:sp>
    </p:spTree>
    <p:extLst>
      <p:ext uri="{BB962C8B-B14F-4D97-AF65-F5344CB8AC3E}">
        <p14:creationId xmlns:p14="http://schemas.microsoft.com/office/powerpoint/2010/main" val="426220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D4A574-2975-4629-A40C-9AEDBAC73509}"/>
              </a:ext>
            </a:extLst>
          </p:cNvPr>
          <p:cNvSpPr txBox="1"/>
          <p:nvPr/>
        </p:nvSpPr>
        <p:spPr>
          <a:xfrm>
            <a:off x="1090361" y="1166842"/>
            <a:ext cx="6577765" cy="2308324"/>
          </a:xfrm>
          <a:prstGeom prst="rect">
            <a:avLst/>
          </a:prstGeom>
          <a:noFill/>
        </p:spPr>
        <p:txBody>
          <a:bodyPr wrap="square">
            <a:spAutoFit/>
          </a:bodyPr>
          <a:lstStyle/>
          <a:p>
            <a:r>
              <a:rPr lang="en-US" sz="3600" b="1" i="0" dirty="0">
                <a:solidFill>
                  <a:srgbClr val="242021"/>
                </a:solidFill>
                <a:effectLst/>
                <a:latin typeface="Calibri (body)"/>
              </a:rPr>
              <a:t>Talking about career:</a:t>
            </a:r>
            <a:br>
              <a:rPr lang="en-US" sz="3600" b="1" i="0" dirty="0">
                <a:solidFill>
                  <a:srgbClr val="242021"/>
                </a:solidFill>
                <a:effectLst/>
                <a:latin typeface="Calibri (body)"/>
              </a:rPr>
            </a:br>
            <a:r>
              <a:rPr lang="en-US" sz="3600" b="0" i="0" dirty="0">
                <a:solidFill>
                  <a:srgbClr val="242021"/>
                </a:solidFill>
                <a:effectLst/>
                <a:latin typeface="Calibri (body)"/>
              </a:rPr>
              <a:t>_____ She started (her career) ...</a:t>
            </a:r>
            <a:br>
              <a:rPr lang="en-US" sz="3600" b="0" i="0" dirty="0">
                <a:solidFill>
                  <a:srgbClr val="242021"/>
                </a:solidFill>
                <a:effectLst/>
                <a:latin typeface="Calibri (body)"/>
              </a:rPr>
            </a:br>
            <a:r>
              <a:rPr lang="en-US" sz="3600" b="0" i="0" dirty="0">
                <a:solidFill>
                  <a:srgbClr val="242021"/>
                </a:solidFill>
                <a:effectLst/>
                <a:latin typeface="Calibri (body)"/>
              </a:rPr>
              <a:t>_____ He worked as/for ...</a:t>
            </a:r>
            <a:br>
              <a:rPr lang="en-US" sz="3600" b="0" i="0" dirty="0">
                <a:solidFill>
                  <a:srgbClr val="242021"/>
                </a:solidFill>
                <a:effectLst/>
                <a:latin typeface="Calibri (body)"/>
              </a:rPr>
            </a:br>
            <a:r>
              <a:rPr lang="en-US" sz="3600" b="0" i="0" dirty="0">
                <a:solidFill>
                  <a:srgbClr val="242021"/>
                </a:solidFill>
                <a:effectLst/>
                <a:latin typeface="Calibri (body)"/>
              </a:rPr>
              <a:t>_____ She contributed to ...</a:t>
            </a:r>
            <a:endParaRPr lang="en-US" sz="3600" dirty="0">
              <a:latin typeface="Calibri (body)"/>
            </a:endParaRPr>
          </a:p>
        </p:txBody>
      </p:sp>
      <p:sp>
        <p:nvSpPr>
          <p:cNvPr id="5" name="Rectangle 4">
            <a:extLst>
              <a:ext uri="{FF2B5EF4-FFF2-40B4-BE49-F238E27FC236}">
                <a16:creationId xmlns:a16="http://schemas.microsoft.com/office/drawing/2014/main" id="{9EB821F9-6A14-4940-8B7C-8DD44C337D9C}"/>
              </a:ext>
            </a:extLst>
          </p:cNvPr>
          <p:cNvSpPr/>
          <p:nvPr/>
        </p:nvSpPr>
        <p:spPr>
          <a:xfrm>
            <a:off x="1603207" y="1744579"/>
            <a:ext cx="610603" cy="646331"/>
          </a:xfrm>
          <a:prstGeom prst="rect">
            <a:avLst/>
          </a:prstGeom>
        </p:spPr>
        <p:txBody>
          <a:bodyPr wrap="square">
            <a:spAutoFit/>
          </a:bodyPr>
          <a:lstStyle/>
          <a:p>
            <a:r>
              <a:rPr lang="en-US" sz="3600" b="1" dirty="0">
                <a:solidFill>
                  <a:srgbClr val="FF0000"/>
                </a:solidFill>
                <a:sym typeface="Wingdings" panose="05000000000000000000" pitchFamily="2" charset="2"/>
              </a:rPr>
              <a:t>2</a:t>
            </a:r>
            <a:endParaRPr lang="en-US" sz="3600" b="1" dirty="0">
              <a:solidFill>
                <a:srgbClr val="FF0000"/>
              </a:solidFill>
            </a:endParaRPr>
          </a:p>
        </p:txBody>
      </p:sp>
      <p:pic>
        <p:nvPicPr>
          <p:cNvPr id="7" name="Picture 6">
            <a:extLst>
              <a:ext uri="{FF2B5EF4-FFF2-40B4-BE49-F238E27FC236}">
                <a16:creationId xmlns:a16="http://schemas.microsoft.com/office/drawing/2014/main" id="{63355936-EFD3-4A98-852B-FA67C5271399}"/>
              </a:ext>
            </a:extLst>
          </p:cNvPr>
          <p:cNvPicPr>
            <a:picLocks noChangeAspect="1"/>
          </p:cNvPicPr>
          <p:nvPr/>
        </p:nvPicPr>
        <p:blipFill>
          <a:blip r:embed="rId3"/>
          <a:stretch>
            <a:fillRect/>
          </a:stretch>
        </p:blipFill>
        <p:spPr>
          <a:xfrm>
            <a:off x="0" y="3759506"/>
            <a:ext cx="11855116" cy="717645"/>
          </a:xfrm>
          <a:prstGeom prst="rect">
            <a:avLst/>
          </a:prstGeom>
        </p:spPr>
      </p:pic>
      <p:sp>
        <p:nvSpPr>
          <p:cNvPr id="8" name="Oval 7">
            <a:extLst>
              <a:ext uri="{FF2B5EF4-FFF2-40B4-BE49-F238E27FC236}">
                <a16:creationId xmlns:a16="http://schemas.microsoft.com/office/drawing/2014/main" id="{4F094B62-4E4A-41A9-B446-A19291EC6154}"/>
              </a:ext>
            </a:extLst>
          </p:cNvPr>
          <p:cNvSpPr/>
          <p:nvPr/>
        </p:nvSpPr>
        <p:spPr>
          <a:xfrm>
            <a:off x="10154653" y="3737468"/>
            <a:ext cx="1732547" cy="44952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97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9" name="Rounded Rectangle 8"/>
          <p:cNvSpPr/>
          <p:nvPr/>
        </p:nvSpPr>
        <p:spPr>
          <a:xfrm>
            <a:off x="4847254" y="1517780"/>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850362" y="2537929"/>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a:t>
            </a:r>
            <a:endParaRPr lang="en-US" b="1" dirty="0"/>
          </a:p>
        </p:txBody>
      </p:sp>
      <p:sp>
        <p:nvSpPr>
          <p:cNvPr id="13" name="Rounded Rectangle 12"/>
          <p:cNvSpPr/>
          <p:nvPr/>
        </p:nvSpPr>
        <p:spPr>
          <a:xfrm>
            <a:off x="4853471" y="457822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4865914"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844138" y="3558078"/>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b="1" dirty="0"/>
          </a:p>
        </p:txBody>
      </p:sp>
      <p:sp>
        <p:nvSpPr>
          <p:cNvPr id="16" name="Rounded Rectangle 15"/>
          <p:cNvSpPr/>
          <p:nvPr/>
        </p:nvSpPr>
        <p:spPr>
          <a:xfrm>
            <a:off x="4869024"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val="3254481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D4A574-2975-4629-A40C-9AEDBAC73509}"/>
              </a:ext>
            </a:extLst>
          </p:cNvPr>
          <p:cNvSpPr txBox="1"/>
          <p:nvPr/>
        </p:nvSpPr>
        <p:spPr>
          <a:xfrm>
            <a:off x="1090361" y="1166842"/>
            <a:ext cx="6577765" cy="2308324"/>
          </a:xfrm>
          <a:prstGeom prst="rect">
            <a:avLst/>
          </a:prstGeom>
          <a:noFill/>
        </p:spPr>
        <p:txBody>
          <a:bodyPr wrap="square">
            <a:spAutoFit/>
          </a:bodyPr>
          <a:lstStyle/>
          <a:p>
            <a:r>
              <a:rPr lang="en-US" sz="3600" b="1" i="0" dirty="0">
                <a:solidFill>
                  <a:srgbClr val="242021"/>
                </a:solidFill>
                <a:effectLst/>
                <a:latin typeface="Calibri (body)"/>
              </a:rPr>
              <a:t>Talking about achievements:</a:t>
            </a:r>
            <a:br>
              <a:rPr lang="en-US" sz="3600" b="1" i="0" dirty="0">
                <a:solidFill>
                  <a:srgbClr val="242021"/>
                </a:solidFill>
                <a:effectLst/>
                <a:latin typeface="Calibri (body)"/>
              </a:rPr>
            </a:br>
            <a:r>
              <a:rPr lang="en-US" sz="3600" b="0" i="0" dirty="0">
                <a:solidFill>
                  <a:srgbClr val="242021"/>
                </a:solidFill>
                <a:effectLst/>
                <a:latin typeface="Calibri (body)"/>
              </a:rPr>
              <a:t>_____ She was best known for ...</a:t>
            </a:r>
            <a:br>
              <a:rPr lang="en-US" sz="3600" b="0" i="0" dirty="0">
                <a:solidFill>
                  <a:srgbClr val="242021"/>
                </a:solidFill>
                <a:effectLst/>
                <a:latin typeface="Calibri (body)"/>
              </a:rPr>
            </a:br>
            <a:r>
              <a:rPr lang="en-US" sz="3600" b="0" i="0" dirty="0">
                <a:solidFill>
                  <a:srgbClr val="242021"/>
                </a:solidFill>
                <a:effectLst/>
                <a:latin typeface="Calibri (body)"/>
              </a:rPr>
              <a:t>_____ He was considered ...</a:t>
            </a:r>
            <a:br>
              <a:rPr lang="en-US" sz="3600" b="0" i="0" dirty="0">
                <a:solidFill>
                  <a:srgbClr val="242021"/>
                </a:solidFill>
                <a:effectLst/>
                <a:latin typeface="Calibri (body)"/>
              </a:rPr>
            </a:br>
            <a:r>
              <a:rPr lang="en-US" sz="3600" b="0" i="0" dirty="0">
                <a:solidFill>
                  <a:srgbClr val="242021"/>
                </a:solidFill>
                <a:effectLst/>
                <a:latin typeface="Calibri (body)"/>
              </a:rPr>
              <a:t>_____ He was remembered as ...</a:t>
            </a:r>
            <a:r>
              <a:rPr lang="en-US" sz="3600" dirty="0">
                <a:latin typeface="Calibri (body)"/>
              </a:rPr>
              <a:t> </a:t>
            </a:r>
          </a:p>
        </p:txBody>
      </p:sp>
      <p:sp>
        <p:nvSpPr>
          <p:cNvPr id="6" name="Rectangle 5">
            <a:extLst>
              <a:ext uri="{FF2B5EF4-FFF2-40B4-BE49-F238E27FC236}">
                <a16:creationId xmlns:a16="http://schemas.microsoft.com/office/drawing/2014/main" id="{ED0CBE82-EBCE-447A-BC3F-5498F505BDF5}"/>
              </a:ext>
            </a:extLst>
          </p:cNvPr>
          <p:cNvSpPr/>
          <p:nvPr/>
        </p:nvSpPr>
        <p:spPr>
          <a:xfrm>
            <a:off x="1571123" y="1674673"/>
            <a:ext cx="610603" cy="646331"/>
          </a:xfrm>
          <a:prstGeom prst="rect">
            <a:avLst/>
          </a:prstGeom>
        </p:spPr>
        <p:txBody>
          <a:bodyPr wrap="square">
            <a:spAutoFit/>
          </a:bodyPr>
          <a:lstStyle/>
          <a:p>
            <a:r>
              <a:rPr lang="en-US" sz="3600" b="1" dirty="0">
                <a:solidFill>
                  <a:srgbClr val="FF0000"/>
                </a:solidFill>
                <a:sym typeface="Wingdings" panose="05000000000000000000" pitchFamily="2" charset="2"/>
              </a:rPr>
              <a:t>1</a:t>
            </a:r>
            <a:endParaRPr lang="en-US" sz="3600" b="1" dirty="0">
              <a:solidFill>
                <a:srgbClr val="FF0000"/>
              </a:solidFill>
            </a:endParaRPr>
          </a:p>
        </p:txBody>
      </p:sp>
      <p:pic>
        <p:nvPicPr>
          <p:cNvPr id="3" name="Picture 2">
            <a:extLst>
              <a:ext uri="{FF2B5EF4-FFF2-40B4-BE49-F238E27FC236}">
                <a16:creationId xmlns:a16="http://schemas.microsoft.com/office/drawing/2014/main" id="{98C1A588-6A90-4A57-B35D-2C0E0772E072}"/>
              </a:ext>
            </a:extLst>
          </p:cNvPr>
          <p:cNvPicPr>
            <a:picLocks noChangeAspect="1"/>
          </p:cNvPicPr>
          <p:nvPr/>
        </p:nvPicPr>
        <p:blipFill>
          <a:blip r:embed="rId3"/>
          <a:stretch>
            <a:fillRect/>
          </a:stretch>
        </p:blipFill>
        <p:spPr>
          <a:xfrm>
            <a:off x="181258" y="3655973"/>
            <a:ext cx="11756524" cy="482890"/>
          </a:xfrm>
          <a:prstGeom prst="rect">
            <a:avLst/>
          </a:prstGeom>
        </p:spPr>
      </p:pic>
      <p:sp>
        <p:nvSpPr>
          <p:cNvPr id="7" name="Oval 6">
            <a:extLst>
              <a:ext uri="{FF2B5EF4-FFF2-40B4-BE49-F238E27FC236}">
                <a16:creationId xmlns:a16="http://schemas.microsoft.com/office/drawing/2014/main" id="{486EF632-A2A7-4C04-88C3-852312912CCB}"/>
              </a:ext>
            </a:extLst>
          </p:cNvPr>
          <p:cNvSpPr/>
          <p:nvPr/>
        </p:nvSpPr>
        <p:spPr>
          <a:xfrm>
            <a:off x="3512970" y="3673299"/>
            <a:ext cx="1492168" cy="48289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7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589" y="1412415"/>
            <a:ext cx="3339082" cy="452431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b. Use the information in the Listening and the Useful Language box to write sentences for their biographies. </a:t>
            </a:r>
          </a:p>
        </p:txBody>
      </p:sp>
      <p:pic>
        <p:nvPicPr>
          <p:cNvPr id="5" name="Picture 4">
            <a:extLst>
              <a:ext uri="{FF2B5EF4-FFF2-40B4-BE49-F238E27FC236}">
                <a16:creationId xmlns:a16="http://schemas.microsoft.com/office/drawing/2014/main" id="{9321D66B-C6C0-45E6-8A8E-B87F7E3A9577}"/>
              </a:ext>
            </a:extLst>
          </p:cNvPr>
          <p:cNvPicPr>
            <a:picLocks noChangeAspect="1"/>
          </p:cNvPicPr>
          <p:nvPr/>
        </p:nvPicPr>
        <p:blipFill>
          <a:blip r:embed="rId3"/>
          <a:stretch>
            <a:fillRect/>
          </a:stretch>
        </p:blipFill>
        <p:spPr>
          <a:xfrm>
            <a:off x="3670996" y="641073"/>
            <a:ext cx="7764315" cy="5632311"/>
          </a:xfrm>
          <a:prstGeom prst="rect">
            <a:avLst/>
          </a:prstGeom>
        </p:spPr>
      </p:pic>
      <p:sp>
        <p:nvSpPr>
          <p:cNvPr id="6" name="Rectangle 5">
            <a:extLst>
              <a:ext uri="{FF2B5EF4-FFF2-40B4-BE49-F238E27FC236}">
                <a16:creationId xmlns:a16="http://schemas.microsoft.com/office/drawing/2014/main" id="{2011BFB8-0C53-40B7-9FA4-12F932AD3162}"/>
              </a:ext>
            </a:extLst>
          </p:cNvPr>
          <p:cNvSpPr/>
          <p:nvPr/>
        </p:nvSpPr>
        <p:spPr>
          <a:xfrm>
            <a:off x="3670996" y="1151021"/>
            <a:ext cx="7764315" cy="1200329"/>
          </a:xfrm>
          <a:prstGeom prst="rect">
            <a:avLst/>
          </a:prstGeom>
        </p:spPr>
        <p:txBody>
          <a:bodyPr wrap="square">
            <a:spAutoFit/>
          </a:bodyPr>
          <a:lstStyle/>
          <a:p>
            <a:r>
              <a:rPr lang="en-US" sz="3600" b="1" dirty="0">
                <a:solidFill>
                  <a:srgbClr val="FF0000"/>
                </a:solidFill>
              </a:rPr>
              <a:t>Bruce Lee was best known for his martial arts and movies.</a:t>
            </a:r>
          </a:p>
        </p:txBody>
      </p:sp>
      <p:sp>
        <p:nvSpPr>
          <p:cNvPr id="9" name="Rectangle 8">
            <a:extLst>
              <a:ext uri="{FF2B5EF4-FFF2-40B4-BE49-F238E27FC236}">
                <a16:creationId xmlns:a16="http://schemas.microsoft.com/office/drawing/2014/main" id="{D32C8199-F953-4DA8-9BB0-DB2F04163A3B}"/>
              </a:ext>
            </a:extLst>
          </p:cNvPr>
          <p:cNvSpPr/>
          <p:nvPr/>
        </p:nvSpPr>
        <p:spPr>
          <a:xfrm>
            <a:off x="3670996" y="3074409"/>
            <a:ext cx="7764315" cy="1200329"/>
          </a:xfrm>
          <a:prstGeom prst="rect">
            <a:avLst/>
          </a:prstGeom>
        </p:spPr>
        <p:txBody>
          <a:bodyPr wrap="square">
            <a:spAutoFit/>
          </a:bodyPr>
          <a:lstStyle/>
          <a:p>
            <a:r>
              <a:rPr lang="en-US" sz="3600" b="1" dirty="0">
                <a:solidFill>
                  <a:srgbClr val="FF0000"/>
                </a:solidFill>
              </a:rPr>
              <a:t>Marie Curie was remembered as the first woman to win the Nobel Prize.</a:t>
            </a:r>
          </a:p>
        </p:txBody>
      </p:sp>
      <p:sp>
        <p:nvSpPr>
          <p:cNvPr id="10" name="Rectangle 9">
            <a:extLst>
              <a:ext uri="{FF2B5EF4-FFF2-40B4-BE49-F238E27FC236}">
                <a16:creationId xmlns:a16="http://schemas.microsoft.com/office/drawing/2014/main" id="{80585EC4-73A8-404E-85EB-56D164F960EB}"/>
              </a:ext>
            </a:extLst>
          </p:cNvPr>
          <p:cNvSpPr/>
          <p:nvPr/>
        </p:nvSpPr>
        <p:spPr>
          <a:xfrm>
            <a:off x="3778321" y="4960475"/>
            <a:ext cx="7764315" cy="1200329"/>
          </a:xfrm>
          <a:prstGeom prst="rect">
            <a:avLst/>
          </a:prstGeom>
        </p:spPr>
        <p:txBody>
          <a:bodyPr wrap="square">
            <a:spAutoFit/>
          </a:bodyPr>
          <a:lstStyle/>
          <a:p>
            <a:r>
              <a:rPr lang="en-US" sz="3600" b="1" dirty="0" err="1">
                <a:solidFill>
                  <a:srgbClr val="FF0000"/>
                </a:solidFill>
              </a:rPr>
              <a:t>Võ</a:t>
            </a:r>
            <a:r>
              <a:rPr lang="en-US" sz="3600" b="1" dirty="0">
                <a:solidFill>
                  <a:srgbClr val="FF0000"/>
                </a:solidFill>
              </a:rPr>
              <a:t> </a:t>
            </a:r>
            <a:r>
              <a:rPr lang="en-US" sz="3600" b="1" dirty="0" err="1">
                <a:solidFill>
                  <a:srgbClr val="FF0000"/>
                </a:solidFill>
              </a:rPr>
              <a:t>Nguyên</a:t>
            </a:r>
            <a:r>
              <a:rPr lang="en-US" sz="3600" b="1" dirty="0">
                <a:solidFill>
                  <a:srgbClr val="FF0000"/>
                </a:solidFill>
              </a:rPr>
              <a:t> </a:t>
            </a:r>
            <a:r>
              <a:rPr lang="en-US" sz="3600" b="1" dirty="0" err="1">
                <a:solidFill>
                  <a:srgbClr val="FF0000"/>
                </a:solidFill>
              </a:rPr>
              <a:t>Giáp</a:t>
            </a:r>
            <a:r>
              <a:rPr lang="en-US" sz="3600" b="1" dirty="0">
                <a:solidFill>
                  <a:srgbClr val="FF0000"/>
                </a:solidFill>
              </a:rPr>
              <a:t> was considered one of the greatest leaders of Vietnam.</a:t>
            </a:r>
          </a:p>
        </p:txBody>
      </p:sp>
      <p:sp>
        <p:nvSpPr>
          <p:cNvPr id="11" name="Rectangle 10">
            <a:extLst>
              <a:ext uri="{FF2B5EF4-FFF2-40B4-BE49-F238E27FC236}">
                <a16:creationId xmlns:a16="http://schemas.microsoft.com/office/drawing/2014/main" id="{0500BF0F-4F93-42FF-B8FB-D50EFC3DB5EF}"/>
              </a:ext>
            </a:extLst>
          </p:cNvPr>
          <p:cNvSpPr/>
          <p:nvPr/>
        </p:nvSpPr>
        <p:spPr>
          <a:xfrm>
            <a:off x="6623076" y="523387"/>
            <a:ext cx="3789888" cy="646331"/>
          </a:xfrm>
          <a:prstGeom prst="rect">
            <a:avLst/>
          </a:prstGeom>
        </p:spPr>
        <p:txBody>
          <a:bodyPr wrap="square">
            <a:spAutoFit/>
          </a:bodyPr>
          <a:lstStyle/>
          <a:p>
            <a:r>
              <a:rPr lang="en-US" sz="3600" i="1" u="sng" dirty="0">
                <a:sym typeface="Wingdings" panose="05000000000000000000" pitchFamily="2" charset="2"/>
              </a:rPr>
              <a:t>Sample answers:</a:t>
            </a:r>
            <a:endParaRPr lang="en-US" sz="3600" i="1" u="sng" dirty="0"/>
          </a:p>
        </p:txBody>
      </p:sp>
      <p:sp>
        <p:nvSpPr>
          <p:cNvPr id="12" name="TextBox 18">
            <a:extLst>
              <a:ext uri="{FF2B5EF4-FFF2-40B4-BE49-F238E27FC236}">
                <a16:creationId xmlns:a16="http://schemas.microsoft.com/office/drawing/2014/main" id="{06315D83-8B1A-41EC-9366-2597F08CFC9A}"/>
              </a:ext>
            </a:extLst>
          </p:cNvPr>
          <p:cNvSpPr txBox="1"/>
          <p:nvPr/>
        </p:nvSpPr>
        <p:spPr>
          <a:xfrm>
            <a:off x="433137" y="641073"/>
            <a:ext cx="1929330"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bg1"/>
                </a:solidFill>
              </a:rPr>
              <a:t>Useful English</a:t>
            </a:r>
          </a:p>
        </p:txBody>
      </p:sp>
    </p:spTree>
    <p:extLst>
      <p:ext uri="{BB962C8B-B14F-4D97-AF65-F5344CB8AC3E}">
        <p14:creationId xmlns:p14="http://schemas.microsoft.com/office/powerpoint/2010/main" val="386312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a:extLst>
              <a:ext uri="{FF2B5EF4-FFF2-40B4-BE49-F238E27FC236}">
                <a16:creationId xmlns:a16="http://schemas.microsoft.com/office/drawing/2014/main" id="{DE8764C6-EF86-4CFF-B872-FCFFA52F9EDE}"/>
              </a:ext>
            </a:extLst>
          </p:cNvPr>
          <p:cNvSpPr txBox="1"/>
          <p:nvPr/>
        </p:nvSpPr>
        <p:spPr>
          <a:xfrm>
            <a:off x="433137" y="641073"/>
            <a:ext cx="1929330"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bg1"/>
                </a:solidFill>
              </a:rPr>
              <a:t>Let’s write</a:t>
            </a:r>
          </a:p>
        </p:txBody>
      </p:sp>
      <p:sp>
        <p:nvSpPr>
          <p:cNvPr id="3" name="Rectangle 2">
            <a:extLst>
              <a:ext uri="{FF2B5EF4-FFF2-40B4-BE49-F238E27FC236}">
                <a16:creationId xmlns:a16="http://schemas.microsoft.com/office/drawing/2014/main" id="{7B734ADE-29FA-40A1-B346-637B49E9F2BF}"/>
              </a:ext>
            </a:extLst>
          </p:cNvPr>
          <p:cNvSpPr/>
          <p:nvPr/>
        </p:nvSpPr>
        <p:spPr>
          <a:xfrm>
            <a:off x="318197" y="1186647"/>
            <a:ext cx="11555606"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gn="ctr"/>
            <a:r>
              <a:rPr lang="en-US" sz="3600" i="1" dirty="0">
                <a:solidFill>
                  <a:srgbClr val="0070C0"/>
                </a:solidFill>
              </a:rPr>
              <a:t>Now, write a biography about Yvonne Young Clark or Nguyễn Ngọc </a:t>
            </a:r>
            <a:r>
              <a:rPr lang="en-US" sz="3600" i="1" dirty="0" err="1">
                <a:solidFill>
                  <a:srgbClr val="0070C0"/>
                </a:solidFill>
              </a:rPr>
              <a:t>Ký</a:t>
            </a:r>
            <a:r>
              <a:rPr lang="en-US" sz="3600" i="1" dirty="0">
                <a:solidFill>
                  <a:srgbClr val="0070C0"/>
                </a:solidFill>
              </a:rPr>
              <a:t>. Use the Writing Skill box, the reading model, and your speaking notes to help you. Write 180–200 words. </a:t>
            </a:r>
          </a:p>
        </p:txBody>
      </p:sp>
      <p:pic>
        <p:nvPicPr>
          <p:cNvPr id="5" name="Picture 4">
            <a:extLst>
              <a:ext uri="{FF2B5EF4-FFF2-40B4-BE49-F238E27FC236}">
                <a16:creationId xmlns:a16="http://schemas.microsoft.com/office/drawing/2014/main" id="{93EBCB75-E116-4F2B-914F-65AD4BBE3DE9}"/>
              </a:ext>
            </a:extLst>
          </p:cNvPr>
          <p:cNvPicPr>
            <a:picLocks noChangeAspect="1"/>
          </p:cNvPicPr>
          <p:nvPr/>
        </p:nvPicPr>
        <p:blipFill>
          <a:blip r:embed="rId2"/>
          <a:stretch>
            <a:fillRect/>
          </a:stretch>
        </p:blipFill>
        <p:spPr>
          <a:xfrm>
            <a:off x="1038491" y="2996956"/>
            <a:ext cx="10047724" cy="3422506"/>
          </a:xfrm>
          <a:prstGeom prst="rect">
            <a:avLst/>
          </a:prstGeom>
        </p:spPr>
      </p:pic>
    </p:spTree>
    <p:extLst>
      <p:ext uri="{BB962C8B-B14F-4D97-AF65-F5344CB8AC3E}">
        <p14:creationId xmlns:p14="http://schemas.microsoft.com/office/powerpoint/2010/main" val="1166876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237BB2-E093-4324-AF24-6C040AFFC87D}"/>
              </a:ext>
            </a:extLst>
          </p:cNvPr>
          <p:cNvSpPr txBox="1"/>
          <p:nvPr/>
        </p:nvSpPr>
        <p:spPr>
          <a:xfrm>
            <a:off x="0" y="664149"/>
            <a:ext cx="12192000" cy="5509200"/>
          </a:xfrm>
          <a:prstGeom prst="rect">
            <a:avLst/>
          </a:prstGeom>
          <a:noFill/>
        </p:spPr>
        <p:txBody>
          <a:bodyPr wrap="square">
            <a:spAutoFit/>
          </a:bodyPr>
          <a:lstStyle/>
          <a:p>
            <a:pPr algn="just"/>
            <a:r>
              <a:rPr lang="en-US" sz="3200" b="1" i="1" u="sng" dirty="0">
                <a:solidFill>
                  <a:srgbClr val="242021"/>
                </a:solidFill>
                <a:effectLst/>
                <a:latin typeface="Calibri (body)"/>
              </a:rPr>
              <a:t>Suggested answer:</a:t>
            </a:r>
          </a:p>
          <a:p>
            <a:pPr algn="just"/>
            <a:endParaRPr lang="en-US" sz="3200" b="1" i="1" u="sng" dirty="0">
              <a:solidFill>
                <a:srgbClr val="242021"/>
              </a:solidFill>
              <a:effectLst/>
              <a:latin typeface="Calibri (body)"/>
            </a:endParaRPr>
          </a:p>
          <a:p>
            <a:pPr algn="just"/>
            <a:r>
              <a:rPr lang="en-US" sz="3200" b="0" i="0" dirty="0">
                <a:solidFill>
                  <a:srgbClr val="242021"/>
                </a:solidFill>
                <a:effectLst/>
                <a:latin typeface="Calibri (body)"/>
              </a:rPr>
              <a:t>Yvonne Young Clark (known as Y.Y.) was remembered as "The First Lady of Engineering". She was the first woman to do many things throughout her life.</a:t>
            </a:r>
          </a:p>
          <a:p>
            <a:pPr algn="just"/>
            <a:r>
              <a:rPr lang="en-US" sz="3200" b="0" i="0" dirty="0">
                <a:solidFill>
                  <a:srgbClr val="242021"/>
                </a:solidFill>
                <a:effectLst/>
                <a:latin typeface="Calibri (body)"/>
              </a:rPr>
              <a:t>Y.Y. was born in 1929 in Houston, Texas. As a child, she loved building and fixing things. She attended Howard University from 1947 to 1951 and was the only woman in her class.</a:t>
            </a:r>
          </a:p>
          <a:p>
            <a:pPr algn="just"/>
            <a:r>
              <a:rPr lang="en-US" sz="3200" b="0" i="0" dirty="0">
                <a:solidFill>
                  <a:srgbClr val="242021"/>
                </a:solidFill>
                <a:effectLst/>
                <a:latin typeface="Calibri (body)"/>
              </a:rPr>
              <a:t>She was the first woman to earn a degree in mechanical engineering there. She struggled to find jobs after graduation because of her</a:t>
            </a:r>
            <a:br>
              <a:rPr lang="en-US" sz="3200" b="0" i="0" dirty="0">
                <a:solidFill>
                  <a:srgbClr val="242021"/>
                </a:solidFill>
                <a:effectLst/>
                <a:latin typeface="Calibri (body)"/>
              </a:rPr>
            </a:br>
            <a:r>
              <a:rPr lang="en-US" sz="3200" b="0" i="0" dirty="0">
                <a:solidFill>
                  <a:srgbClr val="242021"/>
                </a:solidFill>
                <a:effectLst/>
                <a:latin typeface="Calibri (body)"/>
              </a:rPr>
              <a:t>skin color and gender.</a:t>
            </a:r>
            <a:endParaRPr lang="en-US" sz="3200" dirty="0">
              <a:latin typeface="Calibri (body)"/>
            </a:endParaRPr>
          </a:p>
        </p:txBody>
      </p:sp>
    </p:spTree>
    <p:extLst>
      <p:ext uri="{BB962C8B-B14F-4D97-AF65-F5344CB8AC3E}">
        <p14:creationId xmlns:p14="http://schemas.microsoft.com/office/powerpoint/2010/main" val="918574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237BB2-E093-4324-AF24-6C040AFFC87D}"/>
              </a:ext>
            </a:extLst>
          </p:cNvPr>
          <p:cNvSpPr txBox="1"/>
          <p:nvPr/>
        </p:nvSpPr>
        <p:spPr>
          <a:xfrm>
            <a:off x="0" y="664149"/>
            <a:ext cx="12192000" cy="4031873"/>
          </a:xfrm>
          <a:prstGeom prst="rect">
            <a:avLst/>
          </a:prstGeom>
          <a:noFill/>
        </p:spPr>
        <p:txBody>
          <a:bodyPr wrap="square">
            <a:spAutoFit/>
          </a:bodyPr>
          <a:lstStyle/>
          <a:p>
            <a:pPr algn="just"/>
            <a:r>
              <a:rPr lang="en-US" sz="3200" b="0" i="0" dirty="0">
                <a:solidFill>
                  <a:srgbClr val="242021"/>
                </a:solidFill>
                <a:effectLst/>
                <a:latin typeface="Calibri (body)"/>
              </a:rPr>
              <a:t>In 1955, she got married and moved to Tennessee. She worked as an engineering professor at the Tennessee State University for the next 55 years. She was the first female member of her department.</a:t>
            </a:r>
          </a:p>
          <a:p>
            <a:pPr algn="just"/>
            <a:r>
              <a:rPr lang="en-US" sz="3200" b="0" i="0" dirty="0">
                <a:solidFill>
                  <a:srgbClr val="242021"/>
                </a:solidFill>
                <a:effectLst/>
                <a:latin typeface="Calibri (body)"/>
              </a:rPr>
              <a:t>She worked for NASA during her summer breaks. At NASA, she contributed to the development of the engine of the rocket Saturn V and the box used to bring moon samples back to Earth. </a:t>
            </a:r>
            <a:r>
              <a:rPr lang="en-US" sz="3200" dirty="0">
                <a:solidFill>
                  <a:srgbClr val="242021"/>
                </a:solidFill>
                <a:latin typeface="Calibri (body)"/>
              </a:rPr>
              <a:t>S</a:t>
            </a:r>
            <a:r>
              <a:rPr lang="en-US" sz="3200" b="0" i="0" dirty="0">
                <a:solidFill>
                  <a:srgbClr val="242021"/>
                </a:solidFill>
                <a:effectLst/>
                <a:latin typeface="Calibri (body)"/>
              </a:rPr>
              <a:t>he received many awards for her contributions. Y.Y. died at the age of 89, in 2019. A scholarship in her name was established at Tennessee State University.</a:t>
            </a:r>
            <a:endParaRPr lang="en-US" sz="3200" dirty="0">
              <a:latin typeface="Calibri (body)"/>
            </a:endParaRPr>
          </a:p>
        </p:txBody>
      </p:sp>
    </p:spTree>
    <p:extLst>
      <p:ext uri="{BB962C8B-B14F-4D97-AF65-F5344CB8AC3E}">
        <p14:creationId xmlns:p14="http://schemas.microsoft.com/office/powerpoint/2010/main" val="102189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237BB2-E093-4324-AF24-6C040AFFC87D}"/>
              </a:ext>
            </a:extLst>
          </p:cNvPr>
          <p:cNvSpPr txBox="1"/>
          <p:nvPr/>
        </p:nvSpPr>
        <p:spPr>
          <a:xfrm>
            <a:off x="0" y="558641"/>
            <a:ext cx="12192000" cy="4524315"/>
          </a:xfrm>
          <a:prstGeom prst="rect">
            <a:avLst/>
          </a:prstGeom>
          <a:noFill/>
        </p:spPr>
        <p:txBody>
          <a:bodyPr wrap="square">
            <a:spAutoFit/>
          </a:bodyPr>
          <a:lstStyle/>
          <a:p>
            <a:pPr algn="just"/>
            <a:r>
              <a:rPr lang="en-US" sz="3200" b="0" i="0" dirty="0">
                <a:solidFill>
                  <a:srgbClr val="242021"/>
                </a:solidFill>
                <a:effectLst/>
                <a:latin typeface="Calibri (body)"/>
              </a:rPr>
              <a:t>Nguyễn Ngọc </a:t>
            </a:r>
            <a:r>
              <a:rPr lang="en-US" sz="3200" b="0" i="0" dirty="0" err="1">
                <a:solidFill>
                  <a:srgbClr val="242021"/>
                </a:solidFill>
                <a:effectLst/>
                <a:latin typeface="Calibri (body)"/>
              </a:rPr>
              <a:t>Ký</a:t>
            </a:r>
            <a:r>
              <a:rPr lang="en-US" sz="3200" b="0" i="0" dirty="0">
                <a:solidFill>
                  <a:srgbClr val="242021"/>
                </a:solidFill>
                <a:effectLst/>
                <a:latin typeface="Calibri (body)"/>
              </a:rPr>
              <a:t> is a famous Vietnamese teacher and writer. He was born in June 28th, 1947 in Hải </a:t>
            </a:r>
            <a:r>
              <a:rPr lang="en-US" sz="3200" b="0" i="0" dirty="0" err="1">
                <a:solidFill>
                  <a:srgbClr val="242021"/>
                </a:solidFill>
                <a:effectLst/>
                <a:latin typeface="Calibri (body)"/>
              </a:rPr>
              <a:t>Hậu</a:t>
            </a:r>
            <a:r>
              <a:rPr lang="en-US" sz="3200" b="0" i="0" dirty="0">
                <a:solidFill>
                  <a:srgbClr val="242021"/>
                </a:solidFill>
                <a:effectLst/>
                <a:latin typeface="Calibri (body)"/>
              </a:rPr>
              <a:t>, Nam </a:t>
            </a:r>
            <a:r>
              <a:rPr lang="en-US" sz="3200" b="0" i="0" dirty="0" err="1">
                <a:solidFill>
                  <a:srgbClr val="242021"/>
                </a:solidFill>
                <a:effectLst/>
                <a:latin typeface="Calibri (body)"/>
              </a:rPr>
              <a:t>Định</a:t>
            </a:r>
            <a:r>
              <a:rPr lang="en-US" sz="3200" b="0" i="0" dirty="0">
                <a:solidFill>
                  <a:srgbClr val="242021"/>
                </a:solidFill>
                <a:effectLst/>
                <a:latin typeface="Calibri (body)"/>
              </a:rPr>
              <a:t> Province. He got sick at the age of four and couldn't use his arms afterwards. As a boy, he wanted to go to school, but he wasn't allowed. He then learned how to write with his feet.</a:t>
            </a:r>
          </a:p>
          <a:p>
            <a:pPr algn="just"/>
            <a:r>
              <a:rPr lang="en-US" sz="3200" b="0" i="0" dirty="0">
                <a:solidFill>
                  <a:srgbClr val="242021"/>
                </a:solidFill>
                <a:effectLst/>
                <a:latin typeface="Calibri (body)"/>
              </a:rPr>
              <a:t>He was a hardworking and very good student. In 1963, he got 5th place in a math competition and was given an award by President </a:t>
            </a:r>
            <a:r>
              <a:rPr lang="en-US" sz="3200" b="0" i="0" dirty="0" err="1">
                <a:solidFill>
                  <a:srgbClr val="242021"/>
                </a:solidFill>
                <a:effectLst/>
                <a:latin typeface="Calibri (body)"/>
              </a:rPr>
              <a:t>Hồ</a:t>
            </a:r>
            <a:r>
              <a:rPr lang="en-US" sz="3200" b="0" i="0" dirty="0">
                <a:solidFill>
                  <a:srgbClr val="242021"/>
                </a:solidFill>
                <a:effectLst/>
                <a:latin typeface="Calibri (body)"/>
              </a:rPr>
              <a:t> </a:t>
            </a:r>
            <a:r>
              <a:rPr lang="en-US" sz="3200" b="0" i="0" dirty="0" err="1">
                <a:solidFill>
                  <a:srgbClr val="242021"/>
                </a:solidFill>
                <a:effectLst/>
                <a:latin typeface="Calibri (body)"/>
              </a:rPr>
              <a:t>Chí</a:t>
            </a:r>
            <a:r>
              <a:rPr lang="en-US" sz="3200" b="0" i="0" dirty="0">
                <a:solidFill>
                  <a:srgbClr val="242021"/>
                </a:solidFill>
                <a:effectLst/>
                <a:latin typeface="Calibri (body)"/>
              </a:rPr>
              <a:t> Minh. He went to </a:t>
            </a:r>
            <a:r>
              <a:rPr lang="en-US" sz="3200" b="0" i="0" dirty="0" err="1">
                <a:solidFill>
                  <a:srgbClr val="242021"/>
                </a:solidFill>
                <a:effectLst/>
                <a:latin typeface="Calibri (body)"/>
              </a:rPr>
              <a:t>Đại</a:t>
            </a:r>
            <a:r>
              <a:rPr lang="en-US" sz="3200" b="0" i="0" dirty="0">
                <a:solidFill>
                  <a:srgbClr val="242021"/>
                </a:solidFill>
                <a:effectLst/>
                <a:latin typeface="Calibri (body)"/>
              </a:rPr>
              <a:t> </a:t>
            </a:r>
            <a:r>
              <a:rPr lang="en-US" sz="3200" b="0" i="0" dirty="0" err="1">
                <a:solidFill>
                  <a:srgbClr val="242021"/>
                </a:solidFill>
                <a:effectLst/>
                <a:latin typeface="Calibri (body)"/>
              </a:rPr>
              <a:t>học</a:t>
            </a:r>
            <a:r>
              <a:rPr lang="en-US" sz="3200" b="0" i="0" dirty="0">
                <a:solidFill>
                  <a:srgbClr val="242021"/>
                </a:solidFill>
                <a:effectLst/>
                <a:latin typeface="Calibri (body)"/>
              </a:rPr>
              <a:t> </a:t>
            </a:r>
            <a:r>
              <a:rPr lang="en-US" sz="3200" b="0" i="0" dirty="0" err="1">
                <a:solidFill>
                  <a:srgbClr val="242021"/>
                </a:solidFill>
                <a:effectLst/>
                <a:latin typeface="Calibri (body)"/>
              </a:rPr>
              <a:t>Tổng</a:t>
            </a:r>
            <a:r>
              <a:rPr lang="en-US" sz="3200" b="0" i="0" dirty="0">
                <a:solidFill>
                  <a:srgbClr val="242021"/>
                </a:solidFill>
                <a:effectLst/>
                <a:latin typeface="Calibri (body)"/>
              </a:rPr>
              <a:t> </a:t>
            </a:r>
            <a:r>
              <a:rPr lang="en-US" sz="3200" b="0" i="0" dirty="0" err="1">
                <a:solidFill>
                  <a:srgbClr val="242021"/>
                </a:solidFill>
                <a:effectLst/>
                <a:latin typeface="Calibri (body)"/>
              </a:rPr>
              <a:t>hợp</a:t>
            </a:r>
            <a:r>
              <a:rPr lang="en-US" sz="3200" b="0" i="0" dirty="0">
                <a:solidFill>
                  <a:srgbClr val="242021"/>
                </a:solidFill>
                <a:effectLst/>
                <a:latin typeface="Calibri (body)"/>
              </a:rPr>
              <a:t> </a:t>
            </a:r>
            <a:r>
              <a:rPr lang="en-US" sz="3200" b="0" i="0" dirty="0" err="1">
                <a:solidFill>
                  <a:srgbClr val="242021"/>
                </a:solidFill>
                <a:effectLst/>
                <a:latin typeface="Calibri (body)"/>
              </a:rPr>
              <a:t>Hà</a:t>
            </a:r>
            <a:r>
              <a:rPr lang="en-US" sz="3200" b="0" i="0" dirty="0">
                <a:solidFill>
                  <a:srgbClr val="242021"/>
                </a:solidFill>
                <a:effectLst/>
                <a:latin typeface="Calibri (body)"/>
              </a:rPr>
              <a:t> </a:t>
            </a:r>
            <a:r>
              <a:rPr lang="en-US" sz="3200" b="0" i="0" dirty="0" err="1">
                <a:solidFill>
                  <a:srgbClr val="242021"/>
                </a:solidFill>
                <a:effectLst/>
                <a:latin typeface="Calibri (body)"/>
              </a:rPr>
              <a:t>Nội</a:t>
            </a:r>
            <a:r>
              <a:rPr lang="en-US" sz="3200" b="0" i="0" dirty="0">
                <a:solidFill>
                  <a:srgbClr val="242021"/>
                </a:solidFill>
                <a:effectLst/>
                <a:latin typeface="Calibri (body)"/>
              </a:rPr>
              <a:t> and studied literature during the 1960s.</a:t>
            </a:r>
          </a:p>
        </p:txBody>
      </p:sp>
    </p:spTree>
    <p:extLst>
      <p:ext uri="{BB962C8B-B14F-4D97-AF65-F5344CB8AC3E}">
        <p14:creationId xmlns:p14="http://schemas.microsoft.com/office/powerpoint/2010/main" val="2241379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237BB2-E093-4324-AF24-6C040AFFC87D}"/>
              </a:ext>
            </a:extLst>
          </p:cNvPr>
          <p:cNvSpPr txBox="1"/>
          <p:nvPr/>
        </p:nvSpPr>
        <p:spPr>
          <a:xfrm>
            <a:off x="0" y="558641"/>
            <a:ext cx="12192000" cy="4031873"/>
          </a:xfrm>
          <a:prstGeom prst="rect">
            <a:avLst/>
          </a:prstGeom>
          <a:noFill/>
        </p:spPr>
        <p:txBody>
          <a:bodyPr wrap="square">
            <a:spAutoFit/>
          </a:bodyPr>
          <a:lstStyle/>
          <a:p>
            <a:pPr algn="just"/>
            <a:r>
              <a:rPr lang="en-US" sz="3200" b="0" i="0" dirty="0">
                <a:solidFill>
                  <a:srgbClr val="242021"/>
                </a:solidFill>
                <a:effectLst/>
                <a:latin typeface="Calibri (body)"/>
              </a:rPr>
              <a:t>As a young man, he became a teacher. He went back to his hometown and taught there. He got many awards during his career as a teacher. He received the title "Outstanding Teacher" in 1993, and in 2005, Vietnam Book of Records awarded him the title “First Teacher to Use His Feet to Write”.</a:t>
            </a:r>
          </a:p>
          <a:p>
            <a:pPr algn="just"/>
            <a:r>
              <a:rPr lang="en-US" sz="3200" b="0" i="0" dirty="0">
                <a:solidFill>
                  <a:srgbClr val="242021"/>
                </a:solidFill>
                <a:effectLst/>
                <a:latin typeface="Calibri (body)"/>
              </a:rPr>
              <a:t>Nguyễn Ngọc </a:t>
            </a:r>
            <a:r>
              <a:rPr lang="en-US" sz="3200" b="0" i="0" dirty="0" err="1">
                <a:solidFill>
                  <a:srgbClr val="242021"/>
                </a:solidFill>
                <a:effectLst/>
                <a:latin typeface="Calibri (body)"/>
              </a:rPr>
              <a:t>Ký</a:t>
            </a:r>
            <a:r>
              <a:rPr lang="en-US" sz="3200" b="0" i="0" dirty="0">
                <a:solidFill>
                  <a:srgbClr val="242021"/>
                </a:solidFill>
                <a:effectLst/>
                <a:latin typeface="Calibri (body)"/>
              </a:rPr>
              <a:t> died on September 28th, 2022, at the age of 75. Vietnamese students are still taught about him as an example of why you should believe in yourself.</a:t>
            </a:r>
            <a:r>
              <a:rPr lang="en-US" sz="3200" dirty="0">
                <a:latin typeface="Calibri (body)"/>
              </a:rPr>
              <a:t> </a:t>
            </a:r>
          </a:p>
        </p:txBody>
      </p:sp>
    </p:spTree>
    <p:extLst>
      <p:ext uri="{BB962C8B-B14F-4D97-AF65-F5344CB8AC3E}">
        <p14:creationId xmlns:p14="http://schemas.microsoft.com/office/powerpoint/2010/main" val="3813456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2275"/>
            <a:ext cx="8494095" cy="5813449"/>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2324099" y="1640614"/>
            <a:ext cx="9715501"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Writing</a:t>
            </a:r>
          </a:p>
          <a:p>
            <a:pPr marL="571500" indent="-571500">
              <a:buFontTx/>
              <a:buChar char="-"/>
            </a:pPr>
            <a:r>
              <a:rPr lang="en-US" sz="3600" i="1" dirty="0">
                <a:solidFill>
                  <a:srgbClr val="0070C0"/>
                </a:solidFill>
              </a:rPr>
              <a:t>practice using time expressions</a:t>
            </a:r>
          </a:p>
          <a:p>
            <a:pPr marL="571500" indent="-571500">
              <a:buFontTx/>
              <a:buChar char="-"/>
            </a:pPr>
            <a:r>
              <a:rPr lang="en-US" sz="3600" i="1" dirty="0">
                <a:solidFill>
                  <a:srgbClr val="0070C0"/>
                </a:solidFill>
              </a:rPr>
              <a:t>Practice writing a biography of someone that you know.</a:t>
            </a:r>
          </a:p>
          <a:p>
            <a:r>
              <a:rPr lang="en-US" sz="3600" i="1" dirty="0">
                <a:solidFill>
                  <a:srgbClr val="0070C0"/>
                </a:solidFill>
              </a:rPr>
              <a:t>Speaking:</a:t>
            </a:r>
          </a:p>
          <a:p>
            <a:pPr marL="571500" indent="-571500">
              <a:buFontTx/>
              <a:buChar char="-"/>
            </a:pPr>
            <a:r>
              <a:rPr lang="en-US" sz="3600" i="1" dirty="0">
                <a:solidFill>
                  <a:srgbClr val="0070C0"/>
                </a:solidFill>
              </a:rPr>
              <a:t>talk about inspiring people’s stories.</a:t>
            </a:r>
          </a:p>
        </p:txBody>
      </p:sp>
    </p:spTree>
    <p:extLst>
      <p:ext uri="{BB962C8B-B14F-4D97-AF65-F5344CB8AC3E}">
        <p14:creationId xmlns:p14="http://schemas.microsoft.com/office/powerpoint/2010/main" val="278147066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heel(1)">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heel(1)">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heel(1)">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heel(1)">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539496" y="1646758"/>
            <a:ext cx="11500105"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Practice writing skills using time expressions</a:t>
            </a:r>
          </a:p>
          <a:p>
            <a:pPr marL="571500" indent="-571500">
              <a:buFontTx/>
              <a:buChar char="-"/>
            </a:pPr>
            <a:r>
              <a:rPr lang="en-US" sz="3600" i="1" dirty="0">
                <a:solidFill>
                  <a:srgbClr val="0070C0"/>
                </a:solidFill>
              </a:rPr>
              <a:t>Do the exercises on page 7 WB.</a:t>
            </a:r>
          </a:p>
          <a:p>
            <a:pPr marL="571500" indent="-571500">
              <a:buFontTx/>
              <a:buChar char="-"/>
            </a:pPr>
            <a:r>
              <a:rPr lang="en-US" sz="3600" i="1" dirty="0">
                <a:solidFill>
                  <a:srgbClr val="0070C0"/>
                </a:solidFill>
              </a:rPr>
              <a:t>Prepare the next lesson (Unit 2 – Vocab </a:t>
            </a:r>
            <a:r>
              <a:rPr lang="en-US" sz="3600" i="1">
                <a:solidFill>
                  <a:srgbClr val="0070C0"/>
                </a:solidFill>
              </a:rPr>
              <a:t>&amp; Reading, pages 15 &amp; 16 </a:t>
            </a:r>
            <a:r>
              <a:rPr lang="en-US" sz="3600" i="1" dirty="0">
                <a:solidFill>
                  <a:srgbClr val="0070C0"/>
                </a:solidFill>
              </a:rPr>
              <a:t>SB)</a:t>
            </a:r>
          </a:p>
          <a:p>
            <a:pPr marL="571500" indent="-571500">
              <a:buFontTx/>
              <a:buChar char="-"/>
            </a:pPr>
            <a:r>
              <a:rPr lang="en-US" sz="3600" i="1" dirty="0">
                <a:solidFill>
                  <a:srgbClr val="0070C0"/>
                </a:solidFill>
              </a:rPr>
              <a:t>Play the consolidation games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9529" y="566862"/>
            <a:ext cx="5561497" cy="5724275"/>
          </a:xfrm>
          <a:prstGeom prst="rect">
            <a:avLst/>
          </a:prstGeom>
        </p:spPr>
      </p:pic>
      <p:sp>
        <p:nvSpPr>
          <p:cNvPr id="3" name="TextBox 2"/>
          <p:cNvSpPr txBox="1"/>
          <p:nvPr/>
        </p:nvSpPr>
        <p:spPr>
          <a:xfrm>
            <a:off x="5921045" y="566862"/>
            <a:ext cx="6270955" cy="5815951"/>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5400" dirty="0">
              <a:solidFill>
                <a:srgbClr val="FF0000"/>
              </a:solidFill>
              <a:ea typeface="Times New Roman" panose="02020603050405020304" pitchFamily="18" charset="0"/>
            </a:endParaRPr>
          </a:p>
          <a:p>
            <a:pPr lvl="0">
              <a:lnSpc>
                <a:spcPct val="115000"/>
              </a:lnSpc>
            </a:pPr>
            <a:r>
              <a:rPr lang="en-US" sz="3600" dirty="0">
                <a:solidFill>
                  <a:srgbClr val="0070C0"/>
                </a:solidFill>
              </a:rPr>
              <a:t>- </a:t>
            </a:r>
            <a:r>
              <a:rPr lang="vi-VN" sz="3600" dirty="0">
                <a:solidFill>
                  <a:srgbClr val="0070C0"/>
                </a:solidFill>
                <a:latin typeface="Calibri (body)"/>
              </a:rPr>
              <a:t>practice using time expressions (writing skill) </a:t>
            </a:r>
            <a:endParaRPr lang="en-US" sz="3600" dirty="0">
              <a:solidFill>
                <a:srgbClr val="0070C0"/>
              </a:solidFill>
              <a:latin typeface="Calibri (body)"/>
            </a:endParaRPr>
          </a:p>
          <a:p>
            <a:pPr lvl="0">
              <a:lnSpc>
                <a:spcPct val="115000"/>
              </a:lnSpc>
              <a:spcAft>
                <a:spcPts val="1000"/>
              </a:spcAft>
            </a:pPr>
            <a:r>
              <a:rPr lang="en-US" sz="3600" dirty="0">
                <a:solidFill>
                  <a:srgbClr val="0070C0"/>
                </a:solidFill>
                <a:latin typeface="Calibri (body)"/>
              </a:rPr>
              <a:t>- </a:t>
            </a:r>
            <a:r>
              <a:rPr lang="vi-VN" sz="3600" dirty="0">
                <a:solidFill>
                  <a:srgbClr val="0070C0"/>
                </a:solidFill>
                <a:latin typeface="Calibri (body)"/>
              </a:rPr>
              <a:t>practice talking about inspiring people’s stories. </a:t>
            </a:r>
            <a:endParaRPr lang="en-US" sz="3600" dirty="0">
              <a:solidFill>
                <a:srgbClr val="0070C0"/>
              </a:solidFill>
              <a:latin typeface="Calibri (body)"/>
            </a:endParaRPr>
          </a:p>
          <a:p>
            <a:r>
              <a:rPr lang="en-US" sz="3600" dirty="0">
                <a:solidFill>
                  <a:srgbClr val="0070C0"/>
                </a:solidFill>
                <a:latin typeface="Calibri (body)"/>
              </a:rPr>
              <a:t>- practice writing a biography about someone.</a:t>
            </a:r>
          </a:p>
        </p:txBody>
      </p:sp>
    </p:spTree>
    <p:extLst>
      <p:ext uri="{BB962C8B-B14F-4D97-AF65-F5344CB8AC3E}">
        <p14:creationId xmlns:p14="http://schemas.microsoft.com/office/powerpoint/2010/main" val="3407293652"/>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41" y="488988"/>
            <a:ext cx="8609644" cy="5739177"/>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65166" y="629835"/>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a:solidFill>
                  <a:schemeClr val="accent6">
                    <a:lumMod val="75000"/>
                  </a:schemeClr>
                </a:solidFill>
              </a:rPr>
              <a:t>WARM-UP</a:t>
            </a:r>
            <a:endParaRPr lang="en-US" sz="5400" b="1" dirty="0">
              <a:solidFill>
                <a:schemeClr val="accent6">
                  <a:lumMod val="75000"/>
                </a:schemeClr>
              </a:solidFill>
            </a:endParaRPr>
          </a:p>
        </p:txBody>
      </p:sp>
    </p:spTree>
    <p:extLst>
      <p:ext uri="{BB962C8B-B14F-4D97-AF65-F5344CB8AC3E}">
        <p14:creationId xmlns:p14="http://schemas.microsoft.com/office/powerpoint/2010/main" val="1872779487"/>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F847BD-FC28-4BCA-9201-EC80127DDEDA}"/>
              </a:ext>
            </a:extLst>
          </p:cNvPr>
          <p:cNvSpPr txBox="1"/>
          <p:nvPr/>
        </p:nvSpPr>
        <p:spPr>
          <a:xfrm>
            <a:off x="3273829" y="5315588"/>
            <a:ext cx="5448993" cy="707886"/>
          </a:xfrm>
          <a:prstGeom prst="rect">
            <a:avLst/>
          </a:prstGeom>
          <a:noFill/>
        </p:spPr>
        <p:txBody>
          <a:bodyPr wrap="square">
            <a:spAutoFit/>
          </a:bodyPr>
          <a:lstStyle/>
          <a:p>
            <a:r>
              <a:rPr lang="en-US" sz="4000" dirty="0">
                <a:hlinkClick r:id="rId2"/>
              </a:rPr>
              <a:t>https://shorturl.at/pEJX0</a:t>
            </a:r>
            <a:r>
              <a:rPr lang="en-US" sz="4000" dirty="0"/>
              <a:t> </a:t>
            </a:r>
          </a:p>
        </p:txBody>
      </p:sp>
      <p:pic>
        <p:nvPicPr>
          <p:cNvPr id="5" name="Picture 4">
            <a:extLst>
              <a:ext uri="{FF2B5EF4-FFF2-40B4-BE49-F238E27FC236}">
                <a16:creationId xmlns:a16="http://schemas.microsoft.com/office/drawing/2014/main" id="{B34F11C0-A9FA-4AFE-BE61-0478A4753611}"/>
              </a:ext>
            </a:extLst>
          </p:cNvPr>
          <p:cNvPicPr>
            <a:picLocks noChangeAspect="1"/>
          </p:cNvPicPr>
          <p:nvPr/>
        </p:nvPicPr>
        <p:blipFill>
          <a:blip r:embed="rId3"/>
          <a:stretch>
            <a:fillRect/>
          </a:stretch>
        </p:blipFill>
        <p:spPr>
          <a:xfrm>
            <a:off x="1827348" y="779954"/>
            <a:ext cx="8341953" cy="4423663"/>
          </a:xfrm>
          <a:prstGeom prst="rect">
            <a:avLst/>
          </a:prstGeom>
        </p:spPr>
      </p:pic>
    </p:spTree>
    <p:extLst>
      <p:ext uri="{BB962C8B-B14F-4D97-AF65-F5344CB8AC3E}">
        <p14:creationId xmlns:p14="http://schemas.microsoft.com/office/powerpoint/2010/main" val="2930301258"/>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14" y="0"/>
            <a:ext cx="12285814" cy="6968464"/>
          </a:xfrm>
          <a:prstGeom prst="rect">
            <a:avLst/>
          </a:prstGeom>
        </p:spPr>
      </p:pic>
      <p:sp>
        <p:nvSpPr>
          <p:cNvPr id="6" name="Rectangle 1">
            <a:extLst>
              <a:ext uri="{FF2B5EF4-FFF2-40B4-BE49-F238E27FC236}">
                <a16:creationId xmlns:a16="http://schemas.microsoft.com/office/drawing/2014/main" id="{002C4533-F185-4955-BB14-3FE82C780FC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BB87586E-69BA-4378-9B2E-759A3ECFED2F}"/>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31FAC37F-8109-422F-AC9D-B19442BE1505}"/>
              </a:ext>
            </a:extLst>
          </p:cNvPr>
          <p:cNvSpPr/>
          <p:nvPr/>
        </p:nvSpPr>
        <p:spPr>
          <a:xfrm>
            <a:off x="6477000" y="629835"/>
            <a:ext cx="5715000"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WRITING</a:t>
            </a:r>
          </a:p>
        </p:txBody>
      </p:sp>
    </p:spTree>
    <p:extLst>
      <p:ext uri="{BB962C8B-B14F-4D97-AF65-F5344CB8AC3E}">
        <p14:creationId xmlns:p14="http://schemas.microsoft.com/office/powerpoint/2010/main" val="65213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179" y="540238"/>
            <a:ext cx="11742821" cy="10772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i="1" dirty="0">
                <a:solidFill>
                  <a:srgbClr val="0070C0"/>
                </a:solidFill>
              </a:rPr>
              <a:t>a. Read about using time expressions, then read the biography about Nellie Bly again and circle the time expressions that were used.</a:t>
            </a:r>
          </a:p>
        </p:txBody>
      </p:sp>
      <p:pic>
        <p:nvPicPr>
          <p:cNvPr id="4" name="Picture 3">
            <a:extLst>
              <a:ext uri="{FF2B5EF4-FFF2-40B4-BE49-F238E27FC236}">
                <a16:creationId xmlns:a16="http://schemas.microsoft.com/office/drawing/2014/main" id="{E934E704-6C1D-4819-9D50-8D4FFAEA9335}"/>
              </a:ext>
            </a:extLst>
          </p:cNvPr>
          <p:cNvPicPr>
            <a:picLocks noChangeAspect="1"/>
          </p:cNvPicPr>
          <p:nvPr/>
        </p:nvPicPr>
        <p:blipFill>
          <a:blip r:embed="rId3"/>
          <a:stretch>
            <a:fillRect/>
          </a:stretch>
        </p:blipFill>
        <p:spPr>
          <a:xfrm>
            <a:off x="0" y="1721254"/>
            <a:ext cx="11923431" cy="4596508"/>
          </a:xfrm>
          <a:prstGeom prst="rect">
            <a:avLst/>
          </a:prstGeom>
        </p:spPr>
      </p:pic>
    </p:spTree>
    <p:extLst>
      <p:ext uri="{BB962C8B-B14F-4D97-AF65-F5344CB8AC3E}">
        <p14:creationId xmlns:p14="http://schemas.microsoft.com/office/powerpoint/2010/main" val="89769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3C2D7E-5C4B-4FC6-802B-07BCBDC1A0C7}"/>
              </a:ext>
            </a:extLst>
          </p:cNvPr>
          <p:cNvPicPr>
            <a:picLocks noChangeAspect="1"/>
          </p:cNvPicPr>
          <p:nvPr/>
        </p:nvPicPr>
        <p:blipFill>
          <a:blip r:embed="rId2"/>
          <a:stretch>
            <a:fillRect/>
          </a:stretch>
        </p:blipFill>
        <p:spPr>
          <a:xfrm>
            <a:off x="0" y="691727"/>
            <a:ext cx="12192000" cy="5474545"/>
          </a:xfrm>
          <a:prstGeom prst="rect">
            <a:avLst/>
          </a:prstGeom>
        </p:spPr>
      </p:pic>
      <p:sp>
        <p:nvSpPr>
          <p:cNvPr id="4" name="Oval 3">
            <a:extLst>
              <a:ext uri="{FF2B5EF4-FFF2-40B4-BE49-F238E27FC236}">
                <a16:creationId xmlns:a16="http://schemas.microsoft.com/office/drawing/2014/main" id="{F338F048-560D-407A-9516-0C0D945D43CF}"/>
              </a:ext>
            </a:extLst>
          </p:cNvPr>
          <p:cNvSpPr/>
          <p:nvPr/>
        </p:nvSpPr>
        <p:spPr>
          <a:xfrm>
            <a:off x="7924800" y="3181350"/>
            <a:ext cx="1952625" cy="4667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54DCED6-6F19-4E73-A274-013F06691E55}"/>
              </a:ext>
            </a:extLst>
          </p:cNvPr>
          <p:cNvSpPr/>
          <p:nvPr/>
        </p:nvSpPr>
        <p:spPr>
          <a:xfrm>
            <a:off x="2286000" y="5648325"/>
            <a:ext cx="1704975" cy="51794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8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697" y="463522"/>
            <a:ext cx="11503303" cy="58477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i="1" dirty="0">
                <a:solidFill>
                  <a:srgbClr val="0070C0"/>
                </a:solidFill>
              </a:rPr>
              <a:t> b. Fill in the blanks with </a:t>
            </a:r>
            <a:r>
              <a:rPr lang="en-US" sz="3200" b="1" i="1" dirty="0">
                <a:solidFill>
                  <a:srgbClr val="0070C0"/>
                </a:solidFill>
              </a:rPr>
              <a:t>at the age of</a:t>
            </a:r>
            <a:r>
              <a:rPr lang="en-US" sz="3200" i="1" dirty="0">
                <a:solidFill>
                  <a:srgbClr val="0070C0"/>
                </a:solidFill>
              </a:rPr>
              <a:t>, </a:t>
            </a:r>
            <a:r>
              <a:rPr lang="en-US" sz="3200" b="1" i="1" dirty="0">
                <a:solidFill>
                  <a:srgbClr val="0070C0"/>
                </a:solidFill>
              </a:rPr>
              <a:t>as a</a:t>
            </a:r>
            <a:r>
              <a:rPr lang="en-US" sz="3200" i="1" dirty="0">
                <a:solidFill>
                  <a:srgbClr val="0070C0"/>
                </a:solidFill>
              </a:rPr>
              <a:t>, </a:t>
            </a:r>
            <a:r>
              <a:rPr lang="en-US" sz="3200" b="1" i="1" dirty="0">
                <a:solidFill>
                  <a:srgbClr val="0070C0"/>
                </a:solidFill>
              </a:rPr>
              <a:t>during</a:t>
            </a:r>
            <a:r>
              <a:rPr lang="en-US" sz="3200" i="1" dirty="0">
                <a:solidFill>
                  <a:srgbClr val="0070C0"/>
                </a:solidFill>
              </a:rPr>
              <a:t>, or </a:t>
            </a:r>
            <a:r>
              <a:rPr lang="en-US" sz="3200" b="1" i="1" dirty="0">
                <a:solidFill>
                  <a:srgbClr val="0070C0"/>
                </a:solidFill>
              </a:rPr>
              <a:t>for</a:t>
            </a:r>
            <a:r>
              <a:rPr lang="en-US" sz="3200" i="1" dirty="0">
                <a:solidFill>
                  <a:srgbClr val="0070C0"/>
                </a:solidFill>
              </a:rPr>
              <a:t>. </a:t>
            </a:r>
          </a:p>
        </p:txBody>
      </p:sp>
      <p:sp>
        <p:nvSpPr>
          <p:cNvPr id="4" name="TextBox 3"/>
          <p:cNvSpPr txBox="1"/>
          <p:nvPr/>
        </p:nvSpPr>
        <p:spPr>
          <a:xfrm>
            <a:off x="5840963" y="167018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E36C02BA-3B05-4D04-BC62-1D8084235A03}"/>
              </a:ext>
            </a:extLst>
          </p:cNvPr>
          <p:cNvSpPr txBox="1"/>
          <p:nvPr/>
        </p:nvSpPr>
        <p:spPr>
          <a:xfrm>
            <a:off x="107494" y="1483932"/>
            <a:ext cx="11836400" cy="3970318"/>
          </a:xfrm>
          <a:prstGeom prst="rect">
            <a:avLst/>
          </a:prstGeom>
          <a:noFill/>
        </p:spPr>
        <p:txBody>
          <a:bodyPr wrap="square">
            <a:spAutoFit/>
          </a:bodyPr>
          <a:lstStyle/>
          <a:p>
            <a:r>
              <a:rPr lang="en-US" sz="3600" dirty="0"/>
              <a:t>1. She learned how to play the piano ______________ four.</a:t>
            </a:r>
            <a:br>
              <a:rPr lang="en-US" sz="3600" dirty="0"/>
            </a:br>
            <a:r>
              <a:rPr lang="en-US" sz="3600" dirty="0"/>
              <a:t>2. _______ his teenage years, he learned how to paint with various great painters of the time.</a:t>
            </a:r>
            <a:br>
              <a:rPr lang="en-US" sz="3600" dirty="0"/>
            </a:br>
            <a:r>
              <a:rPr lang="en-US" sz="3600" dirty="0"/>
              <a:t>3. He spent most of his free time exploring the country ______ boy.</a:t>
            </a:r>
            <a:br>
              <a:rPr lang="en-US" sz="3600" dirty="0"/>
            </a:br>
            <a:r>
              <a:rPr lang="en-US" sz="3600" dirty="0"/>
              <a:t>4. ____ over 20 years, he fought for the freedom of his country. </a:t>
            </a:r>
            <a:endParaRPr lang="en-US" sz="3600" dirty="0">
              <a:solidFill>
                <a:srgbClr val="242021"/>
              </a:solidFill>
              <a:latin typeface="Calibri (body)"/>
            </a:endParaRPr>
          </a:p>
        </p:txBody>
      </p:sp>
      <p:sp>
        <p:nvSpPr>
          <p:cNvPr id="13" name="Rectangle 12">
            <a:extLst>
              <a:ext uri="{FF2B5EF4-FFF2-40B4-BE49-F238E27FC236}">
                <a16:creationId xmlns:a16="http://schemas.microsoft.com/office/drawing/2014/main" id="{F09B396C-F80E-401F-8E0F-970CD9377337}"/>
              </a:ext>
            </a:extLst>
          </p:cNvPr>
          <p:cNvSpPr/>
          <p:nvPr/>
        </p:nvSpPr>
        <p:spPr>
          <a:xfrm>
            <a:off x="7410450" y="1503105"/>
            <a:ext cx="3326811" cy="646331"/>
          </a:xfrm>
          <a:prstGeom prst="rect">
            <a:avLst/>
          </a:prstGeom>
        </p:spPr>
        <p:txBody>
          <a:bodyPr wrap="square">
            <a:spAutoFit/>
          </a:bodyPr>
          <a:lstStyle/>
          <a:p>
            <a:r>
              <a:rPr lang="en-US" sz="3600" b="1" dirty="0">
                <a:solidFill>
                  <a:srgbClr val="FF0000"/>
                </a:solidFill>
              </a:rPr>
              <a:t>at the age of</a:t>
            </a:r>
          </a:p>
        </p:txBody>
      </p:sp>
      <p:sp>
        <p:nvSpPr>
          <p:cNvPr id="7" name="Rectangle 6">
            <a:extLst>
              <a:ext uri="{FF2B5EF4-FFF2-40B4-BE49-F238E27FC236}">
                <a16:creationId xmlns:a16="http://schemas.microsoft.com/office/drawing/2014/main" id="{895BA0B6-E7DD-4F13-8986-803FB5A48006}"/>
              </a:ext>
            </a:extLst>
          </p:cNvPr>
          <p:cNvSpPr/>
          <p:nvPr/>
        </p:nvSpPr>
        <p:spPr>
          <a:xfrm>
            <a:off x="688697" y="2045700"/>
            <a:ext cx="1752600" cy="646331"/>
          </a:xfrm>
          <a:prstGeom prst="rect">
            <a:avLst/>
          </a:prstGeom>
        </p:spPr>
        <p:txBody>
          <a:bodyPr wrap="square">
            <a:spAutoFit/>
          </a:bodyPr>
          <a:lstStyle/>
          <a:p>
            <a:r>
              <a:rPr lang="en-US" sz="3600" b="1" dirty="0">
                <a:solidFill>
                  <a:srgbClr val="FF0000"/>
                </a:solidFill>
              </a:rPr>
              <a:t>During </a:t>
            </a:r>
          </a:p>
        </p:txBody>
      </p:sp>
      <p:sp>
        <p:nvSpPr>
          <p:cNvPr id="8" name="Rectangle 7">
            <a:extLst>
              <a:ext uri="{FF2B5EF4-FFF2-40B4-BE49-F238E27FC236}">
                <a16:creationId xmlns:a16="http://schemas.microsoft.com/office/drawing/2014/main" id="{AD1C3EA7-2199-4C8A-85E0-DADC5AD4FBFB}"/>
              </a:ext>
            </a:extLst>
          </p:cNvPr>
          <p:cNvSpPr/>
          <p:nvPr/>
        </p:nvSpPr>
        <p:spPr>
          <a:xfrm>
            <a:off x="10610850" y="3105834"/>
            <a:ext cx="1400175" cy="646331"/>
          </a:xfrm>
          <a:prstGeom prst="rect">
            <a:avLst/>
          </a:prstGeom>
        </p:spPr>
        <p:txBody>
          <a:bodyPr wrap="square">
            <a:spAutoFit/>
          </a:bodyPr>
          <a:lstStyle/>
          <a:p>
            <a:r>
              <a:rPr lang="en-US" sz="3600" b="1" dirty="0">
                <a:solidFill>
                  <a:srgbClr val="FF0000"/>
                </a:solidFill>
              </a:rPr>
              <a:t>as a</a:t>
            </a:r>
          </a:p>
        </p:txBody>
      </p:sp>
      <p:sp>
        <p:nvSpPr>
          <p:cNvPr id="9" name="Rectangle 8">
            <a:extLst>
              <a:ext uri="{FF2B5EF4-FFF2-40B4-BE49-F238E27FC236}">
                <a16:creationId xmlns:a16="http://schemas.microsoft.com/office/drawing/2014/main" id="{C9572A39-3FD1-4E72-960A-9E1303BCE916}"/>
              </a:ext>
            </a:extLst>
          </p:cNvPr>
          <p:cNvSpPr/>
          <p:nvPr/>
        </p:nvSpPr>
        <p:spPr>
          <a:xfrm>
            <a:off x="694489" y="4223179"/>
            <a:ext cx="870508" cy="646331"/>
          </a:xfrm>
          <a:prstGeom prst="rect">
            <a:avLst/>
          </a:prstGeom>
        </p:spPr>
        <p:txBody>
          <a:bodyPr wrap="square">
            <a:spAutoFit/>
          </a:bodyPr>
          <a:lstStyle/>
          <a:p>
            <a:r>
              <a:rPr lang="en-US" sz="3600" b="1" dirty="0">
                <a:solidFill>
                  <a:srgbClr val="FF0000"/>
                </a:solidFill>
              </a:rPr>
              <a:t>For</a:t>
            </a:r>
          </a:p>
        </p:txBody>
      </p:sp>
    </p:spTree>
    <p:extLst>
      <p:ext uri="{BB962C8B-B14F-4D97-AF65-F5344CB8AC3E}">
        <p14:creationId xmlns:p14="http://schemas.microsoft.com/office/powerpoint/2010/main" val="21816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P spid="13"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Widescreen</PresentationFormat>
  <Paragraphs>91</Paragraphs>
  <Slides>30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(body)</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2023-02-10T03:32:44Z</dcterms:created>
  <dcterms:modified xsi:type="dcterms:W3CDTF">2024-05-26T14:35:59Z</dcterms:modified>
</cp:coreProperties>
</file>