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6"/>
  </p:notesMasterIdLst>
  <p:sldIdLst>
    <p:sldId id="256" r:id="rId2"/>
    <p:sldId id="259" r:id="rId3"/>
    <p:sldId id="267" r:id="rId4"/>
    <p:sldId id="269" r:id="rId5"/>
    <p:sldId id="338" r:id="rId6"/>
    <p:sldId id="358" r:id="rId7"/>
    <p:sldId id="318" r:id="rId8"/>
    <p:sldId id="359" r:id="rId9"/>
    <p:sldId id="283" r:id="rId10"/>
    <p:sldId id="360" r:id="rId11"/>
    <p:sldId id="361" r:id="rId12"/>
    <p:sldId id="285" r:id="rId13"/>
    <p:sldId id="342" r:id="rId14"/>
    <p:sldId id="343" r:id="rId15"/>
    <p:sldId id="344" r:id="rId16"/>
    <p:sldId id="345" r:id="rId17"/>
    <p:sldId id="346" r:id="rId18"/>
    <p:sldId id="339" r:id="rId19"/>
    <p:sldId id="340" r:id="rId20"/>
    <p:sldId id="341" r:id="rId21"/>
    <p:sldId id="332" r:id="rId22"/>
    <p:sldId id="337" r:id="rId23"/>
    <p:sldId id="347" r:id="rId24"/>
    <p:sldId id="363" r:id="rId25"/>
    <p:sldId id="362" r:id="rId26"/>
    <p:sldId id="364" r:id="rId27"/>
    <p:sldId id="365" r:id="rId28"/>
    <p:sldId id="366" r:id="rId29"/>
    <p:sldId id="351" r:id="rId30"/>
    <p:sldId id="367" r:id="rId31"/>
    <p:sldId id="368" r:id="rId32"/>
    <p:sldId id="369" r:id="rId33"/>
    <p:sldId id="370" r:id="rId34"/>
    <p:sldId id="352" r:id="rId35"/>
    <p:sldId id="353" r:id="rId36"/>
    <p:sldId id="355" r:id="rId37"/>
    <p:sldId id="354" r:id="rId38"/>
    <p:sldId id="356" r:id="rId39"/>
    <p:sldId id="293" r:id="rId40"/>
    <p:sldId id="294" r:id="rId41"/>
    <p:sldId id="296"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39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315"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8</a:t>
            </a:fld>
            <a:endParaRPr lang="en-US"/>
          </a:p>
        </p:txBody>
      </p:sp>
    </p:spTree>
    <p:extLst>
      <p:ext uri="{BB962C8B-B14F-4D97-AF65-F5344CB8AC3E}">
        <p14:creationId xmlns:p14="http://schemas.microsoft.com/office/powerpoint/2010/main" val="3828849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9</a:t>
            </a:fld>
            <a:endParaRPr lang="en-US"/>
          </a:p>
        </p:txBody>
      </p:sp>
    </p:spTree>
    <p:extLst>
      <p:ext uri="{BB962C8B-B14F-4D97-AF65-F5344CB8AC3E}">
        <p14:creationId xmlns:p14="http://schemas.microsoft.com/office/powerpoint/2010/main" val="1659096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23</a:t>
            </a:fld>
            <a:endParaRPr lang="en-US"/>
          </a:p>
        </p:txBody>
      </p:sp>
    </p:spTree>
    <p:extLst>
      <p:ext uri="{BB962C8B-B14F-4D97-AF65-F5344CB8AC3E}">
        <p14:creationId xmlns:p14="http://schemas.microsoft.com/office/powerpoint/2010/main" val="2709411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27</a:t>
            </a:fld>
            <a:endParaRPr lang="en-US"/>
          </a:p>
        </p:txBody>
      </p:sp>
    </p:spTree>
    <p:extLst>
      <p:ext uri="{BB962C8B-B14F-4D97-AF65-F5344CB8AC3E}">
        <p14:creationId xmlns:p14="http://schemas.microsoft.com/office/powerpoint/2010/main" val="2500609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73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885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204498F-7DC9-4FD2-8F79-FF0FBEB0CBB4}"/>
              </a:ext>
            </a:extLst>
          </p:cNvPr>
          <p:cNvPicPr>
            <a:picLocks noChangeAspect="1"/>
          </p:cNvPicPr>
          <p:nvPr userDrawn="1"/>
        </p:nvPicPr>
        <p:blipFill>
          <a:blip r:embed="rId19"/>
          <a:stretch>
            <a:fillRect/>
          </a:stretch>
        </p:blipFill>
        <p:spPr>
          <a:xfrm>
            <a:off x="0" y="9068"/>
            <a:ext cx="12192000" cy="406399"/>
          </a:xfrm>
          <a:prstGeom prst="rect">
            <a:avLst/>
          </a:prstGeom>
        </p:spPr>
      </p:pic>
      <p:pic>
        <p:nvPicPr>
          <p:cNvPr id="16" name="Picture 15">
            <a:extLst>
              <a:ext uri="{FF2B5EF4-FFF2-40B4-BE49-F238E27FC236}">
                <a16:creationId xmlns:a16="http://schemas.microsoft.com/office/drawing/2014/main" id="{F10F8FB8-A7CA-4278-915F-F6FB5611511C}"/>
              </a:ext>
            </a:extLst>
          </p:cNvPr>
          <p:cNvPicPr>
            <a:picLocks noChangeAspect="1"/>
          </p:cNvPicPr>
          <p:nvPr userDrawn="1"/>
        </p:nvPicPr>
        <p:blipFill>
          <a:blip r:embed="rId19"/>
          <a:stretch>
            <a:fillRect/>
          </a:stretch>
        </p:blipFill>
        <p:spPr>
          <a:xfrm>
            <a:off x="0" y="6428165"/>
            <a:ext cx="12192000" cy="406399"/>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5/26/2024</a:t>
            </a:fld>
            <a:endParaRPr lang="en-US"/>
          </a:p>
        </p:txBody>
      </p:sp>
      <p:sp>
        <p:nvSpPr>
          <p:cNvPr id="5" name="Footer Placeholder 4"/>
          <p:cNvSpPr>
            <a:spLocks noGrp="1"/>
          </p:cNvSpPr>
          <p:nvPr>
            <p:ph type="ftr" sz="quarter" idx="3"/>
          </p:nvPr>
        </p:nvSpPr>
        <p:spPr>
          <a:xfrm>
            <a:off x="4038600" y="6442635"/>
            <a:ext cx="4114800" cy="2788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407186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1: Life Stories</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01372" y="6505969"/>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12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0"/>
          <a:stretch>
            <a:fillRect/>
          </a:stretch>
        </p:blipFill>
        <p:spPr>
          <a:xfrm>
            <a:off x="11502798" y="6493666"/>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259643" y="6477477"/>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7857394" y="0"/>
            <a:ext cx="433460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3.1: Listening &amp; Reading, PP. 12 &amp; 13</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9" r:id="rId14"/>
    <p:sldLayoutId id="2147483681" r:id="rId15"/>
    <p:sldLayoutId id="2147483689" r:id="rId16"/>
    <p:sldLayoutId id="214748369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p:blipFill>
        <p:spPr>
          <a:xfrm>
            <a:off x="-3114" y="0"/>
            <a:ext cx="12256074" cy="6894042"/>
          </a:xfrm>
          <a:prstGeom prst="rect">
            <a:avLst/>
          </a:prstGeom>
        </p:spPr>
      </p:pic>
      <p:sp>
        <p:nvSpPr>
          <p:cNvPr id="2" name="TextBox 1"/>
          <p:cNvSpPr txBox="1"/>
          <p:nvPr/>
        </p:nvSpPr>
        <p:spPr>
          <a:xfrm>
            <a:off x="5967069" y="3548170"/>
            <a:ext cx="5331802" cy="1446550"/>
          </a:xfrm>
          <a:prstGeom prst="rect">
            <a:avLst/>
          </a:prstGeom>
          <a:noFill/>
        </p:spPr>
        <p:txBody>
          <a:bodyPr wrap="square" rtlCol="0">
            <a:spAutoFit/>
          </a:bodyPr>
          <a:lstStyle/>
          <a:p>
            <a:pPr algn="ctr"/>
            <a:r>
              <a:rPr lang="en-US" sz="3200" b="1" dirty="0">
                <a:solidFill>
                  <a:srgbClr val="FF0000"/>
                </a:solidFill>
              </a:rPr>
              <a:t>Unit 1: Life Stories</a:t>
            </a:r>
          </a:p>
          <a:p>
            <a:pPr algn="ctr"/>
            <a:r>
              <a:rPr lang="en-US" sz="2800" dirty="0">
                <a:solidFill>
                  <a:srgbClr val="00B0F0"/>
                </a:solidFill>
              </a:rPr>
              <a:t>Lesson 3.1: Listening &amp; Reading</a:t>
            </a:r>
          </a:p>
          <a:p>
            <a:pPr algn="ctr"/>
            <a:r>
              <a:rPr lang="en-US" sz="2800" dirty="0">
                <a:solidFill>
                  <a:srgbClr val="92D050"/>
                </a:solidFill>
              </a:rPr>
              <a:t>Pages: 12 &amp; 13</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DA29C1-481C-4540-9EED-8D9907237964}"/>
              </a:ext>
            </a:extLst>
          </p:cNvPr>
          <p:cNvPicPr>
            <a:picLocks noChangeAspect="1"/>
          </p:cNvPicPr>
          <p:nvPr/>
        </p:nvPicPr>
        <p:blipFill>
          <a:blip r:embed="rId2"/>
          <a:stretch>
            <a:fillRect/>
          </a:stretch>
        </p:blipFill>
        <p:spPr>
          <a:xfrm>
            <a:off x="1551709" y="1131156"/>
            <a:ext cx="10203399" cy="5299185"/>
          </a:xfrm>
          <a:prstGeom prst="rect">
            <a:avLst/>
          </a:prstGeom>
        </p:spPr>
      </p:pic>
      <p:sp>
        <p:nvSpPr>
          <p:cNvPr id="4" name="Rectangle 3">
            <a:extLst>
              <a:ext uri="{FF2B5EF4-FFF2-40B4-BE49-F238E27FC236}">
                <a16:creationId xmlns:a16="http://schemas.microsoft.com/office/drawing/2014/main" id="{9EFA23B7-C913-4D42-A08B-705121338FB7}"/>
              </a:ext>
            </a:extLst>
          </p:cNvPr>
          <p:cNvSpPr/>
          <p:nvPr/>
        </p:nvSpPr>
        <p:spPr>
          <a:xfrm>
            <a:off x="227174" y="473220"/>
            <a:ext cx="117376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statements and underline the key words.  </a:t>
            </a:r>
          </a:p>
        </p:txBody>
      </p:sp>
      <p:cxnSp>
        <p:nvCxnSpPr>
          <p:cNvPr id="6" name="Straight Connector 5">
            <a:extLst>
              <a:ext uri="{FF2B5EF4-FFF2-40B4-BE49-F238E27FC236}">
                <a16:creationId xmlns:a16="http://schemas.microsoft.com/office/drawing/2014/main" id="{A9235823-B3DD-40AB-8579-60EF1099FBE1}"/>
              </a:ext>
            </a:extLst>
          </p:cNvPr>
          <p:cNvCxnSpPr/>
          <p:nvPr/>
        </p:nvCxnSpPr>
        <p:spPr>
          <a:xfrm>
            <a:off x="2394066" y="2166851"/>
            <a:ext cx="13577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351416-FE62-434E-9FC5-9B0EBBC88E87}"/>
              </a:ext>
            </a:extLst>
          </p:cNvPr>
          <p:cNvCxnSpPr>
            <a:cxnSpLocks/>
          </p:cNvCxnSpPr>
          <p:nvPr/>
        </p:nvCxnSpPr>
        <p:spPr>
          <a:xfrm>
            <a:off x="3929147" y="2751512"/>
            <a:ext cx="21225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F16C8F-3CBC-4ADE-92D9-9BBA471B99E2}"/>
              </a:ext>
            </a:extLst>
          </p:cNvPr>
          <p:cNvCxnSpPr/>
          <p:nvPr/>
        </p:nvCxnSpPr>
        <p:spPr>
          <a:xfrm>
            <a:off x="2394066" y="2751512"/>
            <a:ext cx="13577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3F1EBF-1FB3-4FD4-A0D3-1A6434BEB58C}"/>
              </a:ext>
            </a:extLst>
          </p:cNvPr>
          <p:cNvCxnSpPr>
            <a:cxnSpLocks/>
          </p:cNvCxnSpPr>
          <p:nvPr/>
        </p:nvCxnSpPr>
        <p:spPr>
          <a:xfrm>
            <a:off x="4788131" y="2166851"/>
            <a:ext cx="17512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9A7395-E640-4F3A-918D-3392500933EE}"/>
              </a:ext>
            </a:extLst>
          </p:cNvPr>
          <p:cNvCxnSpPr/>
          <p:nvPr/>
        </p:nvCxnSpPr>
        <p:spPr>
          <a:xfrm>
            <a:off x="6198524" y="2751512"/>
            <a:ext cx="13577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8062A0-CAB8-4F12-9A73-DFDBD2279A3D}"/>
              </a:ext>
            </a:extLst>
          </p:cNvPr>
          <p:cNvCxnSpPr>
            <a:cxnSpLocks/>
          </p:cNvCxnSpPr>
          <p:nvPr/>
        </p:nvCxnSpPr>
        <p:spPr>
          <a:xfrm>
            <a:off x="2513216" y="3205942"/>
            <a:ext cx="146580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19A721-FE51-4FFA-A11F-8BF7DF01ECB6}"/>
              </a:ext>
            </a:extLst>
          </p:cNvPr>
          <p:cNvCxnSpPr>
            <a:cxnSpLocks/>
          </p:cNvCxnSpPr>
          <p:nvPr/>
        </p:nvCxnSpPr>
        <p:spPr>
          <a:xfrm>
            <a:off x="2394066" y="3782582"/>
            <a:ext cx="1565563" cy="831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304A7FC-5027-4A58-B003-EC7AB54224C6}"/>
              </a:ext>
            </a:extLst>
          </p:cNvPr>
          <p:cNvCxnSpPr>
            <a:cxnSpLocks/>
          </p:cNvCxnSpPr>
          <p:nvPr/>
        </p:nvCxnSpPr>
        <p:spPr>
          <a:xfrm>
            <a:off x="4156363" y="3782582"/>
            <a:ext cx="2593572" cy="831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10C0147-7E8B-4359-B193-387A8FE2D376}"/>
              </a:ext>
            </a:extLst>
          </p:cNvPr>
          <p:cNvCxnSpPr>
            <a:cxnSpLocks/>
          </p:cNvCxnSpPr>
          <p:nvPr/>
        </p:nvCxnSpPr>
        <p:spPr>
          <a:xfrm flipV="1">
            <a:off x="6935586" y="3780748"/>
            <a:ext cx="1493519" cy="1014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41B219-2D6E-4023-8011-68E3DC2F6CA8}"/>
              </a:ext>
            </a:extLst>
          </p:cNvPr>
          <p:cNvCxnSpPr>
            <a:cxnSpLocks/>
          </p:cNvCxnSpPr>
          <p:nvPr/>
        </p:nvCxnSpPr>
        <p:spPr>
          <a:xfrm>
            <a:off x="2413462" y="4351242"/>
            <a:ext cx="1565563" cy="831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9946FB-9233-4AE5-A358-C01330D1CC2D}"/>
              </a:ext>
            </a:extLst>
          </p:cNvPr>
          <p:cNvCxnSpPr>
            <a:cxnSpLocks/>
          </p:cNvCxnSpPr>
          <p:nvPr/>
        </p:nvCxnSpPr>
        <p:spPr>
          <a:xfrm flipV="1">
            <a:off x="4094018" y="4351242"/>
            <a:ext cx="1032164" cy="83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2AC00B-6D27-438D-AA10-CFDA82EE775F}"/>
              </a:ext>
            </a:extLst>
          </p:cNvPr>
          <p:cNvCxnSpPr>
            <a:cxnSpLocks/>
          </p:cNvCxnSpPr>
          <p:nvPr/>
        </p:nvCxnSpPr>
        <p:spPr>
          <a:xfrm>
            <a:off x="5242560" y="4342929"/>
            <a:ext cx="293162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55CF85-B713-4968-96E4-FC3F58E92475}"/>
              </a:ext>
            </a:extLst>
          </p:cNvPr>
          <p:cNvCxnSpPr>
            <a:cxnSpLocks/>
          </p:cNvCxnSpPr>
          <p:nvPr/>
        </p:nvCxnSpPr>
        <p:spPr>
          <a:xfrm>
            <a:off x="2788919" y="4763193"/>
            <a:ext cx="13674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A5AC26A-7840-402E-A635-F3FDBB56514A}"/>
              </a:ext>
            </a:extLst>
          </p:cNvPr>
          <p:cNvCxnSpPr>
            <a:cxnSpLocks/>
          </p:cNvCxnSpPr>
          <p:nvPr/>
        </p:nvCxnSpPr>
        <p:spPr>
          <a:xfrm>
            <a:off x="2493125" y="5336771"/>
            <a:ext cx="30819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87C8B2-5F41-4A73-98EE-F3FDCBFD3D39}"/>
              </a:ext>
            </a:extLst>
          </p:cNvPr>
          <p:cNvCxnSpPr>
            <a:cxnSpLocks/>
          </p:cNvCxnSpPr>
          <p:nvPr/>
        </p:nvCxnSpPr>
        <p:spPr>
          <a:xfrm>
            <a:off x="5717770" y="5336771"/>
            <a:ext cx="34761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5AA312D-373D-4FE8-96DB-7422E830A362}"/>
              </a:ext>
            </a:extLst>
          </p:cNvPr>
          <p:cNvCxnSpPr>
            <a:cxnSpLocks/>
          </p:cNvCxnSpPr>
          <p:nvPr/>
        </p:nvCxnSpPr>
        <p:spPr>
          <a:xfrm>
            <a:off x="2487582" y="5807824"/>
            <a:ext cx="512133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B9EE07-5011-4056-8530-10EEF2C42B3D}"/>
              </a:ext>
            </a:extLst>
          </p:cNvPr>
          <p:cNvCxnSpPr/>
          <p:nvPr/>
        </p:nvCxnSpPr>
        <p:spPr>
          <a:xfrm>
            <a:off x="2280458" y="6381404"/>
            <a:ext cx="13577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408C1D-B033-49A0-8C79-29D68520CC4D}"/>
              </a:ext>
            </a:extLst>
          </p:cNvPr>
          <p:cNvCxnSpPr>
            <a:cxnSpLocks/>
          </p:cNvCxnSpPr>
          <p:nvPr/>
        </p:nvCxnSpPr>
        <p:spPr>
          <a:xfrm flipV="1">
            <a:off x="3684960" y="6346297"/>
            <a:ext cx="2854386" cy="1662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C8072D1-A103-4248-B303-0C0576230C6B}"/>
              </a:ext>
            </a:extLst>
          </p:cNvPr>
          <p:cNvCxnSpPr>
            <a:cxnSpLocks/>
          </p:cNvCxnSpPr>
          <p:nvPr/>
        </p:nvCxnSpPr>
        <p:spPr>
          <a:xfrm>
            <a:off x="6749935" y="6354610"/>
            <a:ext cx="27321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83F36F3-E9A6-46F0-AD8F-8805B9BE2505}"/>
              </a:ext>
            </a:extLst>
          </p:cNvPr>
          <p:cNvSpPr txBox="1"/>
          <p:nvPr/>
        </p:nvSpPr>
        <p:spPr>
          <a:xfrm>
            <a:off x="92852" y="1382595"/>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spTree>
    <p:extLst>
      <p:ext uri="{BB962C8B-B14F-4D97-AF65-F5344CB8AC3E}">
        <p14:creationId xmlns:p14="http://schemas.microsoft.com/office/powerpoint/2010/main" val="78108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circle(in)">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circle(in)">
                                      <p:cBhvr>
                                        <p:cTn id="57" dur="20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circle(in)">
                                      <p:cBhvr>
                                        <p:cTn id="62" dur="20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circle(in)">
                                      <p:cBhvr>
                                        <p:cTn id="67" dur="20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circle(in)">
                                      <p:cBhvr>
                                        <p:cTn id="72" dur="20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circle(in)">
                                      <p:cBhvr>
                                        <p:cTn id="77" dur="20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circle(in)">
                                      <p:cBhvr>
                                        <p:cTn id="82" dur="20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circle(in)">
                                      <p:cBhvr>
                                        <p:cTn id="87" dur="20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6" presetClass="entr" presetSubtype="16" fill="hold"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circle(in)">
                                      <p:cBhvr>
                                        <p:cTn id="92" dur="2000"/>
                                        <p:tgtEl>
                                          <p:spTgt spid="40"/>
                                        </p:tgtEl>
                                      </p:cBhvr>
                                    </p:animEffect>
                                  </p:childTnLst>
                                </p:cTn>
                              </p:par>
                            </p:childTnLst>
                          </p:cTn>
                        </p:par>
                      </p:childTnLst>
                    </p:cTn>
                  </p:par>
                  <p:par>
                    <p:cTn id="93" fill="hold">
                      <p:stCondLst>
                        <p:cond delay="indefinite"/>
                      </p:stCondLst>
                      <p:childTnLst>
                        <p:par>
                          <p:cTn id="94" fill="hold">
                            <p:stCondLst>
                              <p:cond delay="0"/>
                            </p:stCondLst>
                            <p:childTnLst>
                              <p:par>
                                <p:cTn id="95" presetID="6" presetClass="entr" presetSubtype="16" fill="hold"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circle(in)">
                                      <p:cBhvr>
                                        <p:cTn id="9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DA29C1-481C-4540-9EED-8D9907237964}"/>
              </a:ext>
            </a:extLst>
          </p:cNvPr>
          <p:cNvPicPr>
            <a:picLocks noChangeAspect="1"/>
          </p:cNvPicPr>
          <p:nvPr/>
        </p:nvPicPr>
        <p:blipFill>
          <a:blip r:embed="rId4"/>
          <a:stretch>
            <a:fillRect/>
          </a:stretch>
        </p:blipFill>
        <p:spPr>
          <a:xfrm>
            <a:off x="1551709" y="1131156"/>
            <a:ext cx="10203399" cy="5299185"/>
          </a:xfrm>
          <a:prstGeom prst="rect">
            <a:avLst/>
          </a:prstGeom>
        </p:spPr>
      </p:pic>
      <p:sp>
        <p:nvSpPr>
          <p:cNvPr id="4" name="Rectangle 3">
            <a:extLst>
              <a:ext uri="{FF2B5EF4-FFF2-40B4-BE49-F238E27FC236}">
                <a16:creationId xmlns:a16="http://schemas.microsoft.com/office/drawing/2014/main" id="{9EFA23B7-C913-4D42-A08B-705121338FB7}"/>
              </a:ext>
            </a:extLst>
          </p:cNvPr>
          <p:cNvSpPr/>
          <p:nvPr/>
        </p:nvSpPr>
        <p:spPr>
          <a:xfrm>
            <a:off x="227174" y="473220"/>
            <a:ext cx="117376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statements and underline the key words.  </a:t>
            </a:r>
          </a:p>
        </p:txBody>
      </p:sp>
      <p:cxnSp>
        <p:nvCxnSpPr>
          <p:cNvPr id="6" name="Straight Connector 5">
            <a:extLst>
              <a:ext uri="{FF2B5EF4-FFF2-40B4-BE49-F238E27FC236}">
                <a16:creationId xmlns:a16="http://schemas.microsoft.com/office/drawing/2014/main" id="{A9235823-B3DD-40AB-8579-60EF1099FBE1}"/>
              </a:ext>
            </a:extLst>
          </p:cNvPr>
          <p:cNvCxnSpPr/>
          <p:nvPr/>
        </p:nvCxnSpPr>
        <p:spPr>
          <a:xfrm>
            <a:off x="2394066" y="2166851"/>
            <a:ext cx="13577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9351416-FE62-434E-9FC5-9B0EBBC88E87}"/>
              </a:ext>
            </a:extLst>
          </p:cNvPr>
          <p:cNvCxnSpPr>
            <a:cxnSpLocks/>
          </p:cNvCxnSpPr>
          <p:nvPr/>
        </p:nvCxnSpPr>
        <p:spPr>
          <a:xfrm>
            <a:off x="3929147" y="2751512"/>
            <a:ext cx="212251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5F16C8F-3CBC-4ADE-92D9-9BBA471B99E2}"/>
              </a:ext>
            </a:extLst>
          </p:cNvPr>
          <p:cNvCxnSpPr/>
          <p:nvPr/>
        </p:nvCxnSpPr>
        <p:spPr>
          <a:xfrm>
            <a:off x="2394066" y="2751512"/>
            <a:ext cx="13577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B3F1EBF-1FB3-4FD4-A0D3-1A6434BEB58C}"/>
              </a:ext>
            </a:extLst>
          </p:cNvPr>
          <p:cNvCxnSpPr>
            <a:cxnSpLocks/>
          </p:cNvCxnSpPr>
          <p:nvPr/>
        </p:nvCxnSpPr>
        <p:spPr>
          <a:xfrm>
            <a:off x="4788131" y="2166851"/>
            <a:ext cx="175121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99A7395-E640-4F3A-918D-3392500933EE}"/>
              </a:ext>
            </a:extLst>
          </p:cNvPr>
          <p:cNvCxnSpPr/>
          <p:nvPr/>
        </p:nvCxnSpPr>
        <p:spPr>
          <a:xfrm>
            <a:off x="6198524" y="2751512"/>
            <a:ext cx="13577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98062A0-CAB8-4F12-9A73-DFDBD2279A3D}"/>
              </a:ext>
            </a:extLst>
          </p:cNvPr>
          <p:cNvCxnSpPr>
            <a:cxnSpLocks/>
          </p:cNvCxnSpPr>
          <p:nvPr/>
        </p:nvCxnSpPr>
        <p:spPr>
          <a:xfrm>
            <a:off x="2513216" y="3205942"/>
            <a:ext cx="146580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C19A721-FE51-4FFA-A11F-8BF7DF01ECB6}"/>
              </a:ext>
            </a:extLst>
          </p:cNvPr>
          <p:cNvCxnSpPr>
            <a:cxnSpLocks/>
          </p:cNvCxnSpPr>
          <p:nvPr/>
        </p:nvCxnSpPr>
        <p:spPr>
          <a:xfrm>
            <a:off x="2394066" y="3782582"/>
            <a:ext cx="1565563" cy="831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304A7FC-5027-4A58-B003-EC7AB54224C6}"/>
              </a:ext>
            </a:extLst>
          </p:cNvPr>
          <p:cNvCxnSpPr>
            <a:cxnSpLocks/>
          </p:cNvCxnSpPr>
          <p:nvPr/>
        </p:nvCxnSpPr>
        <p:spPr>
          <a:xfrm>
            <a:off x="4156363" y="3782582"/>
            <a:ext cx="2593572" cy="831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10C0147-7E8B-4359-B193-387A8FE2D376}"/>
              </a:ext>
            </a:extLst>
          </p:cNvPr>
          <p:cNvCxnSpPr>
            <a:cxnSpLocks/>
          </p:cNvCxnSpPr>
          <p:nvPr/>
        </p:nvCxnSpPr>
        <p:spPr>
          <a:xfrm flipV="1">
            <a:off x="6935586" y="3780748"/>
            <a:ext cx="1493519" cy="10147"/>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141B219-2D6E-4023-8011-68E3DC2F6CA8}"/>
              </a:ext>
            </a:extLst>
          </p:cNvPr>
          <p:cNvCxnSpPr>
            <a:cxnSpLocks/>
          </p:cNvCxnSpPr>
          <p:nvPr/>
        </p:nvCxnSpPr>
        <p:spPr>
          <a:xfrm>
            <a:off x="2413462" y="4351242"/>
            <a:ext cx="1565563" cy="831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9946FB-9233-4AE5-A358-C01330D1CC2D}"/>
              </a:ext>
            </a:extLst>
          </p:cNvPr>
          <p:cNvCxnSpPr>
            <a:cxnSpLocks/>
          </p:cNvCxnSpPr>
          <p:nvPr/>
        </p:nvCxnSpPr>
        <p:spPr>
          <a:xfrm flipV="1">
            <a:off x="4094018" y="4351242"/>
            <a:ext cx="1032164" cy="83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2AC00B-6D27-438D-AA10-CFDA82EE775F}"/>
              </a:ext>
            </a:extLst>
          </p:cNvPr>
          <p:cNvCxnSpPr>
            <a:cxnSpLocks/>
          </p:cNvCxnSpPr>
          <p:nvPr/>
        </p:nvCxnSpPr>
        <p:spPr>
          <a:xfrm>
            <a:off x="5242560" y="4342929"/>
            <a:ext cx="293162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C55CF85-B713-4968-96E4-FC3F58E92475}"/>
              </a:ext>
            </a:extLst>
          </p:cNvPr>
          <p:cNvCxnSpPr>
            <a:cxnSpLocks/>
          </p:cNvCxnSpPr>
          <p:nvPr/>
        </p:nvCxnSpPr>
        <p:spPr>
          <a:xfrm>
            <a:off x="2788919" y="4763193"/>
            <a:ext cx="13674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A5AC26A-7840-402E-A635-F3FDBB56514A}"/>
              </a:ext>
            </a:extLst>
          </p:cNvPr>
          <p:cNvCxnSpPr>
            <a:cxnSpLocks/>
          </p:cNvCxnSpPr>
          <p:nvPr/>
        </p:nvCxnSpPr>
        <p:spPr>
          <a:xfrm>
            <a:off x="2493125" y="5336771"/>
            <a:ext cx="308194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87C8B2-5F41-4A73-98EE-F3FDCBFD3D39}"/>
              </a:ext>
            </a:extLst>
          </p:cNvPr>
          <p:cNvCxnSpPr>
            <a:cxnSpLocks/>
          </p:cNvCxnSpPr>
          <p:nvPr/>
        </p:nvCxnSpPr>
        <p:spPr>
          <a:xfrm>
            <a:off x="5717770" y="5336771"/>
            <a:ext cx="347610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5AA312D-373D-4FE8-96DB-7422E830A362}"/>
              </a:ext>
            </a:extLst>
          </p:cNvPr>
          <p:cNvCxnSpPr>
            <a:cxnSpLocks/>
          </p:cNvCxnSpPr>
          <p:nvPr/>
        </p:nvCxnSpPr>
        <p:spPr>
          <a:xfrm>
            <a:off x="2487582" y="5807824"/>
            <a:ext cx="512133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B9EE07-5011-4056-8530-10EEF2C42B3D}"/>
              </a:ext>
            </a:extLst>
          </p:cNvPr>
          <p:cNvCxnSpPr/>
          <p:nvPr/>
        </p:nvCxnSpPr>
        <p:spPr>
          <a:xfrm>
            <a:off x="2280458" y="6381404"/>
            <a:ext cx="135774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6408C1D-B033-49A0-8C79-29D68520CC4D}"/>
              </a:ext>
            </a:extLst>
          </p:cNvPr>
          <p:cNvCxnSpPr>
            <a:cxnSpLocks/>
          </p:cNvCxnSpPr>
          <p:nvPr/>
        </p:nvCxnSpPr>
        <p:spPr>
          <a:xfrm flipV="1">
            <a:off x="3684960" y="6346297"/>
            <a:ext cx="2854386" cy="16626"/>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C8072D1-A103-4248-B303-0C0576230C6B}"/>
              </a:ext>
            </a:extLst>
          </p:cNvPr>
          <p:cNvCxnSpPr>
            <a:cxnSpLocks/>
          </p:cNvCxnSpPr>
          <p:nvPr/>
        </p:nvCxnSpPr>
        <p:spPr>
          <a:xfrm>
            <a:off x="6749935" y="6354610"/>
            <a:ext cx="273211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83F36F3-E9A6-46F0-AD8F-8805B9BE2505}"/>
              </a:ext>
            </a:extLst>
          </p:cNvPr>
          <p:cNvSpPr txBox="1"/>
          <p:nvPr/>
        </p:nvSpPr>
        <p:spPr>
          <a:xfrm>
            <a:off x="92852" y="1382595"/>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25" name="CD1 TRACK 15">
            <a:hlinkClick r:id="" action="ppaction://media"/>
            <a:extLst>
              <a:ext uri="{FF2B5EF4-FFF2-40B4-BE49-F238E27FC236}">
                <a16:creationId xmlns:a16="http://schemas.microsoft.com/office/drawing/2014/main" id="{7BB8E9D1-7252-4FFF-81A0-CB5BF25DEB53}"/>
              </a:ext>
            </a:extLst>
          </p:cNvPr>
          <p:cNvPicPr>
            <a:picLocks noChangeAspect="1"/>
          </p:cNvPicPr>
          <p:nvPr>
            <a:audioFile r:link="rId1"/>
            <p:extLst>
              <p:ext uri="{DAA4B4D4-6D71-4841-9C94-3DE7FCFB9230}">
                <p14:media xmlns:p14="http://schemas.microsoft.com/office/powerpoint/2010/main" r:embed="rId2">
                  <p14:trim st="8667"/>
                </p14:media>
              </p:ext>
            </p:extLst>
          </p:nvPr>
        </p:nvPicPr>
        <p:blipFill>
          <a:blip r:embed="rId5"/>
          <a:stretch>
            <a:fillRect/>
          </a:stretch>
        </p:blipFill>
        <p:spPr>
          <a:xfrm>
            <a:off x="476161" y="1947522"/>
            <a:ext cx="949157" cy="949157"/>
          </a:xfrm>
          <a:prstGeom prst="rect">
            <a:avLst/>
          </a:prstGeom>
        </p:spPr>
      </p:pic>
    </p:spTree>
    <p:extLst>
      <p:ext uri="{BB962C8B-B14F-4D97-AF65-F5344CB8AC3E}">
        <p14:creationId xmlns:p14="http://schemas.microsoft.com/office/powerpoint/2010/main" val="167297391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 Now, listen and circle </a:t>
            </a:r>
            <a:r>
              <a:rPr lang="en-US" sz="3200" b="1" i="1" dirty="0">
                <a:solidFill>
                  <a:srgbClr val="0070C0"/>
                </a:solidFill>
              </a:rPr>
              <a:t>True</a:t>
            </a:r>
            <a:r>
              <a:rPr lang="en-US" sz="3200" i="1" dirty="0">
                <a:solidFill>
                  <a:srgbClr val="0070C0"/>
                </a:solidFill>
              </a:rPr>
              <a:t> or </a:t>
            </a:r>
            <a:r>
              <a:rPr lang="en-US" sz="3200" b="1" i="1" dirty="0">
                <a:solidFill>
                  <a:srgbClr val="0070C0"/>
                </a:solidFill>
              </a:rPr>
              <a:t>False</a:t>
            </a:r>
            <a:r>
              <a:rPr lang="en-US" sz="3200" i="1" dirty="0">
                <a:solidFill>
                  <a:srgbClr val="0070C0"/>
                </a:solidFill>
              </a:rPr>
              <a:t>.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136849" y="489668"/>
            <a:ext cx="195865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8" name="Rectangle 7">
            <a:extLst>
              <a:ext uri="{FF2B5EF4-FFF2-40B4-BE49-F238E27FC236}">
                <a16:creationId xmlns:a16="http://schemas.microsoft.com/office/drawing/2014/main" id="{38881271-8134-41CF-A9D8-2BE098C769FA}"/>
              </a:ext>
            </a:extLst>
          </p:cNvPr>
          <p:cNvSpPr/>
          <p:nvPr/>
        </p:nvSpPr>
        <p:spPr>
          <a:xfrm>
            <a:off x="476161" y="1208515"/>
            <a:ext cx="11553544" cy="646331"/>
          </a:xfrm>
          <a:prstGeom prst="rect">
            <a:avLst/>
          </a:prstGeom>
        </p:spPr>
        <p:txBody>
          <a:bodyPr wrap="square">
            <a:spAutoFit/>
          </a:bodyPr>
          <a:lstStyle/>
          <a:p>
            <a:r>
              <a:rPr lang="en-US" sz="3600" b="1" dirty="0"/>
              <a:t>1. Bruce Lee was a martial artist.				________</a:t>
            </a:r>
          </a:p>
        </p:txBody>
      </p:sp>
      <p:sp>
        <p:nvSpPr>
          <p:cNvPr id="12" name="TextBox 11">
            <a:extLst>
              <a:ext uri="{FF2B5EF4-FFF2-40B4-BE49-F238E27FC236}">
                <a16:creationId xmlns:a16="http://schemas.microsoft.com/office/drawing/2014/main" id="{E36C02BA-3B05-4D04-BC62-1D8084235A03}"/>
              </a:ext>
            </a:extLst>
          </p:cNvPr>
          <p:cNvSpPr txBox="1"/>
          <p:nvPr/>
        </p:nvSpPr>
        <p:spPr>
          <a:xfrm>
            <a:off x="107494" y="3125717"/>
            <a:ext cx="11836400" cy="2062103"/>
          </a:xfrm>
          <a:prstGeom prst="rect">
            <a:avLst/>
          </a:prstGeom>
          <a:noFill/>
        </p:spPr>
        <p:txBody>
          <a:bodyPr wrap="square">
            <a:spAutoFit/>
          </a:bodyPr>
          <a:lstStyle/>
          <a:p>
            <a:r>
              <a:rPr lang="en-US" sz="3200" b="1" i="1" dirty="0"/>
              <a:t>Carol: </a:t>
            </a:r>
            <a:r>
              <a:rPr lang="en-US" sz="3200" b="1" i="1" u="sng" dirty="0">
                <a:solidFill>
                  <a:srgbClr val="FF0000"/>
                </a:solidFill>
              </a:rPr>
              <a:t>Bruce Lee. He was a Hong Kong and American martial artist and actor. </a:t>
            </a:r>
            <a:r>
              <a:rPr lang="en-US" sz="3200" i="1" dirty="0"/>
              <a:t>He inspired millions of people with his ideas. He believed that people should always improve themselves, believe in themselves, and aim to achieve great things.</a:t>
            </a:r>
            <a:endParaRPr lang="en-US" sz="3200" dirty="0">
              <a:solidFill>
                <a:srgbClr val="242021"/>
              </a:solidFill>
              <a:latin typeface="Calibri (body)"/>
            </a:endParaRPr>
          </a:p>
        </p:txBody>
      </p:sp>
      <p:sp>
        <p:nvSpPr>
          <p:cNvPr id="13" name="Rectangle 12">
            <a:extLst>
              <a:ext uri="{FF2B5EF4-FFF2-40B4-BE49-F238E27FC236}">
                <a16:creationId xmlns:a16="http://schemas.microsoft.com/office/drawing/2014/main" id="{F09B396C-F80E-401F-8E0F-970CD9377337}"/>
              </a:ext>
            </a:extLst>
          </p:cNvPr>
          <p:cNvSpPr/>
          <p:nvPr/>
        </p:nvSpPr>
        <p:spPr>
          <a:xfrm>
            <a:off x="10061267" y="1159086"/>
            <a:ext cx="1457044" cy="646331"/>
          </a:xfrm>
          <a:prstGeom prst="rect">
            <a:avLst/>
          </a:prstGeom>
        </p:spPr>
        <p:txBody>
          <a:bodyPr wrap="square">
            <a:spAutoFit/>
          </a:bodyPr>
          <a:lstStyle/>
          <a:p>
            <a:r>
              <a:rPr lang="en-US" sz="3600" b="1" dirty="0">
                <a:solidFill>
                  <a:srgbClr val="FF0000"/>
                </a:solidFill>
              </a:rPr>
              <a:t>True</a:t>
            </a:r>
          </a:p>
        </p:txBody>
      </p:sp>
      <p:pic>
        <p:nvPicPr>
          <p:cNvPr id="14" name="CD1 TRACK 15">
            <a:hlinkClick r:id="" action="ppaction://media"/>
            <a:extLst>
              <a:ext uri="{FF2B5EF4-FFF2-40B4-BE49-F238E27FC236}">
                <a16:creationId xmlns:a16="http://schemas.microsoft.com/office/drawing/2014/main" id="{48A0B8C9-5969-4CB7-BB9B-5AEE4368568D}"/>
              </a:ext>
            </a:extLst>
          </p:cNvPr>
          <p:cNvPicPr>
            <a:picLocks noChangeAspect="1"/>
          </p:cNvPicPr>
          <p:nvPr>
            <a:audioFile r:link="rId1"/>
            <p:extLst>
              <p:ext uri="{DAA4B4D4-6D71-4841-9C94-3DE7FCFB9230}">
                <p14:media xmlns:p14="http://schemas.microsoft.com/office/powerpoint/2010/main" r:embed="rId2">
                  <p14:trim st="15412" end="74486"/>
                </p14:media>
              </p:ext>
            </p:extLst>
          </p:nvPr>
        </p:nvPicPr>
        <p:blipFill>
          <a:blip r:embed="rId4"/>
          <a:stretch>
            <a:fillRect/>
          </a:stretch>
        </p:blipFill>
        <p:spPr>
          <a:xfrm>
            <a:off x="476161" y="1947522"/>
            <a:ext cx="949157" cy="949157"/>
          </a:xfrm>
          <a:prstGeom prst="rect">
            <a:avLst/>
          </a:prstGeom>
        </p:spPr>
      </p:pic>
    </p:spTree>
    <p:extLst>
      <p:ext uri="{BB962C8B-B14F-4D97-AF65-F5344CB8AC3E}">
        <p14:creationId xmlns:p14="http://schemas.microsoft.com/office/powerpoint/2010/main" val="218162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left)">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8" grpId="0"/>
      <p:bldP spid="12" grpId="0" uiExpand="1" build="allAtOnce"/>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 Now, listen and circle </a:t>
            </a:r>
            <a:r>
              <a:rPr lang="en-US" sz="3200" b="1" i="1" dirty="0">
                <a:solidFill>
                  <a:srgbClr val="0070C0"/>
                </a:solidFill>
              </a:rPr>
              <a:t>True</a:t>
            </a:r>
            <a:r>
              <a:rPr lang="en-US" sz="3200" i="1" dirty="0">
                <a:solidFill>
                  <a:srgbClr val="0070C0"/>
                </a:solidFill>
              </a:rPr>
              <a:t> or </a:t>
            </a:r>
            <a:r>
              <a:rPr lang="en-US" sz="3200" b="1" i="1" dirty="0">
                <a:solidFill>
                  <a:srgbClr val="0070C0"/>
                </a:solidFill>
              </a:rPr>
              <a:t>False</a:t>
            </a:r>
            <a:r>
              <a:rPr lang="en-US" sz="3200" i="1" dirty="0">
                <a:solidFill>
                  <a:srgbClr val="0070C0"/>
                </a:solidFill>
              </a:rPr>
              <a:t>.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136849" y="489668"/>
            <a:ext cx="195865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8" name="Rectangle 7">
            <a:extLst>
              <a:ext uri="{FF2B5EF4-FFF2-40B4-BE49-F238E27FC236}">
                <a16:creationId xmlns:a16="http://schemas.microsoft.com/office/drawing/2014/main" id="{38881271-8134-41CF-A9D8-2BE098C769FA}"/>
              </a:ext>
            </a:extLst>
          </p:cNvPr>
          <p:cNvSpPr/>
          <p:nvPr/>
        </p:nvSpPr>
        <p:spPr>
          <a:xfrm>
            <a:off x="476161" y="1208515"/>
            <a:ext cx="11553544" cy="1200329"/>
          </a:xfrm>
          <a:prstGeom prst="rect">
            <a:avLst/>
          </a:prstGeom>
        </p:spPr>
        <p:txBody>
          <a:bodyPr wrap="square">
            <a:spAutoFit/>
          </a:bodyPr>
          <a:lstStyle/>
          <a:p>
            <a:r>
              <a:rPr lang="en-US" sz="3600" b="1" dirty="0"/>
              <a:t>2. Bruce Lee believed people should aim to do great things.										________</a:t>
            </a:r>
          </a:p>
        </p:txBody>
      </p:sp>
      <p:sp>
        <p:nvSpPr>
          <p:cNvPr id="12" name="TextBox 11">
            <a:extLst>
              <a:ext uri="{FF2B5EF4-FFF2-40B4-BE49-F238E27FC236}">
                <a16:creationId xmlns:a16="http://schemas.microsoft.com/office/drawing/2014/main" id="{E36C02BA-3B05-4D04-BC62-1D8084235A03}"/>
              </a:ext>
            </a:extLst>
          </p:cNvPr>
          <p:cNvSpPr txBox="1"/>
          <p:nvPr/>
        </p:nvSpPr>
        <p:spPr>
          <a:xfrm>
            <a:off x="107494" y="3125717"/>
            <a:ext cx="11836400" cy="2062103"/>
          </a:xfrm>
          <a:prstGeom prst="rect">
            <a:avLst/>
          </a:prstGeom>
          <a:noFill/>
        </p:spPr>
        <p:txBody>
          <a:bodyPr wrap="square">
            <a:spAutoFit/>
          </a:bodyPr>
          <a:lstStyle/>
          <a:p>
            <a:r>
              <a:rPr lang="en-US" sz="3200" b="1" i="1" dirty="0"/>
              <a:t>Carol: </a:t>
            </a:r>
            <a:r>
              <a:rPr lang="en-US" sz="3200" i="1" dirty="0"/>
              <a:t>Bruce Lee. He was a Hong Kong and American martial artist and actor. He inspired millions of people with his ideas. </a:t>
            </a:r>
            <a:r>
              <a:rPr lang="en-US" sz="3200" b="1" i="1" u="sng" dirty="0">
                <a:solidFill>
                  <a:srgbClr val="FF0000"/>
                </a:solidFill>
              </a:rPr>
              <a:t>He believed that people should always improve themselves, believe in themselves, and aim to achieve great things.</a:t>
            </a:r>
            <a:endParaRPr lang="en-US" sz="3200" b="1" u="sng" dirty="0">
              <a:solidFill>
                <a:srgbClr val="FF0000"/>
              </a:solidFill>
              <a:latin typeface="Calibri (body)"/>
            </a:endParaRPr>
          </a:p>
        </p:txBody>
      </p:sp>
      <p:sp>
        <p:nvSpPr>
          <p:cNvPr id="13" name="Rectangle 12">
            <a:extLst>
              <a:ext uri="{FF2B5EF4-FFF2-40B4-BE49-F238E27FC236}">
                <a16:creationId xmlns:a16="http://schemas.microsoft.com/office/drawing/2014/main" id="{F09B396C-F80E-401F-8E0F-970CD9377337}"/>
              </a:ext>
            </a:extLst>
          </p:cNvPr>
          <p:cNvSpPr/>
          <p:nvPr/>
        </p:nvSpPr>
        <p:spPr>
          <a:xfrm>
            <a:off x="10125436" y="1775769"/>
            <a:ext cx="1457044" cy="646331"/>
          </a:xfrm>
          <a:prstGeom prst="rect">
            <a:avLst/>
          </a:prstGeom>
        </p:spPr>
        <p:txBody>
          <a:bodyPr wrap="square">
            <a:spAutoFit/>
          </a:bodyPr>
          <a:lstStyle/>
          <a:p>
            <a:r>
              <a:rPr lang="en-US" sz="3600" b="1" dirty="0">
                <a:solidFill>
                  <a:srgbClr val="FF0000"/>
                </a:solidFill>
              </a:rPr>
              <a:t>True</a:t>
            </a:r>
          </a:p>
        </p:txBody>
      </p:sp>
      <p:pic>
        <p:nvPicPr>
          <p:cNvPr id="14" name="CD1 TRACK 15">
            <a:hlinkClick r:id="" action="ppaction://media"/>
            <a:extLst>
              <a:ext uri="{FF2B5EF4-FFF2-40B4-BE49-F238E27FC236}">
                <a16:creationId xmlns:a16="http://schemas.microsoft.com/office/drawing/2014/main" id="{48A0B8C9-5969-4CB7-BB9B-5AEE4368568D}"/>
              </a:ext>
            </a:extLst>
          </p:cNvPr>
          <p:cNvPicPr>
            <a:picLocks noChangeAspect="1"/>
          </p:cNvPicPr>
          <p:nvPr>
            <a:audioFile r:link="rId1"/>
            <p:extLst>
              <p:ext uri="{DAA4B4D4-6D71-4841-9C94-3DE7FCFB9230}">
                <p14:media xmlns:p14="http://schemas.microsoft.com/office/powerpoint/2010/main" r:embed="rId2">
                  <p14:trim st="15412" end="74486"/>
                </p14:media>
              </p:ext>
            </p:extLst>
          </p:nvPr>
        </p:nvPicPr>
        <p:blipFill>
          <a:blip r:embed="rId4"/>
          <a:stretch>
            <a:fillRect/>
          </a:stretch>
        </p:blipFill>
        <p:spPr>
          <a:xfrm>
            <a:off x="476161" y="1947522"/>
            <a:ext cx="949157" cy="949157"/>
          </a:xfrm>
          <a:prstGeom prst="rect">
            <a:avLst/>
          </a:prstGeom>
        </p:spPr>
      </p:pic>
    </p:spTree>
    <p:extLst>
      <p:ext uri="{BB962C8B-B14F-4D97-AF65-F5344CB8AC3E}">
        <p14:creationId xmlns:p14="http://schemas.microsoft.com/office/powerpoint/2010/main" val="298853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left)">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8" grpId="0"/>
      <p:bldP spid="12" grpId="0" uiExpand="1" build="allAtOnce"/>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 Now, listen and circle </a:t>
            </a:r>
            <a:r>
              <a:rPr lang="en-US" sz="3200" b="1" i="1" dirty="0">
                <a:solidFill>
                  <a:srgbClr val="0070C0"/>
                </a:solidFill>
              </a:rPr>
              <a:t>True</a:t>
            </a:r>
            <a:r>
              <a:rPr lang="en-US" sz="3200" i="1" dirty="0">
                <a:solidFill>
                  <a:srgbClr val="0070C0"/>
                </a:solidFill>
              </a:rPr>
              <a:t> or </a:t>
            </a:r>
            <a:r>
              <a:rPr lang="en-US" sz="3200" b="1" i="1" dirty="0">
                <a:solidFill>
                  <a:srgbClr val="0070C0"/>
                </a:solidFill>
              </a:rPr>
              <a:t>False</a:t>
            </a:r>
            <a:r>
              <a:rPr lang="en-US" sz="3200" i="1" dirty="0">
                <a:solidFill>
                  <a:srgbClr val="0070C0"/>
                </a:solidFill>
              </a:rPr>
              <a:t>.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136849" y="489668"/>
            <a:ext cx="195865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8" name="Rectangle 7">
            <a:extLst>
              <a:ext uri="{FF2B5EF4-FFF2-40B4-BE49-F238E27FC236}">
                <a16:creationId xmlns:a16="http://schemas.microsoft.com/office/drawing/2014/main" id="{38881271-8134-41CF-A9D8-2BE098C769FA}"/>
              </a:ext>
            </a:extLst>
          </p:cNvPr>
          <p:cNvSpPr/>
          <p:nvPr/>
        </p:nvSpPr>
        <p:spPr>
          <a:xfrm>
            <a:off x="476161" y="1208515"/>
            <a:ext cx="11553544" cy="646331"/>
          </a:xfrm>
          <a:prstGeom prst="rect">
            <a:avLst/>
          </a:prstGeom>
        </p:spPr>
        <p:txBody>
          <a:bodyPr wrap="square">
            <a:spAutoFit/>
          </a:bodyPr>
          <a:lstStyle/>
          <a:p>
            <a:r>
              <a:rPr lang="en-US" sz="3600" b="1" dirty="0"/>
              <a:t>3. Marie Curie won the Nobel Prize three times.  ________</a:t>
            </a:r>
          </a:p>
        </p:txBody>
      </p:sp>
      <p:sp>
        <p:nvSpPr>
          <p:cNvPr id="12" name="TextBox 11">
            <a:extLst>
              <a:ext uri="{FF2B5EF4-FFF2-40B4-BE49-F238E27FC236}">
                <a16:creationId xmlns:a16="http://schemas.microsoft.com/office/drawing/2014/main" id="{E36C02BA-3B05-4D04-BC62-1D8084235A03}"/>
              </a:ext>
            </a:extLst>
          </p:cNvPr>
          <p:cNvSpPr txBox="1"/>
          <p:nvPr/>
        </p:nvSpPr>
        <p:spPr>
          <a:xfrm>
            <a:off x="107494" y="3125717"/>
            <a:ext cx="11836400" cy="2554545"/>
          </a:xfrm>
          <a:prstGeom prst="rect">
            <a:avLst/>
          </a:prstGeom>
          <a:noFill/>
        </p:spPr>
        <p:txBody>
          <a:bodyPr wrap="square">
            <a:spAutoFit/>
          </a:bodyPr>
          <a:lstStyle/>
          <a:p>
            <a:r>
              <a:rPr lang="en-US" sz="3200" b="1" i="1" dirty="0"/>
              <a:t>Carol:</a:t>
            </a:r>
            <a:r>
              <a:rPr lang="en-US" sz="3200" i="1" dirty="0"/>
              <a:t> </a:t>
            </a:r>
            <a:r>
              <a:rPr lang="en-US" sz="3200" b="1" i="1" u="sng" dirty="0">
                <a:solidFill>
                  <a:srgbClr val="FF0000"/>
                </a:solidFill>
              </a:rPr>
              <a:t>She's the woman who won the Nobel Prize twice</a:t>
            </a:r>
            <a:r>
              <a:rPr lang="en-US" sz="3200" i="1" dirty="0"/>
              <a:t>, right?</a:t>
            </a:r>
            <a:br>
              <a:rPr lang="en-US" sz="3200" i="1" dirty="0"/>
            </a:br>
            <a:r>
              <a:rPr lang="en-US" sz="3200" b="1" i="1" dirty="0"/>
              <a:t>Andy:</a:t>
            </a:r>
            <a:r>
              <a:rPr lang="en-US" sz="3200" i="1" dirty="0"/>
              <a:t> Yeah, that's right. She was the first woman ever to receive the award. She worked as a scientist when very few women did. Men didn't treat her well, but she worked hard and found things that helped us all understand things better.</a:t>
            </a:r>
            <a:endParaRPr lang="en-US" sz="3200" b="1" u="sng" dirty="0">
              <a:solidFill>
                <a:srgbClr val="FF0000"/>
              </a:solidFill>
              <a:latin typeface="Calibri (body)"/>
            </a:endParaRPr>
          </a:p>
        </p:txBody>
      </p:sp>
      <p:sp>
        <p:nvSpPr>
          <p:cNvPr id="13" name="Rectangle 12">
            <a:extLst>
              <a:ext uri="{FF2B5EF4-FFF2-40B4-BE49-F238E27FC236}">
                <a16:creationId xmlns:a16="http://schemas.microsoft.com/office/drawing/2014/main" id="{F09B396C-F80E-401F-8E0F-970CD9377337}"/>
              </a:ext>
            </a:extLst>
          </p:cNvPr>
          <p:cNvSpPr/>
          <p:nvPr/>
        </p:nvSpPr>
        <p:spPr>
          <a:xfrm>
            <a:off x="10125436" y="1176430"/>
            <a:ext cx="1457044" cy="646331"/>
          </a:xfrm>
          <a:prstGeom prst="rect">
            <a:avLst/>
          </a:prstGeom>
        </p:spPr>
        <p:txBody>
          <a:bodyPr wrap="square">
            <a:spAutoFit/>
          </a:bodyPr>
          <a:lstStyle/>
          <a:p>
            <a:r>
              <a:rPr lang="en-US" sz="3600" b="1" dirty="0">
                <a:solidFill>
                  <a:srgbClr val="FF0000"/>
                </a:solidFill>
              </a:rPr>
              <a:t>False</a:t>
            </a:r>
          </a:p>
        </p:txBody>
      </p:sp>
      <p:pic>
        <p:nvPicPr>
          <p:cNvPr id="14" name="CD1 TRACK 15">
            <a:hlinkClick r:id="" action="ppaction://media"/>
            <a:extLst>
              <a:ext uri="{FF2B5EF4-FFF2-40B4-BE49-F238E27FC236}">
                <a16:creationId xmlns:a16="http://schemas.microsoft.com/office/drawing/2014/main" id="{48A0B8C9-5969-4CB7-BB9B-5AEE4368568D}"/>
              </a:ext>
            </a:extLst>
          </p:cNvPr>
          <p:cNvPicPr>
            <a:picLocks noChangeAspect="1"/>
          </p:cNvPicPr>
          <p:nvPr>
            <a:audioFile r:link="rId1"/>
            <p:extLst>
              <p:ext uri="{DAA4B4D4-6D71-4841-9C94-3DE7FCFB9230}">
                <p14:media xmlns:p14="http://schemas.microsoft.com/office/powerpoint/2010/main" r:embed="rId2">
                  <p14:trim st="47089" end="40261"/>
                </p14:media>
              </p:ext>
            </p:extLst>
          </p:nvPr>
        </p:nvPicPr>
        <p:blipFill>
          <a:blip r:embed="rId4"/>
          <a:stretch>
            <a:fillRect/>
          </a:stretch>
        </p:blipFill>
        <p:spPr>
          <a:xfrm>
            <a:off x="476161" y="1947522"/>
            <a:ext cx="949157" cy="949157"/>
          </a:xfrm>
          <a:prstGeom prst="rect">
            <a:avLst/>
          </a:prstGeom>
        </p:spPr>
      </p:pic>
    </p:spTree>
    <p:extLst>
      <p:ext uri="{BB962C8B-B14F-4D97-AF65-F5344CB8AC3E}">
        <p14:creationId xmlns:p14="http://schemas.microsoft.com/office/powerpoint/2010/main" val="147311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left)">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8" grpId="0"/>
      <p:bldP spid="12" grpId="0" uiExpand="1" build="allAtOnce"/>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 Now, listen and circle </a:t>
            </a:r>
            <a:r>
              <a:rPr lang="en-US" sz="3200" b="1" i="1" dirty="0">
                <a:solidFill>
                  <a:srgbClr val="0070C0"/>
                </a:solidFill>
              </a:rPr>
              <a:t>True</a:t>
            </a:r>
            <a:r>
              <a:rPr lang="en-US" sz="3200" i="1" dirty="0">
                <a:solidFill>
                  <a:srgbClr val="0070C0"/>
                </a:solidFill>
              </a:rPr>
              <a:t> or </a:t>
            </a:r>
            <a:r>
              <a:rPr lang="en-US" sz="3200" b="1" i="1" dirty="0">
                <a:solidFill>
                  <a:srgbClr val="0070C0"/>
                </a:solidFill>
              </a:rPr>
              <a:t>False</a:t>
            </a:r>
            <a:r>
              <a:rPr lang="en-US" sz="3200" i="1" dirty="0">
                <a:solidFill>
                  <a:srgbClr val="0070C0"/>
                </a:solidFill>
              </a:rPr>
              <a:t>.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136849" y="489668"/>
            <a:ext cx="195865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8" name="Rectangle 7">
            <a:extLst>
              <a:ext uri="{FF2B5EF4-FFF2-40B4-BE49-F238E27FC236}">
                <a16:creationId xmlns:a16="http://schemas.microsoft.com/office/drawing/2014/main" id="{38881271-8134-41CF-A9D8-2BE098C769FA}"/>
              </a:ext>
            </a:extLst>
          </p:cNvPr>
          <p:cNvSpPr/>
          <p:nvPr/>
        </p:nvSpPr>
        <p:spPr>
          <a:xfrm>
            <a:off x="476161" y="1208515"/>
            <a:ext cx="11553544" cy="1200329"/>
          </a:xfrm>
          <a:prstGeom prst="rect">
            <a:avLst/>
          </a:prstGeom>
        </p:spPr>
        <p:txBody>
          <a:bodyPr wrap="square">
            <a:spAutoFit/>
          </a:bodyPr>
          <a:lstStyle/>
          <a:p>
            <a:r>
              <a:rPr lang="en-US" sz="3600" b="1" dirty="0"/>
              <a:t>4. Marie Curie inspired more women to work as scientists.  										________</a:t>
            </a:r>
          </a:p>
        </p:txBody>
      </p:sp>
      <p:sp>
        <p:nvSpPr>
          <p:cNvPr id="12" name="TextBox 11">
            <a:extLst>
              <a:ext uri="{FF2B5EF4-FFF2-40B4-BE49-F238E27FC236}">
                <a16:creationId xmlns:a16="http://schemas.microsoft.com/office/drawing/2014/main" id="{E36C02BA-3B05-4D04-BC62-1D8084235A03}"/>
              </a:ext>
            </a:extLst>
          </p:cNvPr>
          <p:cNvSpPr txBox="1"/>
          <p:nvPr/>
        </p:nvSpPr>
        <p:spPr>
          <a:xfrm>
            <a:off x="177800" y="2870509"/>
            <a:ext cx="11836400" cy="3539430"/>
          </a:xfrm>
          <a:prstGeom prst="rect">
            <a:avLst/>
          </a:prstGeom>
          <a:noFill/>
        </p:spPr>
        <p:txBody>
          <a:bodyPr wrap="square">
            <a:spAutoFit/>
          </a:bodyPr>
          <a:lstStyle/>
          <a:p>
            <a:r>
              <a:rPr lang="en-US" sz="3200" b="1" i="1" dirty="0"/>
              <a:t>Carol:</a:t>
            </a:r>
            <a:r>
              <a:rPr lang="en-US" sz="3200" i="1" dirty="0"/>
              <a:t> She's the woman who won the Nobel Prize twice, right?</a:t>
            </a:r>
            <a:br>
              <a:rPr lang="en-US" sz="3200" i="1" dirty="0"/>
            </a:br>
            <a:r>
              <a:rPr lang="en-US" sz="3200" b="1" i="1" dirty="0"/>
              <a:t>Andy:</a:t>
            </a:r>
            <a:r>
              <a:rPr lang="en-US" sz="3200" i="1" dirty="0"/>
              <a:t> Yeah, that's right. She was the first woman ever to receive the award. She worked as a scientist when very few women did. Men didn't treat her well, but she worked hard and found things that helped us all understand things better.</a:t>
            </a:r>
          </a:p>
          <a:p>
            <a:r>
              <a:rPr lang="en-US" sz="3200" b="1" i="1" dirty="0"/>
              <a:t>Carol:</a:t>
            </a:r>
            <a:r>
              <a:rPr lang="en-US" sz="3200" i="1" dirty="0"/>
              <a:t> Wow. I didn't know that.</a:t>
            </a:r>
            <a:br>
              <a:rPr lang="en-US" sz="3200" i="1" dirty="0"/>
            </a:br>
            <a:r>
              <a:rPr lang="en-US" sz="3200" b="1" i="1" dirty="0"/>
              <a:t>Andy:</a:t>
            </a:r>
            <a:r>
              <a:rPr lang="en-US" sz="3200" i="1" dirty="0"/>
              <a:t> </a:t>
            </a:r>
            <a:r>
              <a:rPr lang="en-US" sz="3200" b="1" i="1" u="sng" dirty="0">
                <a:solidFill>
                  <a:srgbClr val="FF0000"/>
                </a:solidFill>
              </a:rPr>
              <a:t>She has inspired so many other women to work in science.</a:t>
            </a:r>
            <a:endParaRPr lang="en-US" sz="3200" b="1" u="sng" dirty="0">
              <a:solidFill>
                <a:srgbClr val="FF0000"/>
              </a:solidFill>
              <a:latin typeface="Calibri (body)"/>
            </a:endParaRPr>
          </a:p>
        </p:txBody>
      </p:sp>
      <p:sp>
        <p:nvSpPr>
          <p:cNvPr id="13" name="Rectangle 12">
            <a:extLst>
              <a:ext uri="{FF2B5EF4-FFF2-40B4-BE49-F238E27FC236}">
                <a16:creationId xmlns:a16="http://schemas.microsoft.com/office/drawing/2014/main" id="{F09B396C-F80E-401F-8E0F-970CD9377337}"/>
              </a:ext>
            </a:extLst>
          </p:cNvPr>
          <p:cNvSpPr/>
          <p:nvPr/>
        </p:nvSpPr>
        <p:spPr>
          <a:xfrm>
            <a:off x="10125436" y="1717574"/>
            <a:ext cx="1457044" cy="646331"/>
          </a:xfrm>
          <a:prstGeom prst="rect">
            <a:avLst/>
          </a:prstGeom>
        </p:spPr>
        <p:txBody>
          <a:bodyPr wrap="square">
            <a:spAutoFit/>
          </a:bodyPr>
          <a:lstStyle/>
          <a:p>
            <a:r>
              <a:rPr lang="en-US" sz="3600" b="1" dirty="0">
                <a:solidFill>
                  <a:srgbClr val="FF0000"/>
                </a:solidFill>
              </a:rPr>
              <a:t>True</a:t>
            </a:r>
          </a:p>
        </p:txBody>
      </p:sp>
      <p:pic>
        <p:nvPicPr>
          <p:cNvPr id="14" name="CD1 TRACK 15">
            <a:hlinkClick r:id="" action="ppaction://media"/>
            <a:extLst>
              <a:ext uri="{FF2B5EF4-FFF2-40B4-BE49-F238E27FC236}">
                <a16:creationId xmlns:a16="http://schemas.microsoft.com/office/drawing/2014/main" id="{48A0B8C9-5969-4CB7-BB9B-5AEE4368568D}"/>
              </a:ext>
            </a:extLst>
          </p:cNvPr>
          <p:cNvPicPr>
            <a:picLocks noChangeAspect="1"/>
          </p:cNvPicPr>
          <p:nvPr>
            <a:audioFile r:link="rId1"/>
            <p:extLst>
              <p:ext uri="{DAA4B4D4-6D71-4841-9C94-3DE7FCFB9230}">
                <p14:media xmlns:p14="http://schemas.microsoft.com/office/powerpoint/2010/main" r:embed="rId2">
                  <p14:trim st="47089" end="33260"/>
                </p14:media>
              </p:ext>
            </p:extLst>
          </p:nvPr>
        </p:nvPicPr>
        <p:blipFill>
          <a:blip r:embed="rId4"/>
          <a:stretch>
            <a:fillRect/>
          </a:stretch>
        </p:blipFill>
        <p:spPr>
          <a:xfrm>
            <a:off x="476161" y="1947522"/>
            <a:ext cx="949157" cy="949157"/>
          </a:xfrm>
          <a:prstGeom prst="rect">
            <a:avLst/>
          </a:prstGeom>
        </p:spPr>
      </p:pic>
    </p:spTree>
    <p:extLst>
      <p:ext uri="{BB962C8B-B14F-4D97-AF65-F5344CB8AC3E}">
        <p14:creationId xmlns:p14="http://schemas.microsoft.com/office/powerpoint/2010/main" val="167487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left)">
                                      <p:cBhvr>
                                        <p:cTn id="17" dur="500"/>
                                        <p:tgtEl>
                                          <p:spTgt spid="12">
                                            <p:txEl>
                                              <p:pRg st="0" end="0"/>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Effect transition="in" filter="wipe(left)">
                                      <p:cBhvr>
                                        <p:cTn id="2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8" grpId="0"/>
      <p:bldP spid="12" grpId="0" uiExpand="1" build="allAtOnce"/>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 Now, listen and circle </a:t>
            </a:r>
            <a:r>
              <a:rPr lang="en-US" sz="3200" b="1" i="1" dirty="0">
                <a:solidFill>
                  <a:srgbClr val="0070C0"/>
                </a:solidFill>
              </a:rPr>
              <a:t>True</a:t>
            </a:r>
            <a:r>
              <a:rPr lang="en-US" sz="3200" i="1" dirty="0">
                <a:solidFill>
                  <a:srgbClr val="0070C0"/>
                </a:solidFill>
              </a:rPr>
              <a:t> or </a:t>
            </a:r>
            <a:r>
              <a:rPr lang="en-US" sz="3200" b="1" i="1" dirty="0">
                <a:solidFill>
                  <a:srgbClr val="0070C0"/>
                </a:solidFill>
              </a:rPr>
              <a:t>False</a:t>
            </a:r>
            <a:r>
              <a:rPr lang="en-US" sz="3200" i="1" dirty="0">
                <a:solidFill>
                  <a:srgbClr val="0070C0"/>
                </a:solidFill>
              </a:rPr>
              <a:t>.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136849" y="489668"/>
            <a:ext cx="195865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8" name="Rectangle 7">
            <a:extLst>
              <a:ext uri="{FF2B5EF4-FFF2-40B4-BE49-F238E27FC236}">
                <a16:creationId xmlns:a16="http://schemas.microsoft.com/office/drawing/2014/main" id="{38881271-8134-41CF-A9D8-2BE098C769FA}"/>
              </a:ext>
            </a:extLst>
          </p:cNvPr>
          <p:cNvSpPr/>
          <p:nvPr/>
        </p:nvSpPr>
        <p:spPr>
          <a:xfrm>
            <a:off x="476161" y="1208515"/>
            <a:ext cx="11553544" cy="1200329"/>
          </a:xfrm>
          <a:prstGeom prst="rect">
            <a:avLst/>
          </a:prstGeom>
        </p:spPr>
        <p:txBody>
          <a:bodyPr wrap="square">
            <a:spAutoFit/>
          </a:bodyPr>
          <a:lstStyle/>
          <a:p>
            <a:r>
              <a:rPr lang="en-US" sz="3600" b="1" dirty="0"/>
              <a:t>5. General </a:t>
            </a:r>
            <a:r>
              <a:rPr lang="en-US" sz="3600" b="1" dirty="0" err="1"/>
              <a:t>Võ</a:t>
            </a:r>
            <a:r>
              <a:rPr lang="en-US" sz="3600" b="1" dirty="0"/>
              <a:t> </a:t>
            </a:r>
            <a:r>
              <a:rPr lang="en-US" sz="3600" b="1" dirty="0" err="1"/>
              <a:t>Nguyên</a:t>
            </a:r>
            <a:r>
              <a:rPr lang="en-US" sz="3600" b="1" dirty="0"/>
              <a:t> </a:t>
            </a:r>
            <a:r>
              <a:rPr lang="en-US" sz="3600" b="1" dirty="0" err="1"/>
              <a:t>Giáp</a:t>
            </a:r>
            <a:r>
              <a:rPr lang="en-US" sz="3600" b="1" dirty="0"/>
              <a:t> built the Vietnamese army from only 54 soldiers to over a million.				________</a:t>
            </a:r>
          </a:p>
        </p:txBody>
      </p:sp>
      <p:sp>
        <p:nvSpPr>
          <p:cNvPr id="12" name="TextBox 11">
            <a:extLst>
              <a:ext uri="{FF2B5EF4-FFF2-40B4-BE49-F238E27FC236}">
                <a16:creationId xmlns:a16="http://schemas.microsoft.com/office/drawing/2014/main" id="{E36C02BA-3B05-4D04-BC62-1D8084235A03}"/>
              </a:ext>
            </a:extLst>
          </p:cNvPr>
          <p:cNvSpPr txBox="1"/>
          <p:nvPr/>
        </p:nvSpPr>
        <p:spPr>
          <a:xfrm>
            <a:off x="334733" y="3635686"/>
            <a:ext cx="11836400" cy="2554545"/>
          </a:xfrm>
          <a:prstGeom prst="rect">
            <a:avLst/>
          </a:prstGeom>
          <a:noFill/>
        </p:spPr>
        <p:txBody>
          <a:bodyPr wrap="square">
            <a:spAutoFit/>
          </a:bodyPr>
          <a:lstStyle/>
          <a:p>
            <a:r>
              <a:rPr lang="en-US" sz="3200" b="1" i="1" dirty="0"/>
              <a:t>Amanda:</a:t>
            </a:r>
            <a:r>
              <a:rPr lang="en-US" sz="3200" i="1" dirty="0"/>
              <a:t> He really was. </a:t>
            </a:r>
            <a:r>
              <a:rPr lang="en-US" sz="3200" b="1" i="1" u="sng" dirty="0">
                <a:solidFill>
                  <a:srgbClr val="FF0000"/>
                </a:solidFill>
              </a:rPr>
              <a:t>He built the Vietnamese army from only thirty-four soldiers to over a million</a:t>
            </a:r>
            <a:r>
              <a:rPr lang="en-US" sz="3200" i="1" dirty="0"/>
              <a:t>. He was the leader of many important battles that led to Vietnam's freedom, including his most famous one, the Battle of </a:t>
            </a:r>
            <a:r>
              <a:rPr lang="en-US" sz="3200" i="1" dirty="0" err="1"/>
              <a:t>Đi</a:t>
            </a:r>
            <a:r>
              <a:rPr lang="en-US" sz="3200" dirty="0" err="1"/>
              <a:t>ệ</a:t>
            </a:r>
            <a:r>
              <a:rPr lang="en-US" sz="3200" i="1" dirty="0" err="1"/>
              <a:t>n</a:t>
            </a:r>
            <a:r>
              <a:rPr lang="en-US" sz="3200" i="1" dirty="0"/>
              <a:t> </a:t>
            </a:r>
            <a:r>
              <a:rPr lang="en-US" sz="3200" i="1" dirty="0" err="1"/>
              <a:t>Biên</a:t>
            </a:r>
            <a:r>
              <a:rPr lang="en-US" sz="3200" i="1" dirty="0"/>
              <a:t> </a:t>
            </a:r>
            <a:r>
              <a:rPr lang="en-US" sz="3200" i="1" dirty="0" err="1"/>
              <a:t>Ph</a:t>
            </a:r>
            <a:r>
              <a:rPr lang="en-US" sz="3200" dirty="0" err="1"/>
              <a:t>ủ</a:t>
            </a:r>
            <a:r>
              <a:rPr lang="en-US" sz="3200" i="1" dirty="0"/>
              <a:t>. I want to be a great leader like him when I'm older</a:t>
            </a:r>
            <a:r>
              <a:rPr lang="en-US" sz="3200" dirty="0"/>
              <a:t>.</a:t>
            </a:r>
            <a:endParaRPr lang="en-US" sz="3200" b="1" u="sng" dirty="0">
              <a:solidFill>
                <a:srgbClr val="FF0000"/>
              </a:solidFill>
              <a:latin typeface="Calibri (body)"/>
            </a:endParaRPr>
          </a:p>
        </p:txBody>
      </p:sp>
      <p:sp>
        <p:nvSpPr>
          <p:cNvPr id="13" name="Rectangle 12">
            <a:extLst>
              <a:ext uri="{FF2B5EF4-FFF2-40B4-BE49-F238E27FC236}">
                <a16:creationId xmlns:a16="http://schemas.microsoft.com/office/drawing/2014/main" id="{F09B396C-F80E-401F-8E0F-970CD9377337}"/>
              </a:ext>
            </a:extLst>
          </p:cNvPr>
          <p:cNvSpPr/>
          <p:nvPr/>
        </p:nvSpPr>
        <p:spPr>
          <a:xfrm>
            <a:off x="10125436" y="1717574"/>
            <a:ext cx="1457044" cy="646331"/>
          </a:xfrm>
          <a:prstGeom prst="rect">
            <a:avLst/>
          </a:prstGeom>
        </p:spPr>
        <p:txBody>
          <a:bodyPr wrap="square">
            <a:spAutoFit/>
          </a:bodyPr>
          <a:lstStyle/>
          <a:p>
            <a:r>
              <a:rPr lang="en-US" sz="3600" b="1" dirty="0">
                <a:solidFill>
                  <a:srgbClr val="FF0000"/>
                </a:solidFill>
              </a:rPr>
              <a:t>False</a:t>
            </a:r>
          </a:p>
        </p:txBody>
      </p:sp>
      <p:pic>
        <p:nvPicPr>
          <p:cNvPr id="14" name="CD1 TRACK 15">
            <a:hlinkClick r:id="" action="ppaction://media"/>
            <a:extLst>
              <a:ext uri="{FF2B5EF4-FFF2-40B4-BE49-F238E27FC236}">
                <a16:creationId xmlns:a16="http://schemas.microsoft.com/office/drawing/2014/main" id="{48A0B8C9-5969-4CB7-BB9B-5AEE4368568D}"/>
              </a:ext>
            </a:extLst>
          </p:cNvPr>
          <p:cNvPicPr>
            <a:picLocks noChangeAspect="1"/>
          </p:cNvPicPr>
          <p:nvPr>
            <a:audioFile r:link="rId1"/>
            <p:extLst>
              <p:ext uri="{DAA4B4D4-6D71-4841-9C94-3DE7FCFB9230}">
                <p14:media xmlns:p14="http://schemas.microsoft.com/office/powerpoint/2010/main" r:embed="rId2">
                  <p14:trim st="85569" end="1194"/>
                </p14:media>
              </p:ext>
            </p:extLst>
          </p:nvPr>
        </p:nvPicPr>
        <p:blipFill>
          <a:blip r:embed="rId4"/>
          <a:stretch>
            <a:fillRect/>
          </a:stretch>
        </p:blipFill>
        <p:spPr>
          <a:xfrm>
            <a:off x="560626" y="2569062"/>
            <a:ext cx="949157" cy="949157"/>
          </a:xfrm>
          <a:prstGeom prst="rect">
            <a:avLst/>
          </a:prstGeom>
        </p:spPr>
      </p:pic>
    </p:spTree>
    <p:extLst>
      <p:ext uri="{BB962C8B-B14F-4D97-AF65-F5344CB8AC3E}">
        <p14:creationId xmlns:p14="http://schemas.microsoft.com/office/powerpoint/2010/main" val="151024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left)">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8" grpId="0"/>
      <p:bldP spid="12" grpId="0" uiExpand="1" build="allAtOnce"/>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 Now, listen and circle </a:t>
            </a:r>
            <a:r>
              <a:rPr lang="en-US" sz="3200" b="1" i="1" dirty="0">
                <a:solidFill>
                  <a:srgbClr val="0070C0"/>
                </a:solidFill>
              </a:rPr>
              <a:t>True</a:t>
            </a:r>
            <a:r>
              <a:rPr lang="en-US" sz="3200" i="1" dirty="0">
                <a:solidFill>
                  <a:srgbClr val="0070C0"/>
                </a:solidFill>
              </a:rPr>
              <a:t> or </a:t>
            </a:r>
            <a:r>
              <a:rPr lang="en-US" sz="3200" b="1" i="1" dirty="0">
                <a:solidFill>
                  <a:srgbClr val="0070C0"/>
                </a:solidFill>
              </a:rPr>
              <a:t>False</a:t>
            </a:r>
            <a:r>
              <a:rPr lang="en-US" sz="3200" i="1" dirty="0">
                <a:solidFill>
                  <a:srgbClr val="0070C0"/>
                </a:solidFill>
              </a:rPr>
              <a:t>. </a:t>
            </a:r>
          </a:p>
        </p:txBody>
      </p:sp>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136849" y="489668"/>
            <a:ext cx="1958651"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8" name="Rectangle 7">
            <a:extLst>
              <a:ext uri="{FF2B5EF4-FFF2-40B4-BE49-F238E27FC236}">
                <a16:creationId xmlns:a16="http://schemas.microsoft.com/office/drawing/2014/main" id="{38881271-8134-41CF-A9D8-2BE098C769FA}"/>
              </a:ext>
            </a:extLst>
          </p:cNvPr>
          <p:cNvSpPr/>
          <p:nvPr/>
        </p:nvSpPr>
        <p:spPr>
          <a:xfrm>
            <a:off x="476161" y="1208515"/>
            <a:ext cx="11553544" cy="1200329"/>
          </a:xfrm>
          <a:prstGeom prst="rect">
            <a:avLst/>
          </a:prstGeom>
        </p:spPr>
        <p:txBody>
          <a:bodyPr wrap="square">
            <a:spAutoFit/>
          </a:bodyPr>
          <a:lstStyle/>
          <a:p>
            <a:r>
              <a:rPr lang="en-US" sz="3600" b="1" dirty="0"/>
              <a:t>6. Amanda wants to be a scientist when she gets older.											________</a:t>
            </a:r>
          </a:p>
        </p:txBody>
      </p:sp>
      <p:sp>
        <p:nvSpPr>
          <p:cNvPr id="12" name="TextBox 11">
            <a:extLst>
              <a:ext uri="{FF2B5EF4-FFF2-40B4-BE49-F238E27FC236}">
                <a16:creationId xmlns:a16="http://schemas.microsoft.com/office/drawing/2014/main" id="{E36C02BA-3B05-4D04-BC62-1D8084235A03}"/>
              </a:ext>
            </a:extLst>
          </p:cNvPr>
          <p:cNvSpPr txBox="1"/>
          <p:nvPr/>
        </p:nvSpPr>
        <p:spPr>
          <a:xfrm>
            <a:off x="334733" y="3635686"/>
            <a:ext cx="11836400" cy="2554545"/>
          </a:xfrm>
          <a:prstGeom prst="rect">
            <a:avLst/>
          </a:prstGeom>
          <a:noFill/>
        </p:spPr>
        <p:txBody>
          <a:bodyPr wrap="square">
            <a:spAutoFit/>
          </a:bodyPr>
          <a:lstStyle/>
          <a:p>
            <a:r>
              <a:rPr lang="en-US" sz="3200" b="1" i="1" dirty="0"/>
              <a:t>Amanda:</a:t>
            </a:r>
            <a:r>
              <a:rPr lang="en-US" sz="3200" i="1" dirty="0"/>
              <a:t> He really was. He built the Vietnamese army from only thirty-four soldiers to over a million. He was the leader of many important battles that led to Vietnam's freedom, including his most famous one, the Battle of </a:t>
            </a:r>
            <a:r>
              <a:rPr lang="en-US" sz="3200" i="1" dirty="0" err="1"/>
              <a:t>Đi</a:t>
            </a:r>
            <a:r>
              <a:rPr lang="en-US" sz="3200" dirty="0" err="1"/>
              <a:t>ệ</a:t>
            </a:r>
            <a:r>
              <a:rPr lang="en-US" sz="3200" i="1" dirty="0" err="1"/>
              <a:t>n</a:t>
            </a:r>
            <a:r>
              <a:rPr lang="en-US" sz="3200" i="1" dirty="0"/>
              <a:t> </a:t>
            </a:r>
            <a:r>
              <a:rPr lang="en-US" sz="3200" i="1" dirty="0" err="1"/>
              <a:t>Biên</a:t>
            </a:r>
            <a:r>
              <a:rPr lang="en-US" sz="3200" i="1" dirty="0"/>
              <a:t> </a:t>
            </a:r>
            <a:r>
              <a:rPr lang="en-US" sz="3200" i="1" dirty="0" err="1"/>
              <a:t>Ph</a:t>
            </a:r>
            <a:r>
              <a:rPr lang="en-US" sz="3200" dirty="0" err="1"/>
              <a:t>ủ</a:t>
            </a:r>
            <a:r>
              <a:rPr lang="en-US" sz="3200" i="1" dirty="0"/>
              <a:t>. </a:t>
            </a:r>
            <a:r>
              <a:rPr lang="en-US" sz="3200" b="1" i="1" u="sng" dirty="0">
                <a:solidFill>
                  <a:srgbClr val="FF0000"/>
                </a:solidFill>
              </a:rPr>
              <a:t>I want to be a great leader like him when I'm older</a:t>
            </a:r>
            <a:r>
              <a:rPr lang="en-US" sz="3200" b="1" u="sng" dirty="0">
                <a:solidFill>
                  <a:srgbClr val="FF0000"/>
                </a:solidFill>
              </a:rPr>
              <a:t>.</a:t>
            </a:r>
            <a:endParaRPr lang="en-US" sz="3200" b="1" u="sng" dirty="0">
              <a:solidFill>
                <a:srgbClr val="FF0000"/>
              </a:solidFill>
              <a:latin typeface="Calibri (body)"/>
            </a:endParaRPr>
          </a:p>
        </p:txBody>
      </p:sp>
      <p:sp>
        <p:nvSpPr>
          <p:cNvPr id="13" name="Rectangle 12">
            <a:extLst>
              <a:ext uri="{FF2B5EF4-FFF2-40B4-BE49-F238E27FC236}">
                <a16:creationId xmlns:a16="http://schemas.microsoft.com/office/drawing/2014/main" id="{F09B396C-F80E-401F-8E0F-970CD9377337}"/>
              </a:ext>
            </a:extLst>
          </p:cNvPr>
          <p:cNvSpPr/>
          <p:nvPr/>
        </p:nvSpPr>
        <p:spPr>
          <a:xfrm>
            <a:off x="10125436" y="1717574"/>
            <a:ext cx="1457044" cy="646331"/>
          </a:xfrm>
          <a:prstGeom prst="rect">
            <a:avLst/>
          </a:prstGeom>
        </p:spPr>
        <p:txBody>
          <a:bodyPr wrap="square">
            <a:spAutoFit/>
          </a:bodyPr>
          <a:lstStyle/>
          <a:p>
            <a:r>
              <a:rPr lang="en-US" sz="3600" b="1" dirty="0">
                <a:solidFill>
                  <a:srgbClr val="FF0000"/>
                </a:solidFill>
              </a:rPr>
              <a:t>False</a:t>
            </a:r>
          </a:p>
        </p:txBody>
      </p:sp>
      <p:pic>
        <p:nvPicPr>
          <p:cNvPr id="14" name="CD1 TRACK 15">
            <a:hlinkClick r:id="" action="ppaction://media"/>
            <a:extLst>
              <a:ext uri="{FF2B5EF4-FFF2-40B4-BE49-F238E27FC236}">
                <a16:creationId xmlns:a16="http://schemas.microsoft.com/office/drawing/2014/main" id="{48A0B8C9-5969-4CB7-BB9B-5AEE4368568D}"/>
              </a:ext>
            </a:extLst>
          </p:cNvPr>
          <p:cNvPicPr>
            <a:picLocks noChangeAspect="1"/>
          </p:cNvPicPr>
          <p:nvPr>
            <a:audioFile r:link="rId1"/>
            <p:extLst>
              <p:ext uri="{DAA4B4D4-6D71-4841-9C94-3DE7FCFB9230}">
                <p14:media xmlns:p14="http://schemas.microsoft.com/office/powerpoint/2010/main" r:embed="rId2">
                  <p14:trim st="85569" end="1194"/>
                </p14:media>
              </p:ext>
            </p:extLst>
          </p:nvPr>
        </p:nvPicPr>
        <p:blipFill>
          <a:blip r:embed="rId4"/>
          <a:stretch>
            <a:fillRect/>
          </a:stretch>
        </p:blipFill>
        <p:spPr>
          <a:xfrm>
            <a:off x="560626" y="2569062"/>
            <a:ext cx="949157" cy="949157"/>
          </a:xfrm>
          <a:prstGeom prst="rect">
            <a:avLst/>
          </a:prstGeom>
        </p:spPr>
      </p:pic>
    </p:spTree>
    <p:extLst>
      <p:ext uri="{BB962C8B-B14F-4D97-AF65-F5344CB8AC3E}">
        <p14:creationId xmlns:p14="http://schemas.microsoft.com/office/powerpoint/2010/main" val="2076926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left)">
                                      <p:cBhvr>
                                        <p:cTn id="1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4"/>
                </p:tgtEl>
              </p:cMediaNode>
            </p:audio>
          </p:childTnLst>
        </p:cTn>
      </p:par>
    </p:tnLst>
    <p:bldLst>
      <p:bldP spid="8" grpId="0"/>
      <p:bldP spid="12" grpId="0" uiExpand="1" build="allAtOnce"/>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E793EE-9365-4CD5-9F8E-DAC95AD42826}"/>
              </a:ext>
            </a:extLst>
          </p:cNvPr>
          <p:cNvSpPr txBox="1"/>
          <p:nvPr/>
        </p:nvSpPr>
        <p:spPr>
          <a:xfrm>
            <a:off x="177800" y="500094"/>
            <a:ext cx="11836400" cy="6001643"/>
          </a:xfrm>
          <a:prstGeom prst="rect">
            <a:avLst/>
          </a:prstGeom>
          <a:noFill/>
        </p:spPr>
        <p:txBody>
          <a:bodyPr wrap="square">
            <a:spAutoFit/>
          </a:bodyPr>
          <a:lstStyle/>
          <a:p>
            <a:r>
              <a:rPr lang="en-US" sz="3200" b="1" u="sng" dirty="0">
                <a:solidFill>
                  <a:srgbClr val="242021"/>
                </a:solidFill>
                <a:latin typeface="Calibri (body)"/>
              </a:rPr>
              <a:t>Script:</a:t>
            </a:r>
          </a:p>
          <a:p>
            <a:r>
              <a:rPr lang="en-US" sz="3200" b="1" i="1" dirty="0"/>
              <a:t>Narrator: </a:t>
            </a:r>
            <a:r>
              <a:rPr lang="en-US" sz="3200" i="1" dirty="0"/>
              <a:t>Listen to three students talking about inspiring people.</a:t>
            </a:r>
            <a:br>
              <a:rPr lang="en-US" sz="3200" i="1" dirty="0"/>
            </a:br>
            <a:r>
              <a:rPr lang="en-US" sz="3200" b="1" i="1" dirty="0"/>
              <a:t>Andy:</a:t>
            </a:r>
            <a:r>
              <a:rPr lang="en-US" sz="3200" i="1" dirty="0"/>
              <a:t> Hey, Carol, who are you going to write about for the assignment about inspiring people?</a:t>
            </a:r>
            <a:br>
              <a:rPr lang="en-US" sz="3200" i="1" dirty="0"/>
            </a:br>
            <a:r>
              <a:rPr lang="en-US" sz="3200" b="1" i="1" dirty="0"/>
              <a:t>Carol: </a:t>
            </a:r>
            <a:r>
              <a:rPr lang="en-US" sz="3200" b="1" i="1" u="sng" dirty="0">
                <a:solidFill>
                  <a:srgbClr val="FF0000"/>
                </a:solidFill>
              </a:rPr>
              <a:t>Bruce Lee. He was a Hong Kong and American martial artist and actor. </a:t>
            </a:r>
            <a:r>
              <a:rPr lang="en-US" sz="3200" i="1" dirty="0"/>
              <a:t>He inspired millions of people with his ideas. He believed that people should always improve themselves, believe in themselves, and aim to achieve great things.</a:t>
            </a:r>
            <a:br>
              <a:rPr lang="en-US" sz="3200" i="1" dirty="0"/>
            </a:br>
            <a:r>
              <a:rPr lang="en-US" sz="3200" b="1" i="1" dirty="0"/>
              <a:t>Amanda:</a:t>
            </a:r>
            <a:r>
              <a:rPr lang="en-US" sz="3200" i="1" dirty="0"/>
              <a:t> Wow. He does sound inspiring.</a:t>
            </a:r>
            <a:br>
              <a:rPr lang="en-US" sz="3200" i="1" dirty="0"/>
            </a:br>
            <a:r>
              <a:rPr lang="en-US" sz="3200" b="1" i="1" dirty="0"/>
              <a:t>Carol: </a:t>
            </a:r>
            <a:r>
              <a:rPr lang="en-US" sz="3200" i="1" dirty="0"/>
              <a:t>Yeah. He also had a big impact on popular culture. He inspired many other people to start doing martial arts as well as some other sports.</a:t>
            </a:r>
            <a:endParaRPr lang="en-US" sz="3200" dirty="0">
              <a:solidFill>
                <a:srgbClr val="242021"/>
              </a:solidFill>
              <a:latin typeface="Calibri (body)"/>
            </a:endParaRPr>
          </a:p>
        </p:txBody>
      </p:sp>
    </p:spTree>
    <p:extLst>
      <p:ext uri="{BB962C8B-B14F-4D97-AF65-F5344CB8AC3E}">
        <p14:creationId xmlns:p14="http://schemas.microsoft.com/office/powerpoint/2010/main" val="266255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E793EE-9365-4CD5-9F8E-DAC95AD42826}"/>
              </a:ext>
            </a:extLst>
          </p:cNvPr>
          <p:cNvSpPr txBox="1"/>
          <p:nvPr/>
        </p:nvSpPr>
        <p:spPr>
          <a:xfrm>
            <a:off x="177800" y="500094"/>
            <a:ext cx="11836400" cy="5509200"/>
          </a:xfrm>
          <a:prstGeom prst="rect">
            <a:avLst/>
          </a:prstGeom>
          <a:noFill/>
        </p:spPr>
        <p:txBody>
          <a:bodyPr wrap="square">
            <a:spAutoFit/>
          </a:bodyPr>
          <a:lstStyle/>
          <a:p>
            <a:r>
              <a:rPr lang="en-US" sz="3200" b="1" u="sng" dirty="0">
                <a:solidFill>
                  <a:srgbClr val="242021"/>
                </a:solidFill>
                <a:latin typeface="Calibri (body)"/>
              </a:rPr>
              <a:t>Script:</a:t>
            </a:r>
          </a:p>
          <a:p>
            <a:r>
              <a:rPr lang="en-US" sz="3200" b="1" i="1" dirty="0"/>
              <a:t>Amanda: </a:t>
            </a:r>
            <a:r>
              <a:rPr lang="en-US" sz="3200" i="1" dirty="0"/>
              <a:t>What about you, Andy?</a:t>
            </a:r>
            <a:br>
              <a:rPr lang="en-US" sz="3200" i="1" dirty="0"/>
            </a:br>
            <a:r>
              <a:rPr lang="en-US" sz="3200" b="1" i="1" dirty="0"/>
              <a:t>Andy:</a:t>
            </a:r>
            <a:r>
              <a:rPr lang="en-US" sz="3200" i="1" dirty="0"/>
              <a:t> Marie Curie</a:t>
            </a:r>
            <a:r>
              <a:rPr lang="en-US" sz="3200" dirty="0"/>
              <a:t> </a:t>
            </a:r>
            <a:br>
              <a:rPr lang="en-US" sz="3200" dirty="0"/>
            </a:br>
            <a:r>
              <a:rPr lang="en-US" sz="3200" b="1" i="1" dirty="0"/>
              <a:t>Carol:</a:t>
            </a:r>
            <a:r>
              <a:rPr lang="en-US" sz="3200" i="1" dirty="0"/>
              <a:t> She's the woman who won the Nobel Prize twice, right?</a:t>
            </a:r>
            <a:br>
              <a:rPr lang="en-US" sz="3200" i="1" dirty="0"/>
            </a:br>
            <a:r>
              <a:rPr lang="en-US" sz="3200" b="1" i="1" dirty="0"/>
              <a:t>Andy:</a:t>
            </a:r>
            <a:r>
              <a:rPr lang="en-US" sz="3200" i="1" dirty="0"/>
              <a:t> Yeah, that's right. </a:t>
            </a:r>
            <a:r>
              <a:rPr lang="en-US" sz="3200" b="1" i="1" u="sng" dirty="0">
                <a:solidFill>
                  <a:srgbClr val="FF0000"/>
                </a:solidFill>
              </a:rPr>
              <a:t>She was the first woman ever to receive the award. She worked as a scientist </a:t>
            </a:r>
            <a:r>
              <a:rPr lang="en-US" sz="3200" i="1" dirty="0"/>
              <a:t>when very few women did. Men didn't treat her well, but she worked hard and found things that helped us all understand things better.</a:t>
            </a:r>
            <a:br>
              <a:rPr lang="en-US" sz="3200" i="1" dirty="0"/>
            </a:br>
            <a:r>
              <a:rPr lang="en-US" sz="3200" b="1" i="1" dirty="0"/>
              <a:t>Carol:</a:t>
            </a:r>
            <a:r>
              <a:rPr lang="en-US" sz="3200" i="1" dirty="0"/>
              <a:t> Wow. I didn't know that.</a:t>
            </a:r>
            <a:br>
              <a:rPr lang="en-US" sz="3200" i="1" dirty="0"/>
            </a:br>
            <a:r>
              <a:rPr lang="en-US" sz="3200" b="1" i="1" dirty="0"/>
              <a:t>Andy:</a:t>
            </a:r>
            <a:r>
              <a:rPr lang="en-US" sz="3200" i="1" dirty="0"/>
              <a:t> She has inspired so many other women to work in science.</a:t>
            </a:r>
            <a:br>
              <a:rPr lang="en-US" sz="3200" i="1" dirty="0"/>
            </a:br>
            <a:endParaRPr lang="en-US" sz="3200" dirty="0">
              <a:solidFill>
                <a:srgbClr val="242021"/>
              </a:solidFill>
              <a:latin typeface="Calibri (body)"/>
            </a:endParaRPr>
          </a:p>
        </p:txBody>
      </p:sp>
    </p:spTree>
    <p:extLst>
      <p:ext uri="{BB962C8B-B14F-4D97-AF65-F5344CB8AC3E}">
        <p14:creationId xmlns:p14="http://schemas.microsoft.com/office/powerpoint/2010/main" val="287429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9" name="Rounded Rectangle 8"/>
          <p:cNvSpPr/>
          <p:nvPr/>
        </p:nvSpPr>
        <p:spPr>
          <a:xfrm>
            <a:off x="4847254" y="1517780"/>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850362" y="2537929"/>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4853471" y="457822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65914"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844138" y="3558078"/>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869024"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E793EE-9365-4CD5-9F8E-DAC95AD42826}"/>
              </a:ext>
            </a:extLst>
          </p:cNvPr>
          <p:cNvSpPr txBox="1"/>
          <p:nvPr/>
        </p:nvSpPr>
        <p:spPr>
          <a:xfrm>
            <a:off x="177800" y="500094"/>
            <a:ext cx="11836400" cy="6001643"/>
          </a:xfrm>
          <a:prstGeom prst="rect">
            <a:avLst/>
          </a:prstGeom>
          <a:noFill/>
        </p:spPr>
        <p:txBody>
          <a:bodyPr wrap="square">
            <a:spAutoFit/>
          </a:bodyPr>
          <a:lstStyle/>
          <a:p>
            <a:r>
              <a:rPr lang="en-US" sz="3200" b="1" u="sng" dirty="0">
                <a:solidFill>
                  <a:srgbClr val="242021"/>
                </a:solidFill>
                <a:latin typeface="Calibri (body)"/>
              </a:rPr>
              <a:t>Script:</a:t>
            </a:r>
          </a:p>
          <a:p>
            <a:r>
              <a:rPr lang="en-US" sz="3200" b="1" i="1" dirty="0"/>
              <a:t>Carol: </a:t>
            </a:r>
            <a:r>
              <a:rPr lang="en-US" sz="3200" i="1" dirty="0"/>
              <a:t>Great. Who are you going to write about, Amanda?</a:t>
            </a:r>
            <a:br>
              <a:rPr lang="en-US" sz="3200" i="1" dirty="0"/>
            </a:br>
            <a:r>
              <a:rPr lang="en-US" sz="3200" b="1" i="1" dirty="0"/>
              <a:t>Amanda:</a:t>
            </a:r>
            <a:r>
              <a:rPr lang="en-US" sz="3200" i="1" dirty="0"/>
              <a:t> I'm going to write about General </a:t>
            </a:r>
            <a:r>
              <a:rPr lang="en-US" sz="3200" i="1" dirty="0" err="1"/>
              <a:t>Võ</a:t>
            </a:r>
            <a:r>
              <a:rPr lang="en-US" sz="3200" i="1" dirty="0"/>
              <a:t> </a:t>
            </a:r>
            <a:r>
              <a:rPr lang="en-US" sz="3200" i="1" dirty="0" err="1"/>
              <a:t>Nguyên</a:t>
            </a:r>
            <a:r>
              <a:rPr lang="en-US" sz="3200" i="1" dirty="0"/>
              <a:t> </a:t>
            </a:r>
            <a:r>
              <a:rPr lang="en-US" sz="3200" i="1" dirty="0" err="1"/>
              <a:t>Giáp</a:t>
            </a:r>
            <a:r>
              <a:rPr lang="en-US" sz="3200" i="1" dirty="0"/>
              <a:t>.</a:t>
            </a:r>
            <a:br>
              <a:rPr lang="en-US" sz="3200" i="1" dirty="0"/>
            </a:br>
            <a:r>
              <a:rPr lang="en-US" sz="3200" b="1" i="1" dirty="0"/>
              <a:t>Carol:</a:t>
            </a:r>
            <a:r>
              <a:rPr lang="en-US" sz="3200" i="1" dirty="0"/>
              <a:t> Who's he?</a:t>
            </a:r>
            <a:br>
              <a:rPr lang="en-US" sz="3200" i="1" dirty="0"/>
            </a:br>
            <a:r>
              <a:rPr lang="en-US" sz="3200" b="1" i="1" dirty="0"/>
              <a:t>Amanda:</a:t>
            </a:r>
            <a:r>
              <a:rPr lang="en-US" sz="3200" i="1" dirty="0"/>
              <a:t> He was a Vietnamese man who fought very hard to help win control of Vietnam.</a:t>
            </a:r>
            <a:br>
              <a:rPr lang="en-US" sz="3200" i="1" dirty="0"/>
            </a:br>
            <a:r>
              <a:rPr lang="en-US" sz="3200" b="1" i="1" dirty="0"/>
              <a:t>Andy: </a:t>
            </a:r>
            <a:r>
              <a:rPr lang="en-US" sz="3200" i="1" dirty="0"/>
              <a:t>Cool.</a:t>
            </a:r>
            <a:br>
              <a:rPr lang="en-US" sz="3200" i="1" dirty="0"/>
            </a:br>
            <a:r>
              <a:rPr lang="en-US" sz="3200" b="1" i="1" dirty="0"/>
              <a:t>Amanda:</a:t>
            </a:r>
            <a:r>
              <a:rPr lang="en-US" sz="3200" i="1" dirty="0"/>
              <a:t> He really was. He built the Vietnamese army from only thirty-four soldiers to over a million. </a:t>
            </a:r>
            <a:r>
              <a:rPr lang="en-US" sz="3200" b="1" i="1" u="sng" dirty="0">
                <a:solidFill>
                  <a:srgbClr val="FF0000"/>
                </a:solidFill>
              </a:rPr>
              <a:t>He was the leader of many important battles that led to Vietnam's freedom, including his most famous one, the Battle of </a:t>
            </a:r>
            <a:r>
              <a:rPr lang="en-US" sz="3200" b="1" i="1" u="sng" dirty="0" err="1">
                <a:solidFill>
                  <a:srgbClr val="FF0000"/>
                </a:solidFill>
              </a:rPr>
              <a:t>Đi</a:t>
            </a:r>
            <a:r>
              <a:rPr lang="en-US" sz="3200" b="1" u="sng" dirty="0" err="1">
                <a:solidFill>
                  <a:srgbClr val="FF0000"/>
                </a:solidFill>
              </a:rPr>
              <a:t>ệ</a:t>
            </a:r>
            <a:r>
              <a:rPr lang="en-US" sz="3200" b="1" i="1" u="sng" dirty="0" err="1">
                <a:solidFill>
                  <a:srgbClr val="FF0000"/>
                </a:solidFill>
              </a:rPr>
              <a:t>n</a:t>
            </a:r>
            <a:r>
              <a:rPr lang="en-US" sz="3200" b="1" i="1" u="sng" dirty="0">
                <a:solidFill>
                  <a:srgbClr val="FF0000"/>
                </a:solidFill>
              </a:rPr>
              <a:t> </a:t>
            </a:r>
            <a:r>
              <a:rPr lang="en-US" sz="3200" b="1" i="1" u="sng" dirty="0" err="1">
                <a:solidFill>
                  <a:srgbClr val="FF0000"/>
                </a:solidFill>
              </a:rPr>
              <a:t>Biên</a:t>
            </a:r>
            <a:r>
              <a:rPr lang="en-US" sz="3200" b="1" i="1" u="sng" dirty="0">
                <a:solidFill>
                  <a:srgbClr val="FF0000"/>
                </a:solidFill>
              </a:rPr>
              <a:t> </a:t>
            </a:r>
            <a:r>
              <a:rPr lang="en-US" sz="3200" b="1" i="1" u="sng" dirty="0" err="1">
                <a:solidFill>
                  <a:srgbClr val="FF0000"/>
                </a:solidFill>
              </a:rPr>
              <a:t>Ph</a:t>
            </a:r>
            <a:r>
              <a:rPr lang="en-US" sz="3200" b="1" u="sng" dirty="0" err="1">
                <a:solidFill>
                  <a:srgbClr val="FF0000"/>
                </a:solidFill>
              </a:rPr>
              <a:t>ủ</a:t>
            </a:r>
            <a:r>
              <a:rPr lang="en-US" sz="3200" i="1" dirty="0"/>
              <a:t>. I want to be a great leader like him when I'm older</a:t>
            </a:r>
            <a:r>
              <a:rPr lang="en-US" sz="3200" dirty="0"/>
              <a:t>.</a:t>
            </a:r>
            <a:endParaRPr lang="en-US" sz="3200" dirty="0">
              <a:solidFill>
                <a:srgbClr val="242021"/>
              </a:solidFill>
              <a:latin typeface="Calibri (body)"/>
            </a:endParaRPr>
          </a:p>
        </p:txBody>
      </p:sp>
    </p:spTree>
    <p:extLst>
      <p:ext uri="{BB962C8B-B14F-4D97-AF65-F5344CB8AC3E}">
        <p14:creationId xmlns:p14="http://schemas.microsoft.com/office/powerpoint/2010/main" val="84494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10464" y="6943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
        <p:nvSpPr>
          <p:cNvPr id="10" name="Rectangle 9">
            <a:extLst>
              <a:ext uri="{FF2B5EF4-FFF2-40B4-BE49-F238E27FC236}">
                <a16:creationId xmlns:a16="http://schemas.microsoft.com/office/drawing/2014/main" id="{8358549C-5C5B-4440-A9CF-4FE215F923EE}"/>
              </a:ext>
            </a:extLst>
          </p:cNvPr>
          <p:cNvSpPr/>
          <p:nvPr/>
        </p:nvSpPr>
        <p:spPr>
          <a:xfrm>
            <a:off x="2224231" y="508126"/>
            <a:ext cx="9967768" cy="15696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In pairs: Do you think the people in the pictures and the Listening are inspiring? Who do you find the most inspiring?</a:t>
            </a:r>
          </a:p>
        </p:txBody>
      </p:sp>
      <p:pic>
        <p:nvPicPr>
          <p:cNvPr id="8" name="Picture 7">
            <a:extLst>
              <a:ext uri="{FF2B5EF4-FFF2-40B4-BE49-F238E27FC236}">
                <a16:creationId xmlns:a16="http://schemas.microsoft.com/office/drawing/2014/main" id="{9E9DD4B3-3B35-4A7B-9770-5AADD9C65C95}"/>
              </a:ext>
            </a:extLst>
          </p:cNvPr>
          <p:cNvPicPr>
            <a:picLocks noChangeAspect="1"/>
          </p:cNvPicPr>
          <p:nvPr/>
        </p:nvPicPr>
        <p:blipFill>
          <a:blip r:embed="rId2"/>
          <a:stretch>
            <a:fillRect/>
          </a:stretch>
        </p:blipFill>
        <p:spPr>
          <a:xfrm>
            <a:off x="410464" y="2273404"/>
            <a:ext cx="1813767" cy="2396763"/>
          </a:xfrm>
          <a:prstGeom prst="rect">
            <a:avLst/>
          </a:prstGeom>
        </p:spPr>
      </p:pic>
      <p:pic>
        <p:nvPicPr>
          <p:cNvPr id="9" name="Picture 8">
            <a:extLst>
              <a:ext uri="{FF2B5EF4-FFF2-40B4-BE49-F238E27FC236}">
                <a16:creationId xmlns:a16="http://schemas.microsoft.com/office/drawing/2014/main" id="{06838501-7BDB-4A63-95AD-14435992A0D4}"/>
              </a:ext>
            </a:extLst>
          </p:cNvPr>
          <p:cNvPicPr>
            <a:picLocks noChangeAspect="1"/>
          </p:cNvPicPr>
          <p:nvPr/>
        </p:nvPicPr>
        <p:blipFill>
          <a:blip r:embed="rId3"/>
          <a:stretch>
            <a:fillRect/>
          </a:stretch>
        </p:blipFill>
        <p:spPr>
          <a:xfrm>
            <a:off x="2449118" y="2285316"/>
            <a:ext cx="1529550" cy="2402958"/>
          </a:xfrm>
          <a:prstGeom prst="rect">
            <a:avLst/>
          </a:prstGeom>
        </p:spPr>
      </p:pic>
      <p:pic>
        <p:nvPicPr>
          <p:cNvPr id="11" name="Picture 10">
            <a:extLst>
              <a:ext uri="{FF2B5EF4-FFF2-40B4-BE49-F238E27FC236}">
                <a16:creationId xmlns:a16="http://schemas.microsoft.com/office/drawing/2014/main" id="{996A1571-68DD-40B7-9F90-DB2FD50B0BF5}"/>
              </a:ext>
            </a:extLst>
          </p:cNvPr>
          <p:cNvPicPr>
            <a:picLocks noChangeAspect="1"/>
          </p:cNvPicPr>
          <p:nvPr/>
        </p:nvPicPr>
        <p:blipFill>
          <a:blip r:embed="rId4"/>
          <a:stretch>
            <a:fillRect/>
          </a:stretch>
        </p:blipFill>
        <p:spPr>
          <a:xfrm>
            <a:off x="4203555" y="2273404"/>
            <a:ext cx="1529550" cy="2414870"/>
          </a:xfrm>
          <a:prstGeom prst="rect">
            <a:avLst/>
          </a:prstGeom>
        </p:spPr>
      </p:pic>
      <p:pic>
        <p:nvPicPr>
          <p:cNvPr id="1026" name="Picture 2" descr="Bruce Lee | Rotten Tomatoes">
            <a:extLst>
              <a:ext uri="{FF2B5EF4-FFF2-40B4-BE49-F238E27FC236}">
                <a16:creationId xmlns:a16="http://schemas.microsoft.com/office/drawing/2014/main" id="{65D99562-59C3-4CE8-9F18-DAF68D9930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57992" y="2273404"/>
            <a:ext cx="1791256" cy="24148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ie Curie – Wikipedia tiếng Việt">
            <a:extLst>
              <a:ext uri="{FF2B5EF4-FFF2-40B4-BE49-F238E27FC236}">
                <a16:creationId xmlns:a16="http://schemas.microsoft.com/office/drawing/2014/main" id="{4DAF63A2-36B9-43FC-82AB-1B97BE9A67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74135" y="2253337"/>
            <a:ext cx="1791257" cy="24349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ại tướng Võ Nguyên Giáp - Huyền thoại một con người">
            <a:extLst>
              <a:ext uri="{FF2B5EF4-FFF2-40B4-BE49-F238E27FC236}">
                <a16:creationId xmlns:a16="http://schemas.microsoft.com/office/drawing/2014/main" id="{8EF18929-878C-4EED-9EC4-696E23C02F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90280" y="2253337"/>
            <a:ext cx="1791256" cy="240991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11DEC2D-FBE4-455B-889D-FFEC3E487B53}"/>
              </a:ext>
            </a:extLst>
          </p:cNvPr>
          <p:cNvSpPr/>
          <p:nvPr/>
        </p:nvSpPr>
        <p:spPr>
          <a:xfrm>
            <a:off x="410463" y="4688273"/>
            <a:ext cx="1813767" cy="1455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Nick Vujicic</a:t>
            </a:r>
          </a:p>
        </p:txBody>
      </p:sp>
      <p:sp>
        <p:nvSpPr>
          <p:cNvPr id="15" name="Rectangle 14">
            <a:extLst>
              <a:ext uri="{FF2B5EF4-FFF2-40B4-BE49-F238E27FC236}">
                <a16:creationId xmlns:a16="http://schemas.microsoft.com/office/drawing/2014/main" id="{268879DC-EF6E-456A-B545-C6F2D4D5A14B}"/>
              </a:ext>
            </a:extLst>
          </p:cNvPr>
          <p:cNvSpPr/>
          <p:nvPr/>
        </p:nvSpPr>
        <p:spPr>
          <a:xfrm>
            <a:off x="2449118" y="4698108"/>
            <a:ext cx="1529550" cy="1446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Taylor Swift</a:t>
            </a:r>
          </a:p>
        </p:txBody>
      </p:sp>
      <p:sp>
        <p:nvSpPr>
          <p:cNvPr id="16" name="Rectangle 15">
            <a:extLst>
              <a:ext uri="{FF2B5EF4-FFF2-40B4-BE49-F238E27FC236}">
                <a16:creationId xmlns:a16="http://schemas.microsoft.com/office/drawing/2014/main" id="{A9F830DC-47EF-4754-A283-48E3408FABAB}"/>
              </a:ext>
            </a:extLst>
          </p:cNvPr>
          <p:cNvSpPr/>
          <p:nvPr/>
        </p:nvSpPr>
        <p:spPr>
          <a:xfrm>
            <a:off x="4203555" y="4698109"/>
            <a:ext cx="1529550" cy="1446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Elon Musk</a:t>
            </a:r>
          </a:p>
        </p:txBody>
      </p:sp>
      <p:sp>
        <p:nvSpPr>
          <p:cNvPr id="17" name="Rectangle 16">
            <a:extLst>
              <a:ext uri="{FF2B5EF4-FFF2-40B4-BE49-F238E27FC236}">
                <a16:creationId xmlns:a16="http://schemas.microsoft.com/office/drawing/2014/main" id="{DA6E638C-C76D-4B58-B7B2-4CAA45F318DE}"/>
              </a:ext>
            </a:extLst>
          </p:cNvPr>
          <p:cNvSpPr/>
          <p:nvPr/>
        </p:nvSpPr>
        <p:spPr>
          <a:xfrm>
            <a:off x="5957991" y="4698108"/>
            <a:ext cx="1791255" cy="1446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Bruce Lee</a:t>
            </a:r>
          </a:p>
        </p:txBody>
      </p:sp>
      <p:sp>
        <p:nvSpPr>
          <p:cNvPr id="18" name="Rectangle 17">
            <a:extLst>
              <a:ext uri="{FF2B5EF4-FFF2-40B4-BE49-F238E27FC236}">
                <a16:creationId xmlns:a16="http://schemas.microsoft.com/office/drawing/2014/main" id="{4361A66F-A436-4BB1-8E01-95986CE4FAE4}"/>
              </a:ext>
            </a:extLst>
          </p:cNvPr>
          <p:cNvSpPr/>
          <p:nvPr/>
        </p:nvSpPr>
        <p:spPr>
          <a:xfrm>
            <a:off x="7974131" y="4698109"/>
            <a:ext cx="1791255" cy="1446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Marie Curie</a:t>
            </a:r>
          </a:p>
        </p:txBody>
      </p:sp>
      <p:sp>
        <p:nvSpPr>
          <p:cNvPr id="19" name="Rectangle 18">
            <a:extLst>
              <a:ext uri="{FF2B5EF4-FFF2-40B4-BE49-F238E27FC236}">
                <a16:creationId xmlns:a16="http://schemas.microsoft.com/office/drawing/2014/main" id="{8F04D46C-39A8-4504-8CF7-22D84FEA0B64}"/>
              </a:ext>
            </a:extLst>
          </p:cNvPr>
          <p:cNvSpPr/>
          <p:nvPr/>
        </p:nvSpPr>
        <p:spPr>
          <a:xfrm>
            <a:off x="9990281" y="4698108"/>
            <a:ext cx="1791255" cy="1446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Võ</a:t>
            </a:r>
            <a:r>
              <a:rPr lang="en-US" sz="3200" b="1" dirty="0"/>
              <a:t> </a:t>
            </a:r>
            <a:r>
              <a:rPr lang="en-US" sz="3200" b="1" dirty="0" err="1"/>
              <a:t>Nguyên</a:t>
            </a:r>
            <a:r>
              <a:rPr lang="en-US" sz="3200" b="1" dirty="0"/>
              <a:t> </a:t>
            </a:r>
            <a:r>
              <a:rPr lang="en-US" sz="3200" b="1" dirty="0" err="1"/>
              <a:t>Giáp</a:t>
            </a:r>
            <a:endParaRPr lang="en-US" sz="3200" b="1" dirty="0"/>
          </a:p>
        </p:txBody>
      </p:sp>
    </p:spTree>
    <p:extLst>
      <p:ext uri="{BB962C8B-B14F-4D97-AF65-F5344CB8AC3E}">
        <p14:creationId xmlns:p14="http://schemas.microsoft.com/office/powerpoint/2010/main" val="828269935"/>
      </p:ext>
    </p:extLst>
  </p:cSld>
  <p:clrMapOvr>
    <a:masterClrMapping/>
  </p:clrMapOvr>
  <p:transition spd="med">
    <p:split orient="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sp>
        <p:nvSpPr>
          <p:cNvPr id="6" name="Rectangle 1">
            <a:extLst>
              <a:ext uri="{FF2B5EF4-FFF2-40B4-BE49-F238E27FC236}">
                <a16:creationId xmlns:a16="http://schemas.microsoft.com/office/drawing/2014/main" id="{002C4533-F185-4955-BB14-3FE82C780F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a16="http://schemas.microsoft.com/office/drawing/2014/main" id="{BB87586E-69BA-4378-9B2E-759A3ECFED2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40AFADF2-61FB-48D6-88B7-30136162EA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593" y="658762"/>
            <a:ext cx="4692613" cy="1442783"/>
          </a:xfrm>
          <a:prstGeom prst="rect">
            <a:avLst/>
          </a:prstGeom>
        </p:spPr>
      </p:pic>
    </p:spTree>
    <p:extLst>
      <p:ext uri="{BB962C8B-B14F-4D97-AF65-F5344CB8AC3E}">
        <p14:creationId xmlns:p14="http://schemas.microsoft.com/office/powerpoint/2010/main" val="62744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1040175"/>
            <a:ext cx="1173765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biography about Nellie Bly. What can be said about her? Choose the correct answer.</a:t>
            </a:r>
          </a:p>
        </p:txBody>
      </p:sp>
      <p:sp>
        <p:nvSpPr>
          <p:cNvPr id="19" name="TextBox 18"/>
          <p:cNvSpPr txBox="1"/>
          <p:nvPr/>
        </p:nvSpPr>
        <p:spPr>
          <a:xfrm>
            <a:off x="597158" y="540238"/>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7" name="TextBox 6">
            <a:extLst>
              <a:ext uri="{FF2B5EF4-FFF2-40B4-BE49-F238E27FC236}">
                <a16:creationId xmlns:a16="http://schemas.microsoft.com/office/drawing/2014/main" id="{6E620972-D48A-4C75-AE33-0ADF5E6FD264}"/>
              </a:ext>
            </a:extLst>
          </p:cNvPr>
          <p:cNvSpPr txBox="1"/>
          <p:nvPr/>
        </p:nvSpPr>
        <p:spPr>
          <a:xfrm>
            <a:off x="0" y="3454476"/>
            <a:ext cx="12527058" cy="1493358"/>
          </a:xfrm>
          <a:prstGeom prst="rect">
            <a:avLst/>
          </a:prstGeom>
          <a:noFill/>
        </p:spPr>
        <p:txBody>
          <a:bodyPr wrap="square">
            <a:spAutoFit/>
          </a:bodyPr>
          <a:lstStyle/>
          <a:p>
            <a:pPr>
              <a:lnSpc>
                <a:spcPct val="150000"/>
              </a:lnSpc>
            </a:pPr>
            <a:r>
              <a:rPr lang="en-US" sz="3200" b="0" i="0" u="none" strike="noStrike" baseline="0" dirty="0">
                <a:solidFill>
                  <a:srgbClr val="221E1F"/>
                </a:solidFill>
              </a:rPr>
              <a:t>1. She was a brave woman who changed her field and the world. </a:t>
            </a:r>
          </a:p>
          <a:p>
            <a:pPr>
              <a:lnSpc>
                <a:spcPct val="150000"/>
              </a:lnSpc>
            </a:pPr>
            <a:r>
              <a:rPr lang="en-US" sz="3200" b="0" i="0" u="none" strike="noStrike" baseline="0" dirty="0">
                <a:solidFill>
                  <a:srgbClr val="221E1F"/>
                </a:solidFill>
              </a:rPr>
              <a:t>2. She was a highly successful woman who was inspired by other women. </a:t>
            </a:r>
            <a:endParaRPr lang="en-US" sz="3200" dirty="0"/>
          </a:p>
        </p:txBody>
      </p:sp>
      <p:sp>
        <p:nvSpPr>
          <p:cNvPr id="5" name="TextBox 4">
            <a:extLst>
              <a:ext uri="{FF2B5EF4-FFF2-40B4-BE49-F238E27FC236}">
                <a16:creationId xmlns:a16="http://schemas.microsoft.com/office/drawing/2014/main" id="{3E73034C-B06D-4B97-88E7-4F35811D5200}"/>
              </a:ext>
            </a:extLst>
          </p:cNvPr>
          <p:cNvSpPr txBox="1"/>
          <p:nvPr/>
        </p:nvSpPr>
        <p:spPr>
          <a:xfrm>
            <a:off x="203133" y="2393396"/>
            <a:ext cx="11359426" cy="707886"/>
          </a:xfrm>
          <a:prstGeom prst="rect">
            <a:avLst/>
          </a:prstGeom>
          <a:noFill/>
        </p:spPr>
        <p:txBody>
          <a:bodyPr wrap="square" rtlCol="0">
            <a:spAutoFit/>
          </a:bodyPr>
          <a:lstStyle/>
          <a:p>
            <a:r>
              <a:rPr lang="en-US" sz="4000" i="1" dirty="0">
                <a:solidFill>
                  <a:srgbClr val="0070C0"/>
                </a:solidFill>
              </a:rPr>
              <a:t>Read the statements and underline the key words. </a:t>
            </a:r>
          </a:p>
        </p:txBody>
      </p:sp>
      <p:cxnSp>
        <p:nvCxnSpPr>
          <p:cNvPr id="9" name="Straight Connector 8">
            <a:extLst>
              <a:ext uri="{FF2B5EF4-FFF2-40B4-BE49-F238E27FC236}">
                <a16:creationId xmlns:a16="http://schemas.microsoft.com/office/drawing/2014/main" id="{682C02B7-C228-426E-8781-089B0B62AF31}"/>
              </a:ext>
            </a:extLst>
          </p:cNvPr>
          <p:cNvCxnSpPr>
            <a:cxnSpLocks/>
          </p:cNvCxnSpPr>
          <p:nvPr/>
        </p:nvCxnSpPr>
        <p:spPr>
          <a:xfrm>
            <a:off x="2139863" y="4158719"/>
            <a:ext cx="852350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B0FAE33-704C-41AD-8F34-C202F4B98D64}"/>
              </a:ext>
            </a:extLst>
          </p:cNvPr>
          <p:cNvCxnSpPr>
            <a:cxnSpLocks/>
          </p:cNvCxnSpPr>
          <p:nvPr/>
        </p:nvCxnSpPr>
        <p:spPr>
          <a:xfrm>
            <a:off x="2148855" y="4922786"/>
            <a:ext cx="4114674"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0481AF-454E-4922-876C-F5D034E7BB36}"/>
              </a:ext>
            </a:extLst>
          </p:cNvPr>
          <p:cNvCxnSpPr>
            <a:cxnSpLocks/>
          </p:cNvCxnSpPr>
          <p:nvPr/>
        </p:nvCxnSpPr>
        <p:spPr>
          <a:xfrm>
            <a:off x="6548690" y="4878345"/>
            <a:ext cx="550646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01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A557F3-2312-4474-B467-B517ADFAE154}"/>
              </a:ext>
            </a:extLst>
          </p:cNvPr>
          <p:cNvSpPr txBox="1"/>
          <p:nvPr/>
        </p:nvSpPr>
        <p:spPr>
          <a:xfrm>
            <a:off x="137057" y="1539931"/>
            <a:ext cx="11917885" cy="4524315"/>
          </a:xfrm>
          <a:prstGeom prst="rect">
            <a:avLst/>
          </a:prstGeom>
          <a:noFill/>
        </p:spPr>
        <p:txBody>
          <a:bodyPr wrap="square">
            <a:spAutoFit/>
          </a:bodyPr>
          <a:lstStyle/>
          <a:p>
            <a:pPr algn="just"/>
            <a:r>
              <a:rPr lang="en-US" sz="3200" b="0" i="0" u="none" strike="noStrike" baseline="0" dirty="0">
                <a:solidFill>
                  <a:srgbClr val="221E1F"/>
                </a:solidFill>
              </a:rPr>
              <a:t>Nellie Bly was an American </a:t>
            </a:r>
            <a:r>
              <a:rPr lang="en-US" sz="3200" b="0" i="0" u="none" strike="noStrike" baseline="0" dirty="0">
                <a:solidFill>
                  <a:srgbClr val="A3228E"/>
                </a:solidFill>
              </a:rPr>
              <a:t>journalist</a:t>
            </a:r>
            <a:r>
              <a:rPr lang="en-US" sz="3200" b="0" i="0" u="none" strike="noStrike" baseline="0" dirty="0">
                <a:solidFill>
                  <a:srgbClr val="221E1F"/>
                </a:solidFill>
              </a:rPr>
              <a:t>, best known for her </a:t>
            </a:r>
            <a:r>
              <a:rPr lang="en-US" sz="3200" b="1" i="0" u="none" strike="noStrike" baseline="0" dirty="0">
                <a:solidFill>
                  <a:srgbClr val="221E1F"/>
                </a:solidFill>
              </a:rPr>
              <a:t>investigative </a:t>
            </a:r>
            <a:r>
              <a:rPr lang="en-US" sz="3200" b="0" i="0" u="none" strike="noStrike" baseline="0" dirty="0">
                <a:solidFill>
                  <a:srgbClr val="221E1F"/>
                </a:solidFill>
              </a:rPr>
              <a:t>reporting. She also made the fastest trip around the world. </a:t>
            </a:r>
          </a:p>
          <a:p>
            <a:pPr algn="just"/>
            <a:r>
              <a:rPr lang="en-US" sz="3200" b="0" i="0" u="none" strike="noStrike" baseline="0" dirty="0">
                <a:solidFill>
                  <a:srgbClr val="221E1F"/>
                </a:solidFill>
              </a:rPr>
              <a:t>She was born in 1864 in Pennsylvania, the United States. Her parents named her Elizabeth Jane Cochran. She started her career in 1885 after writing an angry response to an article called What Girls Are Good For in the Pittsburgh Dispatch. They were </a:t>
            </a:r>
            <a:r>
              <a:rPr lang="en-US" sz="3200" b="1" i="0" u="none" strike="noStrike" baseline="0" dirty="0">
                <a:solidFill>
                  <a:srgbClr val="221E1F"/>
                </a:solidFill>
              </a:rPr>
              <a:t>impress</a:t>
            </a:r>
            <a:r>
              <a:rPr lang="en-US" sz="3200" b="0" i="0" u="none" strike="noStrike" baseline="0" dirty="0">
                <a:solidFill>
                  <a:srgbClr val="221E1F"/>
                </a:solidFill>
              </a:rPr>
              <a:t>ed and gave her a job. In her first article, she argued that not all women needed to get married, and that they should have better opportunities. She then used the name Nellie Bly for the rest of her career. </a:t>
            </a:r>
          </a:p>
        </p:txBody>
      </p:sp>
      <p:pic>
        <p:nvPicPr>
          <p:cNvPr id="3" name="CD1 TRACK 16">
            <a:hlinkClick r:id="" action="ppaction://media"/>
            <a:extLst>
              <a:ext uri="{FF2B5EF4-FFF2-40B4-BE49-F238E27FC236}">
                <a16:creationId xmlns:a16="http://schemas.microsoft.com/office/drawing/2014/main" id="{90D29657-B63E-4C9C-A5AF-0DE409B32A5A}"/>
              </a:ext>
            </a:extLst>
          </p:cNvPr>
          <p:cNvPicPr>
            <a:picLocks noChangeAspect="1"/>
          </p:cNvPicPr>
          <p:nvPr>
            <a:audioFile r:link="rId1"/>
            <p:extLst>
              <p:ext uri="{DAA4B4D4-6D71-4841-9C94-3DE7FCFB9230}">
                <p14:media xmlns:p14="http://schemas.microsoft.com/office/powerpoint/2010/main" r:embed="rId2">
                  <p14:trim end="72054"/>
                </p14:media>
              </p:ext>
            </p:extLst>
          </p:nvPr>
        </p:nvPicPr>
        <p:blipFill>
          <a:blip r:embed="rId4"/>
          <a:stretch>
            <a:fillRect/>
          </a:stretch>
        </p:blipFill>
        <p:spPr>
          <a:xfrm>
            <a:off x="10983225" y="530867"/>
            <a:ext cx="1071717" cy="1071717"/>
          </a:xfrm>
          <a:prstGeom prst="rect">
            <a:avLst/>
          </a:prstGeom>
        </p:spPr>
      </p:pic>
      <p:sp>
        <p:nvSpPr>
          <p:cNvPr id="2" name="TextBox 1">
            <a:extLst>
              <a:ext uri="{FF2B5EF4-FFF2-40B4-BE49-F238E27FC236}">
                <a16:creationId xmlns:a16="http://schemas.microsoft.com/office/drawing/2014/main" id="{CA3020ED-B9DC-45A9-86CC-844B3C99B8A2}"/>
              </a:ext>
            </a:extLst>
          </p:cNvPr>
          <p:cNvSpPr txBox="1"/>
          <p:nvPr/>
        </p:nvSpPr>
        <p:spPr>
          <a:xfrm>
            <a:off x="2387260" y="804005"/>
            <a:ext cx="9297422" cy="646331"/>
          </a:xfrm>
          <a:prstGeom prst="rect">
            <a:avLst/>
          </a:prstGeom>
          <a:noFill/>
        </p:spPr>
        <p:txBody>
          <a:bodyPr wrap="square" rtlCol="0">
            <a:spAutoFit/>
          </a:bodyPr>
          <a:lstStyle/>
          <a:p>
            <a:r>
              <a:rPr lang="en-US" sz="3600" dirty="0">
                <a:solidFill>
                  <a:srgbClr val="0070C0"/>
                </a:solidFill>
              </a:rPr>
              <a:t>Listen and read the text to find the answer. </a:t>
            </a:r>
          </a:p>
        </p:txBody>
      </p:sp>
      <p:sp>
        <p:nvSpPr>
          <p:cNvPr id="6" name="TextBox 5">
            <a:extLst>
              <a:ext uri="{FF2B5EF4-FFF2-40B4-BE49-F238E27FC236}">
                <a16:creationId xmlns:a16="http://schemas.microsoft.com/office/drawing/2014/main" id="{E2BDD7FA-0A49-4777-A4E8-D886BB254FB0}"/>
              </a:ext>
            </a:extLst>
          </p:cNvPr>
          <p:cNvSpPr txBox="1"/>
          <p:nvPr/>
        </p:nvSpPr>
        <p:spPr>
          <a:xfrm>
            <a:off x="0" y="530867"/>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217234315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A557F3-2312-4474-B467-B517ADFAE154}"/>
              </a:ext>
            </a:extLst>
          </p:cNvPr>
          <p:cNvSpPr txBox="1"/>
          <p:nvPr/>
        </p:nvSpPr>
        <p:spPr>
          <a:xfrm>
            <a:off x="137057" y="1822229"/>
            <a:ext cx="11917885" cy="3539430"/>
          </a:xfrm>
          <a:prstGeom prst="rect">
            <a:avLst/>
          </a:prstGeom>
          <a:noFill/>
        </p:spPr>
        <p:txBody>
          <a:bodyPr wrap="square">
            <a:spAutoFit/>
          </a:bodyPr>
          <a:lstStyle/>
          <a:p>
            <a:pPr algn="just"/>
            <a:r>
              <a:rPr lang="en-US" sz="3200" b="0" i="0" u="none" strike="noStrike" baseline="0" dirty="0">
                <a:solidFill>
                  <a:srgbClr val="221E1F"/>
                </a:solidFill>
              </a:rPr>
              <a:t>After leaving the Pittsburgh Dispatch, Nellie was </a:t>
            </a:r>
            <a:r>
              <a:rPr lang="en-US" sz="3200" b="1" i="0" u="none" strike="noStrike" baseline="0" dirty="0">
                <a:solidFill>
                  <a:srgbClr val="221E1F"/>
                </a:solidFill>
              </a:rPr>
              <a:t>reject</a:t>
            </a:r>
            <a:r>
              <a:rPr lang="en-US" sz="3200" b="0" i="0" u="none" strike="noStrike" baseline="0" dirty="0">
                <a:solidFill>
                  <a:srgbClr val="221E1F"/>
                </a:solidFill>
              </a:rPr>
              <a:t>ed from jobs because newspapers wouldn't hire a woman. She finally got a job at the New York World by agreeing to </a:t>
            </a:r>
            <a:r>
              <a:rPr lang="en-US" sz="3200" b="0" i="0" u="sng" strike="noStrike" baseline="0" dirty="0">
                <a:solidFill>
                  <a:srgbClr val="221E1F"/>
                </a:solidFill>
              </a:rPr>
              <a:t>pretend </a:t>
            </a:r>
            <a:r>
              <a:rPr lang="en-US" sz="3200" b="0" i="0" u="none" strike="noStrike" baseline="0" dirty="0">
                <a:solidFill>
                  <a:srgbClr val="221E1F"/>
                </a:solidFill>
              </a:rPr>
              <a:t>to be </a:t>
            </a:r>
            <a:r>
              <a:rPr lang="en-US" sz="3200" b="0" i="0" u="none" strike="noStrike" baseline="0" dirty="0">
                <a:solidFill>
                  <a:srgbClr val="A3228E"/>
                </a:solidFill>
              </a:rPr>
              <a:t>mentally unwell </a:t>
            </a:r>
            <a:r>
              <a:rPr lang="en-US" sz="3200" b="0" i="0" u="none" strike="noStrike" baseline="0" dirty="0">
                <a:solidFill>
                  <a:srgbClr val="221E1F"/>
                </a:solidFill>
              </a:rPr>
              <a:t>to investigate a mental </a:t>
            </a:r>
            <a:r>
              <a:rPr lang="en-US" sz="3200" b="1" i="0" u="none" strike="noStrike" baseline="0" dirty="0">
                <a:solidFill>
                  <a:srgbClr val="221E1F"/>
                </a:solidFill>
              </a:rPr>
              <a:t>asylum</a:t>
            </a:r>
            <a:r>
              <a:rPr lang="en-US" sz="3200" b="0" i="0" u="none" strike="noStrike" baseline="0" dirty="0">
                <a:solidFill>
                  <a:srgbClr val="221E1F"/>
                </a:solidFill>
              </a:rPr>
              <a:t>. Her report </a:t>
            </a:r>
            <a:r>
              <a:rPr lang="en-US" sz="3200" b="1" i="0" u="none" strike="noStrike" baseline="0" dirty="0">
                <a:solidFill>
                  <a:srgbClr val="221E1F"/>
                </a:solidFill>
              </a:rPr>
              <a:t>expose</a:t>
            </a:r>
            <a:r>
              <a:rPr lang="en-US" sz="3200" b="0" i="0" u="none" strike="noStrike" baseline="0" dirty="0">
                <a:solidFill>
                  <a:srgbClr val="221E1F"/>
                </a:solidFill>
              </a:rPr>
              <a:t>d the asylum's conditions, and it was forced to improve its patient care. During her career, she wrote about many difficult issues, and most of them are in support of women's lives. </a:t>
            </a:r>
          </a:p>
        </p:txBody>
      </p:sp>
      <p:pic>
        <p:nvPicPr>
          <p:cNvPr id="6" name="CD1 TRACK 16">
            <a:hlinkClick r:id="" action="ppaction://media"/>
            <a:extLst>
              <a:ext uri="{FF2B5EF4-FFF2-40B4-BE49-F238E27FC236}">
                <a16:creationId xmlns:a16="http://schemas.microsoft.com/office/drawing/2014/main" id="{7E911B30-3072-4B7E-A33E-AA6009FF432F}"/>
              </a:ext>
            </a:extLst>
          </p:cNvPr>
          <p:cNvPicPr>
            <a:picLocks noChangeAspect="1"/>
          </p:cNvPicPr>
          <p:nvPr>
            <a:audioFile r:link="rId1"/>
            <p:extLst>
              <p:ext uri="{DAA4B4D4-6D71-4841-9C94-3DE7FCFB9230}">
                <p14:media xmlns:p14="http://schemas.microsoft.com/office/powerpoint/2010/main" r:embed="rId2">
                  <p14:trim st="43433" end="47454"/>
                </p14:media>
              </p:ext>
            </p:extLst>
          </p:nvPr>
        </p:nvPicPr>
        <p:blipFill>
          <a:blip r:embed="rId4"/>
          <a:stretch>
            <a:fillRect/>
          </a:stretch>
        </p:blipFill>
        <p:spPr>
          <a:xfrm>
            <a:off x="234322" y="722133"/>
            <a:ext cx="1071717" cy="1071717"/>
          </a:xfrm>
          <a:prstGeom prst="rect">
            <a:avLst/>
          </a:prstGeom>
        </p:spPr>
      </p:pic>
    </p:spTree>
    <p:extLst>
      <p:ext uri="{BB962C8B-B14F-4D97-AF65-F5344CB8AC3E}">
        <p14:creationId xmlns:p14="http://schemas.microsoft.com/office/powerpoint/2010/main" val="248015646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DA557F3-2312-4474-B467-B517ADFAE154}"/>
              </a:ext>
            </a:extLst>
          </p:cNvPr>
          <p:cNvSpPr txBox="1"/>
          <p:nvPr/>
        </p:nvSpPr>
        <p:spPr>
          <a:xfrm>
            <a:off x="137057" y="1030568"/>
            <a:ext cx="11917885" cy="5016758"/>
          </a:xfrm>
          <a:prstGeom prst="rect">
            <a:avLst/>
          </a:prstGeom>
          <a:noFill/>
        </p:spPr>
        <p:txBody>
          <a:bodyPr wrap="square">
            <a:spAutoFit/>
          </a:bodyPr>
          <a:lstStyle/>
          <a:p>
            <a:pPr algn="just"/>
            <a:r>
              <a:rPr lang="en-US" sz="3200" b="0" i="0" u="none" strike="noStrike" baseline="0" dirty="0">
                <a:solidFill>
                  <a:srgbClr val="221E1F"/>
                </a:solidFill>
              </a:rPr>
              <a:t>In 1889, inspired by Jules Verne's novel Around the World in Eighty Days, she took a trip around the world. The idea was rejected by her newspaper at first because "no one but a man can do this", but finally her editor agreed. She traveled alone for most of it, an unusual thing for women to do at the time. She actually met Jules Verne in France and completed the trip after 72 days, setting a world record. </a:t>
            </a:r>
          </a:p>
          <a:p>
            <a:pPr algn="just"/>
            <a:r>
              <a:rPr lang="en-US" sz="3200" b="0" i="0" u="none" strike="noStrike" baseline="0" dirty="0">
                <a:solidFill>
                  <a:srgbClr val="221E1F"/>
                </a:solidFill>
              </a:rPr>
              <a:t>In her later years, Nellie Bly returned to journalism. She wrote reports about World War I and problems that impacted women. Nellie Bly died in 1922 at the age of 57. Her life has inspired dozens of movies, TV series, and books. </a:t>
            </a:r>
            <a:endParaRPr lang="en-US" sz="3200" dirty="0"/>
          </a:p>
        </p:txBody>
      </p:sp>
      <p:pic>
        <p:nvPicPr>
          <p:cNvPr id="3" name="CD1 TRACK 16">
            <a:hlinkClick r:id="" action="ppaction://media"/>
            <a:extLst>
              <a:ext uri="{FF2B5EF4-FFF2-40B4-BE49-F238E27FC236}">
                <a16:creationId xmlns:a16="http://schemas.microsoft.com/office/drawing/2014/main" id="{14E61552-FBAF-4CE2-BCDC-3721B9DC7E6F}"/>
              </a:ext>
            </a:extLst>
          </p:cNvPr>
          <p:cNvPicPr>
            <a:picLocks noChangeAspect="1"/>
          </p:cNvPicPr>
          <p:nvPr>
            <a:audioFile r:link="rId1"/>
            <p:extLst>
              <p:ext uri="{DAA4B4D4-6D71-4841-9C94-3DE7FCFB9230}">
                <p14:media xmlns:p14="http://schemas.microsoft.com/office/powerpoint/2010/main" r:embed="rId2">
                  <p14:trim st="68033" end="1370"/>
                </p14:media>
              </p:ext>
            </p:extLst>
          </p:nvPr>
        </p:nvPicPr>
        <p:blipFill>
          <a:blip r:embed="rId4"/>
          <a:stretch>
            <a:fillRect/>
          </a:stretch>
        </p:blipFill>
        <p:spPr>
          <a:xfrm>
            <a:off x="2277914" y="71620"/>
            <a:ext cx="1071717" cy="1071717"/>
          </a:xfrm>
          <a:prstGeom prst="rect">
            <a:avLst/>
          </a:prstGeom>
        </p:spPr>
      </p:pic>
    </p:spTree>
    <p:extLst>
      <p:ext uri="{BB962C8B-B14F-4D97-AF65-F5344CB8AC3E}">
        <p14:creationId xmlns:p14="http://schemas.microsoft.com/office/powerpoint/2010/main" val="178116673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1040175"/>
            <a:ext cx="1173765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biography about Nellie Bly. What can be said about her? Choose the correct answer.</a:t>
            </a:r>
          </a:p>
        </p:txBody>
      </p:sp>
      <p:sp>
        <p:nvSpPr>
          <p:cNvPr id="19" name="TextBox 18"/>
          <p:cNvSpPr txBox="1"/>
          <p:nvPr/>
        </p:nvSpPr>
        <p:spPr>
          <a:xfrm>
            <a:off x="597158" y="540238"/>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15" name="Flowchart: Connector 14">
            <a:extLst>
              <a:ext uri="{FF2B5EF4-FFF2-40B4-BE49-F238E27FC236}">
                <a16:creationId xmlns:a16="http://schemas.microsoft.com/office/drawing/2014/main" id="{A5664964-6169-4500-A26C-767652417D37}"/>
              </a:ext>
            </a:extLst>
          </p:cNvPr>
          <p:cNvSpPr/>
          <p:nvPr/>
        </p:nvSpPr>
        <p:spPr>
          <a:xfrm>
            <a:off x="225907" y="3429000"/>
            <a:ext cx="588731" cy="588731"/>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620972-D48A-4C75-AE33-0ADF5E6FD264}"/>
              </a:ext>
            </a:extLst>
          </p:cNvPr>
          <p:cNvSpPr txBox="1"/>
          <p:nvPr/>
        </p:nvSpPr>
        <p:spPr>
          <a:xfrm>
            <a:off x="317499" y="2805199"/>
            <a:ext cx="11716099" cy="2862322"/>
          </a:xfrm>
          <a:prstGeom prst="rect">
            <a:avLst/>
          </a:prstGeom>
          <a:noFill/>
        </p:spPr>
        <p:txBody>
          <a:bodyPr wrap="square">
            <a:spAutoFit/>
          </a:bodyPr>
          <a:lstStyle/>
          <a:p>
            <a:pPr algn="l"/>
            <a:endParaRPr lang="en-US" sz="3600" b="0" i="0" u="none" strike="noStrike" baseline="0" dirty="0">
              <a:solidFill>
                <a:srgbClr val="000000"/>
              </a:solidFill>
            </a:endParaRPr>
          </a:p>
          <a:p>
            <a:r>
              <a:rPr lang="en-US" sz="3600" b="0" i="0" u="none" strike="noStrike" baseline="0" dirty="0">
                <a:solidFill>
                  <a:srgbClr val="221E1F"/>
                </a:solidFill>
              </a:rPr>
              <a:t>1. She was a brave woman who changed her field and the world. </a:t>
            </a:r>
          </a:p>
          <a:p>
            <a:r>
              <a:rPr lang="en-US" sz="3600" b="0" i="0" u="none" strike="noStrike" baseline="0" dirty="0">
                <a:solidFill>
                  <a:srgbClr val="221E1F"/>
                </a:solidFill>
              </a:rPr>
              <a:t>2. She was a highly successful woman who was inspired by other women. </a:t>
            </a:r>
            <a:endParaRPr lang="en-US" sz="3600" dirty="0"/>
          </a:p>
        </p:txBody>
      </p:sp>
    </p:spTree>
    <p:extLst>
      <p:ext uri="{BB962C8B-B14F-4D97-AF65-F5344CB8AC3E}">
        <p14:creationId xmlns:p14="http://schemas.microsoft.com/office/powerpoint/2010/main" val="213376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0CC3FF-1445-4B5A-B0DE-DEEC8E9F6EC5}"/>
              </a:ext>
            </a:extLst>
          </p:cNvPr>
          <p:cNvSpPr txBox="1"/>
          <p:nvPr/>
        </p:nvSpPr>
        <p:spPr>
          <a:xfrm>
            <a:off x="296409" y="714931"/>
            <a:ext cx="5165443" cy="76944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4400" b="1" dirty="0">
                <a:solidFill>
                  <a:schemeClr val="bg1"/>
                </a:solidFill>
              </a:rPr>
              <a:t>Vocab in context</a:t>
            </a:r>
          </a:p>
        </p:txBody>
      </p:sp>
      <p:sp>
        <p:nvSpPr>
          <p:cNvPr id="3" name="Rectangle 2">
            <a:extLst>
              <a:ext uri="{FF2B5EF4-FFF2-40B4-BE49-F238E27FC236}">
                <a16:creationId xmlns:a16="http://schemas.microsoft.com/office/drawing/2014/main" id="{9E19D861-038C-4822-9C1C-C82824C92CD2}"/>
              </a:ext>
            </a:extLst>
          </p:cNvPr>
          <p:cNvSpPr/>
          <p:nvPr/>
        </p:nvSpPr>
        <p:spPr>
          <a:xfrm>
            <a:off x="296409" y="1666140"/>
            <a:ext cx="1173765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Can you guess the meaning of the words in bold in the reading text? </a:t>
            </a:r>
          </a:p>
        </p:txBody>
      </p:sp>
      <p:sp>
        <p:nvSpPr>
          <p:cNvPr id="4" name="Rectangle 3">
            <a:extLst>
              <a:ext uri="{FF2B5EF4-FFF2-40B4-BE49-F238E27FC236}">
                <a16:creationId xmlns:a16="http://schemas.microsoft.com/office/drawing/2014/main" id="{9DE75D9C-267A-4C52-B12A-18C6FDD10C8C}"/>
              </a:ext>
            </a:extLst>
          </p:cNvPr>
          <p:cNvSpPr/>
          <p:nvPr/>
        </p:nvSpPr>
        <p:spPr>
          <a:xfrm>
            <a:off x="296409" y="3095018"/>
            <a:ext cx="117376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text again and find their meanings. </a:t>
            </a:r>
          </a:p>
        </p:txBody>
      </p:sp>
    </p:spTree>
    <p:extLst>
      <p:ext uri="{BB962C8B-B14F-4D97-AF65-F5344CB8AC3E}">
        <p14:creationId xmlns:p14="http://schemas.microsoft.com/office/powerpoint/2010/main" val="361870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184D47-548B-4321-8EBD-C7F3D3D8DE83}"/>
              </a:ext>
            </a:extLst>
          </p:cNvPr>
          <p:cNvSpPr/>
          <p:nvPr/>
        </p:nvSpPr>
        <p:spPr>
          <a:xfrm>
            <a:off x="2885875" y="624321"/>
            <a:ext cx="9169276"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Match the bold words in the text with their definitions. </a:t>
            </a:r>
          </a:p>
        </p:txBody>
      </p:sp>
      <p:sp>
        <p:nvSpPr>
          <p:cNvPr id="3" name="TextBox 2">
            <a:extLst>
              <a:ext uri="{FF2B5EF4-FFF2-40B4-BE49-F238E27FC236}">
                <a16:creationId xmlns:a16="http://schemas.microsoft.com/office/drawing/2014/main" id="{4DB540EE-5EA0-4FFE-B663-F7D1A7278309}"/>
              </a:ext>
            </a:extLst>
          </p:cNvPr>
          <p:cNvSpPr txBox="1"/>
          <p:nvPr/>
        </p:nvSpPr>
        <p:spPr>
          <a:xfrm>
            <a:off x="50932" y="788574"/>
            <a:ext cx="266158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Vocab in context</a:t>
            </a:r>
          </a:p>
        </p:txBody>
      </p:sp>
      <p:graphicFrame>
        <p:nvGraphicFramePr>
          <p:cNvPr id="4" name="Table 4">
            <a:extLst>
              <a:ext uri="{FF2B5EF4-FFF2-40B4-BE49-F238E27FC236}">
                <a16:creationId xmlns:a16="http://schemas.microsoft.com/office/drawing/2014/main" id="{F02D8D14-ECB2-4062-846A-8EF754F892AB}"/>
              </a:ext>
            </a:extLst>
          </p:cNvPr>
          <p:cNvGraphicFramePr>
            <a:graphicFrameLocks noGrp="1"/>
          </p:cNvGraphicFramePr>
          <p:nvPr>
            <p:extLst>
              <p:ext uri="{D42A27DB-BD31-4B8C-83A1-F6EECF244321}">
                <p14:modId xmlns:p14="http://schemas.microsoft.com/office/powerpoint/2010/main" val="1821773482"/>
              </p:ext>
            </p:extLst>
          </p:nvPr>
        </p:nvGraphicFramePr>
        <p:xfrm>
          <a:off x="136848" y="1399890"/>
          <a:ext cx="11783805" cy="1365611"/>
        </p:xfrm>
        <a:graphic>
          <a:graphicData uri="http://schemas.openxmlformats.org/drawingml/2006/table">
            <a:tbl>
              <a:tblPr firstRow="1" bandRow="1">
                <a:tableStyleId>{5C22544A-7EE6-4342-B048-85BDC9FD1C3A}</a:tableStyleId>
              </a:tblPr>
              <a:tblGrid>
                <a:gridCol w="2356761">
                  <a:extLst>
                    <a:ext uri="{9D8B030D-6E8A-4147-A177-3AD203B41FA5}">
                      <a16:colId xmlns:a16="http://schemas.microsoft.com/office/drawing/2014/main" val="4107370702"/>
                    </a:ext>
                  </a:extLst>
                </a:gridCol>
                <a:gridCol w="2356761">
                  <a:extLst>
                    <a:ext uri="{9D8B030D-6E8A-4147-A177-3AD203B41FA5}">
                      <a16:colId xmlns:a16="http://schemas.microsoft.com/office/drawing/2014/main" val="1565827393"/>
                    </a:ext>
                  </a:extLst>
                </a:gridCol>
                <a:gridCol w="2356761">
                  <a:extLst>
                    <a:ext uri="{9D8B030D-6E8A-4147-A177-3AD203B41FA5}">
                      <a16:colId xmlns:a16="http://schemas.microsoft.com/office/drawing/2014/main" val="3514809911"/>
                    </a:ext>
                  </a:extLst>
                </a:gridCol>
                <a:gridCol w="2356761">
                  <a:extLst>
                    <a:ext uri="{9D8B030D-6E8A-4147-A177-3AD203B41FA5}">
                      <a16:colId xmlns:a16="http://schemas.microsoft.com/office/drawing/2014/main" val="3711432084"/>
                    </a:ext>
                  </a:extLst>
                </a:gridCol>
                <a:gridCol w="2356761">
                  <a:extLst>
                    <a:ext uri="{9D8B030D-6E8A-4147-A177-3AD203B41FA5}">
                      <a16:colId xmlns:a16="http://schemas.microsoft.com/office/drawing/2014/main" val="430253401"/>
                    </a:ext>
                  </a:extLst>
                </a:gridCol>
              </a:tblGrid>
              <a:tr h="1365611">
                <a:tc>
                  <a:txBody>
                    <a:bodyPr/>
                    <a:lstStyle/>
                    <a:p>
                      <a:pPr algn="ctr"/>
                      <a:r>
                        <a:rPr lang="en-US" sz="3200" dirty="0">
                          <a:solidFill>
                            <a:schemeClr val="tx1"/>
                          </a:solidFill>
                        </a:rPr>
                        <a:t>investigative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chemeClr val="tx1"/>
                          </a:solidFill>
                        </a:rPr>
                        <a:t>impress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chemeClr val="tx1"/>
                          </a:solidFill>
                        </a:rPr>
                        <a:t>reject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chemeClr val="tx1"/>
                          </a:solidFill>
                        </a:rPr>
                        <a:t>expose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200" dirty="0">
                          <a:solidFill>
                            <a:schemeClr val="tx1"/>
                          </a:solidFill>
                        </a:rPr>
                        <a:t>asylum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420343"/>
                  </a:ext>
                </a:extLst>
              </a:tr>
            </a:tbl>
          </a:graphicData>
        </a:graphic>
      </p:graphicFrame>
      <p:pic>
        <p:nvPicPr>
          <p:cNvPr id="6" name="Picture 5">
            <a:extLst>
              <a:ext uri="{FF2B5EF4-FFF2-40B4-BE49-F238E27FC236}">
                <a16:creationId xmlns:a16="http://schemas.microsoft.com/office/drawing/2014/main" id="{6E7A4ADB-67E7-4BAA-91F6-3A1AF9A2A4D6}"/>
              </a:ext>
            </a:extLst>
          </p:cNvPr>
          <p:cNvPicPr>
            <a:picLocks noChangeAspect="1"/>
          </p:cNvPicPr>
          <p:nvPr/>
        </p:nvPicPr>
        <p:blipFill>
          <a:blip r:embed="rId2"/>
          <a:stretch>
            <a:fillRect/>
          </a:stretch>
        </p:blipFill>
        <p:spPr>
          <a:xfrm>
            <a:off x="0" y="3275613"/>
            <a:ext cx="12192000" cy="3031048"/>
          </a:xfrm>
          <a:prstGeom prst="rect">
            <a:avLst/>
          </a:prstGeom>
        </p:spPr>
      </p:pic>
      <p:sp>
        <p:nvSpPr>
          <p:cNvPr id="7" name="Rectangle 6">
            <a:extLst>
              <a:ext uri="{FF2B5EF4-FFF2-40B4-BE49-F238E27FC236}">
                <a16:creationId xmlns:a16="http://schemas.microsoft.com/office/drawing/2014/main" id="{245AFFAE-2756-4F7A-8801-D0E3D131E198}"/>
              </a:ext>
            </a:extLst>
          </p:cNvPr>
          <p:cNvSpPr/>
          <p:nvPr/>
        </p:nvSpPr>
        <p:spPr>
          <a:xfrm>
            <a:off x="908846" y="3297915"/>
            <a:ext cx="1555575" cy="584775"/>
          </a:xfrm>
          <a:prstGeom prst="rect">
            <a:avLst/>
          </a:prstGeom>
        </p:spPr>
        <p:txBody>
          <a:bodyPr wrap="square">
            <a:spAutoFit/>
          </a:bodyPr>
          <a:lstStyle/>
          <a:p>
            <a:r>
              <a:rPr lang="en-US" sz="3200" b="1" dirty="0">
                <a:solidFill>
                  <a:srgbClr val="FF0000"/>
                </a:solidFill>
              </a:rPr>
              <a:t>asylum</a:t>
            </a:r>
          </a:p>
        </p:txBody>
      </p:sp>
      <p:sp>
        <p:nvSpPr>
          <p:cNvPr id="8" name="Rectangle 7">
            <a:extLst>
              <a:ext uri="{FF2B5EF4-FFF2-40B4-BE49-F238E27FC236}">
                <a16:creationId xmlns:a16="http://schemas.microsoft.com/office/drawing/2014/main" id="{0DBA0895-E21E-40E1-B99E-80646D6CDF25}"/>
              </a:ext>
            </a:extLst>
          </p:cNvPr>
          <p:cNvSpPr/>
          <p:nvPr/>
        </p:nvSpPr>
        <p:spPr>
          <a:xfrm>
            <a:off x="635619" y="3838086"/>
            <a:ext cx="2341756" cy="584775"/>
          </a:xfrm>
          <a:prstGeom prst="rect">
            <a:avLst/>
          </a:prstGeom>
        </p:spPr>
        <p:txBody>
          <a:bodyPr wrap="square">
            <a:spAutoFit/>
          </a:bodyPr>
          <a:lstStyle/>
          <a:p>
            <a:r>
              <a:rPr lang="en-US" sz="3200" b="1" dirty="0">
                <a:solidFill>
                  <a:srgbClr val="FF0000"/>
                </a:solidFill>
              </a:rPr>
              <a:t>investigate</a:t>
            </a:r>
          </a:p>
        </p:txBody>
      </p:sp>
      <p:sp>
        <p:nvSpPr>
          <p:cNvPr id="9" name="Rectangle 8">
            <a:extLst>
              <a:ext uri="{FF2B5EF4-FFF2-40B4-BE49-F238E27FC236}">
                <a16:creationId xmlns:a16="http://schemas.microsoft.com/office/drawing/2014/main" id="{017F62F9-9F48-4900-B630-CF621DA763E5}"/>
              </a:ext>
            </a:extLst>
          </p:cNvPr>
          <p:cNvSpPr/>
          <p:nvPr/>
        </p:nvSpPr>
        <p:spPr>
          <a:xfrm>
            <a:off x="908845" y="4370367"/>
            <a:ext cx="1948665" cy="584775"/>
          </a:xfrm>
          <a:prstGeom prst="rect">
            <a:avLst/>
          </a:prstGeom>
        </p:spPr>
        <p:txBody>
          <a:bodyPr wrap="square">
            <a:spAutoFit/>
          </a:bodyPr>
          <a:lstStyle/>
          <a:p>
            <a:r>
              <a:rPr lang="en-US" sz="3200" b="1" dirty="0">
                <a:solidFill>
                  <a:srgbClr val="FF0000"/>
                </a:solidFill>
              </a:rPr>
              <a:t>impress</a:t>
            </a:r>
          </a:p>
        </p:txBody>
      </p:sp>
      <p:sp>
        <p:nvSpPr>
          <p:cNvPr id="10" name="Rectangle 9">
            <a:extLst>
              <a:ext uri="{FF2B5EF4-FFF2-40B4-BE49-F238E27FC236}">
                <a16:creationId xmlns:a16="http://schemas.microsoft.com/office/drawing/2014/main" id="{DE66C9D5-9B52-404C-962B-87D66A0A5A75}"/>
              </a:ext>
            </a:extLst>
          </p:cNvPr>
          <p:cNvSpPr/>
          <p:nvPr/>
        </p:nvSpPr>
        <p:spPr>
          <a:xfrm>
            <a:off x="1028709" y="4906042"/>
            <a:ext cx="1346501" cy="584775"/>
          </a:xfrm>
          <a:prstGeom prst="rect">
            <a:avLst/>
          </a:prstGeom>
        </p:spPr>
        <p:txBody>
          <a:bodyPr wrap="square">
            <a:spAutoFit/>
          </a:bodyPr>
          <a:lstStyle/>
          <a:p>
            <a:r>
              <a:rPr lang="en-US" sz="3200" b="1" dirty="0">
                <a:solidFill>
                  <a:srgbClr val="FF0000"/>
                </a:solidFill>
              </a:rPr>
              <a:t>reject</a:t>
            </a:r>
          </a:p>
        </p:txBody>
      </p:sp>
      <p:sp>
        <p:nvSpPr>
          <p:cNvPr id="11" name="Rectangle 10">
            <a:extLst>
              <a:ext uri="{FF2B5EF4-FFF2-40B4-BE49-F238E27FC236}">
                <a16:creationId xmlns:a16="http://schemas.microsoft.com/office/drawing/2014/main" id="{B2E58C0E-8FD5-4C16-A34D-CC9EF01B20E5}"/>
              </a:ext>
            </a:extLst>
          </p:cNvPr>
          <p:cNvSpPr/>
          <p:nvPr/>
        </p:nvSpPr>
        <p:spPr>
          <a:xfrm>
            <a:off x="908845" y="5438456"/>
            <a:ext cx="1466365" cy="584775"/>
          </a:xfrm>
          <a:prstGeom prst="rect">
            <a:avLst/>
          </a:prstGeom>
        </p:spPr>
        <p:txBody>
          <a:bodyPr wrap="square">
            <a:spAutoFit/>
          </a:bodyPr>
          <a:lstStyle/>
          <a:p>
            <a:r>
              <a:rPr lang="en-US" sz="3200" b="1" dirty="0">
                <a:solidFill>
                  <a:srgbClr val="FF0000"/>
                </a:solidFill>
              </a:rPr>
              <a:t>expose</a:t>
            </a:r>
          </a:p>
        </p:txBody>
      </p:sp>
    </p:spTree>
    <p:extLst>
      <p:ext uri="{BB962C8B-B14F-4D97-AF65-F5344CB8AC3E}">
        <p14:creationId xmlns:p14="http://schemas.microsoft.com/office/powerpoint/2010/main" val="34535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19529" y="566862"/>
            <a:ext cx="5561497" cy="5724275"/>
          </a:xfrm>
          <a:prstGeom prst="rect">
            <a:avLst/>
          </a:prstGeom>
        </p:spPr>
      </p:pic>
      <p:sp>
        <p:nvSpPr>
          <p:cNvPr id="3" name="TextBox 2"/>
          <p:cNvSpPr txBox="1"/>
          <p:nvPr/>
        </p:nvSpPr>
        <p:spPr>
          <a:xfrm>
            <a:off x="5921045" y="566862"/>
            <a:ext cx="6270955" cy="326454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lvl="0">
              <a:lnSpc>
                <a:spcPct val="115000"/>
              </a:lnSpc>
            </a:pPr>
            <a:r>
              <a:rPr lang="en-US" sz="3600" dirty="0">
                <a:solidFill>
                  <a:srgbClr val="0070C0"/>
                </a:solidFill>
              </a:rPr>
              <a:t>- practice listening and reading for gist and specific information</a:t>
            </a:r>
            <a:r>
              <a:rPr lang="vi-VN" sz="3600" dirty="0">
                <a:solidFill>
                  <a:srgbClr val="0070C0"/>
                </a:solidFill>
              </a:rPr>
              <a:t>.</a:t>
            </a:r>
            <a:endParaRPr lang="en-US" sz="3600" dirty="0">
              <a:solidFill>
                <a:srgbClr val="0070C0"/>
              </a:solidFill>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F21CAD-BA6E-4288-BDA6-0F04692F7981}"/>
              </a:ext>
            </a:extLst>
          </p:cNvPr>
          <p:cNvPicPr>
            <a:picLocks noChangeAspect="1"/>
          </p:cNvPicPr>
          <p:nvPr/>
        </p:nvPicPr>
        <p:blipFill>
          <a:blip r:embed="rId2"/>
          <a:stretch>
            <a:fillRect/>
          </a:stretch>
        </p:blipFill>
        <p:spPr>
          <a:xfrm>
            <a:off x="598015" y="429865"/>
            <a:ext cx="11406181" cy="6283918"/>
          </a:xfrm>
          <a:prstGeom prst="rect">
            <a:avLst/>
          </a:prstGeom>
        </p:spPr>
      </p:pic>
    </p:spTree>
    <p:extLst>
      <p:ext uri="{BB962C8B-B14F-4D97-AF65-F5344CB8AC3E}">
        <p14:creationId xmlns:p14="http://schemas.microsoft.com/office/powerpoint/2010/main" val="355165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1E0C90-553B-4BA8-873C-19FC41821286}"/>
              </a:ext>
            </a:extLst>
          </p:cNvPr>
          <p:cNvSpPr/>
          <p:nvPr/>
        </p:nvSpPr>
        <p:spPr>
          <a:xfrm>
            <a:off x="136849" y="492967"/>
            <a:ext cx="117376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questions and underline the key words. </a:t>
            </a:r>
          </a:p>
        </p:txBody>
      </p:sp>
      <p:sp>
        <p:nvSpPr>
          <p:cNvPr id="3" name="TextBox 2">
            <a:extLst>
              <a:ext uri="{FF2B5EF4-FFF2-40B4-BE49-F238E27FC236}">
                <a16:creationId xmlns:a16="http://schemas.microsoft.com/office/drawing/2014/main" id="{A23FCD2A-D5D8-44B6-86D3-D9DDD44E5355}"/>
              </a:ext>
            </a:extLst>
          </p:cNvPr>
          <p:cNvSpPr txBox="1"/>
          <p:nvPr/>
        </p:nvSpPr>
        <p:spPr>
          <a:xfrm>
            <a:off x="69384" y="2077219"/>
            <a:ext cx="11879185" cy="3046988"/>
          </a:xfrm>
          <a:prstGeom prst="rect">
            <a:avLst/>
          </a:prstGeom>
          <a:noFill/>
        </p:spPr>
        <p:txBody>
          <a:bodyPr wrap="square">
            <a:spAutoFit/>
          </a:bodyPr>
          <a:lstStyle/>
          <a:p>
            <a:r>
              <a:rPr lang="en-US" sz="3200" b="1" i="0" dirty="0">
                <a:solidFill>
                  <a:srgbClr val="242021"/>
                </a:solidFill>
                <a:effectLst/>
                <a:latin typeface="Calibri (body)"/>
              </a:rPr>
              <a:t>1. According to paragraph 2, all of the following are true EXCEPT _____.</a:t>
            </a:r>
            <a:br>
              <a:rPr lang="en-US" sz="3200" b="0" i="0" dirty="0">
                <a:solidFill>
                  <a:srgbClr val="242021"/>
                </a:solidFill>
                <a:effectLst/>
                <a:latin typeface="Calibri (body)"/>
              </a:rPr>
            </a:br>
            <a:r>
              <a:rPr lang="en-US" sz="3200" b="0" i="0" dirty="0">
                <a:solidFill>
                  <a:srgbClr val="242021"/>
                </a:solidFill>
                <a:effectLst/>
                <a:latin typeface="Calibri (body)"/>
              </a:rPr>
              <a:t>A. Nellie Bly wasn't happy with career options women had back then.</a:t>
            </a:r>
          </a:p>
          <a:p>
            <a:pPr algn="just"/>
            <a:r>
              <a:rPr lang="en-US" sz="3200" b="0" i="0" dirty="0">
                <a:solidFill>
                  <a:srgbClr val="242021"/>
                </a:solidFill>
                <a:effectLst/>
                <a:latin typeface="Calibri (body)"/>
              </a:rPr>
              <a:t>B. Elizabeth Jane Cochran wrote her first article under the name Nellie Bly.</a:t>
            </a:r>
          </a:p>
          <a:p>
            <a:pPr algn="just"/>
            <a:r>
              <a:rPr lang="en-US" sz="3200" b="0" i="0" dirty="0">
                <a:solidFill>
                  <a:srgbClr val="242021"/>
                </a:solidFill>
                <a:effectLst/>
                <a:latin typeface="Calibri (body)"/>
              </a:rPr>
              <a:t>C. Nellie Bly was interested in writing about women's lives.</a:t>
            </a:r>
            <a:r>
              <a:rPr lang="en-US" sz="3200" dirty="0">
                <a:latin typeface="Calibri (body)"/>
              </a:rPr>
              <a:t> </a:t>
            </a:r>
            <a:endParaRPr lang="en-US" sz="3200" dirty="0"/>
          </a:p>
        </p:txBody>
      </p:sp>
      <p:sp>
        <p:nvSpPr>
          <p:cNvPr id="4" name="TextBox 3">
            <a:extLst>
              <a:ext uri="{FF2B5EF4-FFF2-40B4-BE49-F238E27FC236}">
                <a16:creationId xmlns:a16="http://schemas.microsoft.com/office/drawing/2014/main" id="{5031CF83-898F-47C0-BA70-902E67FD5834}"/>
              </a:ext>
            </a:extLst>
          </p:cNvPr>
          <p:cNvSpPr txBox="1"/>
          <p:nvPr/>
        </p:nvSpPr>
        <p:spPr>
          <a:xfrm>
            <a:off x="69384" y="1321168"/>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cxnSp>
        <p:nvCxnSpPr>
          <p:cNvPr id="5" name="Straight Connector 4">
            <a:extLst>
              <a:ext uri="{FF2B5EF4-FFF2-40B4-BE49-F238E27FC236}">
                <a16:creationId xmlns:a16="http://schemas.microsoft.com/office/drawing/2014/main" id="{5B7083CA-A81F-4543-B00C-7834F525E071}"/>
              </a:ext>
            </a:extLst>
          </p:cNvPr>
          <p:cNvCxnSpPr>
            <a:cxnSpLocks/>
          </p:cNvCxnSpPr>
          <p:nvPr/>
        </p:nvCxnSpPr>
        <p:spPr>
          <a:xfrm flipV="1">
            <a:off x="2681831" y="2612217"/>
            <a:ext cx="2098824" cy="2665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B83C39-5930-4846-9B0A-E1504E8234B7}"/>
              </a:ext>
            </a:extLst>
          </p:cNvPr>
          <p:cNvCxnSpPr>
            <a:cxnSpLocks/>
          </p:cNvCxnSpPr>
          <p:nvPr/>
        </p:nvCxnSpPr>
        <p:spPr>
          <a:xfrm flipV="1">
            <a:off x="4956262" y="2559093"/>
            <a:ext cx="4553907" cy="5312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1357D3-1B34-4F2F-8486-F4B855E5098D}"/>
              </a:ext>
            </a:extLst>
          </p:cNvPr>
          <p:cNvCxnSpPr>
            <a:cxnSpLocks/>
          </p:cNvCxnSpPr>
          <p:nvPr/>
        </p:nvCxnSpPr>
        <p:spPr>
          <a:xfrm flipV="1">
            <a:off x="9636841" y="2567245"/>
            <a:ext cx="1415739" cy="9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D90282-8669-4457-8F62-D449F985D89A}"/>
              </a:ext>
            </a:extLst>
          </p:cNvPr>
          <p:cNvCxnSpPr>
            <a:cxnSpLocks/>
          </p:cNvCxnSpPr>
          <p:nvPr/>
        </p:nvCxnSpPr>
        <p:spPr>
          <a:xfrm flipV="1">
            <a:off x="555073" y="3603355"/>
            <a:ext cx="7073110"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0A796BF-2B73-40D0-84FC-45D74C1D603C}"/>
              </a:ext>
            </a:extLst>
          </p:cNvPr>
          <p:cNvCxnSpPr>
            <a:cxnSpLocks/>
          </p:cNvCxnSpPr>
          <p:nvPr/>
        </p:nvCxnSpPr>
        <p:spPr>
          <a:xfrm flipV="1">
            <a:off x="7878773" y="3550139"/>
            <a:ext cx="3572706" cy="5057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FE9E24-F15E-4563-AF63-928D612143BB}"/>
              </a:ext>
            </a:extLst>
          </p:cNvPr>
          <p:cNvCxnSpPr>
            <a:cxnSpLocks/>
          </p:cNvCxnSpPr>
          <p:nvPr/>
        </p:nvCxnSpPr>
        <p:spPr>
          <a:xfrm flipV="1">
            <a:off x="639967" y="4062602"/>
            <a:ext cx="7374841"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E62F38-51F2-4A53-B0CC-0284776BC477}"/>
              </a:ext>
            </a:extLst>
          </p:cNvPr>
          <p:cNvCxnSpPr>
            <a:cxnSpLocks/>
          </p:cNvCxnSpPr>
          <p:nvPr/>
        </p:nvCxnSpPr>
        <p:spPr>
          <a:xfrm flipV="1">
            <a:off x="9849745" y="4012028"/>
            <a:ext cx="2024755" cy="2823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9E688C-D8B7-47AA-A6D3-B99B3F7AC548}"/>
              </a:ext>
            </a:extLst>
          </p:cNvPr>
          <p:cNvCxnSpPr>
            <a:cxnSpLocks/>
          </p:cNvCxnSpPr>
          <p:nvPr/>
        </p:nvCxnSpPr>
        <p:spPr>
          <a:xfrm flipV="1">
            <a:off x="639966" y="5051098"/>
            <a:ext cx="3907486" cy="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18DE5C-FDA5-4116-9FF7-F108A7902C76}"/>
              </a:ext>
            </a:extLst>
          </p:cNvPr>
          <p:cNvCxnSpPr>
            <a:cxnSpLocks/>
          </p:cNvCxnSpPr>
          <p:nvPr/>
        </p:nvCxnSpPr>
        <p:spPr>
          <a:xfrm>
            <a:off x="5217080" y="5073634"/>
            <a:ext cx="455288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78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circle(in)">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circle(in)">
                                      <p:cBhvr>
                                        <p:cTn id="42" dur="2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circle(in)">
                                      <p:cBhvr>
                                        <p:cTn id="4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6311896E-EDC3-4214-8E79-902840F82E28}"/>
              </a:ext>
            </a:extLst>
          </p:cNvPr>
          <p:cNvSpPr txBox="1"/>
          <p:nvPr/>
        </p:nvSpPr>
        <p:spPr>
          <a:xfrm>
            <a:off x="300452" y="2397948"/>
            <a:ext cx="11251581" cy="2062103"/>
          </a:xfrm>
          <a:prstGeom prst="rect">
            <a:avLst/>
          </a:prstGeom>
          <a:noFill/>
        </p:spPr>
        <p:txBody>
          <a:bodyPr wrap="square">
            <a:spAutoFit/>
          </a:bodyPr>
          <a:lstStyle/>
          <a:p>
            <a:r>
              <a:rPr lang="en-US" sz="3200" b="1" i="0" dirty="0">
                <a:solidFill>
                  <a:srgbClr val="242021"/>
                </a:solidFill>
                <a:effectLst/>
                <a:latin typeface="Calibri (body)"/>
              </a:rPr>
              <a:t>2. The word </a:t>
            </a:r>
            <a:r>
              <a:rPr lang="en-US" sz="3200" b="1" i="0" u="sng" dirty="0">
                <a:solidFill>
                  <a:srgbClr val="92D050"/>
                </a:solidFill>
                <a:effectLst/>
                <a:latin typeface="Calibri (body)"/>
              </a:rPr>
              <a:t>pretend </a:t>
            </a:r>
            <a:r>
              <a:rPr lang="en-US" sz="3200" b="1" i="0" dirty="0">
                <a:solidFill>
                  <a:srgbClr val="242021"/>
                </a:solidFill>
                <a:effectLst/>
                <a:latin typeface="Calibri (body)"/>
              </a:rPr>
              <a:t>in paragraph 3 is closest in meaning to ____.</a:t>
            </a:r>
            <a:br>
              <a:rPr lang="en-US" sz="3200" b="0" i="0" dirty="0">
                <a:solidFill>
                  <a:srgbClr val="242021"/>
                </a:solidFill>
                <a:effectLst/>
                <a:latin typeface="Calibri (body)"/>
              </a:rPr>
            </a:br>
            <a:r>
              <a:rPr lang="en-US" sz="3200" b="0" i="0" dirty="0">
                <a:solidFill>
                  <a:srgbClr val="242021"/>
                </a:solidFill>
                <a:effectLst/>
                <a:latin typeface="Calibri (body)"/>
              </a:rPr>
              <a:t>A. put on an act</a:t>
            </a:r>
            <a:br>
              <a:rPr lang="en-US" sz="3200" b="0" i="0" dirty="0">
                <a:solidFill>
                  <a:srgbClr val="242021"/>
                </a:solidFill>
                <a:effectLst/>
                <a:latin typeface="Calibri (body)"/>
              </a:rPr>
            </a:br>
            <a:r>
              <a:rPr lang="en-US" sz="3200" b="0" i="0" dirty="0">
                <a:solidFill>
                  <a:srgbClr val="242021"/>
                </a:solidFill>
                <a:effectLst/>
                <a:latin typeface="Calibri (body)"/>
              </a:rPr>
              <a:t>B. imagine</a:t>
            </a:r>
            <a:br>
              <a:rPr lang="en-US" sz="3200" b="0" i="0" dirty="0">
                <a:solidFill>
                  <a:srgbClr val="242021"/>
                </a:solidFill>
                <a:effectLst/>
                <a:latin typeface="Calibri (body)"/>
              </a:rPr>
            </a:br>
            <a:r>
              <a:rPr lang="en-US" sz="3200" b="0" i="0" dirty="0">
                <a:solidFill>
                  <a:srgbClr val="242021"/>
                </a:solidFill>
                <a:effectLst/>
                <a:latin typeface="Calibri (body)"/>
              </a:rPr>
              <a:t>C. say</a:t>
            </a:r>
            <a:r>
              <a:rPr lang="en-US" sz="3200" dirty="0">
                <a:latin typeface="Calibri (body)"/>
              </a:rPr>
              <a:t> </a:t>
            </a:r>
          </a:p>
        </p:txBody>
      </p:sp>
      <p:sp>
        <p:nvSpPr>
          <p:cNvPr id="2" name="Rectangle 1">
            <a:extLst>
              <a:ext uri="{FF2B5EF4-FFF2-40B4-BE49-F238E27FC236}">
                <a16:creationId xmlns:a16="http://schemas.microsoft.com/office/drawing/2014/main" id="{E81E0C90-553B-4BA8-873C-19FC41821286}"/>
              </a:ext>
            </a:extLst>
          </p:cNvPr>
          <p:cNvSpPr/>
          <p:nvPr/>
        </p:nvSpPr>
        <p:spPr>
          <a:xfrm>
            <a:off x="136849" y="492967"/>
            <a:ext cx="117376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questions and underline the key words. </a:t>
            </a:r>
          </a:p>
        </p:txBody>
      </p:sp>
      <p:sp>
        <p:nvSpPr>
          <p:cNvPr id="4" name="TextBox 3">
            <a:extLst>
              <a:ext uri="{FF2B5EF4-FFF2-40B4-BE49-F238E27FC236}">
                <a16:creationId xmlns:a16="http://schemas.microsoft.com/office/drawing/2014/main" id="{5031CF83-898F-47C0-BA70-902E67FD5834}"/>
              </a:ext>
            </a:extLst>
          </p:cNvPr>
          <p:cNvSpPr txBox="1"/>
          <p:nvPr/>
        </p:nvSpPr>
        <p:spPr>
          <a:xfrm>
            <a:off x="69384" y="1321168"/>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cxnSp>
        <p:nvCxnSpPr>
          <p:cNvPr id="5" name="Straight Connector 4">
            <a:extLst>
              <a:ext uri="{FF2B5EF4-FFF2-40B4-BE49-F238E27FC236}">
                <a16:creationId xmlns:a16="http://schemas.microsoft.com/office/drawing/2014/main" id="{5B7083CA-A81F-4543-B00C-7834F525E071}"/>
              </a:ext>
            </a:extLst>
          </p:cNvPr>
          <p:cNvCxnSpPr>
            <a:cxnSpLocks/>
          </p:cNvCxnSpPr>
          <p:nvPr/>
        </p:nvCxnSpPr>
        <p:spPr>
          <a:xfrm flipV="1">
            <a:off x="2497724" y="2953271"/>
            <a:ext cx="3774201" cy="4254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B83C39-5930-4846-9B0A-E1504E8234B7}"/>
              </a:ext>
            </a:extLst>
          </p:cNvPr>
          <p:cNvCxnSpPr>
            <a:cxnSpLocks/>
          </p:cNvCxnSpPr>
          <p:nvPr/>
        </p:nvCxnSpPr>
        <p:spPr>
          <a:xfrm flipV="1">
            <a:off x="6735966" y="2953271"/>
            <a:ext cx="3561774"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F1357D3-1B34-4F2F-8486-F4B855E5098D}"/>
              </a:ext>
            </a:extLst>
          </p:cNvPr>
          <p:cNvCxnSpPr>
            <a:cxnSpLocks/>
          </p:cNvCxnSpPr>
          <p:nvPr/>
        </p:nvCxnSpPr>
        <p:spPr>
          <a:xfrm flipV="1">
            <a:off x="904014" y="3428999"/>
            <a:ext cx="2072389" cy="1841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D90282-8669-4457-8F62-D449F985D89A}"/>
              </a:ext>
            </a:extLst>
          </p:cNvPr>
          <p:cNvCxnSpPr>
            <a:cxnSpLocks/>
          </p:cNvCxnSpPr>
          <p:nvPr/>
        </p:nvCxnSpPr>
        <p:spPr>
          <a:xfrm flipV="1">
            <a:off x="714632" y="4382744"/>
            <a:ext cx="660036"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0A796BF-2B73-40D0-84FC-45D74C1D603C}"/>
              </a:ext>
            </a:extLst>
          </p:cNvPr>
          <p:cNvCxnSpPr>
            <a:cxnSpLocks/>
          </p:cNvCxnSpPr>
          <p:nvPr/>
        </p:nvCxnSpPr>
        <p:spPr>
          <a:xfrm flipV="1">
            <a:off x="796776" y="3880591"/>
            <a:ext cx="1271364"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86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circle(in)">
                                      <p:cBhvr>
                                        <p:cTn id="2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179BFFBF-F578-4235-858D-A52325086508}"/>
              </a:ext>
            </a:extLst>
          </p:cNvPr>
          <p:cNvSpPr txBox="1"/>
          <p:nvPr/>
        </p:nvSpPr>
        <p:spPr>
          <a:xfrm>
            <a:off x="387250" y="2896783"/>
            <a:ext cx="11251581" cy="2554545"/>
          </a:xfrm>
          <a:prstGeom prst="rect">
            <a:avLst/>
          </a:prstGeom>
          <a:noFill/>
        </p:spPr>
        <p:txBody>
          <a:bodyPr wrap="square">
            <a:spAutoFit/>
          </a:bodyPr>
          <a:lstStyle/>
          <a:p>
            <a:r>
              <a:rPr lang="en-US" sz="3200" b="1" i="0" dirty="0">
                <a:solidFill>
                  <a:srgbClr val="242021"/>
                </a:solidFill>
                <a:effectLst/>
                <a:latin typeface="Calibri (body)"/>
              </a:rPr>
              <a:t>4. Which of the following can be inferred from paragraph 3?</a:t>
            </a:r>
            <a:br>
              <a:rPr lang="en-US" sz="3200" b="0" i="0" dirty="0">
                <a:solidFill>
                  <a:srgbClr val="242021"/>
                </a:solidFill>
                <a:effectLst/>
                <a:latin typeface="Calibri (body)"/>
              </a:rPr>
            </a:br>
            <a:r>
              <a:rPr lang="en-US" sz="3200" b="0" i="0" dirty="0">
                <a:solidFill>
                  <a:srgbClr val="242021"/>
                </a:solidFill>
                <a:effectLst/>
                <a:latin typeface="Calibri (body)"/>
              </a:rPr>
              <a:t>A. The mental hospital treated its patients badly.</a:t>
            </a:r>
            <a:br>
              <a:rPr lang="en-US" sz="3200" b="0" i="0" dirty="0">
                <a:solidFill>
                  <a:srgbClr val="242021"/>
                </a:solidFill>
                <a:effectLst/>
                <a:latin typeface="Calibri (body)"/>
              </a:rPr>
            </a:br>
            <a:r>
              <a:rPr lang="en-US" sz="3200" b="0" i="0" dirty="0">
                <a:solidFill>
                  <a:srgbClr val="242021"/>
                </a:solidFill>
                <a:effectLst/>
                <a:latin typeface="Calibri (body)"/>
              </a:rPr>
              <a:t>B. Nellie Bly was already well known as a journalist before </a:t>
            </a:r>
          </a:p>
          <a:p>
            <a:r>
              <a:rPr lang="en-US" sz="3200" b="0" i="0" dirty="0">
                <a:solidFill>
                  <a:srgbClr val="242021"/>
                </a:solidFill>
                <a:effectLst/>
                <a:latin typeface="Calibri (body)"/>
              </a:rPr>
              <a:t>she wrote for the </a:t>
            </a:r>
            <a:r>
              <a:rPr lang="en-US" sz="3200" b="0" i="1" dirty="0">
                <a:solidFill>
                  <a:srgbClr val="242021"/>
                </a:solidFill>
                <a:effectLst/>
                <a:latin typeface="Calibri (body)"/>
              </a:rPr>
              <a:t>New York World</a:t>
            </a:r>
            <a:r>
              <a:rPr lang="en-US" sz="3200" b="0" i="0" dirty="0">
                <a:solidFill>
                  <a:srgbClr val="242021"/>
                </a:solidFill>
                <a:effectLst/>
                <a:latin typeface="Calibri (body)"/>
              </a:rPr>
              <a:t>.</a:t>
            </a:r>
            <a:br>
              <a:rPr lang="en-US" sz="3200" b="0" i="0" dirty="0">
                <a:solidFill>
                  <a:srgbClr val="242021"/>
                </a:solidFill>
                <a:effectLst/>
                <a:latin typeface="Calibri (body)"/>
              </a:rPr>
            </a:br>
            <a:r>
              <a:rPr lang="en-US" sz="3200" b="0" i="0" dirty="0">
                <a:solidFill>
                  <a:srgbClr val="242021"/>
                </a:solidFill>
                <a:effectLst/>
                <a:latin typeface="Calibri (body)"/>
              </a:rPr>
              <a:t>C. Nellie didn't have any difficulty getting into the hospital.</a:t>
            </a:r>
            <a:r>
              <a:rPr lang="en-US" sz="3200" dirty="0">
                <a:latin typeface="Calibri (body)"/>
              </a:rPr>
              <a:t> </a:t>
            </a:r>
            <a:endParaRPr lang="en-US" sz="3200" b="1" dirty="0">
              <a:latin typeface="Calibri (body)"/>
            </a:endParaRPr>
          </a:p>
        </p:txBody>
      </p:sp>
      <p:sp>
        <p:nvSpPr>
          <p:cNvPr id="2" name="Rectangle 1">
            <a:extLst>
              <a:ext uri="{FF2B5EF4-FFF2-40B4-BE49-F238E27FC236}">
                <a16:creationId xmlns:a16="http://schemas.microsoft.com/office/drawing/2014/main" id="{E81E0C90-553B-4BA8-873C-19FC41821286}"/>
              </a:ext>
            </a:extLst>
          </p:cNvPr>
          <p:cNvSpPr/>
          <p:nvPr/>
        </p:nvSpPr>
        <p:spPr>
          <a:xfrm>
            <a:off x="136849" y="492967"/>
            <a:ext cx="1173765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questions and underline the key words. </a:t>
            </a:r>
          </a:p>
        </p:txBody>
      </p:sp>
      <p:sp>
        <p:nvSpPr>
          <p:cNvPr id="4" name="TextBox 3">
            <a:extLst>
              <a:ext uri="{FF2B5EF4-FFF2-40B4-BE49-F238E27FC236}">
                <a16:creationId xmlns:a16="http://schemas.microsoft.com/office/drawing/2014/main" id="{5031CF83-898F-47C0-BA70-902E67FD5834}"/>
              </a:ext>
            </a:extLst>
          </p:cNvPr>
          <p:cNvSpPr txBox="1"/>
          <p:nvPr/>
        </p:nvSpPr>
        <p:spPr>
          <a:xfrm>
            <a:off x="69384" y="1321168"/>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cxnSp>
        <p:nvCxnSpPr>
          <p:cNvPr id="5" name="Straight Connector 4">
            <a:extLst>
              <a:ext uri="{FF2B5EF4-FFF2-40B4-BE49-F238E27FC236}">
                <a16:creationId xmlns:a16="http://schemas.microsoft.com/office/drawing/2014/main" id="{5B7083CA-A81F-4543-B00C-7834F525E071}"/>
              </a:ext>
            </a:extLst>
          </p:cNvPr>
          <p:cNvCxnSpPr>
            <a:cxnSpLocks/>
          </p:cNvCxnSpPr>
          <p:nvPr/>
        </p:nvCxnSpPr>
        <p:spPr>
          <a:xfrm>
            <a:off x="822346" y="2504773"/>
            <a:ext cx="834621" cy="137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CB83C39-5930-4846-9B0A-E1504E8234B7}"/>
              </a:ext>
            </a:extLst>
          </p:cNvPr>
          <p:cNvCxnSpPr>
            <a:cxnSpLocks/>
          </p:cNvCxnSpPr>
          <p:nvPr/>
        </p:nvCxnSpPr>
        <p:spPr>
          <a:xfrm flipV="1">
            <a:off x="2270498" y="2518497"/>
            <a:ext cx="7499467" cy="1283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2D90282-8669-4457-8F62-D449F985D89A}"/>
              </a:ext>
            </a:extLst>
          </p:cNvPr>
          <p:cNvCxnSpPr>
            <a:cxnSpLocks/>
          </p:cNvCxnSpPr>
          <p:nvPr/>
        </p:nvCxnSpPr>
        <p:spPr>
          <a:xfrm>
            <a:off x="941699" y="3859499"/>
            <a:ext cx="7429050" cy="1411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0A796BF-2B73-40D0-84FC-45D74C1D603C}"/>
              </a:ext>
            </a:extLst>
          </p:cNvPr>
          <p:cNvCxnSpPr>
            <a:cxnSpLocks/>
          </p:cNvCxnSpPr>
          <p:nvPr/>
        </p:nvCxnSpPr>
        <p:spPr>
          <a:xfrm flipV="1">
            <a:off x="6005674" y="3352853"/>
            <a:ext cx="4390256" cy="1730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FE9E24-F15E-4563-AF63-928D612143BB}"/>
              </a:ext>
            </a:extLst>
          </p:cNvPr>
          <p:cNvCxnSpPr>
            <a:cxnSpLocks/>
          </p:cNvCxnSpPr>
          <p:nvPr/>
        </p:nvCxnSpPr>
        <p:spPr>
          <a:xfrm flipV="1">
            <a:off x="822346" y="4381723"/>
            <a:ext cx="5523222"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E62F38-51F2-4A53-B0CC-0284776BC477}"/>
              </a:ext>
            </a:extLst>
          </p:cNvPr>
          <p:cNvCxnSpPr>
            <a:cxnSpLocks/>
          </p:cNvCxnSpPr>
          <p:nvPr/>
        </p:nvCxnSpPr>
        <p:spPr>
          <a:xfrm>
            <a:off x="6780664" y="4381723"/>
            <a:ext cx="2024755"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9E688C-D8B7-47AA-A6D3-B99B3F7AC548}"/>
              </a:ext>
            </a:extLst>
          </p:cNvPr>
          <p:cNvCxnSpPr>
            <a:cxnSpLocks/>
          </p:cNvCxnSpPr>
          <p:nvPr/>
        </p:nvCxnSpPr>
        <p:spPr>
          <a:xfrm>
            <a:off x="1920854" y="5388628"/>
            <a:ext cx="240653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18DE5C-FDA5-4116-9FF7-F108A7902C76}"/>
              </a:ext>
            </a:extLst>
          </p:cNvPr>
          <p:cNvCxnSpPr>
            <a:cxnSpLocks/>
          </p:cNvCxnSpPr>
          <p:nvPr/>
        </p:nvCxnSpPr>
        <p:spPr>
          <a:xfrm>
            <a:off x="4823613" y="5388628"/>
            <a:ext cx="514273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3D68E8D-FED2-43CD-A1E0-165713CB18B5}"/>
              </a:ext>
            </a:extLst>
          </p:cNvPr>
          <p:cNvSpPr txBox="1"/>
          <p:nvPr/>
        </p:nvSpPr>
        <p:spPr>
          <a:xfrm>
            <a:off x="387250" y="1936517"/>
            <a:ext cx="11555182" cy="584775"/>
          </a:xfrm>
          <a:prstGeom prst="rect">
            <a:avLst/>
          </a:prstGeom>
          <a:noFill/>
        </p:spPr>
        <p:txBody>
          <a:bodyPr wrap="square">
            <a:spAutoFit/>
          </a:bodyPr>
          <a:lstStyle/>
          <a:p>
            <a:r>
              <a:rPr lang="en-US" sz="3200" b="1" i="0" dirty="0">
                <a:solidFill>
                  <a:srgbClr val="242021"/>
                </a:solidFill>
                <a:effectLst/>
                <a:latin typeface="Calibri (body)"/>
              </a:rPr>
              <a:t>3. How did Nellie Bly get her job at the </a:t>
            </a:r>
            <a:r>
              <a:rPr lang="en-US" sz="3200" b="1" i="1" dirty="0">
                <a:solidFill>
                  <a:srgbClr val="242021"/>
                </a:solidFill>
                <a:effectLst/>
                <a:latin typeface="Calibri (body)"/>
              </a:rPr>
              <a:t>New York World </a:t>
            </a:r>
            <a:r>
              <a:rPr lang="en-US" sz="3200" b="1" i="0" dirty="0">
                <a:solidFill>
                  <a:srgbClr val="242021"/>
                </a:solidFill>
                <a:effectLst/>
                <a:latin typeface="Calibri (body)"/>
              </a:rPr>
              <a:t>? </a:t>
            </a:r>
            <a:endParaRPr lang="en-US" sz="3200" b="1" dirty="0">
              <a:latin typeface="Calibri (body)"/>
            </a:endParaRPr>
          </a:p>
        </p:txBody>
      </p:sp>
      <p:cxnSp>
        <p:nvCxnSpPr>
          <p:cNvPr id="23" name="Straight Connector 22">
            <a:extLst>
              <a:ext uri="{FF2B5EF4-FFF2-40B4-BE49-F238E27FC236}">
                <a16:creationId xmlns:a16="http://schemas.microsoft.com/office/drawing/2014/main" id="{50297FDF-15A6-4BAB-8EF4-85A105DC09D6}"/>
              </a:ext>
            </a:extLst>
          </p:cNvPr>
          <p:cNvCxnSpPr>
            <a:cxnSpLocks/>
          </p:cNvCxnSpPr>
          <p:nvPr/>
        </p:nvCxnSpPr>
        <p:spPr>
          <a:xfrm>
            <a:off x="8978303" y="4381723"/>
            <a:ext cx="98804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F60483B-F2C5-4022-862C-DD36F3D61014}"/>
              </a:ext>
            </a:extLst>
          </p:cNvPr>
          <p:cNvCxnSpPr>
            <a:cxnSpLocks/>
          </p:cNvCxnSpPr>
          <p:nvPr/>
        </p:nvCxnSpPr>
        <p:spPr>
          <a:xfrm flipV="1">
            <a:off x="434074" y="4871060"/>
            <a:ext cx="5586157"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8458A0B-4830-4233-8845-538B8D0C5831}"/>
              </a:ext>
            </a:extLst>
          </p:cNvPr>
          <p:cNvSpPr txBox="1"/>
          <p:nvPr/>
        </p:nvSpPr>
        <p:spPr>
          <a:xfrm>
            <a:off x="306392" y="5555501"/>
            <a:ext cx="11716897" cy="584775"/>
          </a:xfrm>
          <a:prstGeom prst="rect">
            <a:avLst/>
          </a:prstGeom>
          <a:noFill/>
        </p:spPr>
        <p:txBody>
          <a:bodyPr wrap="square">
            <a:spAutoFit/>
          </a:bodyPr>
          <a:lstStyle/>
          <a:p>
            <a:r>
              <a:rPr lang="en-US" sz="3200" b="1" dirty="0">
                <a:solidFill>
                  <a:srgbClr val="242021"/>
                </a:solidFill>
                <a:latin typeface="Calibri (body)"/>
              </a:rPr>
              <a:t>5. Why did Nellie Bly make a trip around the world?</a:t>
            </a:r>
            <a:r>
              <a:rPr lang="en-US" sz="3200" b="1" i="0" dirty="0">
                <a:solidFill>
                  <a:srgbClr val="242021"/>
                </a:solidFill>
                <a:effectLst/>
                <a:latin typeface="Calibri (body)"/>
              </a:rPr>
              <a:t> </a:t>
            </a:r>
            <a:r>
              <a:rPr lang="en-US" sz="3200" b="1" dirty="0">
                <a:solidFill>
                  <a:srgbClr val="242021"/>
                </a:solidFill>
                <a:latin typeface="Calibri (body)"/>
              </a:rPr>
              <a:t>____</a:t>
            </a:r>
            <a:endParaRPr lang="en-US" sz="3200" b="1" dirty="0">
              <a:latin typeface="Calibri (body)"/>
            </a:endParaRPr>
          </a:p>
        </p:txBody>
      </p:sp>
      <p:cxnSp>
        <p:nvCxnSpPr>
          <p:cNvPr id="32" name="Straight Connector 31">
            <a:extLst>
              <a:ext uri="{FF2B5EF4-FFF2-40B4-BE49-F238E27FC236}">
                <a16:creationId xmlns:a16="http://schemas.microsoft.com/office/drawing/2014/main" id="{CFBD1893-7095-4E1D-991D-9A9988B3CFF6}"/>
              </a:ext>
            </a:extLst>
          </p:cNvPr>
          <p:cNvCxnSpPr>
            <a:cxnSpLocks/>
          </p:cNvCxnSpPr>
          <p:nvPr/>
        </p:nvCxnSpPr>
        <p:spPr>
          <a:xfrm>
            <a:off x="710858" y="6126552"/>
            <a:ext cx="834621" cy="1372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8991728-227F-4717-B491-BFEDA6CE674D}"/>
              </a:ext>
            </a:extLst>
          </p:cNvPr>
          <p:cNvCxnSpPr>
            <a:cxnSpLocks/>
          </p:cNvCxnSpPr>
          <p:nvPr/>
        </p:nvCxnSpPr>
        <p:spPr>
          <a:xfrm>
            <a:off x="2380690" y="6074940"/>
            <a:ext cx="3473925"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F4B62F4-12F2-4290-90E2-7E0400422ADB}"/>
              </a:ext>
            </a:extLst>
          </p:cNvPr>
          <p:cNvCxnSpPr>
            <a:cxnSpLocks/>
          </p:cNvCxnSpPr>
          <p:nvPr/>
        </p:nvCxnSpPr>
        <p:spPr>
          <a:xfrm>
            <a:off x="6020231" y="6073314"/>
            <a:ext cx="295807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724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in)">
                                      <p:cBhvr>
                                        <p:cTn id="37" dur="20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circle(in)">
                                      <p:cBhvr>
                                        <p:cTn id="47" dur="20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circle(in)">
                                      <p:cBhvr>
                                        <p:cTn id="62" dur="2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circle(in)">
                                      <p:cBhvr>
                                        <p:cTn id="6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184D47-548B-4321-8EBD-C7F3D3D8DE83}"/>
              </a:ext>
            </a:extLst>
          </p:cNvPr>
          <p:cNvSpPr/>
          <p:nvPr/>
        </p:nvSpPr>
        <p:spPr>
          <a:xfrm>
            <a:off x="2085821" y="358639"/>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Now, read and answer the questions. </a:t>
            </a:r>
          </a:p>
        </p:txBody>
      </p:sp>
      <p:sp>
        <p:nvSpPr>
          <p:cNvPr id="3" name="TextBox 2">
            <a:extLst>
              <a:ext uri="{FF2B5EF4-FFF2-40B4-BE49-F238E27FC236}">
                <a16:creationId xmlns:a16="http://schemas.microsoft.com/office/drawing/2014/main" id="{4DB540EE-5EA0-4FFE-B663-F7D1A7278309}"/>
              </a:ext>
            </a:extLst>
          </p:cNvPr>
          <p:cNvSpPr txBox="1"/>
          <p:nvPr/>
        </p:nvSpPr>
        <p:spPr>
          <a:xfrm>
            <a:off x="136849" y="489668"/>
            <a:ext cx="18691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12" name="TextBox 11">
            <a:extLst>
              <a:ext uri="{FF2B5EF4-FFF2-40B4-BE49-F238E27FC236}">
                <a16:creationId xmlns:a16="http://schemas.microsoft.com/office/drawing/2014/main" id="{7050B35A-A261-46DB-BC35-8E6E70B3ABA3}"/>
              </a:ext>
            </a:extLst>
          </p:cNvPr>
          <p:cNvSpPr txBox="1"/>
          <p:nvPr/>
        </p:nvSpPr>
        <p:spPr>
          <a:xfrm>
            <a:off x="232179" y="4429340"/>
            <a:ext cx="12218593" cy="1938992"/>
          </a:xfrm>
          <a:prstGeom prst="rect">
            <a:avLst/>
          </a:prstGeom>
          <a:noFill/>
        </p:spPr>
        <p:txBody>
          <a:bodyPr wrap="square">
            <a:spAutoFit/>
          </a:bodyPr>
          <a:lstStyle/>
          <a:p>
            <a:r>
              <a:rPr lang="en-US" sz="3000" b="1" i="0" dirty="0">
                <a:solidFill>
                  <a:srgbClr val="242021"/>
                </a:solidFill>
                <a:effectLst/>
                <a:latin typeface="Calibri (body)"/>
              </a:rPr>
              <a:t>1. According to paragraph 2, all of the following are true EXCEPT _____.</a:t>
            </a:r>
            <a:br>
              <a:rPr lang="en-US" sz="3000" b="0" i="0" dirty="0">
                <a:solidFill>
                  <a:srgbClr val="242021"/>
                </a:solidFill>
                <a:effectLst/>
                <a:latin typeface="Calibri (body)"/>
              </a:rPr>
            </a:br>
            <a:r>
              <a:rPr lang="en-US" sz="3000" b="0" i="0" dirty="0">
                <a:solidFill>
                  <a:srgbClr val="242021"/>
                </a:solidFill>
                <a:effectLst/>
                <a:latin typeface="Calibri (body)"/>
              </a:rPr>
              <a:t>A. Nellie Bly wasn't happy with career options women had back then.</a:t>
            </a:r>
          </a:p>
          <a:p>
            <a:pPr algn="just"/>
            <a:r>
              <a:rPr lang="en-US" sz="3000" b="0" i="0" dirty="0">
                <a:solidFill>
                  <a:srgbClr val="242021"/>
                </a:solidFill>
                <a:effectLst/>
                <a:latin typeface="Calibri (body)"/>
              </a:rPr>
              <a:t>B. Elizabeth Jane Cochran wrote her first article under the name Nellie Bly.</a:t>
            </a:r>
          </a:p>
          <a:p>
            <a:pPr algn="just"/>
            <a:r>
              <a:rPr lang="en-US" sz="3000" b="0" i="0" dirty="0">
                <a:solidFill>
                  <a:srgbClr val="242021"/>
                </a:solidFill>
                <a:effectLst/>
                <a:latin typeface="Calibri (body)"/>
              </a:rPr>
              <a:t>C. Nellie Bly was interested in writing about women's lives.</a:t>
            </a:r>
            <a:r>
              <a:rPr lang="en-US" sz="3000" dirty="0">
                <a:latin typeface="Calibri (body)"/>
              </a:rPr>
              <a:t> </a:t>
            </a:r>
            <a:endParaRPr lang="en-US" sz="3000" dirty="0"/>
          </a:p>
        </p:txBody>
      </p:sp>
      <p:sp>
        <p:nvSpPr>
          <p:cNvPr id="16" name="Flowchart: Connector 15">
            <a:extLst>
              <a:ext uri="{FF2B5EF4-FFF2-40B4-BE49-F238E27FC236}">
                <a16:creationId xmlns:a16="http://schemas.microsoft.com/office/drawing/2014/main" id="{96AED1D0-2DFE-4C4B-B282-3682F9F96588}"/>
              </a:ext>
            </a:extLst>
          </p:cNvPr>
          <p:cNvSpPr/>
          <p:nvPr/>
        </p:nvSpPr>
        <p:spPr>
          <a:xfrm>
            <a:off x="136849" y="5277385"/>
            <a:ext cx="588731" cy="588731"/>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B241E8-91AB-445D-8003-E6FCF70151CB}"/>
              </a:ext>
            </a:extLst>
          </p:cNvPr>
          <p:cNvSpPr txBox="1"/>
          <p:nvPr/>
        </p:nvSpPr>
        <p:spPr>
          <a:xfrm>
            <a:off x="100236" y="902092"/>
            <a:ext cx="11991528" cy="3539430"/>
          </a:xfrm>
          <a:prstGeom prst="rect">
            <a:avLst/>
          </a:prstGeom>
          <a:noFill/>
        </p:spPr>
        <p:txBody>
          <a:bodyPr wrap="square">
            <a:spAutoFit/>
          </a:bodyPr>
          <a:lstStyle/>
          <a:p>
            <a:pPr algn="just"/>
            <a:r>
              <a:rPr lang="en-US" sz="2800" b="0" i="0" u="none" strike="noStrike" baseline="0" dirty="0">
                <a:solidFill>
                  <a:srgbClr val="221E1F"/>
                </a:solidFill>
              </a:rPr>
              <a:t>Nellie Bly was an American </a:t>
            </a:r>
            <a:r>
              <a:rPr lang="en-US" sz="2800" b="0" i="0" u="none" strike="noStrike" baseline="0" dirty="0">
                <a:solidFill>
                  <a:srgbClr val="A3228E"/>
                </a:solidFill>
              </a:rPr>
              <a:t>journalist</a:t>
            </a:r>
            <a:r>
              <a:rPr lang="en-US" sz="2800" b="0" i="0" u="none" strike="noStrike" baseline="0" dirty="0">
                <a:solidFill>
                  <a:srgbClr val="221E1F"/>
                </a:solidFill>
              </a:rPr>
              <a:t>, best known for her </a:t>
            </a:r>
            <a:r>
              <a:rPr lang="en-US" sz="2800" b="1" i="0" u="none" strike="noStrike" baseline="0" dirty="0">
                <a:solidFill>
                  <a:srgbClr val="221E1F"/>
                </a:solidFill>
              </a:rPr>
              <a:t>investigative </a:t>
            </a:r>
            <a:r>
              <a:rPr lang="en-US" sz="2800" b="0" i="0" u="none" strike="noStrike" baseline="0" dirty="0">
                <a:solidFill>
                  <a:srgbClr val="221E1F"/>
                </a:solidFill>
              </a:rPr>
              <a:t>reporting. She also made the fastest trip around the world. </a:t>
            </a:r>
          </a:p>
          <a:p>
            <a:pPr algn="just"/>
            <a:r>
              <a:rPr lang="en-US" sz="2800" b="0" i="0" u="none" strike="noStrike" baseline="0" dirty="0">
                <a:solidFill>
                  <a:srgbClr val="221E1F"/>
                </a:solidFill>
              </a:rPr>
              <a:t>She was born in 1864 in Pennsylvania, the United States. Her parents named her Elizabeth Jane Cochran. </a:t>
            </a:r>
            <a:r>
              <a:rPr lang="en-US" sz="2800" b="0" i="0" u="none" strike="noStrike" baseline="0" dirty="0">
                <a:solidFill>
                  <a:srgbClr val="FF0000"/>
                </a:solidFill>
              </a:rPr>
              <a:t>She started her career in 1885 after writing an angry response to an article called </a:t>
            </a:r>
            <a:r>
              <a:rPr lang="en-US" sz="2800" b="0" i="1" u="none" strike="noStrike" baseline="0" dirty="0">
                <a:solidFill>
                  <a:srgbClr val="FF0000"/>
                </a:solidFill>
              </a:rPr>
              <a:t>What Girls Are Good For </a:t>
            </a:r>
            <a:r>
              <a:rPr lang="en-US" sz="2800" b="0" i="0" u="none" strike="noStrike" baseline="0" dirty="0">
                <a:solidFill>
                  <a:srgbClr val="FF0000"/>
                </a:solidFill>
              </a:rPr>
              <a:t>in the Pittsburgh Dispatch</a:t>
            </a:r>
            <a:r>
              <a:rPr lang="en-US" sz="2800" b="0" i="0" u="none" strike="noStrike" baseline="0" dirty="0">
                <a:solidFill>
                  <a:srgbClr val="221E1F"/>
                </a:solidFill>
              </a:rPr>
              <a:t>. They were </a:t>
            </a:r>
            <a:r>
              <a:rPr lang="en-US" sz="2800" b="1" i="0" u="none" strike="noStrike" baseline="0" dirty="0">
                <a:solidFill>
                  <a:srgbClr val="221E1F"/>
                </a:solidFill>
              </a:rPr>
              <a:t>impress</a:t>
            </a:r>
            <a:r>
              <a:rPr lang="en-US" sz="2800" b="0" i="0" u="none" strike="noStrike" baseline="0" dirty="0">
                <a:solidFill>
                  <a:srgbClr val="221E1F"/>
                </a:solidFill>
              </a:rPr>
              <a:t>ed and gave her a job. In her first article, she argued that not all women needed to get married, and that they should have better opportunities</a:t>
            </a:r>
            <a:r>
              <a:rPr lang="en-US" sz="2800" b="0" i="0" u="none" strike="noStrike" baseline="0" dirty="0">
                <a:solidFill>
                  <a:srgbClr val="FF0000"/>
                </a:solidFill>
              </a:rPr>
              <a:t>. She </a:t>
            </a:r>
            <a:r>
              <a:rPr lang="en-US" sz="2800" b="1" i="0" u="sng" strike="noStrike" baseline="0" dirty="0">
                <a:solidFill>
                  <a:srgbClr val="FF0000"/>
                </a:solidFill>
              </a:rPr>
              <a:t>then</a:t>
            </a:r>
            <a:r>
              <a:rPr lang="en-US" sz="2800" b="1" i="0" strike="noStrike" baseline="0" dirty="0">
                <a:solidFill>
                  <a:srgbClr val="FF0000"/>
                </a:solidFill>
              </a:rPr>
              <a:t> </a:t>
            </a:r>
            <a:r>
              <a:rPr lang="en-US" sz="2800" b="0" i="0" u="none" strike="noStrike" baseline="0" dirty="0">
                <a:solidFill>
                  <a:srgbClr val="FF0000"/>
                </a:solidFill>
              </a:rPr>
              <a:t>used the name Nellie Bly for the rest of her career</a:t>
            </a:r>
            <a:r>
              <a:rPr lang="en-US" sz="2800" b="0" i="0" u="none" strike="noStrike" baseline="0" dirty="0">
                <a:solidFill>
                  <a:srgbClr val="221E1F"/>
                </a:solidFill>
              </a:rPr>
              <a:t>. </a:t>
            </a:r>
          </a:p>
        </p:txBody>
      </p:sp>
    </p:spTree>
    <p:extLst>
      <p:ext uri="{BB962C8B-B14F-4D97-AF65-F5344CB8AC3E}">
        <p14:creationId xmlns:p14="http://schemas.microsoft.com/office/powerpoint/2010/main" val="27436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184D47-548B-4321-8EBD-C7F3D3D8DE83}"/>
              </a:ext>
            </a:extLst>
          </p:cNvPr>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Now, read and answer the questions. </a:t>
            </a:r>
          </a:p>
        </p:txBody>
      </p:sp>
      <p:sp>
        <p:nvSpPr>
          <p:cNvPr id="3" name="TextBox 2">
            <a:extLst>
              <a:ext uri="{FF2B5EF4-FFF2-40B4-BE49-F238E27FC236}">
                <a16:creationId xmlns:a16="http://schemas.microsoft.com/office/drawing/2014/main" id="{4DB540EE-5EA0-4FFE-B663-F7D1A7278309}"/>
              </a:ext>
            </a:extLst>
          </p:cNvPr>
          <p:cNvSpPr txBox="1"/>
          <p:nvPr/>
        </p:nvSpPr>
        <p:spPr>
          <a:xfrm>
            <a:off x="136849" y="489668"/>
            <a:ext cx="18691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12" name="TextBox 11">
            <a:extLst>
              <a:ext uri="{FF2B5EF4-FFF2-40B4-BE49-F238E27FC236}">
                <a16:creationId xmlns:a16="http://schemas.microsoft.com/office/drawing/2014/main" id="{7050B35A-A261-46DB-BC35-8E6E70B3ABA3}"/>
              </a:ext>
            </a:extLst>
          </p:cNvPr>
          <p:cNvSpPr txBox="1"/>
          <p:nvPr/>
        </p:nvSpPr>
        <p:spPr>
          <a:xfrm>
            <a:off x="370273" y="4306229"/>
            <a:ext cx="11251581" cy="2062103"/>
          </a:xfrm>
          <a:prstGeom prst="rect">
            <a:avLst/>
          </a:prstGeom>
          <a:noFill/>
        </p:spPr>
        <p:txBody>
          <a:bodyPr wrap="square">
            <a:spAutoFit/>
          </a:bodyPr>
          <a:lstStyle/>
          <a:p>
            <a:r>
              <a:rPr lang="en-US" sz="3200" b="1" i="0" dirty="0">
                <a:solidFill>
                  <a:srgbClr val="242021"/>
                </a:solidFill>
                <a:effectLst/>
                <a:latin typeface="Calibri (body)"/>
              </a:rPr>
              <a:t>2. The word </a:t>
            </a:r>
            <a:r>
              <a:rPr lang="en-US" sz="3200" b="1" i="0" u="sng" dirty="0">
                <a:solidFill>
                  <a:srgbClr val="92D050"/>
                </a:solidFill>
                <a:effectLst/>
                <a:latin typeface="Calibri (body)"/>
              </a:rPr>
              <a:t>pretend </a:t>
            </a:r>
            <a:r>
              <a:rPr lang="en-US" sz="3200" b="1" i="0" dirty="0">
                <a:solidFill>
                  <a:srgbClr val="242021"/>
                </a:solidFill>
                <a:effectLst/>
                <a:latin typeface="Calibri (body)"/>
              </a:rPr>
              <a:t>in paragraph 3 is closest in meaning to ____.</a:t>
            </a:r>
            <a:br>
              <a:rPr lang="en-US" sz="3200" b="0" i="0" dirty="0">
                <a:solidFill>
                  <a:srgbClr val="242021"/>
                </a:solidFill>
                <a:effectLst/>
                <a:latin typeface="Calibri (body)"/>
              </a:rPr>
            </a:br>
            <a:r>
              <a:rPr lang="en-US" sz="3200" b="0" i="0" dirty="0">
                <a:solidFill>
                  <a:srgbClr val="242021"/>
                </a:solidFill>
                <a:effectLst/>
                <a:latin typeface="Calibri (body)"/>
              </a:rPr>
              <a:t>A. put on an act</a:t>
            </a:r>
            <a:br>
              <a:rPr lang="en-US" sz="3200" b="0" i="0" dirty="0">
                <a:solidFill>
                  <a:srgbClr val="242021"/>
                </a:solidFill>
                <a:effectLst/>
                <a:latin typeface="Calibri (body)"/>
              </a:rPr>
            </a:br>
            <a:r>
              <a:rPr lang="en-US" sz="3200" b="0" i="0" dirty="0">
                <a:solidFill>
                  <a:srgbClr val="242021"/>
                </a:solidFill>
                <a:effectLst/>
                <a:latin typeface="Calibri (body)"/>
              </a:rPr>
              <a:t>B. imagine</a:t>
            </a:r>
            <a:br>
              <a:rPr lang="en-US" sz="3200" b="0" i="0" dirty="0">
                <a:solidFill>
                  <a:srgbClr val="242021"/>
                </a:solidFill>
                <a:effectLst/>
                <a:latin typeface="Calibri (body)"/>
              </a:rPr>
            </a:br>
            <a:r>
              <a:rPr lang="en-US" sz="3200" b="0" i="0" dirty="0">
                <a:solidFill>
                  <a:srgbClr val="242021"/>
                </a:solidFill>
                <a:effectLst/>
                <a:latin typeface="Calibri (body)"/>
              </a:rPr>
              <a:t>C. say</a:t>
            </a:r>
            <a:r>
              <a:rPr lang="en-US" sz="3200" dirty="0">
                <a:latin typeface="Calibri (body)"/>
              </a:rPr>
              <a:t> </a:t>
            </a:r>
          </a:p>
        </p:txBody>
      </p:sp>
      <p:sp>
        <p:nvSpPr>
          <p:cNvPr id="16" name="Flowchart: Connector 15">
            <a:extLst>
              <a:ext uri="{FF2B5EF4-FFF2-40B4-BE49-F238E27FC236}">
                <a16:creationId xmlns:a16="http://schemas.microsoft.com/office/drawing/2014/main" id="{96AED1D0-2DFE-4C4B-B282-3682F9F96588}"/>
              </a:ext>
            </a:extLst>
          </p:cNvPr>
          <p:cNvSpPr/>
          <p:nvPr/>
        </p:nvSpPr>
        <p:spPr>
          <a:xfrm>
            <a:off x="216850" y="4839944"/>
            <a:ext cx="588731" cy="588731"/>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A51668-BB1C-48CD-A715-861E86A59D85}"/>
              </a:ext>
            </a:extLst>
          </p:cNvPr>
          <p:cNvSpPr txBox="1"/>
          <p:nvPr/>
        </p:nvSpPr>
        <p:spPr>
          <a:xfrm>
            <a:off x="370272" y="1176984"/>
            <a:ext cx="11627391" cy="2677656"/>
          </a:xfrm>
          <a:prstGeom prst="rect">
            <a:avLst/>
          </a:prstGeom>
          <a:noFill/>
        </p:spPr>
        <p:txBody>
          <a:bodyPr wrap="square">
            <a:spAutoFit/>
          </a:bodyPr>
          <a:lstStyle/>
          <a:p>
            <a:pPr algn="just"/>
            <a:r>
              <a:rPr lang="en-US" sz="2800" b="0" i="0" u="none" strike="noStrike" baseline="0" dirty="0">
                <a:solidFill>
                  <a:srgbClr val="221E1F"/>
                </a:solidFill>
              </a:rPr>
              <a:t>After leaving the Pittsburgh Dispatch, Nellie was </a:t>
            </a:r>
            <a:r>
              <a:rPr lang="en-US" sz="2800" b="1" i="0" u="none" strike="noStrike" baseline="0" dirty="0">
                <a:solidFill>
                  <a:srgbClr val="221E1F"/>
                </a:solidFill>
              </a:rPr>
              <a:t>reject</a:t>
            </a:r>
            <a:r>
              <a:rPr lang="en-US" sz="2800" b="0" i="0" u="none" strike="noStrike" baseline="0" dirty="0">
                <a:solidFill>
                  <a:srgbClr val="221E1F"/>
                </a:solidFill>
              </a:rPr>
              <a:t>ed from jobs because newspapers wouldn't hire a woman. She finally got a job at the New York World by agreeing to </a:t>
            </a:r>
            <a:r>
              <a:rPr lang="en-US" sz="2800" b="0" i="0" u="sng" strike="noStrike" baseline="0" dirty="0">
                <a:solidFill>
                  <a:srgbClr val="221E1F"/>
                </a:solidFill>
              </a:rPr>
              <a:t>pretend</a:t>
            </a:r>
            <a:r>
              <a:rPr lang="en-US" sz="2800" b="0" i="0" strike="noStrike" baseline="0" dirty="0">
                <a:solidFill>
                  <a:srgbClr val="221E1F"/>
                </a:solidFill>
              </a:rPr>
              <a:t> </a:t>
            </a:r>
            <a:r>
              <a:rPr lang="en-US" sz="2800" b="0" i="0" u="none" strike="noStrike" baseline="0" dirty="0">
                <a:solidFill>
                  <a:srgbClr val="221E1F"/>
                </a:solidFill>
              </a:rPr>
              <a:t>to be </a:t>
            </a:r>
            <a:r>
              <a:rPr lang="en-US" sz="2800" b="0" i="0" u="none" strike="noStrike" baseline="0" dirty="0">
                <a:solidFill>
                  <a:srgbClr val="A3228E"/>
                </a:solidFill>
              </a:rPr>
              <a:t>mentally unwell </a:t>
            </a:r>
            <a:r>
              <a:rPr lang="en-US" sz="2800" b="0" i="0" u="none" strike="noStrike" baseline="0" dirty="0">
                <a:solidFill>
                  <a:srgbClr val="221E1F"/>
                </a:solidFill>
              </a:rPr>
              <a:t>to investigate a mental </a:t>
            </a:r>
            <a:r>
              <a:rPr lang="en-US" sz="2800" b="1" i="0" u="none" strike="noStrike" baseline="0" dirty="0">
                <a:solidFill>
                  <a:srgbClr val="221E1F"/>
                </a:solidFill>
              </a:rPr>
              <a:t>asylum</a:t>
            </a:r>
            <a:r>
              <a:rPr lang="en-US" sz="2800" b="0" i="0" u="none" strike="noStrike" baseline="0" dirty="0">
                <a:solidFill>
                  <a:srgbClr val="221E1F"/>
                </a:solidFill>
              </a:rPr>
              <a:t>. Her report </a:t>
            </a:r>
            <a:r>
              <a:rPr lang="en-US" sz="2800" b="1" i="0" u="none" strike="noStrike" baseline="0" dirty="0">
                <a:solidFill>
                  <a:srgbClr val="221E1F"/>
                </a:solidFill>
              </a:rPr>
              <a:t>expose</a:t>
            </a:r>
            <a:r>
              <a:rPr lang="en-US" sz="2800" b="0" i="0" u="none" strike="noStrike" baseline="0" dirty="0">
                <a:solidFill>
                  <a:srgbClr val="221E1F"/>
                </a:solidFill>
              </a:rPr>
              <a:t>d the asylum's conditions, and it was forced to improve its patient care. During her career, she wrote about many difficult issues, and most of them are in support of women's lives. </a:t>
            </a:r>
          </a:p>
        </p:txBody>
      </p:sp>
    </p:spTree>
    <p:extLst>
      <p:ext uri="{BB962C8B-B14F-4D97-AF65-F5344CB8AC3E}">
        <p14:creationId xmlns:p14="http://schemas.microsoft.com/office/powerpoint/2010/main" val="1124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D38445-D8E4-4E1D-88EE-F31E069C48F9}"/>
              </a:ext>
            </a:extLst>
          </p:cNvPr>
          <p:cNvSpPr txBox="1"/>
          <p:nvPr/>
        </p:nvSpPr>
        <p:spPr>
          <a:xfrm>
            <a:off x="227076" y="1151653"/>
            <a:ext cx="11554273" cy="2677656"/>
          </a:xfrm>
          <a:prstGeom prst="rect">
            <a:avLst/>
          </a:prstGeom>
          <a:noFill/>
        </p:spPr>
        <p:txBody>
          <a:bodyPr wrap="square">
            <a:spAutoFit/>
          </a:bodyPr>
          <a:lstStyle/>
          <a:p>
            <a:pPr algn="just"/>
            <a:r>
              <a:rPr lang="en-US" sz="2800" b="0" i="0" u="none" strike="noStrike" baseline="0" dirty="0">
                <a:solidFill>
                  <a:srgbClr val="221E1F"/>
                </a:solidFill>
              </a:rPr>
              <a:t>After leaving the Pittsburgh Dispatch, Nellie was </a:t>
            </a:r>
            <a:r>
              <a:rPr lang="en-US" sz="2800" b="1" i="0" u="none" strike="noStrike" baseline="0" dirty="0">
                <a:solidFill>
                  <a:srgbClr val="221E1F"/>
                </a:solidFill>
              </a:rPr>
              <a:t>reject</a:t>
            </a:r>
            <a:r>
              <a:rPr lang="en-US" sz="2800" b="0" i="0" u="none" strike="noStrike" baseline="0" dirty="0">
                <a:solidFill>
                  <a:srgbClr val="221E1F"/>
                </a:solidFill>
              </a:rPr>
              <a:t>ed from jobs because newspapers wouldn't hire a woman. She finally got a job at the New York World by agreeing to </a:t>
            </a:r>
            <a:r>
              <a:rPr lang="en-US" sz="2800" b="0" i="0" u="sng" strike="noStrike" baseline="0" dirty="0">
                <a:solidFill>
                  <a:srgbClr val="221E1F"/>
                </a:solidFill>
              </a:rPr>
              <a:t>pretend</a:t>
            </a:r>
            <a:r>
              <a:rPr lang="en-US" sz="2800" b="0" i="0" strike="noStrike" baseline="0" dirty="0">
                <a:solidFill>
                  <a:srgbClr val="221E1F"/>
                </a:solidFill>
              </a:rPr>
              <a:t> </a:t>
            </a:r>
            <a:r>
              <a:rPr lang="en-US" sz="2800" b="0" i="0" u="none" strike="noStrike" baseline="0" dirty="0">
                <a:solidFill>
                  <a:srgbClr val="221E1F"/>
                </a:solidFill>
              </a:rPr>
              <a:t>to be </a:t>
            </a:r>
            <a:r>
              <a:rPr lang="en-US" sz="2800" b="0" i="0" u="none" strike="noStrike" baseline="0" dirty="0">
                <a:solidFill>
                  <a:srgbClr val="A3228E"/>
                </a:solidFill>
              </a:rPr>
              <a:t>mentally unwell </a:t>
            </a:r>
            <a:r>
              <a:rPr lang="en-US" sz="2800" b="0" i="0" u="none" strike="noStrike" baseline="0" dirty="0">
                <a:solidFill>
                  <a:srgbClr val="221E1F"/>
                </a:solidFill>
              </a:rPr>
              <a:t>to investigate a mental </a:t>
            </a:r>
            <a:r>
              <a:rPr lang="en-US" sz="2800" b="1" i="0" u="none" strike="noStrike" baseline="0" dirty="0">
                <a:solidFill>
                  <a:srgbClr val="221E1F"/>
                </a:solidFill>
              </a:rPr>
              <a:t>asylum</a:t>
            </a:r>
            <a:r>
              <a:rPr lang="en-US" sz="2800" b="0" i="0" u="none" strike="noStrike" baseline="0" dirty="0">
                <a:solidFill>
                  <a:srgbClr val="221E1F"/>
                </a:solidFill>
              </a:rPr>
              <a:t>. Her report </a:t>
            </a:r>
            <a:r>
              <a:rPr lang="en-US" sz="2800" b="1" i="0" u="none" strike="noStrike" baseline="0" dirty="0">
                <a:solidFill>
                  <a:srgbClr val="221E1F"/>
                </a:solidFill>
              </a:rPr>
              <a:t>expose</a:t>
            </a:r>
            <a:r>
              <a:rPr lang="en-US" sz="2800" b="0" i="0" u="none" strike="noStrike" baseline="0" dirty="0">
                <a:solidFill>
                  <a:srgbClr val="221E1F"/>
                </a:solidFill>
              </a:rPr>
              <a:t>d the asylum's conditions, and it was forced to improve its patient care. During her career, she wrote about many difficult issues, and most of them are in support of women's lives. </a:t>
            </a:r>
          </a:p>
        </p:txBody>
      </p:sp>
      <p:sp>
        <p:nvSpPr>
          <p:cNvPr id="2" name="Rectangle 1">
            <a:extLst>
              <a:ext uri="{FF2B5EF4-FFF2-40B4-BE49-F238E27FC236}">
                <a16:creationId xmlns:a16="http://schemas.microsoft.com/office/drawing/2014/main" id="{D4184D47-548B-4321-8EBD-C7F3D3D8DE83}"/>
              </a:ext>
            </a:extLst>
          </p:cNvPr>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Now, read and answer the questions. </a:t>
            </a:r>
          </a:p>
        </p:txBody>
      </p:sp>
      <p:sp>
        <p:nvSpPr>
          <p:cNvPr id="3" name="TextBox 2">
            <a:extLst>
              <a:ext uri="{FF2B5EF4-FFF2-40B4-BE49-F238E27FC236}">
                <a16:creationId xmlns:a16="http://schemas.microsoft.com/office/drawing/2014/main" id="{4DB540EE-5EA0-4FFE-B663-F7D1A7278309}"/>
              </a:ext>
            </a:extLst>
          </p:cNvPr>
          <p:cNvSpPr txBox="1"/>
          <p:nvPr/>
        </p:nvSpPr>
        <p:spPr>
          <a:xfrm>
            <a:off x="136849" y="489668"/>
            <a:ext cx="18691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12" name="TextBox 11">
            <a:extLst>
              <a:ext uri="{FF2B5EF4-FFF2-40B4-BE49-F238E27FC236}">
                <a16:creationId xmlns:a16="http://schemas.microsoft.com/office/drawing/2014/main" id="{7050B35A-A261-46DB-BC35-8E6E70B3ABA3}"/>
              </a:ext>
            </a:extLst>
          </p:cNvPr>
          <p:cNvSpPr txBox="1"/>
          <p:nvPr/>
        </p:nvSpPr>
        <p:spPr>
          <a:xfrm>
            <a:off x="209969" y="4178500"/>
            <a:ext cx="11896713" cy="1569660"/>
          </a:xfrm>
          <a:prstGeom prst="rect">
            <a:avLst/>
          </a:prstGeom>
          <a:noFill/>
        </p:spPr>
        <p:txBody>
          <a:bodyPr wrap="square">
            <a:spAutoFit/>
          </a:bodyPr>
          <a:lstStyle/>
          <a:p>
            <a:r>
              <a:rPr lang="en-US" sz="3200" b="1" i="0" dirty="0">
                <a:solidFill>
                  <a:srgbClr val="242021"/>
                </a:solidFill>
                <a:effectLst/>
                <a:latin typeface="Calibri (body)"/>
              </a:rPr>
              <a:t>3. How did Nellie Bly get her job at the </a:t>
            </a:r>
            <a:r>
              <a:rPr lang="en-US" sz="3200" b="1" i="1" dirty="0">
                <a:solidFill>
                  <a:srgbClr val="242021"/>
                </a:solidFill>
                <a:effectLst/>
                <a:latin typeface="Calibri (body)"/>
              </a:rPr>
              <a:t>New York World </a:t>
            </a:r>
            <a:r>
              <a:rPr lang="en-US" sz="3200" b="1" i="0" dirty="0">
                <a:solidFill>
                  <a:srgbClr val="242021"/>
                </a:solidFill>
                <a:effectLst/>
                <a:latin typeface="Calibri (body)"/>
              </a:rPr>
              <a:t>? _________________________________________________________________</a:t>
            </a:r>
            <a:endParaRPr lang="en-US" sz="3200" b="1" dirty="0">
              <a:latin typeface="Calibri (body)"/>
            </a:endParaRPr>
          </a:p>
        </p:txBody>
      </p:sp>
      <p:cxnSp>
        <p:nvCxnSpPr>
          <p:cNvPr id="15" name="Straight Connector 14">
            <a:extLst>
              <a:ext uri="{FF2B5EF4-FFF2-40B4-BE49-F238E27FC236}">
                <a16:creationId xmlns:a16="http://schemas.microsoft.com/office/drawing/2014/main" id="{1A218B18-6976-4F9C-A591-4F0CE7F44423}"/>
              </a:ext>
            </a:extLst>
          </p:cNvPr>
          <p:cNvCxnSpPr>
            <a:cxnSpLocks/>
          </p:cNvCxnSpPr>
          <p:nvPr/>
        </p:nvCxnSpPr>
        <p:spPr>
          <a:xfrm>
            <a:off x="5903710" y="2029881"/>
            <a:ext cx="587763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Rectangle 7">
            <a:extLst>
              <a:ext uri="{FF2B5EF4-FFF2-40B4-BE49-F238E27FC236}">
                <a16:creationId xmlns:a16="http://schemas.microsoft.com/office/drawing/2014/main" id="{FA5C8D3A-7D57-49F9-BFCE-29A759875B96}"/>
              </a:ext>
            </a:extLst>
          </p:cNvPr>
          <p:cNvSpPr/>
          <p:nvPr/>
        </p:nvSpPr>
        <p:spPr>
          <a:xfrm>
            <a:off x="179807" y="4578888"/>
            <a:ext cx="11601542" cy="1077218"/>
          </a:xfrm>
          <a:prstGeom prst="rect">
            <a:avLst/>
          </a:prstGeom>
        </p:spPr>
        <p:txBody>
          <a:bodyPr wrap="square">
            <a:spAutoFit/>
          </a:bodyPr>
          <a:lstStyle/>
          <a:p>
            <a:r>
              <a:rPr lang="en-US" sz="3200" b="1" dirty="0">
                <a:solidFill>
                  <a:srgbClr val="FF0000"/>
                </a:solidFill>
              </a:rPr>
              <a:t>by agreeing to pretend to be a mentally unwell to investigate a mental asylum. </a:t>
            </a:r>
          </a:p>
        </p:txBody>
      </p:sp>
      <p:cxnSp>
        <p:nvCxnSpPr>
          <p:cNvPr id="13" name="Straight Connector 12">
            <a:extLst>
              <a:ext uri="{FF2B5EF4-FFF2-40B4-BE49-F238E27FC236}">
                <a16:creationId xmlns:a16="http://schemas.microsoft.com/office/drawing/2014/main" id="{DB82EE24-70C6-4479-B6AC-DB6DE76CC53B}"/>
              </a:ext>
            </a:extLst>
          </p:cNvPr>
          <p:cNvCxnSpPr>
            <a:cxnSpLocks/>
            <a:endCxn id="11" idx="3"/>
          </p:cNvCxnSpPr>
          <p:nvPr/>
        </p:nvCxnSpPr>
        <p:spPr>
          <a:xfrm flipV="1">
            <a:off x="280686" y="2490481"/>
            <a:ext cx="11500663" cy="3678"/>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28210442-E564-4EEE-9F5F-AC8C19DFDF4B}"/>
              </a:ext>
            </a:extLst>
          </p:cNvPr>
          <p:cNvCxnSpPr>
            <a:cxnSpLocks/>
          </p:cNvCxnSpPr>
          <p:nvPr/>
        </p:nvCxnSpPr>
        <p:spPr>
          <a:xfrm>
            <a:off x="227076" y="2875752"/>
            <a:ext cx="117214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3932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1A27090-A948-4A8E-89C5-7F6E2EF038E0}"/>
              </a:ext>
            </a:extLst>
          </p:cNvPr>
          <p:cNvSpPr txBox="1"/>
          <p:nvPr/>
        </p:nvSpPr>
        <p:spPr>
          <a:xfrm>
            <a:off x="370272" y="1176984"/>
            <a:ext cx="11627391" cy="2677656"/>
          </a:xfrm>
          <a:prstGeom prst="rect">
            <a:avLst/>
          </a:prstGeom>
          <a:noFill/>
        </p:spPr>
        <p:txBody>
          <a:bodyPr wrap="square">
            <a:spAutoFit/>
          </a:bodyPr>
          <a:lstStyle/>
          <a:p>
            <a:pPr algn="just"/>
            <a:r>
              <a:rPr lang="en-US" sz="2800" b="0" i="0" u="none" strike="noStrike" baseline="0" dirty="0">
                <a:solidFill>
                  <a:srgbClr val="221E1F"/>
                </a:solidFill>
              </a:rPr>
              <a:t>After leaving the Pittsburgh Dispatch, Nellie was </a:t>
            </a:r>
            <a:r>
              <a:rPr lang="en-US" sz="2800" b="1" i="0" u="none" strike="noStrike" baseline="0" dirty="0">
                <a:solidFill>
                  <a:srgbClr val="221E1F"/>
                </a:solidFill>
              </a:rPr>
              <a:t>reject</a:t>
            </a:r>
            <a:r>
              <a:rPr lang="en-US" sz="2800" b="0" i="0" u="none" strike="noStrike" baseline="0" dirty="0">
                <a:solidFill>
                  <a:srgbClr val="221E1F"/>
                </a:solidFill>
              </a:rPr>
              <a:t>ed from jobs because newspapers wouldn't hire a woman. She finally got a job at the New York World by agreeing to </a:t>
            </a:r>
            <a:r>
              <a:rPr lang="en-US" sz="2800" b="0" i="0" u="sng" strike="noStrike" baseline="0" dirty="0">
                <a:solidFill>
                  <a:srgbClr val="221E1F"/>
                </a:solidFill>
              </a:rPr>
              <a:t>pretend</a:t>
            </a:r>
            <a:r>
              <a:rPr lang="en-US" sz="2800" b="0" i="0" strike="noStrike" baseline="0" dirty="0">
                <a:solidFill>
                  <a:srgbClr val="221E1F"/>
                </a:solidFill>
              </a:rPr>
              <a:t> </a:t>
            </a:r>
            <a:r>
              <a:rPr lang="en-US" sz="2800" b="0" i="0" u="none" strike="noStrike" baseline="0" dirty="0">
                <a:solidFill>
                  <a:srgbClr val="221E1F"/>
                </a:solidFill>
              </a:rPr>
              <a:t>to be </a:t>
            </a:r>
            <a:r>
              <a:rPr lang="en-US" sz="2800" b="0" i="0" u="none" strike="noStrike" baseline="0" dirty="0">
                <a:solidFill>
                  <a:srgbClr val="A3228E"/>
                </a:solidFill>
              </a:rPr>
              <a:t>mentally unwell </a:t>
            </a:r>
            <a:r>
              <a:rPr lang="en-US" sz="2800" b="0" i="0" u="none" strike="noStrike" baseline="0" dirty="0">
                <a:solidFill>
                  <a:srgbClr val="221E1F"/>
                </a:solidFill>
              </a:rPr>
              <a:t>to investigate a mental </a:t>
            </a:r>
            <a:r>
              <a:rPr lang="en-US" sz="2800" b="1" i="0" u="none" strike="noStrike" baseline="0" dirty="0">
                <a:solidFill>
                  <a:srgbClr val="221E1F"/>
                </a:solidFill>
              </a:rPr>
              <a:t>asylum</a:t>
            </a:r>
            <a:r>
              <a:rPr lang="en-US" sz="2800" b="0" i="0" u="none" strike="noStrike" baseline="0" dirty="0">
                <a:solidFill>
                  <a:srgbClr val="221E1F"/>
                </a:solidFill>
              </a:rPr>
              <a:t>. Her report </a:t>
            </a:r>
            <a:r>
              <a:rPr lang="en-US" sz="2800" b="1" i="0" u="none" strike="noStrike" baseline="0" dirty="0">
                <a:solidFill>
                  <a:srgbClr val="221E1F"/>
                </a:solidFill>
              </a:rPr>
              <a:t>expose</a:t>
            </a:r>
            <a:r>
              <a:rPr lang="en-US" sz="2800" b="0" i="0" u="none" strike="noStrike" baseline="0" dirty="0">
                <a:solidFill>
                  <a:srgbClr val="221E1F"/>
                </a:solidFill>
              </a:rPr>
              <a:t>d the asylum's conditions, and it was forced to improve its patient care. During her career, she wrote about many difficult issues, and most of them are in support of women's lives. </a:t>
            </a:r>
          </a:p>
        </p:txBody>
      </p:sp>
      <p:sp>
        <p:nvSpPr>
          <p:cNvPr id="2" name="Rectangle 1">
            <a:extLst>
              <a:ext uri="{FF2B5EF4-FFF2-40B4-BE49-F238E27FC236}">
                <a16:creationId xmlns:a16="http://schemas.microsoft.com/office/drawing/2014/main" id="{D4184D47-548B-4321-8EBD-C7F3D3D8DE83}"/>
              </a:ext>
            </a:extLst>
          </p:cNvPr>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Now, read and answer the questions. </a:t>
            </a:r>
          </a:p>
        </p:txBody>
      </p:sp>
      <p:sp>
        <p:nvSpPr>
          <p:cNvPr id="3" name="TextBox 2">
            <a:extLst>
              <a:ext uri="{FF2B5EF4-FFF2-40B4-BE49-F238E27FC236}">
                <a16:creationId xmlns:a16="http://schemas.microsoft.com/office/drawing/2014/main" id="{4DB540EE-5EA0-4FFE-B663-F7D1A7278309}"/>
              </a:ext>
            </a:extLst>
          </p:cNvPr>
          <p:cNvSpPr txBox="1"/>
          <p:nvPr/>
        </p:nvSpPr>
        <p:spPr>
          <a:xfrm>
            <a:off x="136849" y="489668"/>
            <a:ext cx="18691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12" name="TextBox 11">
            <a:extLst>
              <a:ext uri="{FF2B5EF4-FFF2-40B4-BE49-F238E27FC236}">
                <a16:creationId xmlns:a16="http://schemas.microsoft.com/office/drawing/2014/main" id="{7050B35A-A261-46DB-BC35-8E6E70B3ABA3}"/>
              </a:ext>
            </a:extLst>
          </p:cNvPr>
          <p:cNvSpPr txBox="1"/>
          <p:nvPr/>
        </p:nvSpPr>
        <p:spPr>
          <a:xfrm>
            <a:off x="267691" y="3767069"/>
            <a:ext cx="11251581" cy="2554545"/>
          </a:xfrm>
          <a:prstGeom prst="rect">
            <a:avLst/>
          </a:prstGeom>
          <a:noFill/>
        </p:spPr>
        <p:txBody>
          <a:bodyPr wrap="square">
            <a:spAutoFit/>
          </a:bodyPr>
          <a:lstStyle/>
          <a:p>
            <a:r>
              <a:rPr lang="en-US" sz="3200" b="1" i="0" dirty="0">
                <a:solidFill>
                  <a:srgbClr val="242021"/>
                </a:solidFill>
                <a:effectLst/>
                <a:latin typeface="Calibri (body)"/>
              </a:rPr>
              <a:t>4. Which of the following can be inferred from paragraph 3?</a:t>
            </a:r>
            <a:br>
              <a:rPr lang="en-US" sz="3200" b="0" i="0" dirty="0">
                <a:solidFill>
                  <a:srgbClr val="242021"/>
                </a:solidFill>
                <a:effectLst/>
                <a:latin typeface="Calibri (body)"/>
              </a:rPr>
            </a:br>
            <a:r>
              <a:rPr lang="en-US" sz="3200" b="0" i="0" dirty="0">
                <a:solidFill>
                  <a:srgbClr val="242021"/>
                </a:solidFill>
                <a:effectLst/>
                <a:latin typeface="Calibri (body)"/>
              </a:rPr>
              <a:t>A. The mental hospital treated its patients badly.</a:t>
            </a:r>
            <a:br>
              <a:rPr lang="en-US" sz="3200" b="0" i="0" dirty="0">
                <a:solidFill>
                  <a:srgbClr val="242021"/>
                </a:solidFill>
                <a:effectLst/>
                <a:latin typeface="Calibri (body)"/>
              </a:rPr>
            </a:br>
            <a:r>
              <a:rPr lang="en-US" sz="3200" b="0" i="0" dirty="0">
                <a:solidFill>
                  <a:srgbClr val="242021"/>
                </a:solidFill>
                <a:effectLst/>
                <a:latin typeface="Calibri (body)"/>
              </a:rPr>
              <a:t>B. Nellie Bly was already well known as a journalist before she wrote for the </a:t>
            </a:r>
            <a:r>
              <a:rPr lang="en-US" sz="3200" b="0" i="1" dirty="0">
                <a:solidFill>
                  <a:srgbClr val="242021"/>
                </a:solidFill>
                <a:effectLst/>
                <a:latin typeface="Calibri (body)"/>
              </a:rPr>
              <a:t>New York World</a:t>
            </a:r>
            <a:r>
              <a:rPr lang="en-US" sz="3200" b="0" i="0" dirty="0">
                <a:solidFill>
                  <a:srgbClr val="242021"/>
                </a:solidFill>
                <a:effectLst/>
                <a:latin typeface="Calibri (body)"/>
              </a:rPr>
              <a:t>.</a:t>
            </a:r>
            <a:br>
              <a:rPr lang="en-US" sz="3200" b="0" i="0" dirty="0">
                <a:solidFill>
                  <a:srgbClr val="242021"/>
                </a:solidFill>
                <a:effectLst/>
                <a:latin typeface="Calibri (body)"/>
              </a:rPr>
            </a:br>
            <a:r>
              <a:rPr lang="en-US" sz="3200" b="0" i="0" dirty="0">
                <a:solidFill>
                  <a:srgbClr val="242021"/>
                </a:solidFill>
                <a:effectLst/>
                <a:latin typeface="Calibri (body)"/>
              </a:rPr>
              <a:t>C. Nellie didn't have any difficulty getting into the hospital.</a:t>
            </a:r>
            <a:r>
              <a:rPr lang="en-US" sz="3200" dirty="0">
                <a:latin typeface="Calibri (body)"/>
              </a:rPr>
              <a:t> </a:t>
            </a:r>
            <a:endParaRPr lang="en-US" sz="3200" b="1" dirty="0">
              <a:latin typeface="Calibri (body)"/>
            </a:endParaRPr>
          </a:p>
        </p:txBody>
      </p:sp>
      <p:cxnSp>
        <p:nvCxnSpPr>
          <p:cNvPr id="15" name="Straight Connector 14">
            <a:extLst>
              <a:ext uri="{FF2B5EF4-FFF2-40B4-BE49-F238E27FC236}">
                <a16:creationId xmlns:a16="http://schemas.microsoft.com/office/drawing/2014/main" id="{1A218B18-6976-4F9C-A591-4F0CE7F44423}"/>
              </a:ext>
            </a:extLst>
          </p:cNvPr>
          <p:cNvCxnSpPr>
            <a:cxnSpLocks/>
          </p:cNvCxnSpPr>
          <p:nvPr/>
        </p:nvCxnSpPr>
        <p:spPr>
          <a:xfrm>
            <a:off x="8665321" y="2913972"/>
            <a:ext cx="3151229"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11" name="Flowchart: Connector 10">
            <a:extLst>
              <a:ext uri="{FF2B5EF4-FFF2-40B4-BE49-F238E27FC236}">
                <a16:creationId xmlns:a16="http://schemas.microsoft.com/office/drawing/2014/main" id="{6223480D-0620-4F08-B56B-445AF0F4B4E8}"/>
              </a:ext>
            </a:extLst>
          </p:cNvPr>
          <p:cNvSpPr/>
          <p:nvPr/>
        </p:nvSpPr>
        <p:spPr>
          <a:xfrm>
            <a:off x="136849" y="4269211"/>
            <a:ext cx="588731" cy="588731"/>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2EAC479-02FA-4B0F-BE01-375A6C613A37}"/>
              </a:ext>
            </a:extLst>
          </p:cNvPr>
          <p:cNvCxnSpPr>
            <a:cxnSpLocks/>
          </p:cNvCxnSpPr>
          <p:nvPr/>
        </p:nvCxnSpPr>
        <p:spPr>
          <a:xfrm>
            <a:off x="431214" y="3311849"/>
            <a:ext cx="365597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7130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D0F13DC-C98D-457B-B44F-EAB6EA25D097}"/>
              </a:ext>
            </a:extLst>
          </p:cNvPr>
          <p:cNvSpPr txBox="1"/>
          <p:nvPr/>
        </p:nvSpPr>
        <p:spPr>
          <a:xfrm>
            <a:off x="299175" y="1135325"/>
            <a:ext cx="11655272" cy="3046988"/>
          </a:xfrm>
          <a:prstGeom prst="rect">
            <a:avLst/>
          </a:prstGeom>
          <a:noFill/>
        </p:spPr>
        <p:txBody>
          <a:bodyPr wrap="square">
            <a:spAutoFit/>
          </a:bodyPr>
          <a:lstStyle/>
          <a:p>
            <a:pPr algn="just"/>
            <a:r>
              <a:rPr lang="en-US" sz="3200" b="0" i="0" u="none" strike="noStrike" baseline="0" dirty="0">
                <a:solidFill>
                  <a:srgbClr val="221E1F"/>
                </a:solidFill>
              </a:rPr>
              <a:t>In 1889, inspired by Jules Verne's novel Around the World in Eighty Days, she took a trip around the world. The idea was rejected by her newspaper at first because "no one but a man can do this", but finally her editor agreed. She traveled alone for most of it, an unusual thing for women to do at the time. She actually met Jules Verne in France and completed the trip after 72 days, setting a world record. </a:t>
            </a:r>
          </a:p>
        </p:txBody>
      </p:sp>
      <p:sp>
        <p:nvSpPr>
          <p:cNvPr id="2" name="Rectangle 1">
            <a:extLst>
              <a:ext uri="{FF2B5EF4-FFF2-40B4-BE49-F238E27FC236}">
                <a16:creationId xmlns:a16="http://schemas.microsoft.com/office/drawing/2014/main" id="{D4184D47-548B-4321-8EBD-C7F3D3D8DE83}"/>
              </a:ext>
            </a:extLst>
          </p:cNvPr>
          <p:cNvSpPr/>
          <p:nvPr/>
        </p:nvSpPr>
        <p:spPr>
          <a:xfrm>
            <a:off x="2006042" y="463522"/>
            <a:ext cx="10185958"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Now, read and answer the questions. </a:t>
            </a:r>
          </a:p>
        </p:txBody>
      </p:sp>
      <p:sp>
        <p:nvSpPr>
          <p:cNvPr id="3" name="TextBox 2">
            <a:extLst>
              <a:ext uri="{FF2B5EF4-FFF2-40B4-BE49-F238E27FC236}">
                <a16:creationId xmlns:a16="http://schemas.microsoft.com/office/drawing/2014/main" id="{4DB540EE-5EA0-4FFE-B663-F7D1A7278309}"/>
              </a:ext>
            </a:extLst>
          </p:cNvPr>
          <p:cNvSpPr txBox="1"/>
          <p:nvPr/>
        </p:nvSpPr>
        <p:spPr>
          <a:xfrm>
            <a:off x="136849" y="489668"/>
            <a:ext cx="1869193"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12" name="TextBox 11">
            <a:extLst>
              <a:ext uri="{FF2B5EF4-FFF2-40B4-BE49-F238E27FC236}">
                <a16:creationId xmlns:a16="http://schemas.microsoft.com/office/drawing/2014/main" id="{7050B35A-A261-46DB-BC35-8E6E70B3ABA3}"/>
              </a:ext>
            </a:extLst>
          </p:cNvPr>
          <p:cNvSpPr txBox="1"/>
          <p:nvPr/>
        </p:nvSpPr>
        <p:spPr>
          <a:xfrm>
            <a:off x="237550" y="4824818"/>
            <a:ext cx="11716897" cy="1569660"/>
          </a:xfrm>
          <a:prstGeom prst="rect">
            <a:avLst/>
          </a:prstGeom>
          <a:noFill/>
        </p:spPr>
        <p:txBody>
          <a:bodyPr wrap="square">
            <a:spAutoFit/>
          </a:bodyPr>
          <a:lstStyle/>
          <a:p>
            <a:r>
              <a:rPr lang="en-US" sz="3200" b="1" dirty="0">
                <a:solidFill>
                  <a:srgbClr val="242021"/>
                </a:solidFill>
                <a:latin typeface="Calibri (body)"/>
              </a:rPr>
              <a:t>5. Why did Nellie Bly make a trip around the world?</a:t>
            </a:r>
            <a:r>
              <a:rPr lang="en-US" sz="3200" b="1" i="0" dirty="0">
                <a:solidFill>
                  <a:srgbClr val="242021"/>
                </a:solidFill>
                <a:effectLst/>
                <a:latin typeface="Calibri (body)"/>
              </a:rPr>
              <a:t> _________________________________________________________________</a:t>
            </a:r>
            <a:endParaRPr lang="en-US" sz="3200" b="1" dirty="0">
              <a:latin typeface="Calibri (body)"/>
            </a:endParaRPr>
          </a:p>
        </p:txBody>
      </p:sp>
      <p:cxnSp>
        <p:nvCxnSpPr>
          <p:cNvPr id="15" name="Straight Connector 14">
            <a:extLst>
              <a:ext uri="{FF2B5EF4-FFF2-40B4-BE49-F238E27FC236}">
                <a16:creationId xmlns:a16="http://schemas.microsoft.com/office/drawing/2014/main" id="{1A218B18-6976-4F9C-A591-4F0CE7F44423}"/>
              </a:ext>
            </a:extLst>
          </p:cNvPr>
          <p:cNvCxnSpPr>
            <a:cxnSpLocks/>
          </p:cNvCxnSpPr>
          <p:nvPr/>
        </p:nvCxnSpPr>
        <p:spPr>
          <a:xfrm>
            <a:off x="1955161" y="1645202"/>
            <a:ext cx="9779024"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Rectangle 7">
            <a:extLst>
              <a:ext uri="{FF2B5EF4-FFF2-40B4-BE49-F238E27FC236}">
                <a16:creationId xmlns:a16="http://schemas.microsoft.com/office/drawing/2014/main" id="{FA5C8D3A-7D57-49F9-BFCE-29A759875B96}"/>
              </a:ext>
            </a:extLst>
          </p:cNvPr>
          <p:cNvSpPr/>
          <p:nvPr/>
        </p:nvSpPr>
        <p:spPr>
          <a:xfrm>
            <a:off x="115478" y="5290407"/>
            <a:ext cx="11716897" cy="1077218"/>
          </a:xfrm>
          <a:prstGeom prst="rect">
            <a:avLst/>
          </a:prstGeom>
        </p:spPr>
        <p:txBody>
          <a:bodyPr wrap="square">
            <a:spAutoFit/>
          </a:bodyPr>
          <a:lstStyle/>
          <a:p>
            <a:r>
              <a:rPr lang="en-US" sz="3200" b="1" dirty="0">
                <a:solidFill>
                  <a:srgbClr val="FF0000"/>
                </a:solidFill>
                <a:sym typeface="Wingdings" panose="05000000000000000000" pitchFamily="2" charset="2"/>
              </a:rPr>
              <a:t> </a:t>
            </a:r>
            <a:r>
              <a:rPr lang="en-US" sz="3200" b="1" dirty="0">
                <a:solidFill>
                  <a:srgbClr val="FF0000"/>
                </a:solidFill>
              </a:rPr>
              <a:t>She was inspired by Jules Verne's novel Around the World in Eighty Days. </a:t>
            </a:r>
          </a:p>
        </p:txBody>
      </p:sp>
      <p:cxnSp>
        <p:nvCxnSpPr>
          <p:cNvPr id="14" name="Straight Connector 13">
            <a:extLst>
              <a:ext uri="{FF2B5EF4-FFF2-40B4-BE49-F238E27FC236}">
                <a16:creationId xmlns:a16="http://schemas.microsoft.com/office/drawing/2014/main" id="{088E5ABA-BB2A-4E51-8DA0-6C32C5F6C6DA}"/>
              </a:ext>
            </a:extLst>
          </p:cNvPr>
          <p:cNvCxnSpPr>
            <a:cxnSpLocks/>
          </p:cNvCxnSpPr>
          <p:nvPr/>
        </p:nvCxnSpPr>
        <p:spPr>
          <a:xfrm>
            <a:off x="389225" y="2147406"/>
            <a:ext cx="6477980"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43292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4384" y="1214549"/>
            <a:ext cx="3989938"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8736" y="638634"/>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215232" y="2153728"/>
            <a:ext cx="7788689" cy="612803"/>
          </a:xfrm>
          <a:prstGeom prst="wedgeRoundRectCallout">
            <a:avLst>
              <a:gd name="adj1" fmla="val 21826"/>
              <a:gd name="adj2" fmla="val 44772"/>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What do you think about Nellie Bly?</a:t>
            </a:r>
          </a:p>
        </p:txBody>
      </p:sp>
      <p:sp>
        <p:nvSpPr>
          <p:cNvPr id="6" name="Rounded Rectangular Callout 5"/>
          <p:cNvSpPr/>
          <p:nvPr/>
        </p:nvSpPr>
        <p:spPr>
          <a:xfrm>
            <a:off x="276126" y="3018966"/>
            <a:ext cx="7727795" cy="3200400"/>
          </a:xfrm>
          <a:prstGeom prst="wedgeRoundRectCallout">
            <a:avLst>
              <a:gd name="adj1" fmla="val -29869"/>
              <a:gd name="adj2" fmla="val 48561"/>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u="sng" dirty="0">
                <a:solidFill>
                  <a:srgbClr val="FF0000"/>
                </a:solidFill>
              </a:rPr>
              <a:t>Suggested answer:</a:t>
            </a:r>
          </a:p>
          <a:p>
            <a:pPr algn="ctr"/>
            <a:r>
              <a:rPr lang="en-US" sz="3600" i="1" dirty="0">
                <a:solidFill>
                  <a:srgbClr val="00B050"/>
                </a:solidFill>
              </a:rPr>
              <a:t>Bly was not an individual who would speak before her actions, but she was a strong woman who sought to achieve her hopes and goals.</a:t>
            </a:r>
          </a:p>
        </p:txBody>
      </p:sp>
      <p:sp>
        <p:nvSpPr>
          <p:cNvPr id="7" name="TextBox 6"/>
          <p:cNvSpPr txBox="1"/>
          <p:nvPr/>
        </p:nvSpPr>
        <p:spPr>
          <a:xfrm>
            <a:off x="410464" y="6943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pic>
        <p:nvPicPr>
          <p:cNvPr id="8" name="Picture 7">
            <a:extLst>
              <a:ext uri="{FF2B5EF4-FFF2-40B4-BE49-F238E27FC236}">
                <a16:creationId xmlns:a16="http://schemas.microsoft.com/office/drawing/2014/main" id="{8EC20A95-C20D-460F-99D9-17AA273BF6E5}"/>
              </a:ext>
            </a:extLst>
          </p:cNvPr>
          <p:cNvPicPr>
            <a:picLocks noChangeAspect="1"/>
          </p:cNvPicPr>
          <p:nvPr/>
        </p:nvPicPr>
        <p:blipFill>
          <a:blip r:embed="rId3"/>
          <a:stretch>
            <a:fillRect/>
          </a:stretch>
        </p:blipFill>
        <p:spPr>
          <a:xfrm>
            <a:off x="8184995" y="759285"/>
            <a:ext cx="3908851" cy="5595367"/>
          </a:xfrm>
          <a:prstGeom prst="rect">
            <a:avLst/>
          </a:prstGeom>
        </p:spPr>
      </p:pic>
    </p:spTree>
    <p:extLst>
      <p:ext uri="{BB962C8B-B14F-4D97-AF65-F5344CB8AC3E}">
        <p14:creationId xmlns:p14="http://schemas.microsoft.com/office/powerpoint/2010/main" val="215677112"/>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41" y="488988"/>
            <a:ext cx="8609644" cy="5739177"/>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65166" y="629835"/>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875"/>
            <a:ext cx="8840277" cy="5916249"/>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2275"/>
            <a:ext cx="8494095" cy="5813449"/>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2324099" y="1640614"/>
            <a:ext cx="971550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Listening &amp; Reading</a:t>
            </a:r>
          </a:p>
          <a:p>
            <a:r>
              <a:rPr lang="en-US" sz="3600" i="1" dirty="0">
                <a:solidFill>
                  <a:srgbClr val="0070C0"/>
                </a:solidFill>
              </a:rPr>
              <a:t>- practice listening and reading for gist and specific information</a:t>
            </a:r>
            <a:r>
              <a:rPr lang="vi-VN" sz="3600" i="1" dirty="0">
                <a:solidFill>
                  <a:srgbClr val="0070C0"/>
                </a:solidFill>
              </a:rPr>
              <a:t>. </a:t>
            </a:r>
            <a:endParaRPr lang="en-US" sz="3600" i="1" dirty="0">
              <a:solidFill>
                <a:srgbClr val="0070C0"/>
              </a:solidFill>
            </a:endParaRPr>
          </a:p>
          <a:p>
            <a:r>
              <a:rPr lang="en-US" sz="3600" i="1" dirty="0">
                <a:solidFill>
                  <a:srgbClr val="0070C0"/>
                </a:solidFill>
              </a:rPr>
              <a:t>Speaking:</a:t>
            </a:r>
          </a:p>
          <a:p>
            <a:r>
              <a:rPr lang="en-US" sz="3600" i="1" dirty="0">
                <a:solidFill>
                  <a:srgbClr val="0070C0"/>
                </a:solidFill>
              </a:rPr>
              <a:t>- talk about what you think about Nellie Bly</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539496" y="1646758"/>
            <a:ext cx="11500105"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Learn by heart new vocabularies in the reading text and make sentences using them. </a:t>
            </a:r>
          </a:p>
          <a:p>
            <a:pPr marL="571500" indent="-571500">
              <a:buFontTx/>
              <a:buChar char="-"/>
            </a:pPr>
            <a:r>
              <a:rPr lang="en-US" sz="3600" i="1" dirty="0">
                <a:solidFill>
                  <a:srgbClr val="0070C0"/>
                </a:solidFill>
              </a:rPr>
              <a:t>Do the exercises on page 6 WB.</a:t>
            </a:r>
          </a:p>
          <a:p>
            <a:pPr marL="571500" indent="-571500">
              <a:buFontTx/>
              <a:buChar char="-"/>
            </a:pPr>
            <a:r>
              <a:rPr lang="en-US" sz="3600" i="1" dirty="0">
                <a:solidFill>
                  <a:srgbClr val="0070C0"/>
                </a:solidFill>
              </a:rPr>
              <a:t>Prepare the next lesson (Speaking &amp; Writing pages 13 &amp; 14 SB)</a:t>
            </a:r>
          </a:p>
          <a:p>
            <a:pPr marL="571500" indent="-571500">
              <a:buFontTx/>
              <a:buChar char="-"/>
            </a:pPr>
            <a:r>
              <a:rPr lang="en-US" sz="3600" i="1" dirty="0">
                <a:solidFill>
                  <a:srgbClr val="0070C0"/>
                </a:solidFill>
              </a:rPr>
              <a:t>Play the consolidation games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58F338-2947-4AB1-996E-7CC6A33A1AE1}"/>
              </a:ext>
            </a:extLst>
          </p:cNvPr>
          <p:cNvSpPr/>
          <p:nvPr/>
        </p:nvSpPr>
        <p:spPr>
          <a:xfrm>
            <a:off x="227174" y="1040175"/>
            <a:ext cx="11737651"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In pairs: Look at the pictures. Do you know these people and what they have done? Do you think they are inspiring? What do you think makes a person inspiring? </a:t>
            </a:r>
          </a:p>
        </p:txBody>
      </p:sp>
      <p:pic>
        <p:nvPicPr>
          <p:cNvPr id="3" name="Picture 2">
            <a:extLst>
              <a:ext uri="{FF2B5EF4-FFF2-40B4-BE49-F238E27FC236}">
                <a16:creationId xmlns:a16="http://schemas.microsoft.com/office/drawing/2014/main" id="{C76C4C7B-022F-40BF-9887-1FF70D03D59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0542" y="409575"/>
            <a:ext cx="3578954" cy="763929"/>
          </a:xfrm>
          <a:prstGeom prst="rect">
            <a:avLst/>
          </a:prstGeom>
        </p:spPr>
      </p:pic>
      <p:pic>
        <p:nvPicPr>
          <p:cNvPr id="6" name="Picture 5">
            <a:extLst>
              <a:ext uri="{FF2B5EF4-FFF2-40B4-BE49-F238E27FC236}">
                <a16:creationId xmlns:a16="http://schemas.microsoft.com/office/drawing/2014/main" id="{6F0B3C1B-7AD2-4816-968D-67910C78BAE4}"/>
              </a:ext>
            </a:extLst>
          </p:cNvPr>
          <p:cNvPicPr>
            <a:picLocks noChangeAspect="1"/>
          </p:cNvPicPr>
          <p:nvPr/>
        </p:nvPicPr>
        <p:blipFill>
          <a:blip r:embed="rId3"/>
          <a:stretch>
            <a:fillRect/>
          </a:stretch>
        </p:blipFill>
        <p:spPr>
          <a:xfrm>
            <a:off x="1249551" y="2794501"/>
            <a:ext cx="2765132" cy="3653924"/>
          </a:xfrm>
          <a:prstGeom prst="rect">
            <a:avLst/>
          </a:prstGeom>
        </p:spPr>
      </p:pic>
      <p:pic>
        <p:nvPicPr>
          <p:cNvPr id="8" name="Picture 7">
            <a:extLst>
              <a:ext uri="{FF2B5EF4-FFF2-40B4-BE49-F238E27FC236}">
                <a16:creationId xmlns:a16="http://schemas.microsoft.com/office/drawing/2014/main" id="{3D877D7A-73D4-46E8-A73D-3C156872650A}"/>
              </a:ext>
            </a:extLst>
          </p:cNvPr>
          <p:cNvPicPr>
            <a:picLocks noChangeAspect="1"/>
          </p:cNvPicPr>
          <p:nvPr/>
        </p:nvPicPr>
        <p:blipFill>
          <a:blip r:embed="rId4"/>
          <a:stretch>
            <a:fillRect/>
          </a:stretch>
        </p:blipFill>
        <p:spPr>
          <a:xfrm>
            <a:off x="5002415" y="2785057"/>
            <a:ext cx="2331836" cy="3663368"/>
          </a:xfrm>
          <a:prstGeom prst="rect">
            <a:avLst/>
          </a:prstGeom>
        </p:spPr>
      </p:pic>
      <p:pic>
        <p:nvPicPr>
          <p:cNvPr id="10" name="Picture 9">
            <a:extLst>
              <a:ext uri="{FF2B5EF4-FFF2-40B4-BE49-F238E27FC236}">
                <a16:creationId xmlns:a16="http://schemas.microsoft.com/office/drawing/2014/main" id="{06FF970C-6DCF-4D74-9E95-153AE639875D}"/>
              </a:ext>
            </a:extLst>
          </p:cNvPr>
          <p:cNvPicPr>
            <a:picLocks noChangeAspect="1"/>
          </p:cNvPicPr>
          <p:nvPr/>
        </p:nvPicPr>
        <p:blipFill>
          <a:blip r:embed="rId5"/>
          <a:stretch>
            <a:fillRect/>
          </a:stretch>
        </p:blipFill>
        <p:spPr>
          <a:xfrm>
            <a:off x="8321982" y="2794501"/>
            <a:ext cx="2331836" cy="3681528"/>
          </a:xfrm>
          <a:prstGeom prst="rect">
            <a:avLst/>
          </a:prstGeom>
        </p:spPr>
      </p:pic>
    </p:spTree>
    <p:extLst>
      <p:ext uri="{BB962C8B-B14F-4D97-AF65-F5344CB8AC3E}">
        <p14:creationId xmlns:p14="http://schemas.microsoft.com/office/powerpoint/2010/main" val="518310323"/>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43457-53EB-400E-BF0F-4173228DE04D}"/>
              </a:ext>
            </a:extLst>
          </p:cNvPr>
          <p:cNvSpPr txBox="1"/>
          <p:nvPr/>
        </p:nvSpPr>
        <p:spPr>
          <a:xfrm>
            <a:off x="128337" y="549494"/>
            <a:ext cx="11935326" cy="5909310"/>
          </a:xfrm>
          <a:prstGeom prst="rect">
            <a:avLst/>
          </a:prstGeom>
          <a:noFill/>
        </p:spPr>
        <p:txBody>
          <a:bodyPr wrap="square">
            <a:spAutoFit/>
          </a:bodyPr>
          <a:lstStyle/>
          <a:p>
            <a:r>
              <a:rPr lang="en-US" sz="3600" b="1" i="1" u="sng" dirty="0">
                <a:solidFill>
                  <a:srgbClr val="FF0000"/>
                </a:solidFill>
                <a:effectLst/>
                <a:latin typeface="Calibri (body)"/>
              </a:rPr>
              <a:t>Suggested answers:</a:t>
            </a:r>
          </a:p>
          <a:p>
            <a:r>
              <a:rPr lang="en-US" sz="3600" b="0" i="0" dirty="0">
                <a:solidFill>
                  <a:srgbClr val="242021"/>
                </a:solidFill>
                <a:effectLst/>
                <a:latin typeface="Calibri (body)"/>
              </a:rPr>
              <a:t>• First picture: Nick Vujicic. He was born with no arms and just two small feet, but he overcame his physical challenges.</a:t>
            </a:r>
            <a:br>
              <a:rPr lang="en-US" sz="3600" b="0" i="0" dirty="0">
                <a:solidFill>
                  <a:srgbClr val="242021"/>
                </a:solidFill>
                <a:effectLst/>
                <a:latin typeface="Calibri (body)"/>
              </a:rPr>
            </a:br>
            <a:r>
              <a:rPr lang="en-US" sz="3600" b="0" i="0" dirty="0">
                <a:solidFill>
                  <a:srgbClr val="242021"/>
                </a:solidFill>
                <a:effectLst/>
                <a:latin typeface="Calibri (body)"/>
              </a:rPr>
              <a:t>• Second picture: Taylor Swift. She's won lots of awards for her music and inspired millions of young girls around the world.</a:t>
            </a:r>
            <a:br>
              <a:rPr lang="en-US" sz="3600" b="0" i="0" dirty="0">
                <a:solidFill>
                  <a:srgbClr val="242021"/>
                </a:solidFill>
                <a:effectLst/>
                <a:latin typeface="Calibri (body)"/>
              </a:rPr>
            </a:br>
            <a:r>
              <a:rPr lang="en-US" sz="3600" b="0" i="0" dirty="0">
                <a:solidFill>
                  <a:srgbClr val="242021"/>
                </a:solidFill>
                <a:effectLst/>
                <a:latin typeface="Calibri (body)"/>
              </a:rPr>
              <a:t>• Third picture: Elon Musk. He's started several important tech companies.</a:t>
            </a:r>
            <a:br>
              <a:rPr lang="en-US" sz="3600" b="0" i="0" dirty="0">
                <a:solidFill>
                  <a:srgbClr val="242021"/>
                </a:solidFill>
                <a:effectLst/>
                <a:latin typeface="Calibri (body)"/>
              </a:rPr>
            </a:br>
            <a:r>
              <a:rPr lang="en-US" sz="3600" b="0" i="0" dirty="0">
                <a:solidFill>
                  <a:srgbClr val="242021"/>
                </a:solidFill>
                <a:effectLst/>
                <a:latin typeface="Calibri (body)"/>
              </a:rPr>
              <a:t>• Things that make people inspiring: being the first to do something, putting others before themselves, doing something people didn't believe they could</a:t>
            </a:r>
            <a:r>
              <a:rPr lang="en-US" sz="3600" dirty="0">
                <a:latin typeface="Calibri (body)"/>
              </a:rPr>
              <a:t> </a:t>
            </a:r>
            <a:br>
              <a:rPr lang="en-US" dirty="0"/>
            </a:br>
            <a:endParaRPr lang="en-US" dirty="0"/>
          </a:p>
        </p:txBody>
      </p:sp>
    </p:spTree>
    <p:extLst>
      <p:ext uri="{BB962C8B-B14F-4D97-AF65-F5344CB8AC3E}">
        <p14:creationId xmlns:p14="http://schemas.microsoft.com/office/powerpoint/2010/main" val="1364447017"/>
      </p:ext>
    </p:extLst>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sp>
        <p:nvSpPr>
          <p:cNvPr id="6" name="Rectangle 1">
            <a:extLst>
              <a:ext uri="{FF2B5EF4-FFF2-40B4-BE49-F238E27FC236}">
                <a16:creationId xmlns:a16="http://schemas.microsoft.com/office/drawing/2014/main" id="{002C4533-F185-4955-BB14-3FE82C780F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a16="http://schemas.microsoft.com/office/drawing/2014/main" id="{BB87586E-69BA-4378-9B2E-759A3ECFED2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40AFADF2-61FB-48D6-88B7-30136162EA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593" y="806384"/>
            <a:ext cx="4692613" cy="1147538"/>
          </a:xfrm>
          <a:prstGeom prst="rect">
            <a:avLst/>
          </a:prstGeom>
        </p:spPr>
      </p:pic>
    </p:spTree>
    <p:extLst>
      <p:ext uri="{BB962C8B-B14F-4D97-AF65-F5344CB8AC3E}">
        <p14:creationId xmlns:p14="http://schemas.microsoft.com/office/powerpoint/2010/main" val="65213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958" y="1029165"/>
            <a:ext cx="1173765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 to three students talking about inspiring people. Match the student with the person he/she finds inspiring. </a:t>
            </a:r>
          </a:p>
        </p:txBody>
      </p:sp>
      <p:sp>
        <p:nvSpPr>
          <p:cNvPr id="19" name="TextBox 18"/>
          <p:cNvSpPr txBox="1"/>
          <p:nvPr/>
        </p:nvSpPr>
        <p:spPr>
          <a:xfrm>
            <a:off x="597158" y="540238"/>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pic>
        <p:nvPicPr>
          <p:cNvPr id="5" name="Picture 4">
            <a:extLst>
              <a:ext uri="{FF2B5EF4-FFF2-40B4-BE49-F238E27FC236}">
                <a16:creationId xmlns:a16="http://schemas.microsoft.com/office/drawing/2014/main" id="{F41935DA-1EC6-4A46-8D61-1B36A6FBF991}"/>
              </a:ext>
            </a:extLst>
          </p:cNvPr>
          <p:cNvPicPr>
            <a:picLocks noChangeAspect="1"/>
          </p:cNvPicPr>
          <p:nvPr/>
        </p:nvPicPr>
        <p:blipFill>
          <a:blip r:embed="rId3"/>
          <a:stretch>
            <a:fillRect/>
          </a:stretch>
        </p:blipFill>
        <p:spPr>
          <a:xfrm>
            <a:off x="1228725" y="2794168"/>
            <a:ext cx="10477500" cy="2875568"/>
          </a:xfrm>
          <a:prstGeom prst="rect">
            <a:avLst/>
          </a:prstGeom>
        </p:spPr>
      </p:pic>
      <p:sp>
        <p:nvSpPr>
          <p:cNvPr id="12" name="Rectangle 11">
            <a:extLst>
              <a:ext uri="{FF2B5EF4-FFF2-40B4-BE49-F238E27FC236}">
                <a16:creationId xmlns:a16="http://schemas.microsoft.com/office/drawing/2014/main" id="{4A76D63E-B3F3-4678-82FB-476B93192E87}"/>
              </a:ext>
            </a:extLst>
          </p:cNvPr>
          <p:cNvSpPr/>
          <p:nvPr/>
        </p:nvSpPr>
        <p:spPr>
          <a:xfrm>
            <a:off x="240762" y="1029165"/>
            <a:ext cx="11880042"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How many people are there?</a:t>
            </a:r>
          </a:p>
          <a:p>
            <a:r>
              <a:rPr lang="en-US" sz="3600" i="1" dirty="0">
                <a:solidFill>
                  <a:srgbClr val="0070C0"/>
                </a:solidFill>
              </a:rPr>
              <a:t>What jobs are they? Can you guess what job each talks about? </a:t>
            </a:r>
          </a:p>
        </p:txBody>
      </p:sp>
    </p:spTree>
    <p:extLst>
      <p:ext uri="{BB962C8B-B14F-4D97-AF65-F5344CB8AC3E}">
        <p14:creationId xmlns:p14="http://schemas.microsoft.com/office/powerpoint/2010/main" val="251989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2208" y="1064025"/>
            <a:ext cx="1173765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Listen to three students talking about inspiring people. Match the student with the person he/she finds inspiring. </a:t>
            </a:r>
          </a:p>
        </p:txBody>
      </p:sp>
      <p:sp>
        <p:nvSpPr>
          <p:cNvPr id="19" name="TextBox 18"/>
          <p:cNvSpPr txBox="1"/>
          <p:nvPr/>
        </p:nvSpPr>
        <p:spPr>
          <a:xfrm>
            <a:off x="597158" y="540238"/>
            <a:ext cx="192933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pic>
        <p:nvPicPr>
          <p:cNvPr id="5" name="Picture 4">
            <a:extLst>
              <a:ext uri="{FF2B5EF4-FFF2-40B4-BE49-F238E27FC236}">
                <a16:creationId xmlns:a16="http://schemas.microsoft.com/office/drawing/2014/main" id="{F41935DA-1EC6-4A46-8D61-1B36A6FBF991}"/>
              </a:ext>
            </a:extLst>
          </p:cNvPr>
          <p:cNvPicPr>
            <a:picLocks noChangeAspect="1"/>
          </p:cNvPicPr>
          <p:nvPr/>
        </p:nvPicPr>
        <p:blipFill>
          <a:blip r:embed="rId5"/>
          <a:stretch>
            <a:fillRect/>
          </a:stretch>
        </p:blipFill>
        <p:spPr>
          <a:xfrm>
            <a:off x="1115508" y="2639461"/>
            <a:ext cx="10477500" cy="2875568"/>
          </a:xfrm>
          <a:prstGeom prst="rect">
            <a:avLst/>
          </a:prstGeom>
        </p:spPr>
      </p:pic>
      <p:pic>
        <p:nvPicPr>
          <p:cNvPr id="6" name="CD1 TRACK 15">
            <a:hlinkClick r:id="" action="ppaction://media"/>
            <a:extLst>
              <a:ext uri="{FF2B5EF4-FFF2-40B4-BE49-F238E27FC236}">
                <a16:creationId xmlns:a16="http://schemas.microsoft.com/office/drawing/2014/main" id="{29E35A43-7582-4C9E-A4F2-33DAF14F0CD9}"/>
              </a:ext>
            </a:extLst>
          </p:cNvPr>
          <p:cNvPicPr>
            <a:picLocks noChangeAspect="1"/>
          </p:cNvPicPr>
          <p:nvPr>
            <a:audioFile r:link="rId1"/>
            <p:extLst>
              <p:ext uri="{DAA4B4D4-6D71-4841-9C94-3DE7FCFB9230}">
                <p14:media xmlns:p14="http://schemas.microsoft.com/office/powerpoint/2010/main" r:embed="rId2">
                  <p14:trim st="9410" end="74486"/>
                </p14:media>
              </p:ext>
            </p:extLst>
          </p:nvPr>
        </p:nvPicPr>
        <p:blipFill>
          <a:blip r:embed="rId6"/>
          <a:stretch>
            <a:fillRect/>
          </a:stretch>
        </p:blipFill>
        <p:spPr>
          <a:xfrm>
            <a:off x="362208" y="2647484"/>
            <a:ext cx="949157" cy="949157"/>
          </a:xfrm>
          <a:prstGeom prst="rect">
            <a:avLst/>
          </a:prstGeom>
        </p:spPr>
      </p:pic>
      <p:cxnSp>
        <p:nvCxnSpPr>
          <p:cNvPr id="8" name="Straight Arrow Connector 7">
            <a:extLst>
              <a:ext uri="{FF2B5EF4-FFF2-40B4-BE49-F238E27FC236}">
                <a16:creationId xmlns:a16="http://schemas.microsoft.com/office/drawing/2014/main" id="{F7D79CE7-8C25-41AB-88ED-BF0F0D82B834}"/>
              </a:ext>
            </a:extLst>
          </p:cNvPr>
          <p:cNvCxnSpPr/>
          <p:nvPr/>
        </p:nvCxnSpPr>
        <p:spPr>
          <a:xfrm>
            <a:off x="4429125" y="3238500"/>
            <a:ext cx="3829050" cy="18288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CD1 TRACK 15">
            <a:hlinkClick r:id="" action="ppaction://media"/>
            <a:extLst>
              <a:ext uri="{FF2B5EF4-FFF2-40B4-BE49-F238E27FC236}">
                <a16:creationId xmlns:a16="http://schemas.microsoft.com/office/drawing/2014/main" id="{D8861CA3-A34C-4935-87F3-C9041D0CC099}"/>
              </a:ext>
            </a:extLst>
          </p:cNvPr>
          <p:cNvPicPr>
            <a:picLocks noChangeAspect="1"/>
          </p:cNvPicPr>
          <p:nvPr>
            <a:audioFile r:link="rId1"/>
            <p:extLst>
              <p:ext uri="{DAA4B4D4-6D71-4841-9C94-3DE7FCFB9230}">
                <p14:media xmlns:p14="http://schemas.microsoft.com/office/powerpoint/2010/main" r:embed="rId2">
                  <p14:trim st="42864" end="37427"/>
                </p14:media>
              </p:ext>
            </p:extLst>
          </p:nvPr>
        </p:nvPicPr>
        <p:blipFill>
          <a:blip r:embed="rId6"/>
          <a:stretch>
            <a:fillRect/>
          </a:stretch>
        </p:blipFill>
        <p:spPr>
          <a:xfrm>
            <a:off x="362208" y="3685458"/>
            <a:ext cx="949157" cy="949157"/>
          </a:xfrm>
          <a:prstGeom prst="rect">
            <a:avLst/>
          </a:prstGeom>
        </p:spPr>
      </p:pic>
      <p:cxnSp>
        <p:nvCxnSpPr>
          <p:cNvPr id="11" name="Straight Arrow Connector 10">
            <a:extLst>
              <a:ext uri="{FF2B5EF4-FFF2-40B4-BE49-F238E27FC236}">
                <a16:creationId xmlns:a16="http://schemas.microsoft.com/office/drawing/2014/main" id="{FDB8D0AD-79DA-4E72-8076-BAE8C42D7F9F}"/>
              </a:ext>
            </a:extLst>
          </p:cNvPr>
          <p:cNvCxnSpPr>
            <a:cxnSpLocks/>
          </p:cNvCxnSpPr>
          <p:nvPr/>
        </p:nvCxnSpPr>
        <p:spPr>
          <a:xfrm flipV="1">
            <a:off x="4283170" y="3152964"/>
            <a:ext cx="3895725" cy="9794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CD1 TRACK 15">
            <a:hlinkClick r:id="" action="ppaction://media"/>
            <a:extLst>
              <a:ext uri="{FF2B5EF4-FFF2-40B4-BE49-F238E27FC236}">
                <a16:creationId xmlns:a16="http://schemas.microsoft.com/office/drawing/2014/main" id="{5C946149-B133-4CA5-AA47-4BA8F0F6B83B}"/>
              </a:ext>
            </a:extLst>
          </p:cNvPr>
          <p:cNvPicPr>
            <a:picLocks noChangeAspect="1"/>
          </p:cNvPicPr>
          <p:nvPr>
            <a:audioFile r:link="rId1"/>
            <p:extLst>
              <p:ext uri="{DAA4B4D4-6D71-4841-9C94-3DE7FCFB9230}">
                <p14:media xmlns:p14="http://schemas.microsoft.com/office/powerpoint/2010/main" r:embed="rId2">
                  <p14:trim st="72712" end="2189"/>
                </p14:media>
              </p:ext>
            </p:extLst>
          </p:nvPr>
        </p:nvPicPr>
        <p:blipFill>
          <a:blip r:embed="rId6"/>
          <a:stretch>
            <a:fillRect/>
          </a:stretch>
        </p:blipFill>
        <p:spPr>
          <a:xfrm>
            <a:off x="362208" y="4715578"/>
            <a:ext cx="949157" cy="949157"/>
          </a:xfrm>
          <a:prstGeom prst="rect">
            <a:avLst/>
          </a:prstGeom>
        </p:spPr>
      </p:pic>
      <p:cxnSp>
        <p:nvCxnSpPr>
          <p:cNvPr id="14" name="Straight Arrow Connector 13">
            <a:extLst>
              <a:ext uri="{FF2B5EF4-FFF2-40B4-BE49-F238E27FC236}">
                <a16:creationId xmlns:a16="http://schemas.microsoft.com/office/drawing/2014/main" id="{1DD92831-2D41-4855-BB97-E15A002BD6F5}"/>
              </a:ext>
            </a:extLst>
          </p:cNvPr>
          <p:cNvCxnSpPr>
            <a:cxnSpLocks/>
          </p:cNvCxnSpPr>
          <p:nvPr/>
        </p:nvCxnSpPr>
        <p:spPr>
          <a:xfrm flipV="1">
            <a:off x="4429125" y="4144913"/>
            <a:ext cx="3895725" cy="97940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694A23-A801-4C5F-AB0D-1BC0D6FE4A31}"/>
              </a:ext>
            </a:extLst>
          </p:cNvPr>
          <p:cNvSpPr txBox="1"/>
          <p:nvPr/>
        </p:nvSpPr>
        <p:spPr>
          <a:xfrm>
            <a:off x="516516" y="5780810"/>
            <a:ext cx="11675484" cy="523220"/>
          </a:xfrm>
          <a:prstGeom prst="rect">
            <a:avLst/>
          </a:prstGeom>
          <a:noFill/>
        </p:spPr>
        <p:txBody>
          <a:bodyPr wrap="square">
            <a:spAutoFit/>
          </a:bodyPr>
          <a:lstStyle/>
          <a:p>
            <a:r>
              <a:rPr lang="en-US" sz="2800" b="1" i="1" u="sng" dirty="0">
                <a:solidFill>
                  <a:srgbClr val="FF0000"/>
                </a:solidFill>
              </a:rPr>
              <a:t>Bruce Lee. He was a Hong Kong and American martial artist and actor.</a:t>
            </a:r>
            <a:endParaRPr lang="en-US" sz="2800" dirty="0"/>
          </a:p>
        </p:txBody>
      </p:sp>
      <p:sp>
        <p:nvSpPr>
          <p:cNvPr id="15" name="TextBox 14">
            <a:extLst>
              <a:ext uri="{FF2B5EF4-FFF2-40B4-BE49-F238E27FC236}">
                <a16:creationId xmlns:a16="http://schemas.microsoft.com/office/drawing/2014/main" id="{BC21F433-58E9-4296-B530-3CDF091D842D}"/>
              </a:ext>
            </a:extLst>
          </p:cNvPr>
          <p:cNvSpPr txBox="1"/>
          <p:nvPr/>
        </p:nvSpPr>
        <p:spPr>
          <a:xfrm>
            <a:off x="421178" y="5567088"/>
            <a:ext cx="11408614" cy="954107"/>
          </a:xfrm>
          <a:prstGeom prst="rect">
            <a:avLst/>
          </a:prstGeom>
          <a:solidFill>
            <a:schemeClr val="accent2"/>
          </a:solidFill>
        </p:spPr>
        <p:txBody>
          <a:bodyPr wrap="square">
            <a:spAutoFit/>
          </a:bodyPr>
          <a:lstStyle/>
          <a:p>
            <a:r>
              <a:rPr lang="en-US" sz="2800" b="1" i="1" u="sng" dirty="0">
                <a:solidFill>
                  <a:schemeClr val="bg1"/>
                </a:solidFill>
              </a:rPr>
              <a:t>She was the first woman ever to receive the award. She worked as a scientist</a:t>
            </a:r>
            <a:endParaRPr lang="en-US" sz="2800" dirty="0">
              <a:solidFill>
                <a:schemeClr val="bg1"/>
              </a:solidFill>
            </a:endParaRPr>
          </a:p>
        </p:txBody>
      </p:sp>
      <p:sp>
        <p:nvSpPr>
          <p:cNvPr id="16" name="TextBox 15">
            <a:extLst>
              <a:ext uri="{FF2B5EF4-FFF2-40B4-BE49-F238E27FC236}">
                <a16:creationId xmlns:a16="http://schemas.microsoft.com/office/drawing/2014/main" id="{CE681F83-0B29-4E35-ADF8-510338B2CB4B}"/>
              </a:ext>
            </a:extLst>
          </p:cNvPr>
          <p:cNvSpPr txBox="1"/>
          <p:nvPr/>
        </p:nvSpPr>
        <p:spPr>
          <a:xfrm>
            <a:off x="421178" y="5579634"/>
            <a:ext cx="11408613" cy="954107"/>
          </a:xfrm>
          <a:prstGeom prst="rect">
            <a:avLst/>
          </a:prstGeom>
          <a:solidFill>
            <a:schemeClr val="accent2"/>
          </a:solidFill>
        </p:spPr>
        <p:txBody>
          <a:bodyPr wrap="square">
            <a:spAutoFit/>
          </a:bodyPr>
          <a:lstStyle/>
          <a:p>
            <a:r>
              <a:rPr lang="en-US" sz="2800" b="1" i="1" u="sng" dirty="0">
                <a:solidFill>
                  <a:schemeClr val="bg1"/>
                </a:solidFill>
              </a:rPr>
              <a:t>He was the leader of many important battles that led to Vietnam's freedom, including his most famous one, the Battle of </a:t>
            </a:r>
            <a:r>
              <a:rPr lang="en-US" sz="2800" b="1" i="1" u="sng" dirty="0" err="1">
                <a:solidFill>
                  <a:schemeClr val="bg1"/>
                </a:solidFill>
              </a:rPr>
              <a:t>Đi</a:t>
            </a:r>
            <a:r>
              <a:rPr lang="en-US" sz="2800" b="1" u="sng" dirty="0" err="1">
                <a:solidFill>
                  <a:schemeClr val="bg1"/>
                </a:solidFill>
              </a:rPr>
              <a:t>ệ</a:t>
            </a:r>
            <a:r>
              <a:rPr lang="en-US" sz="2800" b="1" i="1" u="sng" dirty="0" err="1">
                <a:solidFill>
                  <a:schemeClr val="bg1"/>
                </a:solidFill>
              </a:rPr>
              <a:t>n</a:t>
            </a:r>
            <a:r>
              <a:rPr lang="en-US" sz="2800" b="1" i="1" u="sng" dirty="0">
                <a:solidFill>
                  <a:schemeClr val="bg1"/>
                </a:solidFill>
              </a:rPr>
              <a:t> </a:t>
            </a:r>
            <a:r>
              <a:rPr lang="en-US" sz="2800" b="1" i="1" u="sng" dirty="0" err="1">
                <a:solidFill>
                  <a:schemeClr val="bg1"/>
                </a:solidFill>
              </a:rPr>
              <a:t>Biên</a:t>
            </a:r>
            <a:r>
              <a:rPr lang="en-US" sz="2800" b="1" i="1" u="sng" dirty="0">
                <a:solidFill>
                  <a:schemeClr val="bg1"/>
                </a:solidFill>
              </a:rPr>
              <a:t> </a:t>
            </a:r>
            <a:r>
              <a:rPr lang="en-US" sz="2800" b="1" i="1" u="sng" dirty="0" err="1">
                <a:solidFill>
                  <a:schemeClr val="bg1"/>
                </a:solidFill>
              </a:rPr>
              <a:t>Phủ</a:t>
            </a:r>
            <a:endParaRPr lang="en-US" sz="2800" i="1" dirty="0">
              <a:solidFill>
                <a:schemeClr val="bg1"/>
              </a:solidFill>
            </a:endParaRPr>
          </a:p>
        </p:txBody>
      </p:sp>
    </p:spTree>
    <p:extLst>
      <p:ext uri="{BB962C8B-B14F-4D97-AF65-F5344CB8AC3E}">
        <p14:creationId xmlns:p14="http://schemas.microsoft.com/office/powerpoint/2010/main" val="89769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audio>
              <p:cMediaNode vol="80000">
                <p:cTn id="34" fill="hold" display="0">
                  <p:stCondLst>
                    <p:cond delay="indefinite"/>
                  </p:stCondLst>
                  <p:endCondLst>
                    <p:cond evt="onStopAudio" delay="0">
                      <p:tgtEl>
                        <p:sldTgt/>
                      </p:tgtEl>
                    </p:cond>
                  </p:endCondLst>
                </p:cTn>
                <p:tgtEl>
                  <p:spTgt spid="10"/>
                </p:tgtEl>
              </p:cMediaNode>
            </p:audio>
            <p:audio>
              <p:cMediaNode vol="80000">
                <p:cTn id="35" fill="hold" display="0">
                  <p:stCondLst>
                    <p:cond delay="indefinite"/>
                  </p:stCondLst>
                  <p:endCondLst>
                    <p:cond evt="onStopAudio" delay="0">
                      <p:tgtEl>
                        <p:sldTgt/>
                      </p:tgtEl>
                    </p:cond>
                  </p:endCondLst>
                </p:cTn>
                <p:tgtEl>
                  <p:spTgt spid="13"/>
                </p:tgtEl>
              </p:cMediaNode>
            </p:audio>
          </p:childTnLst>
        </p:cTn>
      </p:par>
    </p:tnLst>
    <p:bldLst>
      <p:bldP spid="12" grpId="0"/>
      <p:bldP spid="15"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2856</Words>
  <Application>Microsoft Office PowerPoint</Application>
  <PresentationFormat>Widescreen</PresentationFormat>
  <Paragraphs>168</Paragraphs>
  <Slides>44</Slides>
  <Notes>4</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Calibri (body)</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2023-02-10T03:32:44Z</dcterms:created>
  <dcterms:modified xsi:type="dcterms:W3CDTF">2024-05-26T14:35:49Z</dcterms:modified>
</cp:coreProperties>
</file>