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7" r:id="rId4"/>
    <p:sldId id="269" r:id="rId5"/>
    <p:sldId id="306" r:id="rId6"/>
    <p:sldId id="348" r:id="rId7"/>
    <p:sldId id="349" r:id="rId8"/>
    <p:sldId id="350" r:id="rId9"/>
    <p:sldId id="302" r:id="rId10"/>
    <p:sldId id="329" r:id="rId11"/>
    <p:sldId id="330" r:id="rId12"/>
    <p:sldId id="331" r:id="rId13"/>
    <p:sldId id="332" r:id="rId14"/>
    <p:sldId id="307" r:id="rId15"/>
    <p:sldId id="343" r:id="rId16"/>
    <p:sldId id="344" r:id="rId17"/>
    <p:sldId id="345" r:id="rId18"/>
    <p:sldId id="346" r:id="rId19"/>
    <p:sldId id="347" r:id="rId20"/>
    <p:sldId id="335" r:id="rId21"/>
    <p:sldId id="340" r:id="rId22"/>
    <p:sldId id="341" r:id="rId23"/>
    <p:sldId id="338" r:id="rId24"/>
    <p:sldId id="317" r:id="rId25"/>
    <p:sldId id="339" r:id="rId26"/>
    <p:sldId id="342" r:id="rId27"/>
    <p:sldId id="296" r:id="rId28"/>
    <p:sldId id="297" r:id="rId29"/>
    <p:sldId id="298" r:id="rId30"/>
    <p:sldId id="299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9D"/>
    <a:srgbClr val="BC3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039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204498F-7DC9-4FD2-8F79-FF0FBEB0CBB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9068"/>
            <a:ext cx="12192000" cy="406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0F8FB8-A7CA-4278-915F-F6FB5611511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6428165"/>
            <a:ext cx="12192000" cy="4063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2635"/>
            <a:ext cx="4114800" cy="278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40718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1: Life Stories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01372" y="6505969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12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502798" y="6493666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259643" y="6477477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45616" y="-1"/>
            <a:ext cx="334638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2.2: Grammar, PP. 9 &amp;10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5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14" y="0"/>
            <a:ext cx="12256074" cy="68940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2986" y="3447021"/>
            <a:ext cx="5331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1: Life Stories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</a:rPr>
              <a:t>Pages: 9 &amp; 10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1E24FEB-7FAA-4D3D-A91B-02C7E5147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664" y="418394"/>
            <a:ext cx="5553411" cy="59327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CD504C-D4CB-4FC3-96D5-98C5511F8A4F}"/>
              </a:ext>
            </a:extLst>
          </p:cNvPr>
          <p:cNvSpPr/>
          <p:nvPr/>
        </p:nvSpPr>
        <p:spPr>
          <a:xfrm>
            <a:off x="9405285" y="4032051"/>
            <a:ext cx="1034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as if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AB3A2-D0E4-4290-89ED-52F47552C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43" y="506885"/>
            <a:ext cx="7989981" cy="646330"/>
          </a:xfrm>
          <a:prstGeom prst="rect">
            <a:avLst/>
          </a:prstGeom>
        </p:spPr>
      </p:pic>
      <p:pic>
        <p:nvPicPr>
          <p:cNvPr id="15" name="CD1 TRACK 11">
            <a:hlinkClick r:id="" action="ppaction://media"/>
            <a:extLst>
              <a:ext uri="{FF2B5EF4-FFF2-40B4-BE49-F238E27FC236}">
                <a16:creationId xmlns:a16="http://schemas.microsoft.com/office/drawing/2014/main" id="{FB19EE93-A694-47C5-B7B3-AAE10570C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925" y="1099453"/>
            <a:ext cx="1825625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EBEDBA-4FDA-4576-964F-7F825BB9F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8" y="903836"/>
            <a:ext cx="11587751" cy="505032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654A38-51A4-40BD-8D08-7A44920D2EED}"/>
              </a:ext>
            </a:extLst>
          </p:cNvPr>
          <p:cNvCxnSpPr>
            <a:cxnSpLocks/>
          </p:cNvCxnSpPr>
          <p:nvPr/>
        </p:nvCxnSpPr>
        <p:spPr>
          <a:xfrm>
            <a:off x="4567237" y="2207929"/>
            <a:ext cx="66246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0F4DE0-4C42-4BBA-8D1D-BA9CDA7B9A6F}"/>
              </a:ext>
            </a:extLst>
          </p:cNvPr>
          <p:cNvCxnSpPr>
            <a:cxnSpLocks/>
          </p:cNvCxnSpPr>
          <p:nvPr/>
        </p:nvCxnSpPr>
        <p:spPr>
          <a:xfrm>
            <a:off x="2080260" y="2604169"/>
            <a:ext cx="43491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1A0EA2-E36A-45D5-BAA1-5F9DCD7DC320}"/>
              </a:ext>
            </a:extLst>
          </p:cNvPr>
          <p:cNvCxnSpPr>
            <a:cxnSpLocks/>
          </p:cNvCxnSpPr>
          <p:nvPr/>
        </p:nvCxnSpPr>
        <p:spPr>
          <a:xfrm>
            <a:off x="2172652" y="3229009"/>
            <a:ext cx="47329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27E3C9-5F0E-4F0E-A4CB-0899B4BC9E3B}"/>
              </a:ext>
            </a:extLst>
          </p:cNvPr>
          <p:cNvCxnSpPr>
            <a:cxnSpLocks/>
          </p:cNvCxnSpPr>
          <p:nvPr/>
        </p:nvCxnSpPr>
        <p:spPr>
          <a:xfrm>
            <a:off x="2172652" y="3693829"/>
            <a:ext cx="50568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2F64FF-919A-494A-95B9-6CDCC8CC772E}"/>
              </a:ext>
            </a:extLst>
          </p:cNvPr>
          <p:cNvCxnSpPr>
            <a:cxnSpLocks/>
          </p:cNvCxnSpPr>
          <p:nvPr/>
        </p:nvCxnSpPr>
        <p:spPr>
          <a:xfrm>
            <a:off x="5115877" y="4379629"/>
            <a:ext cx="53806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6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5487BB-E7E1-4F9D-A2F6-2042B735E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462" y="398013"/>
            <a:ext cx="7482538" cy="567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7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A54BB4-06FA-4AB9-9D63-ECC190D755D7}"/>
              </a:ext>
            </a:extLst>
          </p:cNvPr>
          <p:cNvSpPr/>
          <p:nvPr/>
        </p:nvSpPr>
        <p:spPr>
          <a:xfrm>
            <a:off x="6477000" y="629835"/>
            <a:ext cx="5715000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2947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1A2BF4-9624-4C99-8B20-B5C2F4C62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04" y="1302867"/>
            <a:ext cx="626075" cy="4752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00A8C-59D4-4A18-8DF1-DAB81CAF4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0" y="1287628"/>
            <a:ext cx="10099680" cy="48083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471A1B-3B5D-4600-98E5-4FF709830291}"/>
              </a:ext>
            </a:extLst>
          </p:cNvPr>
          <p:cNvSpPr/>
          <p:nvPr/>
        </p:nvSpPr>
        <p:spPr>
          <a:xfrm>
            <a:off x="7589521" y="1225408"/>
            <a:ext cx="3749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 unreal idea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9C2406-3533-4406-B9E2-83FD494DB1B6}"/>
              </a:ext>
            </a:extLst>
          </p:cNvPr>
          <p:cNvSpPr/>
          <p:nvPr/>
        </p:nvSpPr>
        <p:spPr>
          <a:xfrm>
            <a:off x="294340" y="1116645"/>
            <a:ext cx="63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DDDEF7-C5D8-490E-A863-7C3C18088C20}"/>
              </a:ext>
            </a:extLst>
          </p:cNvPr>
          <p:cNvSpPr/>
          <p:nvPr/>
        </p:nvSpPr>
        <p:spPr>
          <a:xfrm>
            <a:off x="9405749" y="1871739"/>
            <a:ext cx="367290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sym typeface="Wingdings" panose="05000000000000000000" pitchFamily="2" charset="2"/>
              </a:rPr>
              <a:t> unreal idea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E0EA1-54D0-4DCD-B952-EACF23B53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05" y="571483"/>
            <a:ext cx="4853901" cy="54294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1FE155-5E6A-4939-BD42-783844487BA6}"/>
              </a:ext>
            </a:extLst>
          </p:cNvPr>
          <p:cNvCxnSpPr>
            <a:cxnSpLocks/>
          </p:cNvCxnSpPr>
          <p:nvPr/>
        </p:nvCxnSpPr>
        <p:spPr>
          <a:xfrm>
            <a:off x="3710940" y="1756903"/>
            <a:ext cx="38328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0D4145-111C-410E-AF8D-59697F43D880}"/>
              </a:ext>
            </a:extLst>
          </p:cNvPr>
          <p:cNvCxnSpPr>
            <a:cxnSpLocks/>
          </p:cNvCxnSpPr>
          <p:nvPr/>
        </p:nvCxnSpPr>
        <p:spPr>
          <a:xfrm>
            <a:off x="6774180" y="2366503"/>
            <a:ext cx="24917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B7A71F6-834E-46D7-9548-12A316CB0FF2}"/>
              </a:ext>
            </a:extLst>
          </p:cNvPr>
          <p:cNvSpPr/>
          <p:nvPr/>
        </p:nvSpPr>
        <p:spPr>
          <a:xfrm>
            <a:off x="309580" y="1759685"/>
            <a:ext cx="63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E2D2A0-5E6E-4F9F-B016-361F00DC6503}"/>
              </a:ext>
            </a:extLst>
          </p:cNvPr>
          <p:cNvCxnSpPr>
            <a:cxnSpLocks/>
          </p:cNvCxnSpPr>
          <p:nvPr/>
        </p:nvCxnSpPr>
        <p:spPr>
          <a:xfrm>
            <a:off x="3398520" y="3590621"/>
            <a:ext cx="33756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D268952-B51D-4EDE-A0E0-8AF6F88B14DE}"/>
              </a:ext>
            </a:extLst>
          </p:cNvPr>
          <p:cNvSpPr/>
          <p:nvPr/>
        </p:nvSpPr>
        <p:spPr>
          <a:xfrm>
            <a:off x="6774180" y="3428710"/>
            <a:ext cx="367290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sym typeface="Wingdings" panose="05000000000000000000" pitchFamily="2" charset="2"/>
              </a:rPr>
              <a:t> unreal idea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3D6558-585A-476E-AB64-CF3FEF6344DA}"/>
              </a:ext>
            </a:extLst>
          </p:cNvPr>
          <p:cNvSpPr/>
          <p:nvPr/>
        </p:nvSpPr>
        <p:spPr>
          <a:xfrm>
            <a:off x="309580" y="2880454"/>
            <a:ext cx="63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21A3CC-85E0-4BAD-8623-44D4F6143FC2}"/>
              </a:ext>
            </a:extLst>
          </p:cNvPr>
          <p:cNvCxnSpPr>
            <a:cxnSpLocks/>
          </p:cNvCxnSpPr>
          <p:nvPr/>
        </p:nvCxnSpPr>
        <p:spPr>
          <a:xfrm>
            <a:off x="4495800" y="5434661"/>
            <a:ext cx="571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D917B05-4A7E-4693-A309-1B811054A0D0}"/>
              </a:ext>
            </a:extLst>
          </p:cNvPr>
          <p:cNvSpPr/>
          <p:nvPr/>
        </p:nvSpPr>
        <p:spPr>
          <a:xfrm>
            <a:off x="9413368" y="4632184"/>
            <a:ext cx="367290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sym typeface="Wingdings" panose="05000000000000000000" pitchFamily="2" charset="2"/>
              </a:rPr>
              <a:t> unreal idea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FB6014-03BE-4961-825C-F0BB624B7113}"/>
              </a:ext>
            </a:extLst>
          </p:cNvPr>
          <p:cNvSpPr/>
          <p:nvPr/>
        </p:nvSpPr>
        <p:spPr>
          <a:xfrm>
            <a:off x="324820" y="4663078"/>
            <a:ext cx="63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  <p:bldP spid="20" grpId="0"/>
      <p:bldP spid="23" grpId="0"/>
      <p:bldP spid="24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1F99CD-98E7-441D-AEFD-DD4ACDFD2DC3}"/>
              </a:ext>
            </a:extLst>
          </p:cNvPr>
          <p:cNvSpPr txBox="1"/>
          <p:nvPr/>
        </p:nvSpPr>
        <p:spPr>
          <a:xfrm>
            <a:off x="205274" y="457200"/>
            <a:ext cx="1960410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Extra practice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WB – p5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DF3876-2805-47C3-9210-9A01B06783F4}"/>
              </a:ext>
            </a:extLst>
          </p:cNvPr>
          <p:cNvSpPr txBox="1"/>
          <p:nvPr/>
        </p:nvSpPr>
        <p:spPr>
          <a:xfrm>
            <a:off x="2298032" y="457200"/>
            <a:ext cx="86266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effectLst/>
                <a:latin typeface="Calibri (body)"/>
              </a:rPr>
              <a:t>a. Fill in the blanks with the correct form of the verbs in brackets.</a:t>
            </a:r>
            <a:r>
              <a:rPr lang="en-US" sz="3600" i="1" dirty="0">
                <a:solidFill>
                  <a:schemeClr val="accent1"/>
                </a:solidFill>
                <a:latin typeface="Calibri (body)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AB969-B6E8-4B4E-8737-1E21F9217B0C}"/>
              </a:ext>
            </a:extLst>
          </p:cNvPr>
          <p:cNvSpPr txBox="1"/>
          <p:nvPr/>
        </p:nvSpPr>
        <p:spPr>
          <a:xfrm>
            <a:off x="689810" y="1500808"/>
            <a:ext cx="10892589" cy="4992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  <a:latin typeface="Calibri (body)"/>
              </a:rPr>
              <a:t>1. Tony acts as though winning the prize </a:t>
            </a:r>
            <a:r>
              <a:rPr lang="en-US" sz="3600" b="1" dirty="0">
                <a:solidFill>
                  <a:srgbClr val="242021"/>
                </a:solidFill>
                <a:latin typeface="Calibri (body)"/>
              </a:rPr>
              <a:t>___________ (be)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 beyond his wildest dreams.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2. He spends money as if he </a:t>
            </a:r>
            <a:r>
              <a:rPr lang="en-US" sz="3600" b="1" dirty="0">
                <a:solidFill>
                  <a:srgbClr val="242021"/>
                </a:solidFill>
                <a:latin typeface="Calibri (body)"/>
              </a:rPr>
              <a:t>___________ (be) 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the richest man alive. (But he isn’t.)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3. She looks as though she </a:t>
            </a:r>
            <a:r>
              <a:rPr lang="en-US" sz="3600" b="1" dirty="0">
                <a:solidFill>
                  <a:srgbClr val="242021"/>
                </a:solidFill>
                <a:latin typeface="Calibri (body)"/>
              </a:rPr>
              <a:t>___________ (have) 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the answer. (Perhaps she does.)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615CD7-B912-437B-865C-D7C6D3CAE0CB}"/>
              </a:ext>
            </a:extLst>
          </p:cNvPr>
          <p:cNvSpPr/>
          <p:nvPr/>
        </p:nvSpPr>
        <p:spPr>
          <a:xfrm>
            <a:off x="9095372" y="1648924"/>
            <a:ext cx="107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27068D-E0E8-40AB-995E-888DA0AFF8A0}"/>
              </a:ext>
            </a:extLst>
          </p:cNvPr>
          <p:cNvSpPr/>
          <p:nvPr/>
        </p:nvSpPr>
        <p:spPr>
          <a:xfrm>
            <a:off x="6227006" y="3350705"/>
            <a:ext cx="2854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was/ were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E7B047-A70B-40A2-B1EF-84A048E21ECE}"/>
              </a:ext>
            </a:extLst>
          </p:cNvPr>
          <p:cNvSpPr/>
          <p:nvPr/>
        </p:nvSpPr>
        <p:spPr>
          <a:xfrm>
            <a:off x="6434554" y="4986153"/>
            <a:ext cx="1073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89810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DF3876-2805-47C3-9210-9A01B06783F4}"/>
              </a:ext>
            </a:extLst>
          </p:cNvPr>
          <p:cNvSpPr txBox="1"/>
          <p:nvPr/>
        </p:nvSpPr>
        <p:spPr>
          <a:xfrm>
            <a:off x="2298032" y="457200"/>
            <a:ext cx="86266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effectLst/>
                <a:latin typeface="Calibri (body)"/>
              </a:rPr>
              <a:t>a. Fill in the blanks with the correct form of the verbs in brackets.</a:t>
            </a:r>
            <a:r>
              <a:rPr lang="en-US" sz="3600" i="1" dirty="0">
                <a:solidFill>
                  <a:schemeClr val="accent1"/>
                </a:solidFill>
                <a:latin typeface="Calibri (body)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AB969-B6E8-4B4E-8737-1E21F9217B0C}"/>
              </a:ext>
            </a:extLst>
          </p:cNvPr>
          <p:cNvSpPr txBox="1"/>
          <p:nvPr/>
        </p:nvSpPr>
        <p:spPr>
          <a:xfrm>
            <a:off x="689810" y="1837690"/>
            <a:ext cx="10892589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  <a:latin typeface="Calibri (body)"/>
              </a:rPr>
              <a:t>4. It seemed as though they </a:t>
            </a:r>
            <a:r>
              <a:rPr lang="en-US" sz="3600" b="1" dirty="0">
                <a:solidFill>
                  <a:srgbClr val="242021"/>
                </a:solidFill>
                <a:latin typeface="Calibri (body)"/>
              </a:rPr>
              <a:t>___________ (not like) 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my presentation, and I felt like it was the end of the world.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5. John acts as if he </a:t>
            </a:r>
            <a:r>
              <a:rPr lang="en-US" sz="3600" b="1" dirty="0">
                <a:solidFill>
                  <a:srgbClr val="242021"/>
                </a:solidFill>
                <a:latin typeface="Calibri (body)"/>
              </a:rPr>
              <a:t>___________ (know) 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everyone. (But he doesn’t.)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615CD7-B912-437B-865C-D7C6D3CAE0CB}"/>
              </a:ext>
            </a:extLst>
          </p:cNvPr>
          <p:cNvSpPr/>
          <p:nvPr/>
        </p:nvSpPr>
        <p:spPr>
          <a:xfrm>
            <a:off x="6227006" y="1991578"/>
            <a:ext cx="2854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didn’t like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27068D-E0E8-40AB-995E-888DA0AFF8A0}"/>
              </a:ext>
            </a:extLst>
          </p:cNvPr>
          <p:cNvSpPr/>
          <p:nvPr/>
        </p:nvSpPr>
        <p:spPr>
          <a:xfrm>
            <a:off x="4975722" y="3649433"/>
            <a:ext cx="1441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knew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7AF12-10AF-4F24-B52A-F9B4B79DA654}"/>
              </a:ext>
            </a:extLst>
          </p:cNvPr>
          <p:cNvSpPr txBox="1"/>
          <p:nvPr/>
        </p:nvSpPr>
        <p:spPr>
          <a:xfrm>
            <a:off x="205274" y="457200"/>
            <a:ext cx="1960410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Extra practice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WB – p5</a:t>
            </a:r>
          </a:p>
        </p:txBody>
      </p:sp>
    </p:spTree>
    <p:extLst>
      <p:ext uri="{BB962C8B-B14F-4D97-AF65-F5344CB8AC3E}">
        <p14:creationId xmlns:p14="http://schemas.microsoft.com/office/powerpoint/2010/main" val="14814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4B0C1E-62A2-49C2-B1D4-8CD7114AEF62}"/>
              </a:ext>
            </a:extLst>
          </p:cNvPr>
          <p:cNvSpPr txBox="1"/>
          <p:nvPr/>
        </p:nvSpPr>
        <p:spPr>
          <a:xfrm>
            <a:off x="2400300" y="540238"/>
            <a:ext cx="9591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  <a:effectLst/>
                <a:latin typeface="Calibri (body)"/>
              </a:rPr>
              <a:t>b. </a:t>
            </a:r>
            <a:r>
              <a:rPr lang="en-US" sz="3600" i="1" dirty="0">
                <a:solidFill>
                  <a:schemeClr val="accent1"/>
                </a:solidFill>
                <a:latin typeface="Calibri (body)"/>
              </a:rPr>
              <a:t>Write sentences using </a:t>
            </a:r>
            <a:r>
              <a:rPr lang="en-US" sz="3600" b="1" i="1" dirty="0">
                <a:solidFill>
                  <a:schemeClr val="accent1"/>
                </a:solidFill>
                <a:latin typeface="Calibri (body)"/>
              </a:rPr>
              <a:t>as if</a:t>
            </a:r>
            <a:r>
              <a:rPr lang="en-US" sz="3600" i="1" dirty="0">
                <a:solidFill>
                  <a:schemeClr val="accent1"/>
                </a:solidFill>
                <a:latin typeface="Calibri (body)"/>
              </a:rPr>
              <a:t>, </a:t>
            </a:r>
            <a:r>
              <a:rPr lang="en-US" sz="3600" b="1" i="1" dirty="0">
                <a:solidFill>
                  <a:schemeClr val="accent1"/>
                </a:solidFill>
                <a:latin typeface="Calibri (body)"/>
              </a:rPr>
              <a:t>as though</a:t>
            </a:r>
            <a:r>
              <a:rPr lang="en-US" sz="3600" i="1" dirty="0">
                <a:solidFill>
                  <a:schemeClr val="accent1"/>
                </a:solidFill>
                <a:latin typeface="Calibri (body)"/>
              </a:rPr>
              <a:t>, </a:t>
            </a:r>
            <a:r>
              <a:rPr lang="en-US" sz="3600" b="1" i="1" dirty="0">
                <a:solidFill>
                  <a:schemeClr val="accent1"/>
                </a:solidFill>
                <a:latin typeface="Calibri (body)"/>
              </a:rPr>
              <a:t>like</a:t>
            </a:r>
            <a:r>
              <a:rPr lang="en-US" sz="3600" i="1" dirty="0">
                <a:solidFill>
                  <a:schemeClr val="accent1"/>
                </a:solidFill>
                <a:latin typeface="Calibri (body)"/>
              </a:rPr>
              <a:t> and the prompts.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8C279-55B2-432A-9911-3DC078045454}"/>
              </a:ext>
            </a:extLst>
          </p:cNvPr>
          <p:cNvSpPr txBox="1"/>
          <p:nvPr/>
        </p:nvSpPr>
        <p:spPr>
          <a:xfrm>
            <a:off x="376488" y="1641651"/>
            <a:ext cx="113948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1. 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I had a very important exam next week. I studied really hard. 								(life/depend/it)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I studied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_________________________________________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</a:br>
            <a:endParaRPr lang="en-US" sz="3600" b="0" i="0" dirty="0">
              <a:solidFill>
                <a:srgbClr val="242021"/>
              </a:solidFill>
              <a:effectLst/>
              <a:latin typeface="Calibri (body)"/>
            </a:endParaRP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2. 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We won the game last night. We were all extremely happy. 					  (make/us/feel/on cloud nine) 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Winning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__________________________________________ _________________________________________</a:t>
            </a:r>
            <a:endParaRPr lang="en-US" sz="3600" dirty="0">
              <a:latin typeface="Calibri (body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345D7D-CD6D-45CD-9D16-C059922ABA7B}"/>
              </a:ext>
            </a:extLst>
          </p:cNvPr>
          <p:cNvSpPr/>
          <p:nvPr/>
        </p:nvSpPr>
        <p:spPr>
          <a:xfrm>
            <a:off x="2153242" y="2724018"/>
            <a:ext cx="1139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as if/as though/like my life depended on it.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1C8AAA-B92A-470B-8071-B80C1F04E45E}"/>
              </a:ext>
            </a:extLst>
          </p:cNvPr>
          <p:cNvSpPr/>
          <p:nvPr/>
        </p:nvSpPr>
        <p:spPr>
          <a:xfrm>
            <a:off x="2034886" y="4932285"/>
            <a:ext cx="9736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game last night made us feel as if/as though/ like we were on cloud nine.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8CD4A-8D46-4AB4-98CA-FC409386DA45}"/>
              </a:ext>
            </a:extLst>
          </p:cNvPr>
          <p:cNvSpPr txBox="1"/>
          <p:nvPr/>
        </p:nvSpPr>
        <p:spPr>
          <a:xfrm>
            <a:off x="205274" y="457200"/>
            <a:ext cx="1960410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Extra practice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WB – p5</a:t>
            </a:r>
          </a:p>
        </p:txBody>
      </p:sp>
    </p:spTree>
    <p:extLst>
      <p:ext uri="{BB962C8B-B14F-4D97-AF65-F5344CB8AC3E}">
        <p14:creationId xmlns:p14="http://schemas.microsoft.com/office/powerpoint/2010/main" val="2506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38C279-55B2-432A-9911-3DC078045454}"/>
              </a:ext>
            </a:extLst>
          </p:cNvPr>
          <p:cNvSpPr txBox="1"/>
          <p:nvPr/>
        </p:nvSpPr>
        <p:spPr>
          <a:xfrm>
            <a:off x="376488" y="1173821"/>
            <a:ext cx="1139481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Calibri (body)"/>
              </a:rPr>
              <a:t>3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. 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John joined the drama club, but he felt so uncomfortable. 								(fish out of water) 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John felt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_________________________________________ ____________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</a:br>
            <a:endParaRPr lang="en-US" sz="3600" b="0" i="0" dirty="0">
              <a:solidFill>
                <a:srgbClr val="242021"/>
              </a:solidFill>
              <a:effectLst/>
              <a:latin typeface="Calibri (body)"/>
            </a:endParaRP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4. 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I think someone made Jenny very angry. </a:t>
            </a:r>
          </a:p>
          <a:p>
            <a:r>
              <a:rPr lang="en-US" sz="3600" dirty="0">
                <a:solidFill>
                  <a:srgbClr val="242021"/>
                </a:solidFill>
                <a:latin typeface="Calibri (body)"/>
              </a:rPr>
              <a:t>								(bent out of shape) 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Jenny looked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______________________________________ _________________</a:t>
            </a:r>
            <a:endParaRPr lang="en-US" sz="3600" dirty="0">
              <a:latin typeface="Calibri (body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345D7D-CD6D-45CD-9D16-C059922ABA7B}"/>
              </a:ext>
            </a:extLst>
          </p:cNvPr>
          <p:cNvSpPr/>
          <p:nvPr/>
        </p:nvSpPr>
        <p:spPr>
          <a:xfrm>
            <a:off x="2153242" y="2256188"/>
            <a:ext cx="9838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like a fish out of water when he joined the drama club.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1C8AAA-B92A-470B-8071-B80C1F04E45E}"/>
              </a:ext>
            </a:extLst>
          </p:cNvPr>
          <p:cNvSpPr/>
          <p:nvPr/>
        </p:nvSpPr>
        <p:spPr>
          <a:xfrm>
            <a:off x="3019647" y="5029320"/>
            <a:ext cx="8751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as if/as though/like she was/got bent out of shape. </a:t>
            </a:r>
          </a:p>
        </p:txBody>
      </p:sp>
    </p:spTree>
    <p:extLst>
      <p:ext uri="{BB962C8B-B14F-4D97-AF65-F5344CB8AC3E}">
        <p14:creationId xmlns:p14="http://schemas.microsoft.com/office/powerpoint/2010/main" val="325884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38C279-55B2-432A-9911-3DC078045454}"/>
              </a:ext>
            </a:extLst>
          </p:cNvPr>
          <p:cNvSpPr txBox="1"/>
          <p:nvPr/>
        </p:nvSpPr>
        <p:spPr>
          <a:xfrm>
            <a:off x="376488" y="1173821"/>
            <a:ext cx="113948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Calibri (body)"/>
              </a:rPr>
              <a:t>5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. 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When I taught my little brother math, he pretended he didn’t understand. 			(not/wrap/head/around it) 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My little brother acted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_____________________________ ________________________________________________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</a:br>
            <a:endParaRPr lang="en-US" sz="3600" b="0" i="0" dirty="0">
              <a:solidFill>
                <a:srgbClr val="242021"/>
              </a:solidFill>
              <a:effectLst/>
              <a:latin typeface="Calibri (body)"/>
            </a:endParaRP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6. 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Sarah speaks fluent French. 	(native French speaker)  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Sarah speaks French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______________________________</a:t>
            </a:r>
            <a:endParaRPr lang="en-US" sz="3600" dirty="0">
              <a:latin typeface="Calibri (body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345D7D-CD6D-45CD-9D16-C059922ABA7B}"/>
              </a:ext>
            </a:extLst>
          </p:cNvPr>
          <p:cNvSpPr/>
          <p:nvPr/>
        </p:nvSpPr>
        <p:spPr>
          <a:xfrm>
            <a:off x="779649" y="2228671"/>
            <a:ext cx="9838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					as if/as though he couldn’t wrap his head around it when I taught him math.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1C8AAA-B92A-470B-8071-B80C1F04E45E}"/>
              </a:ext>
            </a:extLst>
          </p:cNvPr>
          <p:cNvSpPr/>
          <p:nvPr/>
        </p:nvSpPr>
        <p:spPr>
          <a:xfrm>
            <a:off x="4359350" y="4482935"/>
            <a:ext cx="7123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like a native French speaker. </a:t>
            </a:r>
          </a:p>
        </p:txBody>
      </p:sp>
    </p:spTree>
    <p:extLst>
      <p:ext uri="{BB962C8B-B14F-4D97-AF65-F5344CB8AC3E}">
        <p14:creationId xmlns:p14="http://schemas.microsoft.com/office/powerpoint/2010/main" val="84039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47254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50362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Presentation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53471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65914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44138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869024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0F977FF-5A23-4A0C-926A-2A0D91B8A4A4}"/>
              </a:ext>
            </a:extLst>
          </p:cNvPr>
          <p:cNvSpPr txBox="1"/>
          <p:nvPr/>
        </p:nvSpPr>
        <p:spPr>
          <a:xfrm>
            <a:off x="707035" y="1603616"/>
            <a:ext cx="1114968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pPr algn="just"/>
            <a:r>
              <a:rPr lang="en-US" sz="3600" b="0" dirty="0">
                <a:solidFill>
                  <a:schemeClr val="tx1"/>
                </a:solidFill>
              </a:rPr>
              <a:t>1. She looked nervous.| as though/butterflies/in/stomach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471A1B-3B5D-4600-98E5-4FF709830291}"/>
              </a:ext>
            </a:extLst>
          </p:cNvPr>
          <p:cNvSpPr/>
          <p:nvPr/>
        </p:nvSpPr>
        <p:spPr>
          <a:xfrm>
            <a:off x="707035" y="2249947"/>
            <a:ext cx="10777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rgbClr val="FF0000"/>
                </a:solidFill>
              </a:rPr>
              <a:t>She looked as though she had butterflies in her stomach.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E1F7A1-B73C-474D-8559-D727BDF0158B}"/>
              </a:ext>
            </a:extLst>
          </p:cNvPr>
          <p:cNvSpPr txBox="1"/>
          <p:nvPr/>
        </p:nvSpPr>
        <p:spPr>
          <a:xfrm>
            <a:off x="707035" y="4105645"/>
            <a:ext cx="1077792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pPr algn="just"/>
            <a:r>
              <a:rPr lang="en-US" sz="3600" b="0" dirty="0">
                <a:solidFill>
                  <a:schemeClr val="tx1"/>
                </a:solidFill>
              </a:rPr>
              <a:t>2. I felt really smart. | like/be/smartest student/at school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000E81-4AF3-4E68-8DB1-812D48ECE8F8}"/>
              </a:ext>
            </a:extLst>
          </p:cNvPr>
          <p:cNvSpPr/>
          <p:nvPr/>
        </p:nvSpPr>
        <p:spPr>
          <a:xfrm>
            <a:off x="707035" y="4747547"/>
            <a:ext cx="10635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rgbClr val="FF0000"/>
                </a:solidFill>
              </a:rPr>
              <a:t>I felt like I was the smartest student at school.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078F4-55BB-4594-A3AA-9A12C9F2A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41" y="627484"/>
            <a:ext cx="7765451" cy="5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0F977FF-5A23-4A0C-926A-2A0D91B8A4A4}"/>
              </a:ext>
            </a:extLst>
          </p:cNvPr>
          <p:cNvSpPr txBox="1"/>
          <p:nvPr/>
        </p:nvSpPr>
        <p:spPr>
          <a:xfrm>
            <a:off x="707035" y="1603616"/>
            <a:ext cx="1114968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pPr algn="just"/>
            <a:r>
              <a:rPr lang="en-US" sz="3600" b="0" dirty="0">
                <a:solidFill>
                  <a:schemeClr val="tx1"/>
                </a:solidFill>
              </a:rPr>
              <a:t>3. He studied hard.  |	as if/life/depend/it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471A1B-3B5D-4600-98E5-4FF709830291}"/>
              </a:ext>
            </a:extLst>
          </p:cNvPr>
          <p:cNvSpPr/>
          <p:nvPr/>
        </p:nvSpPr>
        <p:spPr>
          <a:xfrm>
            <a:off x="707035" y="2249947"/>
            <a:ext cx="10777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rgbClr val="FF0000"/>
                </a:solidFill>
              </a:rPr>
              <a:t>He studied hard as if his life depended on it.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E1F7A1-B73C-474D-8559-D727BDF0158B}"/>
              </a:ext>
            </a:extLst>
          </p:cNvPr>
          <p:cNvSpPr txBox="1"/>
          <p:nvPr/>
        </p:nvSpPr>
        <p:spPr>
          <a:xfrm>
            <a:off x="707035" y="3694165"/>
            <a:ext cx="10777929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</a:rPr>
              <a:t>4. They act really smart.	 | 	as though/they/be/experts (perhaps they're experts)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000E81-4AF3-4E68-8DB1-812D48ECE8F8}"/>
              </a:ext>
            </a:extLst>
          </p:cNvPr>
          <p:cNvSpPr/>
          <p:nvPr/>
        </p:nvSpPr>
        <p:spPr>
          <a:xfrm>
            <a:off x="707035" y="4842904"/>
            <a:ext cx="10635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rgbClr val="FF0000"/>
                </a:solidFill>
              </a:rPr>
              <a:t>They act as though they're/they are experts.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078F4-55BB-4594-A3AA-9A12C9F2A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41" y="627484"/>
            <a:ext cx="7765451" cy="5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0F977FF-5A23-4A0C-926A-2A0D91B8A4A4}"/>
              </a:ext>
            </a:extLst>
          </p:cNvPr>
          <p:cNvSpPr txBox="1"/>
          <p:nvPr/>
        </p:nvSpPr>
        <p:spPr>
          <a:xfrm>
            <a:off x="707035" y="1603616"/>
            <a:ext cx="1114968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pPr algn="just"/>
            <a:r>
              <a:rPr lang="en-US" sz="3600" b="0" dirty="0">
                <a:solidFill>
                  <a:schemeClr val="tx1"/>
                </a:solidFill>
              </a:rPr>
              <a:t>5. He looks scared. 	|	as if/see/a ghost (but he didn't see any ghosts)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471A1B-3B5D-4600-98E5-4FF709830291}"/>
              </a:ext>
            </a:extLst>
          </p:cNvPr>
          <p:cNvSpPr/>
          <p:nvPr/>
        </p:nvSpPr>
        <p:spPr>
          <a:xfrm>
            <a:off x="707035" y="2782669"/>
            <a:ext cx="10777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rgbClr val="FF0000"/>
                </a:solidFill>
              </a:rPr>
              <a:t>He looks as if he saw a ghost.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078F4-55BB-4594-A3AA-9A12C9F2A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41" y="627484"/>
            <a:ext cx="7765451" cy="5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A54BB4-06FA-4AB9-9D63-ECC190D755D7}"/>
              </a:ext>
            </a:extLst>
          </p:cNvPr>
          <p:cNvSpPr/>
          <p:nvPr/>
        </p:nvSpPr>
        <p:spPr>
          <a:xfrm>
            <a:off x="6477000" y="629835"/>
            <a:ext cx="5715000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236201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65D7CBB8-C9E3-4F8A-BB35-17B54FDC1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3" y="4427621"/>
            <a:ext cx="2876734" cy="183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49D288-A78F-47E4-8606-BDECC771B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92" y="595564"/>
            <a:ext cx="8830017" cy="1012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412910-8B6A-4AEA-B498-B8092E4BF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59" y="2049344"/>
            <a:ext cx="5359127" cy="709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6914AB-020A-433E-B9C1-12C18A3C5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895" y="2872665"/>
            <a:ext cx="7780003" cy="31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1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3EB8B50-8C05-4BB3-9F6A-91DAD9EC107E}"/>
              </a:ext>
            </a:extLst>
          </p:cNvPr>
          <p:cNvSpPr txBox="1"/>
          <p:nvPr/>
        </p:nvSpPr>
        <p:spPr>
          <a:xfrm>
            <a:off x="249555" y="2964240"/>
            <a:ext cx="116928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dirty="0">
                <a:solidFill>
                  <a:srgbClr val="FF0000"/>
                </a:solidFill>
                <a:effectLst/>
                <a:latin typeface="Calibri (body)"/>
              </a:rPr>
              <a:t>Suggested answers: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2. Winning the lottery made me feel as if I was the richest person alive. I shopped as if my life depended on it.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3. I lost my wallet and felt as if it was the end of the world. But then my friend found it.</a:t>
            </a:r>
            <a:endParaRPr lang="en-US" sz="3600" dirty="0">
              <a:latin typeface="Calibri (body)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874B4-E316-4761-89D6-D4F6FD51A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373" y="838130"/>
            <a:ext cx="5921253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3EB8B50-8C05-4BB3-9F6A-91DAD9EC107E}"/>
              </a:ext>
            </a:extLst>
          </p:cNvPr>
          <p:cNvSpPr txBox="1"/>
          <p:nvPr/>
        </p:nvSpPr>
        <p:spPr>
          <a:xfrm>
            <a:off x="249554" y="2857560"/>
            <a:ext cx="1169289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1" u="sng" dirty="0">
                <a:solidFill>
                  <a:srgbClr val="FF0000"/>
                </a:solidFill>
                <a:effectLst/>
                <a:latin typeface="Calibri (body)"/>
              </a:rPr>
              <a:t>Suggested answers: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alibri (body)"/>
              </a:rPr>
              <a:t>4. When I argued with my friend, I felt like I got bent out of shape. I said some mean things.</a:t>
            </a:r>
            <a:br>
              <a:rPr lang="en-US" sz="3000" b="0" i="0" dirty="0">
                <a:solidFill>
                  <a:srgbClr val="242021"/>
                </a:solidFill>
                <a:effectLst/>
                <a:latin typeface="Calibri (body)"/>
              </a:rPr>
            </a:br>
            <a:r>
              <a:rPr lang="en-US" sz="3000" b="0" i="0" dirty="0">
                <a:solidFill>
                  <a:srgbClr val="242021"/>
                </a:solidFill>
                <a:effectLst/>
                <a:latin typeface="Calibri (body)"/>
              </a:rPr>
              <a:t>5. I felt like I had butterflies in my stomach when I didn’t prepare for a presentation.</a:t>
            </a:r>
            <a:br>
              <a:rPr lang="en-US" sz="3000" b="0" i="0" dirty="0">
                <a:solidFill>
                  <a:srgbClr val="242021"/>
                </a:solidFill>
                <a:effectLst/>
                <a:latin typeface="Calibri (body)"/>
              </a:rPr>
            </a:br>
            <a:r>
              <a:rPr lang="en-US" sz="3000" b="0" i="0" dirty="0">
                <a:solidFill>
                  <a:srgbClr val="242021"/>
                </a:solidFill>
                <a:effectLst/>
                <a:latin typeface="Calibri (body)"/>
              </a:rPr>
              <a:t>6. I felt like I was on cloud nine when I got a perfect score. I celebrated by going out to lunch.</a:t>
            </a:r>
            <a:r>
              <a:rPr lang="en-US" sz="3000" dirty="0">
                <a:latin typeface="Calibri (body)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59647-C9AE-4E26-BC78-ABBE61EF7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37" y="514249"/>
            <a:ext cx="7898525" cy="201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7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75"/>
            <a:ext cx="8494095" cy="58134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1517" y="1616401"/>
            <a:ext cx="901572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Adverbial clauses of manner (like, as if, as though)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practice and use </a:t>
            </a:r>
            <a:r>
              <a:rPr lang="en-US" sz="3600" i="1" dirty="0">
                <a:solidFill>
                  <a:srgbClr val="0070C0"/>
                </a:solidFill>
              </a:rPr>
              <a:t>Adverbial clauses of manner (like, as if, as though)</a:t>
            </a:r>
            <a:r>
              <a:rPr lang="en-US" sz="3600" dirty="0">
                <a:solidFill>
                  <a:srgbClr val="0070C0"/>
                </a:solidFill>
              </a:rPr>
              <a:t> correctly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practice making sentences, using Adverbial clauses of manner (like, as if, as though)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29" y="566862"/>
            <a:ext cx="5561497" cy="5724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practice and use </a:t>
            </a:r>
            <a:r>
              <a:rPr lang="en-US" sz="3600" i="1" dirty="0">
                <a:solidFill>
                  <a:srgbClr val="0070C0"/>
                </a:solidFill>
              </a:rPr>
              <a:t>Adverbial clauses of manner (like, as if, as though)</a:t>
            </a:r>
            <a:r>
              <a:rPr lang="en-US" sz="3600" dirty="0">
                <a:solidFill>
                  <a:srgbClr val="0070C0"/>
                </a:solidFill>
              </a:rPr>
              <a:t> correctly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496" y="1646758"/>
            <a:ext cx="1150010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Adverbial clauses of manner (like, as if, as though) and make sentences using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5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(Pronunciation &amp; Speaking </a:t>
            </a:r>
            <a:r>
              <a:rPr lang="en-US" sz="3600" i="1">
                <a:solidFill>
                  <a:srgbClr val="0070C0"/>
                </a:solidFill>
              </a:rPr>
              <a:t>pages 10 &amp; 11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" y="488988"/>
            <a:ext cx="8609644" cy="57391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65166" y="62983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A54BB4-06FA-4AB9-9D63-ECC190D755D7}"/>
              </a:ext>
            </a:extLst>
          </p:cNvPr>
          <p:cNvSpPr/>
          <p:nvPr/>
        </p:nvSpPr>
        <p:spPr>
          <a:xfrm>
            <a:off x="6477000" y="629835"/>
            <a:ext cx="5715000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Fakes Crying at Being Told No -- ViralHog">
            <a:hlinkClick r:id="" action="ppaction://media"/>
            <a:extLst>
              <a:ext uri="{FF2B5EF4-FFF2-40B4-BE49-F238E27FC236}">
                <a16:creationId xmlns:a16="http://schemas.microsoft.com/office/drawing/2014/main" id="{8C3D6EA8-589E-4F84-8C03-8E96DAC031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139" y="1078923"/>
            <a:ext cx="28956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F8E6C9-AE90-4B78-9A76-49AC3A3EDD7A}"/>
              </a:ext>
            </a:extLst>
          </p:cNvPr>
          <p:cNvSpPr txBox="1"/>
          <p:nvPr/>
        </p:nvSpPr>
        <p:spPr>
          <a:xfrm>
            <a:off x="4283823" y="2410690"/>
            <a:ext cx="7475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baby </a:t>
            </a:r>
            <a:r>
              <a:rPr lang="en-US" sz="4000" u="sng" dirty="0"/>
              <a:t>acts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0070C0"/>
                </a:solidFill>
              </a:rPr>
              <a:t>as if</a:t>
            </a:r>
            <a:r>
              <a:rPr lang="en-US" sz="4000" dirty="0"/>
              <a:t>/</a:t>
            </a:r>
            <a:r>
              <a:rPr lang="en-US" sz="4000" dirty="0">
                <a:solidFill>
                  <a:srgbClr val="0070C0"/>
                </a:solidFill>
              </a:rPr>
              <a:t> as though </a:t>
            </a:r>
            <a:r>
              <a:rPr lang="en-US" sz="4000" dirty="0"/>
              <a:t>she </a:t>
            </a:r>
            <a:r>
              <a:rPr lang="en-US" sz="4000" dirty="0">
                <a:solidFill>
                  <a:srgbClr val="FF0000"/>
                </a:solidFill>
              </a:rPr>
              <a:t>was</a:t>
            </a:r>
            <a:r>
              <a:rPr lang="en-US" sz="4000" dirty="0"/>
              <a:t> crying.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D5620-121D-46F8-852A-AFA3DF2DA944}"/>
              </a:ext>
            </a:extLst>
          </p:cNvPr>
          <p:cNvSpPr txBox="1"/>
          <p:nvPr/>
        </p:nvSpPr>
        <p:spPr>
          <a:xfrm>
            <a:off x="4283823" y="770312"/>
            <a:ext cx="6533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Watch the short video and study the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434FB-D959-4E27-8070-3A755F478282}"/>
              </a:ext>
            </a:extLst>
          </p:cNvPr>
          <p:cNvSpPr txBox="1"/>
          <p:nvPr/>
        </p:nvSpPr>
        <p:spPr>
          <a:xfrm>
            <a:off x="4283823" y="3948544"/>
            <a:ext cx="7475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dad </a:t>
            </a:r>
            <a:r>
              <a:rPr lang="en-US" sz="4000" u="sng" dirty="0"/>
              <a:t>acts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0070C0"/>
                </a:solidFill>
              </a:rPr>
              <a:t>as if</a:t>
            </a:r>
            <a:r>
              <a:rPr lang="en-US" sz="4000" dirty="0"/>
              <a:t>/</a:t>
            </a:r>
            <a:r>
              <a:rPr lang="en-US" sz="4000" dirty="0">
                <a:solidFill>
                  <a:srgbClr val="0070C0"/>
                </a:solidFill>
              </a:rPr>
              <a:t> as though </a:t>
            </a:r>
            <a:r>
              <a:rPr lang="en-US" sz="4000" dirty="0"/>
              <a:t>he </a:t>
            </a:r>
            <a:r>
              <a:rPr lang="en-US" sz="4000" dirty="0">
                <a:solidFill>
                  <a:srgbClr val="C00000"/>
                </a:solidFill>
              </a:rPr>
              <a:t>didn’t care </a:t>
            </a:r>
            <a:r>
              <a:rPr lang="en-US" sz="4000" dirty="0"/>
              <a:t>the baby.  </a:t>
            </a:r>
          </a:p>
        </p:txBody>
      </p:sp>
    </p:spTree>
    <p:extLst>
      <p:ext uri="{BB962C8B-B14F-4D97-AF65-F5344CB8AC3E}">
        <p14:creationId xmlns:p14="http://schemas.microsoft.com/office/powerpoint/2010/main" val="255194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5606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 a cat wants to be a mother, she wants to rob the child with the chicken mother.">
            <a:hlinkClick r:id="" action="ppaction://media"/>
            <a:extLst>
              <a:ext uri="{FF2B5EF4-FFF2-40B4-BE49-F238E27FC236}">
                <a16:creationId xmlns:a16="http://schemas.microsoft.com/office/drawing/2014/main" id="{30545AA5-9939-4F4D-9C61-18D63B882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85" y="2022764"/>
            <a:ext cx="5529504" cy="3110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B9689A-B364-4FC0-B85D-22B11DE01E91}"/>
              </a:ext>
            </a:extLst>
          </p:cNvPr>
          <p:cNvSpPr txBox="1"/>
          <p:nvPr/>
        </p:nvSpPr>
        <p:spPr>
          <a:xfrm>
            <a:off x="6478385" y="152400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cat </a:t>
            </a:r>
            <a:r>
              <a:rPr lang="en-US" sz="4000" u="sng" dirty="0"/>
              <a:t>acts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0070C0"/>
                </a:solidFill>
              </a:rPr>
              <a:t>as if</a:t>
            </a:r>
            <a:r>
              <a:rPr lang="en-US" sz="4000" dirty="0"/>
              <a:t>/</a:t>
            </a:r>
            <a:r>
              <a:rPr lang="en-US" sz="4000" dirty="0">
                <a:solidFill>
                  <a:srgbClr val="0070C0"/>
                </a:solidFill>
              </a:rPr>
              <a:t> as though </a:t>
            </a:r>
            <a:r>
              <a:rPr lang="en-US" sz="4000" dirty="0"/>
              <a:t>she </a:t>
            </a:r>
            <a:r>
              <a:rPr lang="en-US" sz="4000" dirty="0">
                <a:solidFill>
                  <a:srgbClr val="FF0000"/>
                </a:solidFill>
              </a:rPr>
              <a:t>was/ were</a:t>
            </a:r>
            <a:r>
              <a:rPr lang="en-US" sz="4000" dirty="0"/>
              <a:t> the chicks’ mother.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34C9D4-E59C-41EE-8ED8-D3D67E105900}"/>
              </a:ext>
            </a:extLst>
          </p:cNvPr>
          <p:cNvSpPr txBox="1"/>
          <p:nvPr/>
        </p:nvSpPr>
        <p:spPr>
          <a:xfrm>
            <a:off x="6478385" y="4078545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hen </a:t>
            </a:r>
            <a:r>
              <a:rPr lang="en-US" sz="4000" u="sng" dirty="0"/>
              <a:t>acts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0070C0"/>
                </a:solidFill>
              </a:rPr>
              <a:t>as if</a:t>
            </a:r>
            <a:r>
              <a:rPr lang="en-US" sz="4000" dirty="0"/>
              <a:t>/</a:t>
            </a:r>
            <a:r>
              <a:rPr lang="en-US" sz="4000" dirty="0">
                <a:solidFill>
                  <a:srgbClr val="0070C0"/>
                </a:solidFill>
              </a:rPr>
              <a:t> as though </a:t>
            </a:r>
            <a:r>
              <a:rPr lang="en-US" sz="4000" dirty="0"/>
              <a:t>nothing </a:t>
            </a:r>
            <a:r>
              <a:rPr lang="en-US" sz="4000" dirty="0">
                <a:solidFill>
                  <a:srgbClr val="FF0000"/>
                </a:solidFill>
              </a:rPr>
              <a:t>happened</a:t>
            </a:r>
            <a:r>
              <a:rPr lang="en-US" sz="4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36844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0B7E77-DC11-49B2-8B72-6A69D907D91D}"/>
              </a:ext>
            </a:extLst>
          </p:cNvPr>
          <p:cNvSpPr txBox="1"/>
          <p:nvPr/>
        </p:nvSpPr>
        <p:spPr>
          <a:xfrm>
            <a:off x="615140" y="908858"/>
            <a:ext cx="11421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baby </a:t>
            </a:r>
            <a:r>
              <a:rPr lang="en-US" sz="4000" u="sng" dirty="0"/>
              <a:t>acts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0070C0"/>
                </a:solidFill>
              </a:rPr>
              <a:t>as if</a:t>
            </a:r>
            <a:r>
              <a:rPr lang="en-US" sz="4000" dirty="0"/>
              <a:t>/</a:t>
            </a:r>
            <a:r>
              <a:rPr lang="en-US" sz="4000" dirty="0">
                <a:solidFill>
                  <a:srgbClr val="0070C0"/>
                </a:solidFill>
              </a:rPr>
              <a:t> as though </a:t>
            </a:r>
            <a:r>
              <a:rPr lang="en-US" sz="4000" dirty="0"/>
              <a:t>she </a:t>
            </a:r>
            <a:r>
              <a:rPr lang="en-US" sz="4000" dirty="0">
                <a:solidFill>
                  <a:srgbClr val="FF0000"/>
                </a:solidFill>
              </a:rPr>
              <a:t>was/ were</a:t>
            </a:r>
            <a:r>
              <a:rPr lang="en-US" sz="4000" dirty="0"/>
              <a:t> crying.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E0151F-B422-4593-9EF7-2FDB63C05C46}"/>
              </a:ext>
            </a:extLst>
          </p:cNvPr>
          <p:cNvSpPr txBox="1"/>
          <p:nvPr/>
        </p:nvSpPr>
        <p:spPr>
          <a:xfrm>
            <a:off x="615140" y="2510443"/>
            <a:ext cx="11319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cat </a:t>
            </a:r>
            <a:r>
              <a:rPr lang="en-US" sz="4000" u="sng" dirty="0"/>
              <a:t>acts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0070C0"/>
                </a:solidFill>
              </a:rPr>
              <a:t>as if</a:t>
            </a:r>
            <a:r>
              <a:rPr lang="en-US" sz="4000" dirty="0"/>
              <a:t>/</a:t>
            </a:r>
            <a:r>
              <a:rPr lang="en-US" sz="4000" dirty="0">
                <a:solidFill>
                  <a:srgbClr val="0070C0"/>
                </a:solidFill>
              </a:rPr>
              <a:t> as though </a:t>
            </a:r>
            <a:r>
              <a:rPr lang="en-US" sz="4000" dirty="0"/>
              <a:t>she </a:t>
            </a:r>
            <a:r>
              <a:rPr lang="en-US" sz="4000" dirty="0">
                <a:solidFill>
                  <a:srgbClr val="FF0000"/>
                </a:solidFill>
              </a:rPr>
              <a:t>was/ were</a:t>
            </a:r>
            <a:r>
              <a:rPr lang="en-US" sz="4000" dirty="0"/>
              <a:t> the chicks’ mother.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FCA49-C105-4E90-9CD7-C49A182BFDD4}"/>
              </a:ext>
            </a:extLst>
          </p:cNvPr>
          <p:cNvSpPr txBox="1"/>
          <p:nvPr/>
        </p:nvSpPr>
        <p:spPr>
          <a:xfrm>
            <a:off x="2031076" y="5023474"/>
            <a:ext cx="8129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……… </a:t>
            </a:r>
            <a:r>
              <a:rPr lang="en-US" sz="4000" dirty="0">
                <a:solidFill>
                  <a:srgbClr val="0070C0"/>
                </a:solidFill>
              </a:rPr>
              <a:t>as if </a:t>
            </a:r>
            <a:r>
              <a:rPr lang="en-US" sz="4000" dirty="0"/>
              <a:t>/</a:t>
            </a:r>
            <a:r>
              <a:rPr lang="en-US" sz="4000" dirty="0">
                <a:solidFill>
                  <a:srgbClr val="0070C0"/>
                </a:solidFill>
              </a:rPr>
              <a:t> as though </a:t>
            </a:r>
            <a:r>
              <a:rPr lang="en-US" sz="4000" dirty="0"/>
              <a:t>+ S + </a:t>
            </a:r>
            <a:r>
              <a:rPr lang="en-US" sz="4000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3FF985-3E66-49DD-A34E-AB2521F79DED}"/>
              </a:ext>
            </a:extLst>
          </p:cNvPr>
          <p:cNvSpPr txBox="1"/>
          <p:nvPr/>
        </p:nvSpPr>
        <p:spPr>
          <a:xfrm>
            <a:off x="615139" y="1662868"/>
            <a:ext cx="11421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dad </a:t>
            </a:r>
            <a:r>
              <a:rPr lang="en-US" sz="4000" u="sng" dirty="0"/>
              <a:t>acts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0070C0"/>
                </a:solidFill>
              </a:rPr>
              <a:t>as if</a:t>
            </a:r>
            <a:r>
              <a:rPr lang="en-US" sz="4000" dirty="0"/>
              <a:t>/</a:t>
            </a:r>
            <a:r>
              <a:rPr lang="en-US" sz="4000" dirty="0">
                <a:solidFill>
                  <a:srgbClr val="0070C0"/>
                </a:solidFill>
              </a:rPr>
              <a:t> as though </a:t>
            </a:r>
            <a:r>
              <a:rPr lang="en-US" sz="4000" dirty="0"/>
              <a:t>he </a:t>
            </a:r>
            <a:r>
              <a:rPr lang="en-US" sz="4000" dirty="0">
                <a:solidFill>
                  <a:srgbClr val="FF0000"/>
                </a:solidFill>
              </a:rPr>
              <a:t>didn’t care </a:t>
            </a:r>
            <a:r>
              <a:rPr lang="en-US" sz="4000" dirty="0"/>
              <a:t>the baby.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369CF-174C-46FC-AFA2-66AD1E42B2A5}"/>
              </a:ext>
            </a:extLst>
          </p:cNvPr>
          <p:cNvSpPr txBox="1"/>
          <p:nvPr/>
        </p:nvSpPr>
        <p:spPr>
          <a:xfrm>
            <a:off x="615139" y="3825527"/>
            <a:ext cx="11319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hen </a:t>
            </a:r>
            <a:r>
              <a:rPr lang="en-US" sz="4000" u="sng" dirty="0"/>
              <a:t>acts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0070C0"/>
                </a:solidFill>
              </a:rPr>
              <a:t>as if</a:t>
            </a:r>
            <a:r>
              <a:rPr lang="en-US" sz="4000" dirty="0"/>
              <a:t>/</a:t>
            </a:r>
            <a:r>
              <a:rPr lang="en-US" sz="4000" dirty="0">
                <a:solidFill>
                  <a:srgbClr val="0070C0"/>
                </a:solidFill>
              </a:rPr>
              <a:t> as though </a:t>
            </a:r>
            <a:r>
              <a:rPr lang="en-US" sz="4000" dirty="0"/>
              <a:t>nothing </a:t>
            </a:r>
            <a:r>
              <a:rPr lang="en-US" sz="4000" dirty="0">
                <a:solidFill>
                  <a:srgbClr val="FF0000"/>
                </a:solidFill>
              </a:rPr>
              <a:t>happened</a:t>
            </a:r>
            <a:r>
              <a:rPr lang="en-US" sz="4000" dirty="0"/>
              <a:t>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0D35E-9CEA-4AAC-9AB7-0BD88258B94E}"/>
              </a:ext>
            </a:extLst>
          </p:cNvPr>
          <p:cNvSpPr txBox="1"/>
          <p:nvPr/>
        </p:nvSpPr>
        <p:spPr>
          <a:xfrm>
            <a:off x="1560022" y="4934712"/>
            <a:ext cx="9767455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  ……… </a:t>
            </a:r>
            <a:r>
              <a:rPr lang="en-US" sz="4000" dirty="0">
                <a:solidFill>
                  <a:srgbClr val="0070C0"/>
                </a:solidFill>
              </a:rPr>
              <a:t>as if </a:t>
            </a:r>
            <a:r>
              <a:rPr lang="en-US" sz="4000" dirty="0"/>
              <a:t>/</a:t>
            </a:r>
            <a:r>
              <a:rPr lang="en-US" sz="4000" dirty="0">
                <a:solidFill>
                  <a:srgbClr val="0070C0"/>
                </a:solidFill>
              </a:rPr>
              <a:t> as though </a:t>
            </a:r>
            <a:r>
              <a:rPr lang="en-US" sz="4000" dirty="0"/>
              <a:t>+ S + </a:t>
            </a:r>
            <a:r>
              <a:rPr lang="en-US" sz="4000" dirty="0">
                <a:solidFill>
                  <a:srgbClr val="FF0000"/>
                </a:solidFill>
              </a:rPr>
              <a:t> past subjunctive </a:t>
            </a:r>
          </a:p>
        </p:txBody>
      </p:sp>
    </p:spTree>
    <p:extLst>
      <p:ext uri="{BB962C8B-B14F-4D97-AF65-F5344CB8AC3E}">
        <p14:creationId xmlns:p14="http://schemas.microsoft.com/office/powerpoint/2010/main" val="11100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DEDC4A-3112-4DC7-8A60-AD10CED5F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240" y="1085647"/>
            <a:ext cx="7055431" cy="530451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654A38-51A4-40BD-8D08-7A44920D2EED}"/>
              </a:ext>
            </a:extLst>
          </p:cNvPr>
          <p:cNvCxnSpPr>
            <a:cxnSpLocks/>
          </p:cNvCxnSpPr>
          <p:nvPr/>
        </p:nvCxnSpPr>
        <p:spPr>
          <a:xfrm>
            <a:off x="5628478" y="3179725"/>
            <a:ext cx="4675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0F4DE0-4C42-4BBA-8D1D-BA9CDA7B9A6F}"/>
              </a:ext>
            </a:extLst>
          </p:cNvPr>
          <p:cNvCxnSpPr>
            <a:cxnSpLocks/>
          </p:cNvCxnSpPr>
          <p:nvPr/>
        </p:nvCxnSpPr>
        <p:spPr>
          <a:xfrm>
            <a:off x="6546196" y="3655053"/>
            <a:ext cx="5330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1A0EA2-E36A-45D5-BAA1-5F9DCD7DC320}"/>
              </a:ext>
            </a:extLst>
          </p:cNvPr>
          <p:cNvCxnSpPr>
            <a:cxnSpLocks/>
          </p:cNvCxnSpPr>
          <p:nvPr/>
        </p:nvCxnSpPr>
        <p:spPr>
          <a:xfrm>
            <a:off x="6865437" y="4098010"/>
            <a:ext cx="1177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2C10A2F-FE9D-44B8-98F9-B5C380ED8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24" y="522472"/>
            <a:ext cx="11922352" cy="476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AFECA-1100-4146-8C8D-9B5E45972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72" y="3283975"/>
            <a:ext cx="4488767" cy="87434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C9B45A-27DB-4C82-9D72-ADB3CF1FB979}"/>
              </a:ext>
            </a:extLst>
          </p:cNvPr>
          <p:cNvCxnSpPr>
            <a:cxnSpLocks/>
          </p:cNvCxnSpPr>
          <p:nvPr/>
        </p:nvCxnSpPr>
        <p:spPr>
          <a:xfrm>
            <a:off x="6374746" y="5674353"/>
            <a:ext cx="5330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4B1806-3DBB-4C35-B237-D0301EA9115B}"/>
              </a:ext>
            </a:extLst>
          </p:cNvPr>
          <p:cNvCxnSpPr>
            <a:cxnSpLocks/>
          </p:cNvCxnSpPr>
          <p:nvPr/>
        </p:nvCxnSpPr>
        <p:spPr>
          <a:xfrm>
            <a:off x="5554950" y="6136360"/>
            <a:ext cx="541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2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1083</Words>
  <Application>Microsoft Office PowerPoint</Application>
  <PresentationFormat>Widescreen</PresentationFormat>
  <Paragraphs>95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(body)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2024-05-26T14:35:30Z</dcterms:modified>
</cp:coreProperties>
</file>