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0"/>
  </p:notesMasterIdLst>
  <p:sldIdLst>
    <p:sldId id="256" r:id="rId2"/>
    <p:sldId id="259" r:id="rId3"/>
    <p:sldId id="267" r:id="rId4"/>
    <p:sldId id="269" r:id="rId5"/>
    <p:sldId id="301" r:id="rId6"/>
    <p:sldId id="277" r:id="rId7"/>
    <p:sldId id="306" r:id="rId8"/>
    <p:sldId id="302" r:id="rId9"/>
    <p:sldId id="307" r:id="rId10"/>
    <p:sldId id="328" r:id="rId11"/>
    <p:sldId id="337" r:id="rId12"/>
    <p:sldId id="278" r:id="rId13"/>
    <p:sldId id="329" r:id="rId14"/>
    <p:sldId id="338" r:id="rId15"/>
    <p:sldId id="279" r:id="rId16"/>
    <p:sldId id="330" r:id="rId17"/>
    <p:sldId id="317" r:id="rId18"/>
    <p:sldId id="318" r:id="rId19"/>
    <p:sldId id="283" r:id="rId20"/>
    <p:sldId id="285" r:id="rId21"/>
    <p:sldId id="339" r:id="rId22"/>
    <p:sldId id="340" r:id="rId23"/>
    <p:sldId id="341" r:id="rId24"/>
    <p:sldId id="342" r:id="rId25"/>
    <p:sldId id="319" r:id="rId26"/>
    <p:sldId id="331" r:id="rId27"/>
    <p:sldId id="334" r:id="rId28"/>
    <p:sldId id="335" r:id="rId29"/>
    <p:sldId id="336" r:id="rId30"/>
    <p:sldId id="332" r:id="rId31"/>
    <p:sldId id="333" r:id="rId32"/>
    <p:sldId id="293" r:id="rId33"/>
    <p:sldId id="294" r:id="rId34"/>
    <p:sldId id="296" r:id="rId35"/>
    <p:sldId id="297" r:id="rId36"/>
    <p:sldId id="298" r:id="rId37"/>
    <p:sldId id="299" r:id="rId38"/>
    <p:sldId id="30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3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315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cụm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file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7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37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67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63D410-B0AC-488E-A5F6-469EF3A10D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96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0393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32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073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885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204498F-7DC9-4FD2-8F79-FF0FBEB0CBB4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9068"/>
            <a:ext cx="12192000" cy="4063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10F8FB8-A7CA-4278-915F-F6FB5611511C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6428165"/>
            <a:ext cx="12192000" cy="4063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5/26/2024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42635"/>
            <a:ext cx="4114800" cy="2788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262740" y="0"/>
            <a:ext cx="407186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Unit 1: Life Stories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101372" y="6505969"/>
            <a:ext cx="26858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12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1502798" y="6493666"/>
            <a:ext cx="540203" cy="2753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259643" y="6477477"/>
            <a:ext cx="199471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153400" y="0"/>
            <a:ext cx="403860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chemeClr val="bg1"/>
                </a:solidFill>
              </a:rPr>
              <a:t>Lesson 2.1: Vocab &amp; Listening, PP. 8 &amp; 9</a:t>
            </a: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4" r:id="rId14"/>
    <p:sldLayoutId id="2147483675" r:id="rId15"/>
    <p:sldLayoutId id="2147483676" r:id="rId16"/>
    <p:sldLayoutId id="2147483679" r:id="rId17"/>
    <p:sldLayoutId id="2147483681" r:id="rId18"/>
    <p:sldLayoutId id="2147483689" r:id="rId19"/>
    <p:sldLayoutId id="2147483691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audio" Target="NULL" TargetMode="Externa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2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14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microsoft.com/office/2007/relationships/media" Target="../media/media1.mp3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audio" Target="NULL" TargetMode="Externa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3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14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microsoft.com/office/2007/relationships/media" Target="../media/media1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114" y="0"/>
            <a:ext cx="12256074" cy="68940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67069" y="3548170"/>
            <a:ext cx="53318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Unit 1: Life Stories</a:t>
            </a:r>
          </a:p>
          <a:p>
            <a:pPr algn="ctr"/>
            <a:r>
              <a:rPr lang="en-US" sz="2800" dirty="0">
                <a:solidFill>
                  <a:srgbClr val="00B0F0"/>
                </a:solidFill>
              </a:rPr>
              <a:t>Lesson 2.1: Vocab &amp; Listening</a:t>
            </a:r>
          </a:p>
          <a:p>
            <a:pPr algn="ctr"/>
            <a:r>
              <a:rPr lang="en-US" sz="2800" dirty="0">
                <a:solidFill>
                  <a:srgbClr val="92D050"/>
                </a:solidFill>
              </a:rPr>
              <a:t>Pages: 8 &amp; 9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30AC901-D7AE-41F7-88D8-62A433673851}"/>
              </a:ext>
            </a:extLst>
          </p:cNvPr>
          <p:cNvSpPr txBox="1"/>
          <p:nvPr/>
        </p:nvSpPr>
        <p:spPr>
          <a:xfrm>
            <a:off x="380999" y="2474750"/>
            <a:ext cx="11734799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0000"/>
                </a:solidFill>
                <a:ea typeface="Times New Roman" panose="02020603050405020304" pitchFamily="18" charset="0"/>
              </a:defRPr>
            </a:lvl1pPr>
          </a:lstStyle>
          <a:p>
            <a:r>
              <a:rPr lang="en-US" sz="3600" b="0" dirty="0">
                <a:solidFill>
                  <a:schemeClr val="tx1"/>
                </a:solidFill>
              </a:rPr>
              <a:t>6. When I heard my mom scream, I ran upstairs like ________ _______________.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F977FF-5A23-4A0C-926A-2A0D91B8A4A4}"/>
              </a:ext>
            </a:extLst>
          </p:cNvPr>
          <p:cNvSpPr txBox="1"/>
          <p:nvPr/>
        </p:nvSpPr>
        <p:spPr>
          <a:xfrm>
            <a:off x="381000" y="1322225"/>
            <a:ext cx="11734799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0000"/>
                </a:solidFill>
                <a:ea typeface="Times New Roman" panose="02020603050405020304" pitchFamily="18" charset="0"/>
              </a:defRPr>
            </a:lvl1pPr>
          </a:lstStyle>
          <a:p>
            <a:r>
              <a:rPr lang="en-US" sz="3600" b="0" dirty="0">
                <a:solidFill>
                  <a:schemeClr val="tx1"/>
                </a:solidFill>
              </a:rPr>
              <a:t>5. I had to stay late at school yesterday, but it _____________ ____________ because I made a new friend.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471A1B-3B5D-4600-98E5-4FF709830291}"/>
              </a:ext>
            </a:extLst>
          </p:cNvPr>
          <p:cNvSpPr/>
          <p:nvPr/>
        </p:nvSpPr>
        <p:spPr>
          <a:xfrm>
            <a:off x="516535" y="1338295"/>
            <a:ext cx="11570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</a:rPr>
              <a:t>									   </a:t>
            </a:r>
            <a:r>
              <a:rPr lang="en-US" sz="3600" b="1" dirty="0">
                <a:solidFill>
                  <a:srgbClr val="FF0000"/>
                </a:solidFill>
              </a:rPr>
              <a:t>was a blessing in disguise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9C2406-3533-4406-B9E2-83FD494DB1B6}"/>
              </a:ext>
            </a:extLst>
          </p:cNvPr>
          <p:cNvSpPr/>
          <p:nvPr/>
        </p:nvSpPr>
        <p:spPr>
          <a:xfrm>
            <a:off x="380998" y="2496449"/>
            <a:ext cx="116395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										       my life depended on it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F5974-1208-43C9-A412-7C1A2D89D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75" y="591142"/>
            <a:ext cx="11268850" cy="7688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9BC482-6F7C-42DA-BB75-5DA601C68592}"/>
              </a:ext>
            </a:extLst>
          </p:cNvPr>
          <p:cNvSpPr txBox="1"/>
          <p:nvPr/>
        </p:nvSpPr>
        <p:spPr>
          <a:xfrm>
            <a:off x="380999" y="3608225"/>
            <a:ext cx="11811001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0000"/>
                </a:solidFill>
                <a:ea typeface="Times New Roman" panose="02020603050405020304" pitchFamily="18" charset="0"/>
              </a:defRPr>
            </a:lvl1pPr>
          </a:lstStyle>
          <a:p>
            <a:r>
              <a:rPr lang="en-US" sz="3600" b="0" dirty="0">
                <a:solidFill>
                  <a:schemeClr val="tx1"/>
                </a:solidFill>
              </a:rPr>
              <a:t>7. Right before I gave my presentation, I felt like I __________ ______________________. 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130954-15EF-4A62-9A08-DE993CB0EED4}"/>
              </a:ext>
            </a:extLst>
          </p:cNvPr>
          <p:cNvSpPr/>
          <p:nvPr/>
        </p:nvSpPr>
        <p:spPr>
          <a:xfrm>
            <a:off x="428622" y="3608225"/>
            <a:ext cx="116395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										   had/got butterflies in my stomach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DC90BD-046A-46EC-B677-65CE954A3C5E}"/>
              </a:ext>
            </a:extLst>
          </p:cNvPr>
          <p:cNvSpPr txBox="1"/>
          <p:nvPr/>
        </p:nvSpPr>
        <p:spPr>
          <a:xfrm>
            <a:off x="461575" y="4935610"/>
            <a:ext cx="11811001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0000"/>
                </a:solidFill>
                <a:ea typeface="Times New Roman" panose="02020603050405020304" pitchFamily="18" charset="0"/>
              </a:defRPr>
            </a:lvl1pPr>
          </a:lstStyle>
          <a:p>
            <a:r>
              <a:rPr lang="en-US" sz="3600" b="0" dirty="0">
                <a:solidFill>
                  <a:schemeClr val="tx1"/>
                </a:solidFill>
              </a:rPr>
              <a:t>8. I forgot my wallet at home, but it wasn't _______________ _______. My friend let me borrow some money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5FF583-3773-4C69-9935-5F6D7F85EE6B}"/>
              </a:ext>
            </a:extLst>
          </p:cNvPr>
          <p:cNvSpPr/>
          <p:nvPr/>
        </p:nvSpPr>
        <p:spPr>
          <a:xfrm>
            <a:off x="452050" y="4948115"/>
            <a:ext cx="116542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									 the end of the     world </a:t>
            </a:r>
          </a:p>
        </p:txBody>
      </p:sp>
    </p:spTree>
    <p:extLst>
      <p:ext uri="{BB962C8B-B14F-4D97-AF65-F5344CB8AC3E}">
        <p14:creationId xmlns:p14="http://schemas.microsoft.com/office/powerpoint/2010/main" val="110992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5" grpId="0"/>
      <p:bldP spid="16" grpId="0"/>
      <p:bldP spid="18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7747FC-B568-4DFC-9F81-7A2DA261A8AF}"/>
              </a:ext>
            </a:extLst>
          </p:cNvPr>
          <p:cNvSpPr/>
          <p:nvPr/>
        </p:nvSpPr>
        <p:spPr>
          <a:xfrm>
            <a:off x="227174" y="582975"/>
            <a:ext cx="1173765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Now, listen and repeat.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BB80A9-1A12-4D62-914B-0F102CFC281E}"/>
              </a:ext>
            </a:extLst>
          </p:cNvPr>
          <p:cNvSpPr/>
          <p:nvPr/>
        </p:nvSpPr>
        <p:spPr>
          <a:xfrm>
            <a:off x="1142462" y="1371350"/>
            <a:ext cx="108092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/>
              <a:t>couldn’t wrap my head around it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42DFF8-4262-471C-A43E-5CEE80401BFD}"/>
              </a:ext>
            </a:extLst>
          </p:cNvPr>
          <p:cNvSpPr/>
          <p:nvPr/>
        </p:nvSpPr>
        <p:spPr>
          <a:xfrm>
            <a:off x="1142462" y="1981802"/>
            <a:ext cx="5077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was on cloud nine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C5EBAE-92AB-41D1-AB0A-E57730E3098E}"/>
              </a:ext>
            </a:extLst>
          </p:cNvPr>
          <p:cNvSpPr/>
          <p:nvPr/>
        </p:nvSpPr>
        <p:spPr>
          <a:xfrm>
            <a:off x="1142462" y="2623032"/>
            <a:ext cx="6663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was/got bent out of shape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ADEDA0-8751-4645-984B-F071D1F9CF51}"/>
              </a:ext>
            </a:extLst>
          </p:cNvPr>
          <p:cNvSpPr/>
          <p:nvPr/>
        </p:nvSpPr>
        <p:spPr>
          <a:xfrm>
            <a:off x="1142462" y="3264262"/>
            <a:ext cx="110019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was beyond my wildest dreams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229CEB-441E-4251-8DA9-0F2A139433AD}"/>
              </a:ext>
            </a:extLst>
          </p:cNvPr>
          <p:cNvSpPr/>
          <p:nvPr/>
        </p:nvSpPr>
        <p:spPr>
          <a:xfrm>
            <a:off x="1142462" y="3905492"/>
            <a:ext cx="11570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was a blessing in disguise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E0228B-362C-4188-9781-A045C8A9A99D}"/>
              </a:ext>
            </a:extLst>
          </p:cNvPr>
          <p:cNvSpPr/>
          <p:nvPr/>
        </p:nvSpPr>
        <p:spPr>
          <a:xfrm>
            <a:off x="1142462" y="4546722"/>
            <a:ext cx="116395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my life depended on it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BB6DEB-7AAF-462C-B427-615AA085173A}"/>
              </a:ext>
            </a:extLst>
          </p:cNvPr>
          <p:cNvSpPr/>
          <p:nvPr/>
        </p:nvSpPr>
        <p:spPr>
          <a:xfrm>
            <a:off x="1142462" y="5187952"/>
            <a:ext cx="116395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had/got butterflies in my stomach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28CE0B-84F6-429A-8C7D-160BDF78F164}"/>
              </a:ext>
            </a:extLst>
          </p:cNvPr>
          <p:cNvSpPr/>
          <p:nvPr/>
        </p:nvSpPr>
        <p:spPr>
          <a:xfrm>
            <a:off x="1142462" y="5829180"/>
            <a:ext cx="11654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the end of the world </a:t>
            </a:r>
          </a:p>
        </p:txBody>
      </p:sp>
      <p:pic>
        <p:nvPicPr>
          <p:cNvPr id="2" name="CD1 TRACK 08">
            <a:hlinkClick r:id="" action="ppaction://media"/>
            <a:extLst>
              <a:ext uri="{FF2B5EF4-FFF2-40B4-BE49-F238E27FC236}">
                <a16:creationId xmlns:a16="http://schemas.microsoft.com/office/drawing/2014/main" id="{267CE9CA-55F4-46EB-AF1D-F2C76B4A53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84" end="588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663" y="1371350"/>
            <a:ext cx="646330" cy="646331"/>
          </a:xfrm>
          <a:prstGeom prst="rect">
            <a:avLst/>
          </a:prstGeom>
        </p:spPr>
      </p:pic>
      <p:pic>
        <p:nvPicPr>
          <p:cNvPr id="17" name="CD1 TRACK 08">
            <a:hlinkClick r:id="" action="ppaction://media"/>
            <a:extLst>
              <a:ext uri="{FF2B5EF4-FFF2-40B4-BE49-F238E27FC236}">
                <a16:creationId xmlns:a16="http://schemas.microsoft.com/office/drawing/2014/main" id="{55B90A90-02A2-425F-9E60-D049A1790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16" end="5123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663" y="2009945"/>
            <a:ext cx="646330" cy="646331"/>
          </a:xfrm>
          <a:prstGeom prst="rect">
            <a:avLst/>
          </a:prstGeom>
        </p:spPr>
      </p:pic>
      <p:pic>
        <p:nvPicPr>
          <p:cNvPr id="18" name="CD1 TRACK 08">
            <a:hlinkClick r:id="" action="ppaction://media"/>
            <a:extLst>
              <a:ext uri="{FF2B5EF4-FFF2-40B4-BE49-F238E27FC236}">
                <a16:creationId xmlns:a16="http://schemas.microsoft.com/office/drawing/2014/main" id="{B5071C00-E2A8-4CBC-946D-9CDE86C753F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507" end="434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663" y="2609996"/>
            <a:ext cx="646330" cy="646331"/>
          </a:xfrm>
          <a:prstGeom prst="rect">
            <a:avLst/>
          </a:prstGeom>
        </p:spPr>
      </p:pic>
      <p:pic>
        <p:nvPicPr>
          <p:cNvPr id="19" name="CD1 TRACK 08">
            <a:hlinkClick r:id="" action="ppaction://media"/>
            <a:extLst>
              <a:ext uri="{FF2B5EF4-FFF2-40B4-BE49-F238E27FC236}">
                <a16:creationId xmlns:a16="http://schemas.microsoft.com/office/drawing/2014/main" id="{F716589D-E25D-4EE2-83D8-F2653C5110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118" end="348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663" y="3264262"/>
            <a:ext cx="646330" cy="646331"/>
          </a:xfrm>
          <a:prstGeom prst="rect">
            <a:avLst/>
          </a:prstGeom>
        </p:spPr>
      </p:pic>
      <p:pic>
        <p:nvPicPr>
          <p:cNvPr id="20" name="CD1 TRACK 08">
            <a:hlinkClick r:id="" action="ppaction://media"/>
            <a:extLst>
              <a:ext uri="{FF2B5EF4-FFF2-40B4-BE49-F238E27FC236}">
                <a16:creationId xmlns:a16="http://schemas.microsoft.com/office/drawing/2014/main" id="{9BA5DD35-6E37-460A-B67A-34C481026A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296" end="268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498" y="3918528"/>
            <a:ext cx="646330" cy="646331"/>
          </a:xfrm>
          <a:prstGeom prst="rect">
            <a:avLst/>
          </a:prstGeom>
        </p:spPr>
      </p:pic>
      <p:pic>
        <p:nvPicPr>
          <p:cNvPr id="21" name="CD1 TRACK 08">
            <a:hlinkClick r:id="" action="ppaction://media"/>
            <a:extLst>
              <a:ext uri="{FF2B5EF4-FFF2-40B4-BE49-F238E27FC236}">
                <a16:creationId xmlns:a16="http://schemas.microsoft.com/office/drawing/2014/main" id="{F7E21D69-BDB8-4618-98E4-9F0AF5E81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192" end="190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498" y="4572794"/>
            <a:ext cx="646330" cy="646331"/>
          </a:xfrm>
          <a:prstGeom prst="rect">
            <a:avLst/>
          </a:prstGeom>
        </p:spPr>
      </p:pic>
      <p:pic>
        <p:nvPicPr>
          <p:cNvPr id="22" name="CD1 TRACK 08">
            <a:hlinkClick r:id="" action="ppaction://media"/>
            <a:extLst>
              <a:ext uri="{FF2B5EF4-FFF2-40B4-BE49-F238E27FC236}">
                <a16:creationId xmlns:a16="http://schemas.microsoft.com/office/drawing/2014/main" id="{135ABD2A-EB4F-4F90-A692-E859006195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382" end="106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498" y="5227060"/>
            <a:ext cx="646330" cy="646331"/>
          </a:xfrm>
          <a:prstGeom prst="rect">
            <a:avLst/>
          </a:prstGeom>
        </p:spPr>
      </p:pic>
      <p:pic>
        <p:nvPicPr>
          <p:cNvPr id="23" name="CD1 TRACK 08">
            <a:hlinkClick r:id="" action="ppaction://media"/>
            <a:extLst>
              <a:ext uri="{FF2B5EF4-FFF2-40B4-BE49-F238E27FC236}">
                <a16:creationId xmlns:a16="http://schemas.microsoft.com/office/drawing/2014/main" id="{2F0EEC64-3996-4147-8E60-66BAEF3B83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864" end="30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498" y="5827111"/>
            <a:ext cx="64633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3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41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97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82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369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49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2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39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0226" y="685611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Practice saying them with a partner.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0714" y="5262655"/>
            <a:ext cx="11371227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the end of the world  </a:t>
            </a:r>
            <a:r>
              <a:rPr lang="vi-VN" sz="3200" dirty="0"/>
              <a:t>(</a:t>
            </a:r>
            <a:r>
              <a:rPr lang="en-US" sz="3200" dirty="0"/>
              <a:t>idiom</a:t>
            </a:r>
            <a:r>
              <a:rPr lang="vi-VN" sz="3200" dirty="0"/>
              <a:t>) </a:t>
            </a:r>
            <a:endParaRPr lang="en-US" sz="3200" dirty="0"/>
          </a:p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ði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ː end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əv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ðə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wɜːrld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49" y="4027181"/>
            <a:ext cx="11371226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had/got butterflies in my stomach  </a:t>
            </a:r>
            <a:r>
              <a:rPr lang="en-US" sz="3200" dirty="0"/>
              <a:t>(idiom)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hæd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ɡɒt</a:t>
            </a:r>
            <a:r>
              <a:rPr lang="en-US" sz="3200" dirty="0">
                <a:solidFill>
                  <a:srgbClr val="FF0000"/>
                </a:solidFill>
              </a:rPr>
              <a:t> ˈ</a:t>
            </a:r>
            <a:r>
              <a:rPr lang="en-US" sz="3200" dirty="0" err="1">
                <a:solidFill>
                  <a:srgbClr val="FF0000"/>
                </a:solidFill>
              </a:rPr>
              <a:t>bʌtərˌflaɪz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maɪ</a:t>
            </a:r>
            <a:r>
              <a:rPr lang="en-US" sz="3200" dirty="0">
                <a:solidFill>
                  <a:srgbClr val="FF0000"/>
                </a:solidFill>
              </a:rPr>
              <a:t> ˈ</a:t>
            </a:r>
            <a:r>
              <a:rPr lang="en-US" sz="3200" dirty="0" err="1">
                <a:solidFill>
                  <a:srgbClr val="FF0000"/>
                </a:solidFill>
              </a:rPr>
              <a:t>stʌmək</a:t>
            </a:r>
            <a:r>
              <a:rPr lang="en-US" sz="3200" dirty="0">
                <a:solidFill>
                  <a:srgbClr val="FF0000"/>
                </a:solidFill>
              </a:rPr>
              <a:t>/ 	</a:t>
            </a:r>
            <a:r>
              <a:rPr lang="en-US" sz="3200" dirty="0" err="1"/>
              <a:t>hồi</a:t>
            </a:r>
            <a:r>
              <a:rPr lang="en-US" sz="3200" dirty="0"/>
              <a:t> </a:t>
            </a:r>
            <a:r>
              <a:rPr lang="en-US" sz="3200" dirty="0" err="1"/>
              <a:t>hộp</a:t>
            </a:r>
            <a:r>
              <a:rPr lang="en-US" sz="3200" dirty="0"/>
              <a:t>, lo </a:t>
            </a:r>
            <a:r>
              <a:rPr lang="en-US" sz="3200" dirty="0" err="1"/>
              <a:t>lắng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0079" y="2791708"/>
            <a:ext cx="11371227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was beyond my wildest dreams 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idiom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wɒz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bɪˈjɑːnd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maɪ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waɪldɪst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driːm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mơ</a:t>
            </a:r>
            <a:r>
              <a:rPr lang="en-US" sz="3200" dirty="0"/>
              <a:t> </a:t>
            </a:r>
            <a:r>
              <a:rPr lang="en-US" sz="3200" dirty="0" err="1"/>
              <a:t>cũng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dám</a:t>
            </a:r>
            <a:r>
              <a:rPr lang="en-US" sz="3200" dirty="0"/>
              <a:t> </a:t>
            </a:r>
            <a:r>
              <a:rPr lang="en-US" sz="3200" dirty="0" err="1"/>
              <a:t>nghĩ</a:t>
            </a:r>
            <a:r>
              <a:rPr lang="en-US" sz="3200" dirty="0"/>
              <a:t> </a:t>
            </a:r>
            <a:r>
              <a:rPr lang="en-US" sz="3200" dirty="0" err="1"/>
              <a:t>tới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418" y="1556235"/>
            <a:ext cx="11362534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was on the cloud nine </a:t>
            </a:r>
            <a:r>
              <a:rPr lang="en-US" sz="3200" dirty="0"/>
              <a:t>(idiom)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wɒz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ɑːn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klaʊd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naɪn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/>
              <a:t> 				</a:t>
            </a:r>
            <a:r>
              <a:rPr lang="en-US" sz="3200" dirty="0" err="1"/>
              <a:t>vui</a:t>
            </a:r>
            <a:r>
              <a:rPr lang="en-US" sz="3200" dirty="0"/>
              <a:t> </a:t>
            </a:r>
            <a:r>
              <a:rPr lang="en-US" sz="3200" dirty="0" err="1"/>
              <a:t>sướng</a:t>
            </a:r>
            <a:r>
              <a:rPr lang="en-US" sz="3200" dirty="0"/>
              <a:t> </a:t>
            </a:r>
            <a:r>
              <a:rPr lang="en-US" sz="3200" dirty="0" err="1"/>
              <a:t>tột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16" name="avoid">
            <a:hlinkClick r:id="" action="ppaction://media"/>
            <a:extLst>
              <a:ext uri="{FF2B5EF4-FFF2-40B4-BE49-F238E27FC236}">
                <a16:creationId xmlns:a16="http://schemas.microsoft.com/office/drawing/2014/main" id="{2BA6CE5A-EF5B-F4E1-7330-91D94D797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97624" y="785656"/>
            <a:ext cx="487363" cy="487362"/>
          </a:xfrm>
          <a:prstGeom prst="rect">
            <a:avLst/>
          </a:prstGeom>
        </p:spPr>
      </p:pic>
      <p:pic>
        <p:nvPicPr>
          <p:cNvPr id="17" name="carbohydrates">
            <a:hlinkClick r:id="" action="ppaction://media"/>
            <a:extLst>
              <a:ext uri="{FF2B5EF4-FFF2-40B4-BE49-F238E27FC236}">
                <a16:creationId xmlns:a16="http://schemas.microsoft.com/office/drawing/2014/main" id="{E7E3051D-F4B6-845C-2C7D-73749BD36A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97623" y="793177"/>
            <a:ext cx="487363" cy="487363"/>
          </a:xfrm>
          <a:prstGeom prst="rect">
            <a:avLst/>
          </a:prstGeom>
        </p:spPr>
      </p:pic>
      <p:pic>
        <p:nvPicPr>
          <p:cNvPr id="18" name="dairy">
            <a:hlinkClick r:id="" action="ppaction://media"/>
            <a:extLst>
              <a:ext uri="{FF2B5EF4-FFF2-40B4-BE49-F238E27FC236}">
                <a16:creationId xmlns:a16="http://schemas.microsoft.com/office/drawing/2014/main" id="{C32A972D-1F4C-A290-A844-52140BB763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97623" y="802161"/>
            <a:ext cx="487363" cy="487362"/>
          </a:xfrm>
          <a:prstGeom prst="rect">
            <a:avLst/>
          </a:prstGeom>
        </p:spPr>
      </p:pic>
      <p:pic>
        <p:nvPicPr>
          <p:cNvPr id="19" name="limit">
            <a:hlinkClick r:id="" action="ppaction://media"/>
            <a:extLst>
              <a:ext uri="{FF2B5EF4-FFF2-40B4-BE49-F238E27FC236}">
                <a16:creationId xmlns:a16="http://schemas.microsoft.com/office/drawing/2014/main" id="{BDBEE17A-C1CF-DDD1-B3B1-D37082B9A4B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97622" y="821630"/>
            <a:ext cx="487363" cy="487362"/>
          </a:xfrm>
          <a:prstGeom prst="rect">
            <a:avLst/>
          </a:prstGeom>
        </p:spPr>
      </p:pic>
      <p:pic>
        <p:nvPicPr>
          <p:cNvPr id="20" name="processed">
            <a:hlinkClick r:id="" action="ppaction://media"/>
            <a:extLst>
              <a:ext uri="{FF2B5EF4-FFF2-40B4-BE49-F238E27FC236}">
                <a16:creationId xmlns:a16="http://schemas.microsoft.com/office/drawing/2014/main" id="{84656FEF-6365-C4F0-444D-13CD1CDB0D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07593" y="809682"/>
            <a:ext cx="487363" cy="487363"/>
          </a:xfrm>
          <a:prstGeom prst="rect">
            <a:avLst/>
          </a:prstGeom>
        </p:spPr>
      </p:pic>
      <p:pic>
        <p:nvPicPr>
          <p:cNvPr id="21" name="protein">
            <a:hlinkClick r:id="" action="ppaction://media"/>
            <a:extLst>
              <a:ext uri="{FF2B5EF4-FFF2-40B4-BE49-F238E27FC236}">
                <a16:creationId xmlns:a16="http://schemas.microsoft.com/office/drawing/2014/main" id="{8F83CDB0-4DF6-0F64-928E-CD1E4168AD1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07593" y="803295"/>
            <a:ext cx="487363" cy="4873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90487" y="429934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CD1 TRACK 08">
            <a:hlinkClick r:id="" action="ppaction://media"/>
            <a:extLst>
              <a:ext uri="{FF2B5EF4-FFF2-40B4-BE49-F238E27FC236}">
                <a16:creationId xmlns:a16="http://schemas.microsoft.com/office/drawing/2014/main" id="{C7172D94-120F-4430-B489-1A9E58317D9B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19316" end="5123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6330" y="1525456"/>
            <a:ext cx="646330" cy="646331"/>
          </a:xfrm>
          <a:prstGeom prst="rect">
            <a:avLst/>
          </a:prstGeom>
        </p:spPr>
      </p:pic>
      <p:pic>
        <p:nvPicPr>
          <p:cNvPr id="25" name="CD1 TRACK 08">
            <a:hlinkClick r:id="" action="ppaction://media"/>
            <a:extLst>
              <a:ext uri="{FF2B5EF4-FFF2-40B4-BE49-F238E27FC236}">
                <a16:creationId xmlns:a16="http://schemas.microsoft.com/office/drawing/2014/main" id="{C237047A-103F-489B-B625-17FA6FA64AD9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35118" end="34880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6330" y="2681364"/>
            <a:ext cx="646330" cy="646331"/>
          </a:xfrm>
          <a:prstGeom prst="rect">
            <a:avLst/>
          </a:prstGeom>
        </p:spPr>
      </p:pic>
      <p:pic>
        <p:nvPicPr>
          <p:cNvPr id="26" name="CD1 TRACK 08">
            <a:hlinkClick r:id="" action="ppaction://media"/>
            <a:extLst>
              <a:ext uri="{FF2B5EF4-FFF2-40B4-BE49-F238E27FC236}">
                <a16:creationId xmlns:a16="http://schemas.microsoft.com/office/drawing/2014/main" id="{2770BD73-D3E6-4F99-B79D-A0E8945D9EA8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58382" end="1062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6330" y="4084116"/>
            <a:ext cx="646330" cy="646331"/>
          </a:xfrm>
          <a:prstGeom prst="rect">
            <a:avLst/>
          </a:prstGeom>
        </p:spPr>
      </p:pic>
      <p:pic>
        <p:nvPicPr>
          <p:cNvPr id="27" name="CD1 TRACK 08">
            <a:hlinkClick r:id="" action="ppaction://media"/>
            <a:extLst>
              <a:ext uri="{FF2B5EF4-FFF2-40B4-BE49-F238E27FC236}">
                <a16:creationId xmlns:a16="http://schemas.microsoft.com/office/drawing/2014/main" id="{6AF79C2F-860E-475D-846A-B5CC85D4E5C2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67605" end="308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6330" y="5554615"/>
            <a:ext cx="64633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41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97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96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27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24504" y="4523558"/>
            <a:ext cx="11371227" cy="156966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couldn’t wrap my head around it </a:t>
            </a:r>
            <a:r>
              <a:rPr lang="vi-VN" sz="3200" dirty="0"/>
              <a:t>(</a:t>
            </a:r>
            <a:r>
              <a:rPr lang="en-US" sz="3200" dirty="0"/>
              <a:t>idiom</a:t>
            </a:r>
            <a:r>
              <a:rPr lang="vi-VN" sz="3200" dirty="0"/>
              <a:t>) </a:t>
            </a:r>
            <a:endParaRPr lang="en-US" sz="3200" dirty="0"/>
          </a:p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kʊd.ənt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ræp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maɪ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hed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əˈraʊnd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ɪt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								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chấp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endParaRPr lang="en-US" sz="3200" i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3839" y="3310551"/>
            <a:ext cx="11371226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my life depended on it </a:t>
            </a:r>
            <a:r>
              <a:rPr lang="en-US" sz="3200" dirty="0"/>
              <a:t>(idiom)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wʌnz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laɪf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dɪˈpendɪd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ɑːn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ɪt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/>
              <a:t>bán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</a:t>
            </a:r>
            <a:r>
              <a:rPr lang="en-US" sz="3200" dirty="0" err="1"/>
              <a:t>bán</a:t>
            </a:r>
            <a:r>
              <a:rPr lang="en-US" sz="3200" dirty="0"/>
              <a:t> </a:t>
            </a:r>
            <a:r>
              <a:rPr lang="en-US" sz="3200" dirty="0" err="1"/>
              <a:t>chết</a:t>
            </a:r>
            <a:r>
              <a:rPr lang="en-US" sz="3200" dirty="0"/>
              <a:t> (</a:t>
            </a:r>
            <a:r>
              <a:rPr lang="en-US" sz="3200" dirty="0" err="1"/>
              <a:t>cố</a:t>
            </a:r>
            <a:r>
              <a:rPr lang="en-US" sz="3200" dirty="0"/>
              <a:t> </a:t>
            </a:r>
            <a:r>
              <a:rPr lang="en-US" sz="3200" dirty="0" err="1"/>
              <a:t>gắng</a:t>
            </a:r>
            <a:r>
              <a:rPr lang="en-US" sz="3200" dirty="0"/>
              <a:t> </a:t>
            </a:r>
            <a:r>
              <a:rPr lang="en-US" sz="3200" dirty="0" err="1"/>
              <a:t>hết</a:t>
            </a:r>
            <a:r>
              <a:rPr lang="en-US" sz="3200" dirty="0"/>
              <a:t> </a:t>
            </a:r>
            <a:r>
              <a:rPr lang="en-US" sz="3200" dirty="0" err="1"/>
              <a:t>sức</a:t>
            </a:r>
            <a:r>
              <a:rPr lang="en-US" sz="3200" dirty="0"/>
              <a:t>)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3869" y="2050674"/>
            <a:ext cx="11371227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(was/got) bent out of shape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idiom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wɒz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ɡ</a:t>
            </a:r>
            <a:r>
              <a:rPr lang="en-US" sz="3200" dirty="0" err="1">
                <a:solidFill>
                  <a:srgbClr val="FF0000"/>
                </a:solidFill>
              </a:rPr>
              <a:t>ɒ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bent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aʊt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əv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ʃeɪp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tức</a:t>
            </a:r>
            <a:r>
              <a:rPr lang="en-US" sz="3200" dirty="0"/>
              <a:t> </a:t>
            </a:r>
            <a:r>
              <a:rPr lang="en-US" sz="3200" dirty="0" err="1"/>
              <a:t>giận</a:t>
            </a:r>
            <a:r>
              <a:rPr lang="en-US" sz="3200" dirty="0"/>
              <a:t> </a:t>
            </a:r>
            <a:r>
              <a:rPr lang="en-US" sz="3200" dirty="0" err="1"/>
              <a:t>hoặc</a:t>
            </a:r>
            <a:r>
              <a:rPr lang="en-US" sz="3200" dirty="0"/>
              <a:t> </a:t>
            </a:r>
            <a:r>
              <a:rPr lang="en-US" sz="3200" dirty="0" err="1"/>
              <a:t>buồn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733" y="734409"/>
            <a:ext cx="11362534" cy="1077218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was a blessing in disguise </a:t>
            </a:r>
            <a:r>
              <a:rPr lang="en-US" sz="3200" dirty="0"/>
              <a:t>(idiom) </a:t>
            </a:r>
          </a:p>
          <a:p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 err="1">
                <a:solidFill>
                  <a:srgbClr val="FF0000"/>
                </a:solidFill>
              </a:rPr>
              <a:t>wɒz</a:t>
            </a:r>
            <a:r>
              <a:rPr lang="en-US" sz="3200" dirty="0">
                <a:solidFill>
                  <a:srgbClr val="FF0000"/>
                </a:solidFill>
              </a:rPr>
              <a:t> ə ˈ</a:t>
            </a:r>
            <a:r>
              <a:rPr lang="en-US" sz="3200" dirty="0" err="1">
                <a:solidFill>
                  <a:srgbClr val="FF0000"/>
                </a:solidFill>
              </a:rPr>
              <a:t>blesɪŋ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ɪn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dɪsˈɡaɪz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  <a:r>
              <a:rPr lang="en-US" sz="3200" dirty="0"/>
              <a:t>	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cái</a:t>
            </a:r>
            <a:r>
              <a:rPr lang="en-US" sz="3200" dirty="0"/>
              <a:t> </a:t>
            </a:r>
            <a:r>
              <a:rPr lang="en-US" sz="3200" dirty="0" err="1"/>
              <a:t>rủi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cái</a:t>
            </a:r>
            <a:r>
              <a:rPr lang="en-US" sz="3200" dirty="0"/>
              <a:t> may</a:t>
            </a:r>
            <a:endParaRPr lang="en-US" sz="3200" i="1" dirty="0">
              <a:solidFill>
                <a:srgbClr val="0070C0"/>
              </a:solidFill>
            </a:endParaRPr>
          </a:p>
        </p:txBody>
      </p:sp>
      <p:pic>
        <p:nvPicPr>
          <p:cNvPr id="16" name="avoid">
            <a:hlinkClick r:id="" action="ppaction://media"/>
            <a:extLst>
              <a:ext uri="{FF2B5EF4-FFF2-40B4-BE49-F238E27FC236}">
                <a16:creationId xmlns:a16="http://schemas.microsoft.com/office/drawing/2014/main" id="{2BA6CE5A-EF5B-F4E1-7330-91D94D797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97624" y="785656"/>
            <a:ext cx="487363" cy="487362"/>
          </a:xfrm>
          <a:prstGeom prst="rect">
            <a:avLst/>
          </a:prstGeom>
        </p:spPr>
      </p:pic>
      <p:pic>
        <p:nvPicPr>
          <p:cNvPr id="17" name="carbohydrates">
            <a:hlinkClick r:id="" action="ppaction://media"/>
            <a:extLst>
              <a:ext uri="{FF2B5EF4-FFF2-40B4-BE49-F238E27FC236}">
                <a16:creationId xmlns:a16="http://schemas.microsoft.com/office/drawing/2014/main" id="{E7E3051D-F4B6-845C-2C7D-73749BD36A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97623" y="793177"/>
            <a:ext cx="487363" cy="487363"/>
          </a:xfrm>
          <a:prstGeom prst="rect">
            <a:avLst/>
          </a:prstGeom>
        </p:spPr>
      </p:pic>
      <p:pic>
        <p:nvPicPr>
          <p:cNvPr id="18" name="dairy">
            <a:hlinkClick r:id="" action="ppaction://media"/>
            <a:extLst>
              <a:ext uri="{FF2B5EF4-FFF2-40B4-BE49-F238E27FC236}">
                <a16:creationId xmlns:a16="http://schemas.microsoft.com/office/drawing/2014/main" id="{C32A972D-1F4C-A290-A844-52140BB7634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97623" y="802161"/>
            <a:ext cx="487363" cy="487362"/>
          </a:xfrm>
          <a:prstGeom prst="rect">
            <a:avLst/>
          </a:prstGeom>
        </p:spPr>
      </p:pic>
      <p:pic>
        <p:nvPicPr>
          <p:cNvPr id="19" name="limit">
            <a:hlinkClick r:id="" action="ppaction://media"/>
            <a:extLst>
              <a:ext uri="{FF2B5EF4-FFF2-40B4-BE49-F238E27FC236}">
                <a16:creationId xmlns:a16="http://schemas.microsoft.com/office/drawing/2014/main" id="{BDBEE17A-C1CF-DDD1-B3B1-D37082B9A4B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97622" y="821630"/>
            <a:ext cx="487363" cy="487362"/>
          </a:xfrm>
          <a:prstGeom prst="rect">
            <a:avLst/>
          </a:prstGeom>
        </p:spPr>
      </p:pic>
      <p:pic>
        <p:nvPicPr>
          <p:cNvPr id="20" name="processed">
            <a:hlinkClick r:id="" action="ppaction://media"/>
            <a:extLst>
              <a:ext uri="{FF2B5EF4-FFF2-40B4-BE49-F238E27FC236}">
                <a16:creationId xmlns:a16="http://schemas.microsoft.com/office/drawing/2014/main" id="{84656FEF-6365-C4F0-444D-13CD1CDB0DA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07593" y="809682"/>
            <a:ext cx="487363" cy="487363"/>
          </a:xfrm>
          <a:prstGeom prst="rect">
            <a:avLst/>
          </a:prstGeom>
        </p:spPr>
      </p:pic>
      <p:pic>
        <p:nvPicPr>
          <p:cNvPr id="21" name="protein">
            <a:hlinkClick r:id="" action="ppaction://media"/>
            <a:extLst>
              <a:ext uri="{FF2B5EF4-FFF2-40B4-BE49-F238E27FC236}">
                <a16:creationId xmlns:a16="http://schemas.microsoft.com/office/drawing/2014/main" id="{8F83CDB0-4DF6-0F64-928E-CD1E4168AD1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07593" y="803295"/>
            <a:ext cx="487363" cy="4873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1590487" y="429934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CD1 TRACK 08">
            <a:hlinkClick r:id="" action="ppaction://media"/>
            <a:extLst>
              <a:ext uri="{FF2B5EF4-FFF2-40B4-BE49-F238E27FC236}">
                <a16:creationId xmlns:a16="http://schemas.microsoft.com/office/drawing/2014/main" id="{91247B27-B76F-4F38-963B-59CA8A8C71E6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43296" end="2684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6330" y="966357"/>
            <a:ext cx="646330" cy="646331"/>
          </a:xfrm>
          <a:prstGeom prst="rect">
            <a:avLst/>
          </a:prstGeom>
        </p:spPr>
      </p:pic>
      <p:pic>
        <p:nvPicPr>
          <p:cNvPr id="24" name="CD1 TRACK 08">
            <a:hlinkClick r:id="" action="ppaction://media"/>
            <a:extLst>
              <a:ext uri="{FF2B5EF4-FFF2-40B4-BE49-F238E27FC236}">
                <a16:creationId xmlns:a16="http://schemas.microsoft.com/office/drawing/2014/main" id="{C18643F4-2C97-4CEE-865D-DFEBDFDCFEDE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26507" end="4348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6330" y="2266117"/>
            <a:ext cx="646330" cy="646331"/>
          </a:xfrm>
          <a:prstGeom prst="rect">
            <a:avLst/>
          </a:prstGeom>
        </p:spPr>
      </p:pic>
      <p:pic>
        <p:nvPicPr>
          <p:cNvPr id="25" name="CD1 TRACK 08">
            <a:hlinkClick r:id="" action="ppaction://media"/>
            <a:extLst>
              <a:ext uri="{FF2B5EF4-FFF2-40B4-BE49-F238E27FC236}">
                <a16:creationId xmlns:a16="http://schemas.microsoft.com/office/drawing/2014/main" id="{D5D56413-8DDC-45DA-AC96-9685A8E67E19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51192" end="1908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6330" y="3565877"/>
            <a:ext cx="646330" cy="646331"/>
          </a:xfrm>
          <a:prstGeom prst="rect">
            <a:avLst/>
          </a:prstGeom>
        </p:spPr>
      </p:pic>
      <p:pic>
        <p:nvPicPr>
          <p:cNvPr id="26" name="CD1 TRACK 08">
            <a:hlinkClick r:id="" action="ppaction://media"/>
            <a:extLst>
              <a:ext uri="{FF2B5EF4-FFF2-40B4-BE49-F238E27FC236}">
                <a16:creationId xmlns:a16="http://schemas.microsoft.com/office/drawing/2014/main" id="{00A36382-DD8A-45B6-9740-10BA81D26225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11984" end="58849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46330" y="4985222"/>
            <a:ext cx="646330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6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82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98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369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1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5A5E0E-5492-4C82-912A-002D46A47A83}"/>
              </a:ext>
            </a:extLst>
          </p:cNvPr>
          <p:cNvSpPr txBox="1"/>
          <p:nvPr/>
        </p:nvSpPr>
        <p:spPr>
          <a:xfrm>
            <a:off x="597158" y="540238"/>
            <a:ext cx="1726942" cy="707886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Extra </a:t>
            </a:r>
            <a:r>
              <a:rPr lang="en-US" sz="2000" b="1">
                <a:solidFill>
                  <a:schemeClr val="bg1"/>
                </a:solidFill>
              </a:rPr>
              <a:t>practice WB </a:t>
            </a:r>
            <a:r>
              <a:rPr lang="en-US" sz="2000" b="1" dirty="0">
                <a:solidFill>
                  <a:schemeClr val="bg1"/>
                </a:solidFill>
              </a:rPr>
              <a:t>p.4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49B125-F2AB-44A8-9580-885C71C3DA22}"/>
              </a:ext>
            </a:extLst>
          </p:cNvPr>
          <p:cNvSpPr/>
          <p:nvPr/>
        </p:nvSpPr>
        <p:spPr>
          <a:xfrm>
            <a:off x="2324100" y="540238"/>
            <a:ext cx="957865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a. Match the phrases to the definitions.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32447D-8EEE-4E99-AD46-73C5898EC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6904"/>
            <a:ext cx="12192000" cy="372429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293CCB-47E4-4F62-B09A-C685D995CFBB}"/>
              </a:ext>
            </a:extLst>
          </p:cNvPr>
          <p:cNvCxnSpPr/>
          <p:nvPr/>
        </p:nvCxnSpPr>
        <p:spPr>
          <a:xfrm>
            <a:off x="4572000" y="2165684"/>
            <a:ext cx="1764632" cy="4652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80F3C7-3DBE-477E-8361-1DEB19377515}"/>
              </a:ext>
            </a:extLst>
          </p:cNvPr>
          <p:cNvCxnSpPr>
            <a:cxnSpLocks/>
          </p:cNvCxnSpPr>
          <p:nvPr/>
        </p:nvCxnSpPr>
        <p:spPr>
          <a:xfrm>
            <a:off x="4572000" y="2662989"/>
            <a:ext cx="1764632" cy="19090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3236711-C03D-4A02-BD1F-0F3F3D725C11}"/>
              </a:ext>
            </a:extLst>
          </p:cNvPr>
          <p:cNvCxnSpPr>
            <a:cxnSpLocks/>
          </p:cNvCxnSpPr>
          <p:nvPr/>
        </p:nvCxnSpPr>
        <p:spPr>
          <a:xfrm>
            <a:off x="4572000" y="3174461"/>
            <a:ext cx="1764632" cy="85210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C0D992E-82E5-4BDF-B0BC-A109FE3D6FD0}"/>
              </a:ext>
            </a:extLst>
          </p:cNvPr>
          <p:cNvCxnSpPr>
            <a:cxnSpLocks/>
          </p:cNvCxnSpPr>
          <p:nvPr/>
        </p:nvCxnSpPr>
        <p:spPr>
          <a:xfrm>
            <a:off x="4572000" y="3617494"/>
            <a:ext cx="1764632" cy="19090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7A28E3-9331-4256-BEAB-441AE33B580F}"/>
              </a:ext>
            </a:extLst>
          </p:cNvPr>
          <p:cNvCxnSpPr>
            <a:cxnSpLocks/>
          </p:cNvCxnSpPr>
          <p:nvPr/>
        </p:nvCxnSpPr>
        <p:spPr>
          <a:xfrm flipV="1">
            <a:off x="4572000" y="3600514"/>
            <a:ext cx="1764632" cy="4942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9A27CB6-A9DD-43E2-AA01-53A664D3CEA2}"/>
              </a:ext>
            </a:extLst>
          </p:cNvPr>
          <p:cNvCxnSpPr>
            <a:cxnSpLocks/>
          </p:cNvCxnSpPr>
          <p:nvPr/>
        </p:nvCxnSpPr>
        <p:spPr>
          <a:xfrm>
            <a:off x="4572000" y="4537782"/>
            <a:ext cx="1764632" cy="46027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0640EDF-59FD-45B2-B8D2-DDD7C4D33BC0}"/>
              </a:ext>
            </a:extLst>
          </p:cNvPr>
          <p:cNvCxnSpPr>
            <a:cxnSpLocks/>
          </p:cNvCxnSpPr>
          <p:nvPr/>
        </p:nvCxnSpPr>
        <p:spPr>
          <a:xfrm flipV="1">
            <a:off x="4572000" y="2194355"/>
            <a:ext cx="1764632" cy="28016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9E97968-DCC8-4BAE-B71D-ECF2A07E0C17}"/>
              </a:ext>
            </a:extLst>
          </p:cNvPr>
          <p:cNvCxnSpPr>
            <a:cxnSpLocks/>
          </p:cNvCxnSpPr>
          <p:nvPr/>
        </p:nvCxnSpPr>
        <p:spPr>
          <a:xfrm flipV="1">
            <a:off x="4572000" y="3174461"/>
            <a:ext cx="1764632" cy="235204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468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A4B1DD2-03EE-4F19-AE32-26188518C673}"/>
              </a:ext>
            </a:extLst>
          </p:cNvPr>
          <p:cNvSpPr/>
          <p:nvPr/>
        </p:nvSpPr>
        <p:spPr>
          <a:xfrm>
            <a:off x="5849256" y="2256670"/>
            <a:ext cx="6545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3600" b="1" dirty="0">
                <a:solidFill>
                  <a:srgbClr val="FF0000"/>
                </a:solidFill>
              </a:rPr>
              <a:t>to look/feel extremely good </a:t>
            </a:r>
            <a:br>
              <a:rPr lang="en-US" sz="3600" dirty="0"/>
            </a:b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đáng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giá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nghìn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vàng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AA1EE-370C-41AD-A46A-008F1657D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72" y="655862"/>
            <a:ext cx="10836579" cy="5715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8D11E6-924C-4B18-9EB4-BCA591AA9172}"/>
              </a:ext>
            </a:extLst>
          </p:cNvPr>
          <p:cNvSpPr txBox="1"/>
          <p:nvPr/>
        </p:nvSpPr>
        <p:spPr>
          <a:xfrm>
            <a:off x="483197" y="2203755"/>
            <a:ext cx="5552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0" i="0" dirty="0">
                <a:solidFill>
                  <a:srgbClr val="A3248F"/>
                </a:solidFill>
                <a:effectLst/>
                <a:latin typeface="Calibri (body)"/>
              </a:rPr>
              <a:t>look/feel like a million bucks</a:t>
            </a:r>
            <a:r>
              <a:rPr lang="en-US" sz="3600" dirty="0">
                <a:latin typeface="Calibri (body)"/>
              </a:rPr>
              <a:t> </a:t>
            </a:r>
            <a:endParaRPr lang="en-US" sz="3600" b="0" i="0" dirty="0">
              <a:solidFill>
                <a:srgbClr val="242021"/>
              </a:solidFill>
              <a:effectLst/>
              <a:latin typeface="Calibri (body)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2BF6E2E-1D50-4484-B663-646A42CE00B7}"/>
              </a:ext>
            </a:extLst>
          </p:cNvPr>
          <p:cNvSpPr txBox="1"/>
          <p:nvPr/>
        </p:nvSpPr>
        <p:spPr>
          <a:xfrm>
            <a:off x="483197" y="3793209"/>
            <a:ext cx="5552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A3248F"/>
                </a:solidFill>
                <a:latin typeface="Calibri (body)"/>
              </a:rPr>
              <a:t>cost an arm and a leg </a:t>
            </a:r>
            <a:r>
              <a:rPr lang="en-US" sz="3600" dirty="0">
                <a:latin typeface="Calibri (body)"/>
              </a:rPr>
              <a:t> </a:t>
            </a:r>
            <a:endParaRPr lang="en-US" sz="3600" b="0" i="0" dirty="0">
              <a:solidFill>
                <a:srgbClr val="242021"/>
              </a:solidFill>
              <a:effectLst/>
              <a:latin typeface="Calibri (body)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AF5547-9A44-464F-81B7-737672A2C951}"/>
              </a:ext>
            </a:extLst>
          </p:cNvPr>
          <p:cNvSpPr txBox="1"/>
          <p:nvPr/>
        </p:nvSpPr>
        <p:spPr>
          <a:xfrm>
            <a:off x="483197" y="5105665"/>
            <a:ext cx="5552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A3248F"/>
                </a:solidFill>
                <a:latin typeface="Calibri (body)"/>
              </a:rPr>
              <a:t>a piece of cake</a:t>
            </a:r>
            <a:r>
              <a:rPr lang="en-US" sz="3600" dirty="0">
                <a:latin typeface="Calibri (body)"/>
              </a:rPr>
              <a:t> </a:t>
            </a:r>
            <a:endParaRPr lang="en-US" sz="3600" b="0" i="0" dirty="0">
              <a:solidFill>
                <a:srgbClr val="242021"/>
              </a:solidFill>
              <a:effectLst/>
              <a:latin typeface="Calibri (body)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FD967A-F8CE-4D1C-A121-69813FAB563C}"/>
              </a:ext>
            </a:extLst>
          </p:cNvPr>
          <p:cNvSpPr/>
          <p:nvPr/>
        </p:nvSpPr>
        <p:spPr>
          <a:xfrm>
            <a:off x="6643586" y="1372045"/>
            <a:ext cx="4557486" cy="646331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3600" dirty="0"/>
              <a:t>Suggested answers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B7B5C0-495F-4A4F-BBA1-94452DD0A6D3}"/>
              </a:ext>
            </a:extLst>
          </p:cNvPr>
          <p:cNvSpPr/>
          <p:nvPr/>
        </p:nvSpPr>
        <p:spPr>
          <a:xfrm>
            <a:off x="4655129" y="3793209"/>
            <a:ext cx="72320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3600" b="1" dirty="0">
                <a:solidFill>
                  <a:srgbClr val="FF0000"/>
                </a:solidFill>
              </a:rPr>
              <a:t>to cost/pay a lot of money </a:t>
            </a:r>
            <a:br>
              <a:rPr lang="en-US" sz="3600" dirty="0"/>
            </a:b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đắt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như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cắt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cổ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DDFC2E-2B24-44BB-BD9B-5F39C5643A42}"/>
              </a:ext>
            </a:extLst>
          </p:cNvPr>
          <p:cNvSpPr/>
          <p:nvPr/>
        </p:nvSpPr>
        <p:spPr>
          <a:xfrm>
            <a:off x="3718958" y="5105665"/>
            <a:ext cx="72320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3600" b="1" dirty="0">
                <a:solidFill>
                  <a:srgbClr val="FF0000"/>
                </a:solidFill>
              </a:rPr>
              <a:t>easy </a:t>
            </a:r>
            <a:br>
              <a:rPr lang="en-US" sz="3600" dirty="0"/>
            </a:b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dễ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như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ăn</a:t>
            </a:r>
            <a:r>
              <a:rPr lang="en-US" sz="3600" b="1" i="1" dirty="0">
                <a:solidFill>
                  <a:srgbClr val="FF0000"/>
                </a:solidFill>
              </a:rPr>
              <a:t> bánh (</a:t>
            </a:r>
            <a:r>
              <a:rPr lang="en-US" sz="3600" b="1" i="1" dirty="0" err="1">
                <a:solidFill>
                  <a:srgbClr val="FF0000"/>
                </a:solidFill>
              </a:rPr>
              <a:t>rất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dễ</a:t>
            </a:r>
            <a:r>
              <a:rPr lang="en-US" sz="3600" b="1" i="1" dirty="0">
                <a:solidFill>
                  <a:srgbClr val="FF0000"/>
                </a:solidFill>
              </a:rPr>
              <a:t>)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A4B1DD2-03EE-4F19-AE32-26188518C673}"/>
              </a:ext>
            </a:extLst>
          </p:cNvPr>
          <p:cNvSpPr/>
          <p:nvPr/>
        </p:nvSpPr>
        <p:spPr>
          <a:xfrm>
            <a:off x="4064000" y="1792213"/>
            <a:ext cx="83311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3600" b="1" dirty="0">
                <a:solidFill>
                  <a:srgbClr val="FF0000"/>
                </a:solidFill>
              </a:rPr>
              <a:t>to work hard at or discuss something without making any progress </a:t>
            </a:r>
            <a:br>
              <a:rPr lang="en-US" sz="3600" dirty="0"/>
            </a:b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vòng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vo</a:t>
            </a:r>
            <a:r>
              <a:rPr lang="en-US" sz="3600" b="1" i="1" dirty="0">
                <a:solidFill>
                  <a:srgbClr val="FF0000"/>
                </a:solidFill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</a:rPr>
              <a:t>phí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thời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gian</a:t>
            </a:r>
            <a:r>
              <a:rPr lang="en-US" sz="3600" b="1" i="1" dirty="0">
                <a:solidFill>
                  <a:srgbClr val="FF0000"/>
                </a:solidFill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</a:rPr>
              <a:t>công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sức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vào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việc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vô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bổ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CAA1EE-370C-41AD-A46A-008F1657D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72" y="655862"/>
            <a:ext cx="10836579" cy="5715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88D11E6-924C-4B18-9EB4-BCA591AA9172}"/>
              </a:ext>
            </a:extLst>
          </p:cNvPr>
          <p:cNvSpPr txBox="1"/>
          <p:nvPr/>
        </p:nvSpPr>
        <p:spPr>
          <a:xfrm>
            <a:off x="483197" y="1739298"/>
            <a:ext cx="36824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A3248F"/>
                </a:solidFill>
                <a:latin typeface="Calibri (body)"/>
              </a:rPr>
              <a:t>go round in circles</a:t>
            </a:r>
            <a:r>
              <a:rPr lang="en-US" sz="3600" dirty="0">
                <a:latin typeface="Calibri (body)"/>
              </a:rPr>
              <a:t> </a:t>
            </a:r>
            <a:endParaRPr lang="en-US" sz="3600" b="0" i="0" dirty="0">
              <a:solidFill>
                <a:srgbClr val="242021"/>
              </a:solidFill>
              <a:effectLst/>
              <a:latin typeface="Calibri (body)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AF5547-9A44-464F-81B7-737672A2C951}"/>
              </a:ext>
            </a:extLst>
          </p:cNvPr>
          <p:cNvSpPr txBox="1"/>
          <p:nvPr/>
        </p:nvSpPr>
        <p:spPr>
          <a:xfrm>
            <a:off x="483197" y="4118694"/>
            <a:ext cx="5552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A3248F"/>
                </a:solidFill>
                <a:latin typeface="Calibri (body)"/>
              </a:rPr>
              <a:t>a fish out of water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FD967A-F8CE-4D1C-A121-69813FAB563C}"/>
              </a:ext>
            </a:extLst>
          </p:cNvPr>
          <p:cNvSpPr/>
          <p:nvPr/>
        </p:nvSpPr>
        <p:spPr>
          <a:xfrm>
            <a:off x="6527471" y="1206436"/>
            <a:ext cx="4557486" cy="646331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3600" dirty="0"/>
              <a:t>Suggested answers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CDDFC2E-2B24-44BB-BD9B-5F39C5643A42}"/>
              </a:ext>
            </a:extLst>
          </p:cNvPr>
          <p:cNvSpPr/>
          <p:nvPr/>
        </p:nvSpPr>
        <p:spPr>
          <a:xfrm>
            <a:off x="4165600" y="4118694"/>
            <a:ext cx="78845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3600" b="1" dirty="0">
                <a:solidFill>
                  <a:srgbClr val="FF0000"/>
                </a:solidFill>
              </a:rPr>
              <a:t>a person who feels uncomfortable because they are in an environment that is not familiar </a:t>
            </a:r>
            <a:br>
              <a:rPr lang="en-US" sz="3600" dirty="0"/>
            </a:b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cá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mắc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cạn</a:t>
            </a:r>
            <a:r>
              <a:rPr lang="en-US" sz="3600" b="1" i="1" dirty="0">
                <a:solidFill>
                  <a:srgbClr val="FF0000"/>
                </a:solidFill>
              </a:rPr>
              <a:t> (</a:t>
            </a:r>
            <a:r>
              <a:rPr lang="en-US" sz="3600" b="1" i="1" dirty="0" err="1">
                <a:solidFill>
                  <a:srgbClr val="FF0000"/>
                </a:solidFill>
              </a:rPr>
              <a:t>không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thoải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mái</a:t>
            </a:r>
            <a:r>
              <a:rPr lang="en-US" sz="3600" b="1" i="1" dirty="0">
                <a:solidFill>
                  <a:srgbClr val="FF0000"/>
                </a:solidFill>
              </a:rPr>
              <a:t>)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13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65D7CBB8-C9E3-4F8A-BB35-17B54FDC1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723" y="4227013"/>
            <a:ext cx="2876734" cy="183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6405E2-4757-46D0-9A2D-83E5C25A5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280" y="669548"/>
            <a:ext cx="10880893" cy="11737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E2476-D2BB-4652-8B8C-0DD24FB7BF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5415" y="2040787"/>
            <a:ext cx="7012278" cy="257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1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0"/>
            <a:ext cx="12285814" cy="6968464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02C4533-F185-4955-BB14-3FE82C780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B87586E-69BA-4378-9B2E-759A3ECFE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0AFADF2-61FB-48D6-88B7-30136162E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593" y="806384"/>
            <a:ext cx="4692613" cy="114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00" y="1040175"/>
            <a:ext cx="11737651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You will hear a girl talking about a presentation she did. What feelings do you think the girl will mention? Circle three.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7158" y="540238"/>
            <a:ext cx="1929330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63067-97F3-4D26-888F-1BD07ACAB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2" y="2988142"/>
            <a:ext cx="11999919" cy="152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93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847254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850362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853471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65914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844138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869024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06042" y="463522"/>
            <a:ext cx="10185958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 b. Now, listen and put the feelings she mentions in the order you hear. Write a number on the line. How many feelings did you guess correctly?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6849" y="489668"/>
            <a:ext cx="1958651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7CB68-4750-49DE-9074-0A73E563B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05" y="2267857"/>
            <a:ext cx="11664778" cy="14833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881271-8134-41CF-A9D8-2BE098C769FA}"/>
              </a:ext>
            </a:extLst>
          </p:cNvPr>
          <p:cNvSpPr/>
          <p:nvPr/>
        </p:nvSpPr>
        <p:spPr>
          <a:xfrm>
            <a:off x="1817281" y="2996848"/>
            <a:ext cx="542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28B8E2-B0F5-478F-87BD-5F6F53A88704}"/>
              </a:ext>
            </a:extLst>
          </p:cNvPr>
          <p:cNvSpPr/>
          <p:nvPr/>
        </p:nvSpPr>
        <p:spPr>
          <a:xfrm>
            <a:off x="6025694" y="2996848"/>
            <a:ext cx="542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862D16-3FB9-452A-B26C-7B1192808616}"/>
              </a:ext>
            </a:extLst>
          </p:cNvPr>
          <p:cNvSpPr/>
          <p:nvPr/>
        </p:nvSpPr>
        <p:spPr>
          <a:xfrm>
            <a:off x="2288618" y="2321887"/>
            <a:ext cx="5428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6C02BA-3B05-4D04-BC62-1D8084235A03}"/>
              </a:ext>
            </a:extLst>
          </p:cNvPr>
          <p:cNvSpPr txBox="1"/>
          <p:nvPr/>
        </p:nvSpPr>
        <p:spPr>
          <a:xfrm>
            <a:off x="193305" y="3805269"/>
            <a:ext cx="118364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  <a:latin typeface="Calibri (body)"/>
              </a:rPr>
              <a:t>Alice: When I got my score, I was so </a:t>
            </a:r>
            <a:r>
              <a:rPr lang="en-US" sz="3200" b="1" dirty="0">
                <a:solidFill>
                  <a:srgbClr val="FF0000"/>
                </a:solidFill>
                <a:latin typeface="Calibri (body)"/>
              </a:rPr>
              <a:t>happy.</a:t>
            </a:r>
            <a:r>
              <a:rPr lang="en-US" sz="3200" dirty="0">
                <a:solidFill>
                  <a:srgbClr val="242021"/>
                </a:solidFill>
                <a:latin typeface="Calibri (body)"/>
              </a:rPr>
              <a:t> I felt like I was on cloud nine!</a:t>
            </a:r>
          </a:p>
          <a:p>
            <a:r>
              <a:rPr lang="en-US" sz="3200" dirty="0">
                <a:solidFill>
                  <a:srgbClr val="242021"/>
                </a:solidFill>
                <a:latin typeface="Calibri (body)"/>
              </a:rPr>
              <a:t>Alice: I prepared as if my life depended on it, but I still </a:t>
            </a:r>
            <a:r>
              <a:rPr lang="en-US" sz="3200" b="1" dirty="0">
                <a:solidFill>
                  <a:srgbClr val="FF0000"/>
                </a:solidFill>
                <a:latin typeface="Calibri (body)"/>
              </a:rPr>
              <a:t>had butterflies in my stomach </a:t>
            </a:r>
            <a:r>
              <a:rPr lang="en-US" sz="3200" dirty="0">
                <a:solidFill>
                  <a:srgbClr val="242021"/>
                </a:solidFill>
                <a:latin typeface="Calibri (body)"/>
              </a:rPr>
              <a:t>this morning.</a:t>
            </a:r>
          </a:p>
          <a:p>
            <a:r>
              <a:rPr lang="en-US" sz="3200" dirty="0">
                <a:solidFill>
                  <a:srgbClr val="242021"/>
                </a:solidFill>
                <a:latin typeface="Calibri (body)"/>
              </a:rPr>
              <a:t>Alice: Once I finished my introduction, I was really </a:t>
            </a:r>
            <a:r>
              <a:rPr lang="en-US" sz="3200" b="1" dirty="0">
                <a:solidFill>
                  <a:srgbClr val="FF0000"/>
                </a:solidFill>
                <a:latin typeface="Calibri (body)"/>
              </a:rPr>
              <a:t>confident</a:t>
            </a:r>
            <a:r>
              <a:rPr lang="en-US" sz="3200" dirty="0">
                <a:solidFill>
                  <a:srgbClr val="242021"/>
                </a:solidFill>
                <a:latin typeface="Calibri (body)"/>
              </a:rPr>
              <a:t>, actually.</a:t>
            </a:r>
          </a:p>
          <a:p>
            <a:endParaRPr lang="en-US" sz="3200" dirty="0">
              <a:solidFill>
                <a:srgbClr val="242021"/>
              </a:solidFill>
              <a:latin typeface="Calibri (body)"/>
            </a:endParaRPr>
          </a:p>
        </p:txBody>
      </p:sp>
      <p:pic>
        <p:nvPicPr>
          <p:cNvPr id="13" name="CD1 TRACK 09">
            <a:hlinkClick r:id="" action="ppaction://media"/>
            <a:extLst>
              <a:ext uri="{FF2B5EF4-FFF2-40B4-BE49-F238E27FC236}">
                <a16:creationId xmlns:a16="http://schemas.microsoft.com/office/drawing/2014/main" id="{F22F40E0-91A7-4A8C-9917-7CF8FED7EBA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5" end="25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742" y="1118123"/>
            <a:ext cx="701892" cy="70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2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2" grpId="0" uiExpand="1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6428" y="463522"/>
            <a:ext cx="10095571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c. Listen again and fill in the blanks with no more than four words.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6849" y="489668"/>
            <a:ext cx="1959580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08F25D-55F5-407E-8A58-766B1CDA55BB}"/>
              </a:ext>
            </a:extLst>
          </p:cNvPr>
          <p:cNvSpPr txBox="1"/>
          <p:nvPr/>
        </p:nvSpPr>
        <p:spPr>
          <a:xfrm>
            <a:off x="248108" y="1753892"/>
            <a:ext cx="11836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1. Mr. Stevens thought it looked as though Alice __________ _________ for her presentation.</a:t>
            </a:r>
            <a:endParaRPr lang="en-US" sz="3600" dirty="0">
              <a:latin typeface="Calibri (body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787086-76F1-4D98-A938-F775CA5BBABF}"/>
              </a:ext>
            </a:extLst>
          </p:cNvPr>
          <p:cNvSpPr txBox="1"/>
          <p:nvPr/>
        </p:nvSpPr>
        <p:spPr>
          <a:xfrm>
            <a:off x="248108" y="3429000"/>
            <a:ext cx="11836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2. Alice tells Bob she felt like she _______________ when she got her score.</a:t>
            </a:r>
            <a:endParaRPr lang="en-US" sz="3600" dirty="0">
              <a:latin typeface="Calibri (body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025DC9-804C-477B-BE9D-4E5690CAE42A}"/>
              </a:ext>
            </a:extLst>
          </p:cNvPr>
          <p:cNvSpPr txBox="1"/>
          <p:nvPr/>
        </p:nvSpPr>
        <p:spPr>
          <a:xfrm>
            <a:off x="248108" y="4971871"/>
            <a:ext cx="11836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3. Alice had to _______, but she wanted to _______.</a:t>
            </a:r>
            <a:endParaRPr lang="en-US" sz="3600" dirty="0">
              <a:latin typeface="Calibri (body)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35B846-D643-4F5C-A2C5-B78F6A1DF3A7}"/>
              </a:ext>
            </a:extLst>
          </p:cNvPr>
          <p:cNvSpPr/>
          <p:nvPr/>
        </p:nvSpPr>
        <p:spPr>
          <a:xfrm>
            <a:off x="258741" y="1765877"/>
            <a:ext cx="115327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										verb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6E675F-EB9A-4881-8D11-67F02F484C04}"/>
              </a:ext>
            </a:extLst>
          </p:cNvPr>
          <p:cNvSpPr/>
          <p:nvPr/>
        </p:nvSpPr>
        <p:spPr>
          <a:xfrm>
            <a:off x="6337005" y="3440985"/>
            <a:ext cx="3753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     verb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B88EA0-34E7-4B7E-AC9A-5421054FBFAF}"/>
              </a:ext>
            </a:extLst>
          </p:cNvPr>
          <p:cNvSpPr/>
          <p:nvPr/>
        </p:nvSpPr>
        <p:spPr>
          <a:xfrm>
            <a:off x="3150784" y="4977594"/>
            <a:ext cx="1655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verb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E72005-2AD0-4C96-8B79-7AF646B708AD}"/>
              </a:ext>
            </a:extLst>
          </p:cNvPr>
          <p:cNvSpPr/>
          <p:nvPr/>
        </p:nvSpPr>
        <p:spPr>
          <a:xfrm>
            <a:off x="8435163" y="4949243"/>
            <a:ext cx="1655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verb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127076-A194-4EA7-B576-15AF579CB44D}"/>
              </a:ext>
            </a:extLst>
          </p:cNvPr>
          <p:cNvSpPr/>
          <p:nvPr/>
        </p:nvSpPr>
        <p:spPr>
          <a:xfrm>
            <a:off x="2096429" y="480609"/>
            <a:ext cx="10095571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Read the statements and guess what type of words are missing. Are they verbs?/ nouns? / adjectives? </a:t>
            </a:r>
            <a:r>
              <a:rPr lang="en-US" sz="3200" i="1" dirty="0" err="1">
                <a:solidFill>
                  <a:srgbClr val="0070C0"/>
                </a:solidFill>
              </a:rPr>
              <a:t>etc</a:t>
            </a:r>
            <a:r>
              <a:rPr lang="en-US" sz="3200" i="1" dirty="0">
                <a:solidFill>
                  <a:srgbClr val="0070C0"/>
                </a:solidFill>
              </a:rPr>
              <a:t>…? </a:t>
            </a:r>
          </a:p>
        </p:txBody>
      </p:sp>
    </p:spTree>
    <p:extLst>
      <p:ext uri="{BB962C8B-B14F-4D97-AF65-F5344CB8AC3E}">
        <p14:creationId xmlns:p14="http://schemas.microsoft.com/office/powerpoint/2010/main" val="180502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2185" y="489668"/>
            <a:ext cx="10039815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c. Listen again and fill in the blanks with no more than four words.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6849" y="489668"/>
            <a:ext cx="201533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97A3A8-C83F-4586-9F23-D88EBDE54D14}"/>
              </a:ext>
            </a:extLst>
          </p:cNvPr>
          <p:cNvSpPr txBox="1"/>
          <p:nvPr/>
        </p:nvSpPr>
        <p:spPr>
          <a:xfrm>
            <a:off x="355600" y="2228671"/>
            <a:ext cx="11836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4. Bob thinks it's important not to get bent out of shape when __________________.</a:t>
            </a:r>
            <a:endParaRPr lang="en-US" sz="3600" dirty="0">
              <a:latin typeface="Calibri (body)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4C62B8-0563-4B78-A457-9C5773BF8A2F}"/>
              </a:ext>
            </a:extLst>
          </p:cNvPr>
          <p:cNvSpPr txBox="1"/>
          <p:nvPr/>
        </p:nvSpPr>
        <p:spPr>
          <a:xfrm>
            <a:off x="355600" y="4167728"/>
            <a:ext cx="11836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5. Alice tells Bob about the presentation because Bob helped Alice _______________.</a:t>
            </a:r>
            <a:r>
              <a:rPr lang="en-US" sz="3600" dirty="0">
                <a:latin typeface="Calibri (body)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838062-5913-4F25-85E6-49DAC23D1007}"/>
              </a:ext>
            </a:extLst>
          </p:cNvPr>
          <p:cNvSpPr/>
          <p:nvPr/>
        </p:nvSpPr>
        <p:spPr>
          <a:xfrm>
            <a:off x="355600" y="2771802"/>
            <a:ext cx="4813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clause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8107BA-296C-44ED-8D60-F3CA5699DEB2}"/>
              </a:ext>
            </a:extLst>
          </p:cNvPr>
          <p:cNvSpPr/>
          <p:nvPr/>
        </p:nvSpPr>
        <p:spPr>
          <a:xfrm>
            <a:off x="1475562" y="4721726"/>
            <a:ext cx="3447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verb </a:t>
            </a:r>
          </a:p>
        </p:txBody>
      </p:sp>
    </p:spTree>
    <p:extLst>
      <p:ext uri="{BB962C8B-B14F-4D97-AF65-F5344CB8AC3E}">
        <p14:creationId xmlns:p14="http://schemas.microsoft.com/office/powerpoint/2010/main" val="138755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90C73D-C61D-46D3-A8CD-AC921A4A1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794" y="1527724"/>
            <a:ext cx="12090590" cy="48976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2E1BDE-BD22-4D3E-BF20-133E71E28ECF}"/>
              </a:ext>
            </a:extLst>
          </p:cNvPr>
          <p:cNvSpPr/>
          <p:nvPr/>
        </p:nvSpPr>
        <p:spPr>
          <a:xfrm>
            <a:off x="136849" y="942949"/>
            <a:ext cx="11817739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How many words are we allowed to write in each blank? </a:t>
            </a:r>
          </a:p>
        </p:txBody>
      </p:sp>
      <p:pic>
        <p:nvPicPr>
          <p:cNvPr id="5" name="CD1 TRACK 09">
            <a:hlinkClick r:id="" action="ppaction://media"/>
            <a:extLst>
              <a:ext uri="{FF2B5EF4-FFF2-40B4-BE49-F238E27FC236}">
                <a16:creationId xmlns:a16="http://schemas.microsoft.com/office/drawing/2014/main" id="{4021C3FB-22EC-4A1F-8749-F3DFEFC9B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80" end="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2480" y="515872"/>
            <a:ext cx="833415" cy="833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403AC1-22A9-4DF1-BEF3-98BB5E415E31}"/>
              </a:ext>
            </a:extLst>
          </p:cNvPr>
          <p:cNvSpPr txBox="1"/>
          <p:nvPr/>
        </p:nvSpPr>
        <p:spPr>
          <a:xfrm>
            <a:off x="136849" y="489668"/>
            <a:ext cx="1959580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</p:spTree>
    <p:extLst>
      <p:ext uri="{BB962C8B-B14F-4D97-AF65-F5344CB8AC3E}">
        <p14:creationId xmlns:p14="http://schemas.microsoft.com/office/powerpoint/2010/main" val="10698966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90C73D-C61D-46D3-A8CD-AC921A4A1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794" y="1527724"/>
            <a:ext cx="12090590" cy="48976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2E1BDE-BD22-4D3E-BF20-133E71E28ECF}"/>
              </a:ext>
            </a:extLst>
          </p:cNvPr>
          <p:cNvSpPr/>
          <p:nvPr/>
        </p:nvSpPr>
        <p:spPr>
          <a:xfrm>
            <a:off x="136849" y="942949"/>
            <a:ext cx="11817739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Listen and fill in the blanks. </a:t>
            </a:r>
          </a:p>
        </p:txBody>
      </p:sp>
      <p:pic>
        <p:nvPicPr>
          <p:cNvPr id="5" name="CD1 TRACK 09">
            <a:hlinkClick r:id="" action="ppaction://media"/>
            <a:extLst>
              <a:ext uri="{FF2B5EF4-FFF2-40B4-BE49-F238E27FC236}">
                <a16:creationId xmlns:a16="http://schemas.microsoft.com/office/drawing/2014/main" id="{4021C3FB-22EC-4A1F-8749-F3DFEFC9B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680" end="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02480" y="515872"/>
            <a:ext cx="833415" cy="8334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403AC1-22A9-4DF1-BEF3-98BB5E415E31}"/>
              </a:ext>
            </a:extLst>
          </p:cNvPr>
          <p:cNvSpPr txBox="1"/>
          <p:nvPr/>
        </p:nvSpPr>
        <p:spPr>
          <a:xfrm>
            <a:off x="136849" y="489668"/>
            <a:ext cx="1959580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</p:spTree>
    <p:extLst>
      <p:ext uri="{BB962C8B-B14F-4D97-AF65-F5344CB8AC3E}">
        <p14:creationId xmlns:p14="http://schemas.microsoft.com/office/powerpoint/2010/main" val="67352107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6428" y="463522"/>
            <a:ext cx="10095571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c. Listen again and fill in the blanks with no more than four words.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40963" y="16701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36849" y="489668"/>
            <a:ext cx="1959580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08F25D-55F5-407E-8A58-766B1CDA55BB}"/>
              </a:ext>
            </a:extLst>
          </p:cNvPr>
          <p:cNvSpPr txBox="1"/>
          <p:nvPr/>
        </p:nvSpPr>
        <p:spPr>
          <a:xfrm>
            <a:off x="248108" y="1753892"/>
            <a:ext cx="11836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1. Mr. Stevens thought it looked as though Alice __________ _________ for her presentation.</a:t>
            </a:r>
            <a:endParaRPr lang="en-US" sz="3600" dirty="0">
              <a:latin typeface="Calibri (body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787086-76F1-4D98-A938-F775CA5BBABF}"/>
              </a:ext>
            </a:extLst>
          </p:cNvPr>
          <p:cNvSpPr txBox="1"/>
          <p:nvPr/>
        </p:nvSpPr>
        <p:spPr>
          <a:xfrm>
            <a:off x="248108" y="3429000"/>
            <a:ext cx="11836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2. Alice tells Bob she felt like she _______________ when she got her score.</a:t>
            </a:r>
            <a:endParaRPr lang="en-US" sz="3600" dirty="0">
              <a:latin typeface="Calibri (body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025DC9-804C-477B-BE9D-4E5690CAE42A}"/>
              </a:ext>
            </a:extLst>
          </p:cNvPr>
          <p:cNvSpPr txBox="1"/>
          <p:nvPr/>
        </p:nvSpPr>
        <p:spPr>
          <a:xfrm>
            <a:off x="248108" y="4971871"/>
            <a:ext cx="11836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3. Alice had to _______, but she wanted to _______.</a:t>
            </a:r>
            <a:endParaRPr lang="en-US" sz="3600" dirty="0">
              <a:latin typeface="Calibri (body)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35B846-D643-4F5C-A2C5-B78F6A1DF3A7}"/>
              </a:ext>
            </a:extLst>
          </p:cNvPr>
          <p:cNvSpPr/>
          <p:nvPr/>
        </p:nvSpPr>
        <p:spPr>
          <a:xfrm>
            <a:off x="258741" y="1765877"/>
            <a:ext cx="115327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										practiced really hard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B6E675F-EB9A-4881-8D11-67F02F484C04}"/>
              </a:ext>
            </a:extLst>
          </p:cNvPr>
          <p:cNvSpPr/>
          <p:nvPr/>
        </p:nvSpPr>
        <p:spPr>
          <a:xfrm>
            <a:off x="6337005" y="3440985"/>
            <a:ext cx="37532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was on cloud nine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B88EA0-34E7-4B7E-AC9A-5421054FBFAF}"/>
              </a:ext>
            </a:extLst>
          </p:cNvPr>
          <p:cNvSpPr/>
          <p:nvPr/>
        </p:nvSpPr>
        <p:spPr>
          <a:xfrm>
            <a:off x="3150784" y="4977594"/>
            <a:ext cx="1655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go first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CE72005-2AD0-4C96-8B79-7AF646B708AD}"/>
              </a:ext>
            </a:extLst>
          </p:cNvPr>
          <p:cNvSpPr/>
          <p:nvPr/>
        </p:nvSpPr>
        <p:spPr>
          <a:xfrm>
            <a:off x="8435163" y="4949243"/>
            <a:ext cx="1655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go last</a:t>
            </a:r>
          </a:p>
        </p:txBody>
      </p:sp>
      <p:pic>
        <p:nvPicPr>
          <p:cNvPr id="9" name="CD1 TRACK 09">
            <a:hlinkClick r:id="" action="ppaction://media"/>
            <a:extLst>
              <a:ext uri="{FF2B5EF4-FFF2-40B4-BE49-F238E27FC236}">
                <a16:creationId xmlns:a16="http://schemas.microsoft.com/office/drawing/2014/main" id="{892C8D9A-7E40-47CD-B827-FFBDCFBAE3C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9" end="8605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39136" y="2358158"/>
            <a:ext cx="701892" cy="701892"/>
          </a:xfrm>
          <a:prstGeom prst="rect">
            <a:avLst/>
          </a:prstGeom>
        </p:spPr>
      </p:pic>
      <p:pic>
        <p:nvPicPr>
          <p:cNvPr id="21" name="CD1 TRACK 09">
            <a:hlinkClick r:id="" action="ppaction://media"/>
            <a:extLst>
              <a:ext uri="{FF2B5EF4-FFF2-40B4-BE49-F238E27FC236}">
                <a16:creationId xmlns:a16="http://schemas.microsoft.com/office/drawing/2014/main" id="{0FD4C456-903E-41B3-8094-B5E924A8E2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21" end="641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1611" y="4024396"/>
            <a:ext cx="701892" cy="701892"/>
          </a:xfrm>
          <a:prstGeom prst="rect">
            <a:avLst/>
          </a:prstGeom>
        </p:spPr>
      </p:pic>
      <p:pic>
        <p:nvPicPr>
          <p:cNvPr id="22" name="CD1 TRACK 09">
            <a:hlinkClick r:id="" action="ppaction://media"/>
            <a:extLst>
              <a:ext uri="{FF2B5EF4-FFF2-40B4-BE49-F238E27FC236}">
                <a16:creationId xmlns:a16="http://schemas.microsoft.com/office/drawing/2014/main" id="{B79D525F-AE0B-44F2-ABD9-D33058B9A5F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651" end="430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8583" y="4952589"/>
            <a:ext cx="701892" cy="70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1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2184" y="463522"/>
            <a:ext cx="10039815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c. Listen again and fill in the blanks with no more than four words.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6849" y="489668"/>
            <a:ext cx="201533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97A3A8-C83F-4586-9F23-D88EBDE54D14}"/>
              </a:ext>
            </a:extLst>
          </p:cNvPr>
          <p:cNvSpPr txBox="1"/>
          <p:nvPr/>
        </p:nvSpPr>
        <p:spPr>
          <a:xfrm>
            <a:off x="355600" y="2228671"/>
            <a:ext cx="11836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4. Bob thinks it's important not to get bent out of shape when __________________.</a:t>
            </a:r>
            <a:endParaRPr lang="en-US" sz="3600" dirty="0">
              <a:latin typeface="Calibri (body)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4C62B8-0563-4B78-A457-9C5773BF8A2F}"/>
              </a:ext>
            </a:extLst>
          </p:cNvPr>
          <p:cNvSpPr txBox="1"/>
          <p:nvPr/>
        </p:nvSpPr>
        <p:spPr>
          <a:xfrm>
            <a:off x="355600" y="4167728"/>
            <a:ext cx="11836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latin typeface="Calibri (body)"/>
              </a:rPr>
              <a:t>5. Alice tells Bob about the presentation because Bob helped Alice _______________.</a:t>
            </a:r>
            <a:r>
              <a:rPr lang="en-US" sz="3600" dirty="0">
                <a:latin typeface="Calibri (body)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838062-5913-4F25-85E6-49DAC23D1007}"/>
              </a:ext>
            </a:extLst>
          </p:cNvPr>
          <p:cNvSpPr/>
          <p:nvPr/>
        </p:nvSpPr>
        <p:spPr>
          <a:xfrm>
            <a:off x="355600" y="2771802"/>
            <a:ext cx="48130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little things go wrong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8107BA-296C-44ED-8D60-F3CA5699DEB2}"/>
              </a:ext>
            </a:extLst>
          </p:cNvPr>
          <p:cNvSpPr/>
          <p:nvPr/>
        </p:nvSpPr>
        <p:spPr>
          <a:xfrm>
            <a:off x="1475562" y="4721726"/>
            <a:ext cx="3447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choose her topic </a:t>
            </a:r>
          </a:p>
        </p:txBody>
      </p:sp>
      <p:pic>
        <p:nvPicPr>
          <p:cNvPr id="19" name="CD1 TRACK 09">
            <a:hlinkClick r:id="" action="ppaction://media"/>
            <a:extLst>
              <a:ext uri="{FF2B5EF4-FFF2-40B4-BE49-F238E27FC236}">
                <a16:creationId xmlns:a16="http://schemas.microsoft.com/office/drawing/2014/main" id="{739138A6-7F2C-4944-9B46-7188AD6E8C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6172" end="1864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17656" y="2826606"/>
            <a:ext cx="701892" cy="701892"/>
          </a:xfrm>
          <a:prstGeom prst="rect">
            <a:avLst/>
          </a:prstGeom>
        </p:spPr>
      </p:pic>
      <p:pic>
        <p:nvPicPr>
          <p:cNvPr id="20" name="CD1 TRACK 09">
            <a:hlinkClick r:id="" action="ppaction://media"/>
            <a:extLst>
              <a:ext uri="{FF2B5EF4-FFF2-40B4-BE49-F238E27FC236}">
                <a16:creationId xmlns:a16="http://schemas.microsoft.com/office/drawing/2014/main" id="{65A2E319-1576-437D-9167-0B90BD1962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5334" end="722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12061" y="4767892"/>
            <a:ext cx="701892" cy="70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1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3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5D09D2-9EC6-4F60-88A0-72EBB62174D3}"/>
              </a:ext>
            </a:extLst>
          </p:cNvPr>
          <p:cNvSpPr txBox="1"/>
          <p:nvPr/>
        </p:nvSpPr>
        <p:spPr>
          <a:xfrm>
            <a:off x="177800" y="612844"/>
            <a:ext cx="118364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u="sng" dirty="0">
                <a:solidFill>
                  <a:srgbClr val="242021"/>
                </a:solidFill>
                <a:effectLst/>
                <a:latin typeface="Calibri (body)"/>
              </a:rPr>
              <a:t>Script:</a:t>
            </a:r>
          </a:p>
          <a:p>
            <a:r>
              <a:rPr lang="en-US" sz="3600" dirty="0">
                <a:solidFill>
                  <a:srgbClr val="242021"/>
                </a:solidFill>
                <a:latin typeface="Calibri (body)"/>
              </a:rPr>
              <a:t>Mr. Stevens: Congratulations, Alice. You looked as though you practiced really hard for your presentation. I'm giving you a nine.</a:t>
            </a:r>
            <a:br>
              <a:rPr lang="en-US" sz="3600" dirty="0">
                <a:solidFill>
                  <a:srgbClr val="242021"/>
                </a:solidFill>
                <a:latin typeface="Calibri (body)"/>
              </a:rPr>
            </a:br>
            <a:r>
              <a:rPr lang="en-US" sz="3600" dirty="0">
                <a:solidFill>
                  <a:srgbClr val="242021"/>
                </a:solidFill>
                <a:latin typeface="Calibri (body)"/>
              </a:rPr>
              <a:t>Alice: Really? Thanks so much, Mr. Stevens.</a:t>
            </a:r>
            <a:br>
              <a:rPr lang="en-US" sz="3600" dirty="0">
                <a:solidFill>
                  <a:srgbClr val="242021"/>
                </a:solidFill>
                <a:latin typeface="Calibri (body)"/>
              </a:rPr>
            </a:br>
            <a:r>
              <a:rPr lang="en-US" sz="3600" dirty="0">
                <a:solidFill>
                  <a:srgbClr val="242021"/>
                </a:solidFill>
                <a:latin typeface="Calibri (body)"/>
              </a:rPr>
              <a:t>Mr. Stevens: Congratulations again, and have a nice weekend. </a:t>
            </a:r>
          </a:p>
          <a:p>
            <a:r>
              <a:rPr lang="en-US" sz="3600" dirty="0">
                <a:solidFill>
                  <a:srgbClr val="242021"/>
                </a:solidFill>
                <a:latin typeface="Calibri (body)"/>
              </a:rPr>
              <a:t>Alice: Thanks. You too. </a:t>
            </a:r>
          </a:p>
          <a:p>
            <a:r>
              <a:rPr lang="en-US" sz="3600" dirty="0">
                <a:solidFill>
                  <a:srgbClr val="242021"/>
                </a:solidFill>
                <a:latin typeface="Calibri (body)"/>
              </a:rPr>
              <a:t>Alice: Hey, Bob. You're not going to believe it, but I did great on my presentation! When I got my score, I was so happy. I felt like I was on cloud nine!</a:t>
            </a:r>
          </a:p>
        </p:txBody>
      </p:sp>
    </p:spTree>
    <p:extLst>
      <p:ext uri="{BB962C8B-B14F-4D97-AF65-F5344CB8AC3E}">
        <p14:creationId xmlns:p14="http://schemas.microsoft.com/office/powerpoint/2010/main" val="365054923"/>
      </p:ext>
    </p:extLst>
  </p:cSld>
  <p:clrMapOvr>
    <a:masterClrMapping/>
  </p:clrMapOvr>
  <p:transition spd="med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5D09D2-9EC6-4F60-88A0-72EBB62174D3}"/>
              </a:ext>
            </a:extLst>
          </p:cNvPr>
          <p:cNvSpPr txBox="1"/>
          <p:nvPr/>
        </p:nvSpPr>
        <p:spPr>
          <a:xfrm>
            <a:off x="177800" y="466778"/>
            <a:ext cx="11836400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Calibri (body)"/>
              </a:rPr>
              <a:t>Bob: Nice! I guess you're not scared of speaking in front of people anymore, huh?</a:t>
            </a:r>
            <a:br>
              <a:rPr lang="en-US" sz="3600" dirty="0">
                <a:solidFill>
                  <a:srgbClr val="242021"/>
                </a:solidFill>
                <a:latin typeface="Calibri (body)"/>
              </a:rPr>
            </a:br>
            <a:r>
              <a:rPr lang="en-US" sz="3600" dirty="0">
                <a:solidFill>
                  <a:srgbClr val="242021"/>
                </a:solidFill>
                <a:latin typeface="Calibri (body)"/>
              </a:rPr>
              <a:t>Alice: </a:t>
            </a:r>
            <a:r>
              <a:rPr lang="en-US" sz="3600" dirty="0" err="1">
                <a:solidFill>
                  <a:srgbClr val="242021"/>
                </a:solidFill>
                <a:latin typeface="Calibri (body)"/>
              </a:rPr>
              <a:t>Haha</a:t>
            </a:r>
            <a:r>
              <a:rPr lang="en-US" sz="3600" dirty="0">
                <a:solidFill>
                  <a:srgbClr val="242021"/>
                </a:solidFill>
                <a:latin typeface="Calibri (body)"/>
              </a:rPr>
              <a:t>. I'm not sure about that. All week, I prepared as if my life depended on it, but I still had butterflies in my stomach this morning.</a:t>
            </a:r>
            <a:br>
              <a:rPr lang="en-US" sz="3600" dirty="0">
                <a:solidFill>
                  <a:srgbClr val="242021"/>
                </a:solidFill>
                <a:latin typeface="Calibri (body)"/>
              </a:rPr>
            </a:br>
            <a:r>
              <a:rPr lang="en-US" sz="3600" dirty="0">
                <a:solidFill>
                  <a:srgbClr val="242021"/>
                </a:solidFill>
                <a:latin typeface="Calibri (body)"/>
              </a:rPr>
              <a:t>Bob: I'm sure. So, what happened?</a:t>
            </a:r>
            <a:br>
              <a:rPr lang="en-US" sz="3600" dirty="0">
                <a:solidFill>
                  <a:srgbClr val="242021"/>
                </a:solidFill>
                <a:latin typeface="Calibri (body)"/>
              </a:rPr>
            </a:br>
            <a:r>
              <a:rPr lang="en-US" sz="3600" dirty="0">
                <a:solidFill>
                  <a:srgbClr val="242021"/>
                </a:solidFill>
                <a:latin typeface="Calibri (body)"/>
              </a:rPr>
              <a:t>Alice: I wanted to go last, but I got called up first. It was a blessing in disguise, though. I didn't have to worry about my classmates doing better before me.</a:t>
            </a:r>
            <a:br>
              <a:rPr lang="en-US" sz="3600" dirty="0">
                <a:solidFill>
                  <a:srgbClr val="242021"/>
                </a:solidFill>
                <a:latin typeface="Calibri (body)"/>
              </a:rPr>
            </a:br>
            <a:r>
              <a:rPr lang="en-US" sz="3600" dirty="0">
                <a:solidFill>
                  <a:srgbClr val="242021"/>
                </a:solidFill>
                <a:latin typeface="Calibri (body)"/>
              </a:rPr>
              <a:t>Bob: Oh, nice.</a:t>
            </a:r>
          </a:p>
        </p:txBody>
      </p:sp>
    </p:spTree>
    <p:extLst>
      <p:ext uri="{BB962C8B-B14F-4D97-AF65-F5344CB8AC3E}">
        <p14:creationId xmlns:p14="http://schemas.microsoft.com/office/powerpoint/2010/main" val="1027993814"/>
      </p:ext>
    </p:extLst>
  </p:cSld>
  <p:clrMapOvr>
    <a:masterClrMapping/>
  </p:clrMapOvr>
  <p:transition spd="med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45D09D2-9EC6-4F60-88A0-72EBB62174D3}"/>
              </a:ext>
            </a:extLst>
          </p:cNvPr>
          <p:cNvSpPr txBox="1"/>
          <p:nvPr/>
        </p:nvSpPr>
        <p:spPr>
          <a:xfrm>
            <a:off x="177800" y="466778"/>
            <a:ext cx="11836400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242021"/>
                </a:solidFill>
                <a:latin typeface="Calibri (body)"/>
              </a:rPr>
              <a:t>Alice: Once I finished my introduction, I was really confident, actually. Then, I thought it was the end of the world when a video didn't play on my laptop, but I just connected my phone to the screen and played the video on it.</a:t>
            </a:r>
            <a:br>
              <a:rPr lang="en-US" sz="3400" dirty="0">
                <a:solidFill>
                  <a:srgbClr val="242021"/>
                </a:solidFill>
                <a:latin typeface="Calibri (body)"/>
              </a:rPr>
            </a:br>
            <a:r>
              <a:rPr lang="en-US" sz="3400" dirty="0">
                <a:solidFill>
                  <a:srgbClr val="242021"/>
                </a:solidFill>
                <a:latin typeface="Calibri (body)"/>
              </a:rPr>
              <a:t>Bob: Good. It's important not to get bent out of shape when little things go wrong.</a:t>
            </a:r>
            <a:br>
              <a:rPr lang="en-US" sz="3400" dirty="0">
                <a:solidFill>
                  <a:srgbClr val="242021"/>
                </a:solidFill>
                <a:latin typeface="Calibri (body)"/>
              </a:rPr>
            </a:br>
            <a:r>
              <a:rPr lang="en-US" sz="3400" dirty="0">
                <a:solidFill>
                  <a:srgbClr val="242021"/>
                </a:solidFill>
                <a:latin typeface="Calibri (body)"/>
              </a:rPr>
              <a:t>Alice: Yeah, you're right.</a:t>
            </a:r>
            <a:br>
              <a:rPr lang="en-US" sz="3400" dirty="0">
                <a:solidFill>
                  <a:srgbClr val="242021"/>
                </a:solidFill>
                <a:latin typeface="Calibri (body)"/>
              </a:rPr>
            </a:br>
            <a:r>
              <a:rPr lang="en-US" sz="3400" dirty="0">
                <a:solidFill>
                  <a:srgbClr val="242021"/>
                </a:solidFill>
                <a:latin typeface="Calibri (body)"/>
              </a:rPr>
              <a:t>Bob: Did you tell your parents?</a:t>
            </a:r>
            <a:br>
              <a:rPr lang="en-US" sz="3400" dirty="0">
                <a:solidFill>
                  <a:srgbClr val="242021"/>
                </a:solidFill>
                <a:latin typeface="Calibri (body)"/>
              </a:rPr>
            </a:br>
            <a:r>
              <a:rPr lang="en-US" sz="3400" dirty="0">
                <a:solidFill>
                  <a:srgbClr val="242021"/>
                </a:solidFill>
                <a:latin typeface="Calibri (body)"/>
              </a:rPr>
              <a:t>Alice: No, not yet. I wanted to tell you since you helped me choose my topic. I'm going to go home and tell my mom now. See you!</a:t>
            </a:r>
            <a:br>
              <a:rPr lang="en-US" sz="3400" dirty="0">
                <a:solidFill>
                  <a:srgbClr val="242021"/>
                </a:solidFill>
                <a:latin typeface="Calibri (body)"/>
              </a:rPr>
            </a:br>
            <a:r>
              <a:rPr lang="en-US" sz="3400" dirty="0">
                <a:solidFill>
                  <a:srgbClr val="242021"/>
                </a:solidFill>
                <a:latin typeface="Calibri (body)"/>
              </a:rPr>
              <a:t>Bob: See you! </a:t>
            </a:r>
          </a:p>
        </p:txBody>
      </p:sp>
    </p:spTree>
    <p:extLst>
      <p:ext uri="{BB962C8B-B14F-4D97-AF65-F5344CB8AC3E}">
        <p14:creationId xmlns:p14="http://schemas.microsoft.com/office/powerpoint/2010/main" val="2356933874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529" y="566862"/>
            <a:ext cx="5561497" cy="57242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581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en-US" sz="3600" dirty="0">
                <a:solidFill>
                  <a:srgbClr val="0070C0"/>
                </a:solidFill>
              </a:rPr>
              <a:t>- learn and use idioms related to life stories.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en-US" sz="3600" dirty="0">
                <a:solidFill>
                  <a:srgbClr val="0070C0"/>
                </a:solidFill>
              </a:rPr>
              <a:t>- practice listening for the main idea and specific information</a:t>
            </a:r>
            <a:r>
              <a:rPr lang="vi-VN" sz="3600" dirty="0">
                <a:solidFill>
                  <a:srgbClr val="0070C0"/>
                </a:solidFill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dirty="0">
                <a:solidFill>
                  <a:srgbClr val="0070C0"/>
                </a:solidFill>
              </a:rPr>
              <a:t>- learn and practice functional English </a:t>
            </a:r>
            <a:r>
              <a:rPr lang="en-US" sz="3600" i="1" dirty="0">
                <a:solidFill>
                  <a:srgbClr val="0070C0"/>
                </a:solidFill>
              </a:rPr>
              <a:t>(Introducing a story)</a:t>
            </a:r>
            <a:r>
              <a:rPr lang="vi-VN" sz="3600" dirty="0">
                <a:solidFill>
                  <a:srgbClr val="0070C0"/>
                </a:solidFill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0464" y="6943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58549C-5C5B-4440-A9CF-4FE215F923EE}"/>
              </a:ext>
            </a:extLst>
          </p:cNvPr>
          <p:cNvSpPr/>
          <p:nvPr/>
        </p:nvSpPr>
        <p:spPr>
          <a:xfrm>
            <a:off x="2224231" y="508126"/>
            <a:ext cx="996776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d. Read the Conversation Skill box, then listen and repeat.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9D09C6-AA6A-4769-A1F8-FB5C60573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0526" y="1279075"/>
            <a:ext cx="9443786" cy="4785029"/>
          </a:xfrm>
          <a:prstGeom prst="rect">
            <a:avLst/>
          </a:prstGeom>
        </p:spPr>
      </p:pic>
      <p:pic>
        <p:nvPicPr>
          <p:cNvPr id="13" name="CD1 TRACK 10">
            <a:hlinkClick r:id="" action="ppaction://media"/>
            <a:extLst>
              <a:ext uri="{FF2B5EF4-FFF2-40B4-BE49-F238E27FC236}">
                <a16:creationId xmlns:a16="http://schemas.microsoft.com/office/drawing/2014/main" id="{C4C11231-3522-45F0-9B54-EF8BFDD211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70" end="629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739" y="3671589"/>
            <a:ext cx="1193574" cy="1193574"/>
          </a:xfrm>
          <a:prstGeom prst="rect">
            <a:avLst/>
          </a:prstGeom>
        </p:spPr>
      </p:pic>
      <p:pic>
        <p:nvPicPr>
          <p:cNvPr id="14" name="CD1 TRACK 10">
            <a:hlinkClick r:id="" action="ppaction://media"/>
            <a:extLst>
              <a:ext uri="{FF2B5EF4-FFF2-40B4-BE49-F238E27FC236}">
                <a16:creationId xmlns:a16="http://schemas.microsoft.com/office/drawing/2014/main" id="{CB345CF8-818C-4C0C-83B5-99EAFBB18B6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32" end="16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11339" y="4665818"/>
            <a:ext cx="1193574" cy="119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26993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0464" y="6943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58549C-5C5B-4440-A9CF-4FE215F923EE}"/>
              </a:ext>
            </a:extLst>
          </p:cNvPr>
          <p:cNvSpPr/>
          <p:nvPr/>
        </p:nvSpPr>
        <p:spPr>
          <a:xfrm>
            <a:off x="2224231" y="508126"/>
            <a:ext cx="9967768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e. Now, listen to the conversation again and circle the phrase you hear.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9683F7-6907-44E0-950E-C549D8949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11" y="1780952"/>
            <a:ext cx="6646999" cy="336793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595059F-F46D-442E-9595-C12326D065F4}"/>
              </a:ext>
            </a:extLst>
          </p:cNvPr>
          <p:cNvSpPr/>
          <p:nvPr/>
        </p:nvSpPr>
        <p:spPr>
          <a:xfrm>
            <a:off x="824408" y="3702755"/>
            <a:ext cx="5723147" cy="50800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6E701D-B479-49E1-99A1-86B9FC9CA494}"/>
              </a:ext>
            </a:extLst>
          </p:cNvPr>
          <p:cNvSpPr txBox="1"/>
          <p:nvPr/>
        </p:nvSpPr>
        <p:spPr>
          <a:xfrm>
            <a:off x="6897510" y="1865911"/>
            <a:ext cx="520700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latin typeface="Calibri (body)"/>
              </a:rPr>
              <a:t>Alice: </a:t>
            </a:r>
            <a:r>
              <a:rPr lang="en-US" sz="3600" b="1" i="1" dirty="0">
                <a:solidFill>
                  <a:srgbClr val="FF0000"/>
                </a:solidFill>
                <a:latin typeface="Calibri (body)"/>
              </a:rPr>
              <a:t>Hey, Bob. You're not going to believe it, but </a:t>
            </a:r>
            <a:r>
              <a:rPr lang="en-US" sz="3600" dirty="0">
                <a:solidFill>
                  <a:srgbClr val="242021"/>
                </a:solidFill>
                <a:latin typeface="Calibri (body)"/>
              </a:rPr>
              <a:t>I did great on my presentation! When I got my score, I was so happy. I felt like I was on cloud nine!</a:t>
            </a:r>
          </a:p>
        </p:txBody>
      </p:sp>
      <p:pic>
        <p:nvPicPr>
          <p:cNvPr id="9" name="CD1 TRACK 09">
            <a:hlinkClick r:id="" action="ppaction://media"/>
            <a:extLst>
              <a:ext uri="{FF2B5EF4-FFF2-40B4-BE49-F238E27FC236}">
                <a16:creationId xmlns:a16="http://schemas.microsoft.com/office/drawing/2014/main" id="{A9324987-22B8-4EB8-84B4-BC6C9DD33C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836" end="641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39846" y="5224235"/>
            <a:ext cx="1223988" cy="1223988"/>
          </a:xfrm>
          <a:prstGeom prst="rect">
            <a:avLst/>
          </a:prstGeom>
        </p:spPr>
      </p:pic>
      <p:pic>
        <p:nvPicPr>
          <p:cNvPr id="11" name="CD1 TRACK 09">
            <a:hlinkClick r:id="" action="ppaction://media"/>
            <a:extLst>
              <a:ext uri="{FF2B5EF4-FFF2-40B4-BE49-F238E27FC236}">
                <a16:creationId xmlns:a16="http://schemas.microsoft.com/office/drawing/2014/main" id="{093C47D3-06CA-45D2-A85B-F28A78424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05" end="254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464" y="1137646"/>
            <a:ext cx="1069472" cy="106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729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459" y="1769724"/>
            <a:ext cx="2976875" cy="189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689671" y="3868461"/>
            <a:ext cx="10678240" cy="1717692"/>
          </a:xfrm>
          <a:prstGeom prst="wedgeRoundRectCallout">
            <a:avLst>
              <a:gd name="adj1" fmla="val -45021"/>
              <a:gd name="adj2" fmla="val 8654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>
                <a:solidFill>
                  <a:srgbClr val="00B050"/>
                </a:solidFill>
              </a:rPr>
              <a:t>I had the same feelings that Alice had when I had joined in IELTS speaking test.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0464" y="6943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84B12A-B070-4B0B-91F1-82107EC5ECD1}"/>
              </a:ext>
            </a:extLst>
          </p:cNvPr>
          <p:cNvSpPr/>
          <p:nvPr/>
        </p:nvSpPr>
        <p:spPr>
          <a:xfrm>
            <a:off x="2224231" y="508126"/>
            <a:ext cx="9967768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f. In pairs: What would make you experience the feelings Alice had? Why? </a:t>
            </a:r>
          </a:p>
        </p:txBody>
      </p:sp>
    </p:spTree>
    <p:extLst>
      <p:ext uri="{BB962C8B-B14F-4D97-AF65-F5344CB8AC3E}">
        <p14:creationId xmlns:p14="http://schemas.microsoft.com/office/powerpoint/2010/main" val="215677112"/>
      </p:ext>
    </p:extLst>
  </p:cSld>
  <p:clrMapOvr>
    <a:masterClrMapping/>
  </p:clrMapOvr>
  <p:transition spd="med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875"/>
            <a:ext cx="8840277" cy="59162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2275"/>
            <a:ext cx="8494095" cy="58134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34763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212623" y="1270961"/>
            <a:ext cx="8904614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(be) on cloud nine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(be) beyond (one’s) wildest dreams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(have/get) butterflies in my stomach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(be) the end of the world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(be) a blessing in disguise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my life depended on it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(be) bent out of shape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(could/couldn’t) wrap one’s head around it</a:t>
            </a:r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4099" y="1640614"/>
            <a:ext cx="971550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Vocabulary: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and use idioms related to life stories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Listening: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practice listening for the main idea and specific information.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Speaking: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   learn and practice functional English (Introducing a story).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39496" y="1646758"/>
            <a:ext cx="1150010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 vocabularies, make sentences </a:t>
            </a:r>
            <a:r>
              <a:rPr lang="en-US" sz="3600" i="1">
                <a:solidFill>
                  <a:srgbClr val="0070C0"/>
                </a:solidFill>
              </a:rPr>
              <a:t>using them  </a:t>
            </a:r>
            <a:r>
              <a:rPr lang="en-US" sz="3600" i="1" dirty="0">
                <a:solidFill>
                  <a:srgbClr val="0070C0"/>
                </a:solidFill>
              </a:rPr>
              <a:t>and functional English.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4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(Grammar pages 9 &amp; 10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" y="488988"/>
            <a:ext cx="8609644" cy="57391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65166" y="629835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1B4607-69C7-4455-9F59-0431CBBE6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38" y="762847"/>
            <a:ext cx="11727724" cy="533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09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3052" y="816896"/>
            <a:ext cx="56221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Suggested answers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1857" y="1882109"/>
            <a:ext cx="1160821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 b="1" i="1" dirty="0">
                <a:solidFill>
                  <a:srgbClr val="0070C0"/>
                </a:solidFill>
              </a:rPr>
              <a:t>The woman is happy. She's holding the key of her new e-bike.</a:t>
            </a:r>
          </a:p>
          <a:p>
            <a:pPr marL="571500" indent="-571500" algn="just">
              <a:buFontTx/>
              <a:buChar char="-"/>
            </a:pPr>
            <a:r>
              <a:rPr lang="en-US" sz="3600" b="1" i="1" dirty="0">
                <a:solidFill>
                  <a:srgbClr val="0070C0"/>
                </a:solidFill>
              </a:rPr>
              <a:t>The family is happy. There's a new baby in the family.</a:t>
            </a:r>
          </a:p>
          <a:p>
            <a:pPr marL="571500" indent="-571500" algn="just">
              <a:buFontTx/>
              <a:buChar char="-"/>
            </a:pPr>
            <a:r>
              <a:rPr lang="en-US" sz="3600" b="1" i="1" dirty="0">
                <a:solidFill>
                  <a:srgbClr val="0070C0"/>
                </a:solidFill>
              </a:rPr>
              <a:t>Situations or events that would make me happy: getting good grades, getting a gift, making new friends, traveling to a new place 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91703"/>
            <a:ext cx="1472740" cy="93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998167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0"/>
            <a:ext cx="12285814" cy="6968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168509-AAE1-4111-9C78-6DFC45871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11" y="784539"/>
            <a:ext cx="11758778" cy="419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20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30AC901-D7AE-41F7-88D8-62A433673851}"/>
              </a:ext>
            </a:extLst>
          </p:cNvPr>
          <p:cNvSpPr txBox="1"/>
          <p:nvPr/>
        </p:nvSpPr>
        <p:spPr>
          <a:xfrm>
            <a:off x="380999" y="2474750"/>
            <a:ext cx="11734799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0000"/>
                </a:solidFill>
                <a:ea typeface="Times New Roman" panose="02020603050405020304" pitchFamily="18" charset="0"/>
              </a:defRPr>
            </a:lvl1pPr>
          </a:lstStyle>
          <a:p>
            <a:r>
              <a:rPr lang="en-US" sz="3600" b="0" dirty="0">
                <a:solidFill>
                  <a:schemeClr val="tx1"/>
                </a:solidFill>
              </a:rPr>
              <a:t>2. I ________________ after I passed my university entrance exam.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F977FF-5A23-4A0C-926A-2A0D91B8A4A4}"/>
              </a:ext>
            </a:extLst>
          </p:cNvPr>
          <p:cNvSpPr txBox="1"/>
          <p:nvPr/>
        </p:nvSpPr>
        <p:spPr>
          <a:xfrm>
            <a:off x="381000" y="1322225"/>
            <a:ext cx="11734799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0000"/>
                </a:solidFill>
                <a:ea typeface="Times New Roman" panose="02020603050405020304" pitchFamily="18" charset="0"/>
              </a:defRPr>
            </a:lvl1pPr>
          </a:lstStyle>
          <a:p>
            <a:r>
              <a:rPr lang="en-US" sz="3600" b="0" dirty="0">
                <a:solidFill>
                  <a:schemeClr val="tx1"/>
                </a:solidFill>
              </a:rPr>
              <a:t>1. That test was so difficult. I __________________________ at all.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471A1B-3B5D-4600-98E5-4FF709830291}"/>
              </a:ext>
            </a:extLst>
          </p:cNvPr>
          <p:cNvSpPr/>
          <p:nvPr/>
        </p:nvSpPr>
        <p:spPr>
          <a:xfrm>
            <a:off x="5798538" y="1371350"/>
            <a:ext cx="615314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i="1" dirty="0"/>
              <a:t>couldn’t wrap my head around it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59C2406-3533-4406-B9E2-83FD494DB1B6}"/>
              </a:ext>
            </a:extLst>
          </p:cNvPr>
          <p:cNvSpPr/>
          <p:nvPr/>
        </p:nvSpPr>
        <p:spPr>
          <a:xfrm>
            <a:off x="1142462" y="2428583"/>
            <a:ext cx="50773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was on cloud nine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4F5974-1208-43C9-A412-7C1A2D89D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75" y="591142"/>
            <a:ext cx="11268850" cy="7688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9BC482-6F7C-42DA-BB75-5DA601C68592}"/>
              </a:ext>
            </a:extLst>
          </p:cNvPr>
          <p:cNvSpPr txBox="1"/>
          <p:nvPr/>
        </p:nvSpPr>
        <p:spPr>
          <a:xfrm>
            <a:off x="380999" y="3608225"/>
            <a:ext cx="11811001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0000"/>
                </a:solidFill>
                <a:ea typeface="Times New Roman" panose="02020603050405020304" pitchFamily="18" charset="0"/>
              </a:defRPr>
            </a:lvl1pPr>
          </a:lstStyle>
          <a:p>
            <a:r>
              <a:rPr lang="en-US" sz="3600" b="0" dirty="0">
                <a:solidFill>
                  <a:schemeClr val="tx1"/>
                </a:solidFill>
              </a:rPr>
              <a:t>3. I _______________________ when my sister used my phone without asking.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130954-15EF-4A62-9A08-DE993CB0EED4}"/>
              </a:ext>
            </a:extLst>
          </p:cNvPr>
          <p:cNvSpPr/>
          <p:nvPr/>
        </p:nvSpPr>
        <p:spPr>
          <a:xfrm>
            <a:off x="1142462" y="3562058"/>
            <a:ext cx="66634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was/got bent out of shape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DC90BD-046A-46EC-B677-65CE954A3C5E}"/>
              </a:ext>
            </a:extLst>
          </p:cNvPr>
          <p:cNvSpPr txBox="1"/>
          <p:nvPr/>
        </p:nvSpPr>
        <p:spPr>
          <a:xfrm>
            <a:off x="461575" y="4935610"/>
            <a:ext cx="11811001" cy="120032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FF0000"/>
                </a:solidFill>
                <a:ea typeface="Times New Roman" panose="02020603050405020304" pitchFamily="18" charset="0"/>
              </a:defRPr>
            </a:lvl1pPr>
          </a:lstStyle>
          <a:p>
            <a:r>
              <a:rPr lang="en-US" sz="3600" b="0" dirty="0">
                <a:solidFill>
                  <a:schemeClr val="tx1"/>
                </a:solidFill>
              </a:rPr>
              <a:t>4. Having the chance to study abroad in Australia __________ _________________. I couldn't believe it happened to me.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5FF583-3773-4C69-9935-5F6D7F85EE6B}"/>
              </a:ext>
            </a:extLst>
          </p:cNvPr>
          <p:cNvSpPr/>
          <p:nvPr/>
        </p:nvSpPr>
        <p:spPr>
          <a:xfrm>
            <a:off x="490152" y="4946974"/>
            <a:ext cx="116542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										was beyond my wildest dreams </a:t>
            </a:r>
          </a:p>
        </p:txBody>
      </p:sp>
    </p:spTree>
    <p:extLst>
      <p:ext uri="{BB962C8B-B14F-4D97-AF65-F5344CB8AC3E}">
        <p14:creationId xmlns:p14="http://schemas.microsoft.com/office/powerpoint/2010/main" val="325302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5" grpId="0"/>
      <p:bldP spid="16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1855</Words>
  <Application>Microsoft Office PowerPoint</Application>
  <PresentationFormat>Widescreen</PresentationFormat>
  <Paragraphs>167</Paragraphs>
  <Slides>38</Slides>
  <Notes>4</Notes>
  <HiddenSlides>0</HiddenSlides>
  <MMClips>40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(body)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2023-02-10T03:32:44Z</dcterms:created>
  <dcterms:modified xsi:type="dcterms:W3CDTF">2024-05-26T14:35:21Z</dcterms:modified>
</cp:coreProperties>
</file>