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67" r:id="rId4"/>
    <p:sldId id="269" r:id="rId5"/>
    <p:sldId id="344" r:id="rId6"/>
    <p:sldId id="306" r:id="rId7"/>
    <p:sldId id="302" r:id="rId8"/>
    <p:sldId id="328" r:id="rId9"/>
    <p:sldId id="329" r:id="rId10"/>
    <p:sldId id="330" r:id="rId11"/>
    <p:sldId id="331" r:id="rId12"/>
    <p:sldId id="345" r:id="rId13"/>
    <p:sldId id="346" r:id="rId14"/>
    <p:sldId id="332" r:id="rId15"/>
    <p:sldId id="307" r:id="rId16"/>
    <p:sldId id="333" r:id="rId17"/>
    <p:sldId id="334" r:id="rId18"/>
    <p:sldId id="335" r:id="rId19"/>
    <p:sldId id="336" r:id="rId20"/>
    <p:sldId id="337" r:id="rId21"/>
    <p:sldId id="338" r:id="rId22"/>
    <p:sldId id="317" r:id="rId23"/>
    <p:sldId id="339" r:id="rId24"/>
    <p:sldId id="340" r:id="rId25"/>
    <p:sldId id="341" r:id="rId26"/>
    <p:sldId id="342" r:id="rId27"/>
    <p:sldId id="343" r:id="rId28"/>
    <p:sldId id="347" r:id="rId29"/>
    <p:sldId id="348" r:id="rId30"/>
    <p:sldId id="296" r:id="rId31"/>
    <p:sldId id="297" r:id="rId32"/>
    <p:sldId id="298" r:id="rId33"/>
    <p:sldId id="299" r:id="rId34"/>
    <p:sldId id="30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9D"/>
    <a:srgbClr val="BC3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039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204498F-7DC9-4FD2-8F79-FF0FBEB0CBB4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9068"/>
            <a:ext cx="12192000" cy="4063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0F8FB8-A7CA-4278-915F-F6FB5611511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6428165"/>
            <a:ext cx="12192000" cy="4063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42635"/>
            <a:ext cx="4114800" cy="278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262740" y="0"/>
            <a:ext cx="407186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</a:rPr>
              <a:t>Unit 1: Life Stories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01372" y="6505969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12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502798" y="6493666"/>
            <a:ext cx="540203" cy="275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259643" y="6477477"/>
            <a:ext cx="1994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DTP Education Solutions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028496" y="0"/>
            <a:ext cx="31635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</a:rPr>
              <a:t>Lesson 1.2: Grammar, PP. 5 &amp; 6</a:t>
            </a: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75" r:id="rId14"/>
    <p:sldLayoutId id="2147483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n.run/PqWI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114" y="0"/>
            <a:ext cx="12256074" cy="68940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39112" y="3549637"/>
            <a:ext cx="53318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Unit 1: Life Stories</a:t>
            </a:r>
          </a:p>
          <a:p>
            <a:pPr algn="ctr"/>
            <a:r>
              <a:rPr lang="en-US" sz="2800" dirty="0">
                <a:solidFill>
                  <a:srgbClr val="00B0F0"/>
                </a:solidFill>
              </a:rPr>
              <a:t>Lesson 1.2: Grammar</a:t>
            </a:r>
          </a:p>
          <a:p>
            <a:pPr algn="ctr"/>
            <a:r>
              <a:rPr lang="en-US" sz="2800" dirty="0">
                <a:solidFill>
                  <a:srgbClr val="92D050"/>
                </a:solidFill>
              </a:rPr>
              <a:t>Pages: 5 &amp; 6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344607-720B-4CB4-B3B7-B56ADFDD9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072" y="580275"/>
            <a:ext cx="9115856" cy="577677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654A38-51A4-40BD-8D08-7A44920D2EED}"/>
              </a:ext>
            </a:extLst>
          </p:cNvPr>
          <p:cNvCxnSpPr>
            <a:cxnSpLocks/>
          </p:cNvCxnSpPr>
          <p:nvPr/>
        </p:nvCxnSpPr>
        <p:spPr>
          <a:xfrm>
            <a:off x="4442460" y="1112554"/>
            <a:ext cx="28879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0F4DE0-4C42-4BBA-8D1D-BA9CDA7B9A6F}"/>
              </a:ext>
            </a:extLst>
          </p:cNvPr>
          <p:cNvCxnSpPr>
            <a:cxnSpLocks/>
          </p:cNvCxnSpPr>
          <p:nvPr/>
        </p:nvCxnSpPr>
        <p:spPr>
          <a:xfrm>
            <a:off x="4021455" y="3004219"/>
            <a:ext cx="38728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1A0EA2-E36A-45D5-BAA1-5F9DCD7DC320}"/>
              </a:ext>
            </a:extLst>
          </p:cNvPr>
          <p:cNvCxnSpPr>
            <a:cxnSpLocks/>
          </p:cNvCxnSpPr>
          <p:nvPr/>
        </p:nvCxnSpPr>
        <p:spPr>
          <a:xfrm>
            <a:off x="5677852" y="4886359"/>
            <a:ext cx="16525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27E3C9-5F0E-4F0E-A4CB-0899B4BC9E3B}"/>
              </a:ext>
            </a:extLst>
          </p:cNvPr>
          <p:cNvCxnSpPr>
            <a:cxnSpLocks/>
          </p:cNvCxnSpPr>
          <p:nvPr/>
        </p:nvCxnSpPr>
        <p:spPr>
          <a:xfrm>
            <a:off x="8390572" y="4855879"/>
            <a:ext cx="11649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67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1E2F8C-0955-405F-94E6-20D91F374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886" y="601317"/>
            <a:ext cx="9388227" cy="565536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58DC64-CBA2-45E1-A669-FD75EC918556}"/>
              </a:ext>
            </a:extLst>
          </p:cNvPr>
          <p:cNvCxnSpPr>
            <a:cxnSpLocks/>
          </p:cNvCxnSpPr>
          <p:nvPr/>
        </p:nvCxnSpPr>
        <p:spPr>
          <a:xfrm>
            <a:off x="1913572" y="3383280"/>
            <a:ext cx="9058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E886C8-C090-4CEE-A099-CFDDE52BD883}"/>
              </a:ext>
            </a:extLst>
          </p:cNvPr>
          <p:cNvCxnSpPr>
            <a:cxnSpLocks/>
          </p:cNvCxnSpPr>
          <p:nvPr/>
        </p:nvCxnSpPr>
        <p:spPr>
          <a:xfrm>
            <a:off x="3657600" y="3383280"/>
            <a:ext cx="26974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D398E9-9FDB-4194-873C-86C2153D6B40}"/>
              </a:ext>
            </a:extLst>
          </p:cNvPr>
          <p:cNvCxnSpPr>
            <a:cxnSpLocks/>
          </p:cNvCxnSpPr>
          <p:nvPr/>
        </p:nvCxnSpPr>
        <p:spPr>
          <a:xfrm>
            <a:off x="5269706" y="3895759"/>
            <a:ext cx="8262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82899F-D591-4F7D-BD26-947B7B74C638}"/>
              </a:ext>
            </a:extLst>
          </p:cNvPr>
          <p:cNvCxnSpPr>
            <a:cxnSpLocks/>
          </p:cNvCxnSpPr>
          <p:nvPr/>
        </p:nvCxnSpPr>
        <p:spPr>
          <a:xfrm>
            <a:off x="6885146" y="3890078"/>
            <a:ext cx="704374" cy="2092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17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D5BA9-DB36-45AA-B424-CAD6ECBA4614}"/>
              </a:ext>
            </a:extLst>
          </p:cNvPr>
          <p:cNvSpPr txBox="1"/>
          <p:nvPr/>
        </p:nvSpPr>
        <p:spPr>
          <a:xfrm>
            <a:off x="393469" y="2116841"/>
            <a:ext cx="11327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When / While </a:t>
            </a:r>
            <a:r>
              <a:rPr lang="en-US" sz="3200" dirty="0"/>
              <a:t>+ S + was/were + V-</a:t>
            </a:r>
            <a:r>
              <a:rPr lang="en-US" sz="3200" dirty="0" err="1"/>
              <a:t>ing</a:t>
            </a:r>
            <a:r>
              <a:rPr lang="en-US" sz="3200" dirty="0"/>
              <a:t> + O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/>
              <a:t>S + V-ed/ </a:t>
            </a:r>
            <a:r>
              <a:rPr lang="en-US" sz="3200" dirty="0" err="1"/>
              <a:t>irre</a:t>
            </a:r>
            <a:r>
              <a:rPr lang="en-US" sz="3200" dirty="0"/>
              <a:t>. + 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A78863-A93A-4EAC-ADED-F132B134F235}"/>
              </a:ext>
            </a:extLst>
          </p:cNvPr>
          <p:cNvSpPr txBox="1"/>
          <p:nvPr/>
        </p:nvSpPr>
        <p:spPr>
          <a:xfrm>
            <a:off x="515388" y="3371922"/>
            <a:ext cx="897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S + was/were + V-</a:t>
            </a:r>
            <a:r>
              <a:rPr lang="en-US" sz="3200" dirty="0" err="1">
                <a:solidFill>
                  <a:prstClr val="black"/>
                </a:solidFill>
              </a:rPr>
              <a:t>ing</a:t>
            </a:r>
            <a:r>
              <a:rPr lang="en-US" sz="3200" dirty="0">
                <a:solidFill>
                  <a:prstClr val="black"/>
                </a:solidFill>
              </a:rPr>
              <a:t> + O </a:t>
            </a:r>
            <a:r>
              <a:rPr lang="en-US" sz="3200" dirty="0">
                <a:solidFill>
                  <a:srgbClr val="FF0000"/>
                </a:solidFill>
              </a:rPr>
              <a:t>when </a:t>
            </a:r>
            <a:r>
              <a:rPr lang="en-US" sz="3200" dirty="0"/>
              <a:t>S + </a:t>
            </a:r>
            <a:r>
              <a:rPr lang="en-US" sz="3200" dirty="0">
                <a:solidFill>
                  <a:prstClr val="black"/>
                </a:solidFill>
              </a:rPr>
              <a:t>V-ed/ </a:t>
            </a:r>
            <a:r>
              <a:rPr lang="en-US" sz="3200" dirty="0" err="1">
                <a:solidFill>
                  <a:prstClr val="black"/>
                </a:solidFill>
              </a:rPr>
              <a:t>irre</a:t>
            </a:r>
            <a:r>
              <a:rPr lang="en-US" sz="3200" dirty="0">
                <a:solidFill>
                  <a:prstClr val="black"/>
                </a:solidFill>
              </a:rPr>
              <a:t>. + O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C652BF-5A4E-46C5-8FDB-280131F8035C}"/>
              </a:ext>
            </a:extLst>
          </p:cNvPr>
          <p:cNvSpPr txBox="1"/>
          <p:nvPr/>
        </p:nvSpPr>
        <p:spPr>
          <a:xfrm>
            <a:off x="1158240" y="2701616"/>
            <a:ext cx="10967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E.g. </a:t>
            </a:r>
            <a:r>
              <a:rPr lang="en-US" sz="3200" dirty="0">
                <a:solidFill>
                  <a:srgbClr val="FF0000"/>
                </a:solidFill>
              </a:rPr>
              <a:t>When/ while </a:t>
            </a:r>
            <a:r>
              <a:rPr lang="en-US" sz="3200" dirty="0">
                <a:solidFill>
                  <a:srgbClr val="0070C0"/>
                </a:solidFill>
              </a:rPr>
              <a:t>we </a:t>
            </a:r>
            <a:r>
              <a:rPr lang="en-US" sz="3200" u="sng" dirty="0">
                <a:solidFill>
                  <a:srgbClr val="0070C0"/>
                </a:solidFill>
              </a:rPr>
              <a:t>were swimming</a:t>
            </a:r>
            <a:r>
              <a:rPr lang="en-US" sz="3200" dirty="0">
                <a:solidFill>
                  <a:srgbClr val="FF0000"/>
                </a:solidFill>
              </a:rPr>
              <a:t>,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70C0"/>
                </a:solidFill>
              </a:rPr>
              <a:t>we </a:t>
            </a:r>
            <a:r>
              <a:rPr lang="en-US" sz="3200" u="sng" dirty="0">
                <a:solidFill>
                  <a:srgbClr val="0070C0"/>
                </a:solidFill>
              </a:rPr>
              <a:t>saw</a:t>
            </a:r>
            <a:r>
              <a:rPr lang="en-US" sz="3200" dirty="0">
                <a:solidFill>
                  <a:srgbClr val="0070C0"/>
                </a:solidFill>
              </a:rPr>
              <a:t> a shark.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97F14-5EB5-4791-BC23-2F8B91D2D434}"/>
              </a:ext>
            </a:extLst>
          </p:cNvPr>
          <p:cNvSpPr txBox="1"/>
          <p:nvPr/>
        </p:nvSpPr>
        <p:spPr>
          <a:xfrm>
            <a:off x="709354" y="3956697"/>
            <a:ext cx="10967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E.g. </a:t>
            </a:r>
            <a:r>
              <a:rPr lang="en-US" sz="3200" dirty="0">
                <a:solidFill>
                  <a:srgbClr val="0070C0"/>
                </a:solidFill>
                <a:sym typeface="Wingdings" panose="05000000000000000000" pitchFamily="2" charset="2"/>
              </a:rPr>
              <a:t>W</a:t>
            </a:r>
            <a:r>
              <a:rPr lang="en-US" sz="3200" dirty="0">
                <a:solidFill>
                  <a:srgbClr val="0070C0"/>
                </a:solidFill>
              </a:rPr>
              <a:t>e </a:t>
            </a:r>
            <a:r>
              <a:rPr lang="en-US" sz="3200" u="sng" dirty="0">
                <a:solidFill>
                  <a:srgbClr val="0070C0"/>
                </a:solidFill>
              </a:rPr>
              <a:t>were swimming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when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70C0"/>
                </a:solidFill>
              </a:rPr>
              <a:t>we </a:t>
            </a:r>
            <a:r>
              <a:rPr lang="en-US" sz="3200" u="sng" dirty="0">
                <a:solidFill>
                  <a:srgbClr val="0070C0"/>
                </a:solidFill>
              </a:rPr>
              <a:t>saw</a:t>
            </a:r>
            <a:r>
              <a:rPr lang="en-US" sz="3200" dirty="0">
                <a:solidFill>
                  <a:srgbClr val="0070C0"/>
                </a:solidFill>
              </a:rPr>
              <a:t> a shark</a:t>
            </a:r>
            <a:r>
              <a:rPr lang="en-US" sz="3200" dirty="0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9B448F-C777-4DBD-81E4-45A3431873AC}"/>
              </a:ext>
            </a:extLst>
          </p:cNvPr>
          <p:cNvSpPr txBox="1"/>
          <p:nvPr/>
        </p:nvSpPr>
        <p:spPr>
          <a:xfrm>
            <a:off x="753688" y="4701195"/>
            <a:ext cx="10967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E.g. </a:t>
            </a:r>
            <a:r>
              <a:rPr lang="en-US" sz="3200" dirty="0">
                <a:solidFill>
                  <a:srgbClr val="0070C0"/>
                </a:solidFill>
                <a:sym typeface="Wingdings" panose="05000000000000000000" pitchFamily="2" charset="2"/>
              </a:rPr>
              <a:t>W</a:t>
            </a:r>
            <a:r>
              <a:rPr lang="en-US" sz="3200" dirty="0">
                <a:solidFill>
                  <a:srgbClr val="0070C0"/>
                </a:solidFill>
              </a:rPr>
              <a:t>e </a:t>
            </a:r>
            <a:r>
              <a:rPr lang="en-US" sz="3200" u="sng" dirty="0">
                <a:solidFill>
                  <a:srgbClr val="0070C0"/>
                </a:solidFill>
              </a:rPr>
              <a:t>saw</a:t>
            </a:r>
            <a:r>
              <a:rPr lang="en-US" sz="3200" dirty="0">
                <a:solidFill>
                  <a:srgbClr val="0070C0"/>
                </a:solidFill>
              </a:rPr>
              <a:t> a shark </a:t>
            </a:r>
            <a:r>
              <a:rPr lang="en-US" sz="3200" dirty="0">
                <a:solidFill>
                  <a:srgbClr val="FF0000"/>
                </a:solidFill>
              </a:rPr>
              <a:t>when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70C0"/>
                </a:solidFill>
              </a:rPr>
              <a:t>we </a:t>
            </a:r>
            <a:r>
              <a:rPr lang="en-US" sz="3200" u="sng" dirty="0">
                <a:solidFill>
                  <a:srgbClr val="0070C0"/>
                </a:solidFill>
              </a:rPr>
              <a:t>were swimming</a:t>
            </a:r>
            <a:r>
              <a:rPr lang="en-US" sz="3200" dirty="0"/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826772-4333-4ECE-B7F5-BF8F71FECBF1}"/>
              </a:ext>
            </a:extLst>
          </p:cNvPr>
          <p:cNvSpPr txBox="1"/>
          <p:nvPr/>
        </p:nvSpPr>
        <p:spPr>
          <a:xfrm>
            <a:off x="634482" y="903335"/>
            <a:ext cx="1059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1. One action was happening and another interrupted</a:t>
            </a:r>
          </a:p>
        </p:txBody>
      </p:sp>
    </p:spTree>
    <p:extLst>
      <p:ext uri="{BB962C8B-B14F-4D97-AF65-F5344CB8AC3E}">
        <p14:creationId xmlns:p14="http://schemas.microsoft.com/office/powerpoint/2010/main" val="150985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2CF7F4F-B7E7-4267-9F15-3DCE486BAE25}"/>
              </a:ext>
            </a:extLst>
          </p:cNvPr>
          <p:cNvSpPr txBox="1"/>
          <p:nvPr/>
        </p:nvSpPr>
        <p:spPr>
          <a:xfrm>
            <a:off x="594105" y="1512172"/>
            <a:ext cx="11327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While </a:t>
            </a:r>
            <a:r>
              <a:rPr lang="en-US" sz="3200" dirty="0"/>
              <a:t>+ S + was/were + V-</a:t>
            </a:r>
            <a:r>
              <a:rPr lang="en-US" sz="3200" dirty="0" err="1"/>
              <a:t>ing</a:t>
            </a:r>
            <a:r>
              <a:rPr lang="en-US" sz="3200" dirty="0"/>
              <a:t> + O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/>
              <a:t>S</a:t>
            </a:r>
            <a:r>
              <a:rPr lang="en-US" sz="3200" dirty="0">
                <a:solidFill>
                  <a:prstClr val="black"/>
                </a:solidFill>
              </a:rPr>
              <a:t> + was/were + V-</a:t>
            </a:r>
            <a:r>
              <a:rPr lang="en-US" sz="3200" dirty="0" err="1">
                <a:solidFill>
                  <a:prstClr val="black"/>
                </a:solidFill>
              </a:rPr>
              <a:t>ing</a:t>
            </a:r>
            <a:r>
              <a:rPr lang="en-US" sz="3200" dirty="0">
                <a:solidFill>
                  <a:prstClr val="black"/>
                </a:solidFill>
              </a:rPr>
              <a:t> + O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ECB55E-BBE6-4055-8F7D-0C1956A137DC}"/>
              </a:ext>
            </a:extLst>
          </p:cNvPr>
          <p:cNvSpPr txBox="1"/>
          <p:nvPr/>
        </p:nvSpPr>
        <p:spPr>
          <a:xfrm>
            <a:off x="612371" y="2113582"/>
            <a:ext cx="10967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E.g.</a:t>
            </a:r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While </a:t>
            </a:r>
            <a:r>
              <a:rPr lang="en-US" sz="3200" dirty="0">
                <a:solidFill>
                  <a:srgbClr val="0070C0"/>
                </a:solidFill>
              </a:rPr>
              <a:t>we </a:t>
            </a:r>
            <a:r>
              <a:rPr lang="en-US" sz="3200" u="sng" dirty="0">
                <a:solidFill>
                  <a:srgbClr val="0070C0"/>
                </a:solidFill>
              </a:rPr>
              <a:t>were swimming</a:t>
            </a:r>
            <a:r>
              <a:rPr lang="en-US" sz="3200" dirty="0">
                <a:solidFill>
                  <a:srgbClr val="FF0000"/>
                </a:solidFill>
              </a:rPr>
              <a:t>,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70C0"/>
                </a:solidFill>
              </a:rPr>
              <a:t>my brother </a:t>
            </a:r>
            <a:r>
              <a:rPr lang="en-US" sz="3200" u="sng" dirty="0">
                <a:solidFill>
                  <a:srgbClr val="0070C0"/>
                </a:solidFill>
              </a:rPr>
              <a:t>was sleeping</a:t>
            </a:r>
            <a:r>
              <a:rPr lang="en-US" sz="3200" dirty="0"/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E02B2C-55BC-48C0-8648-04BEDF82A888}"/>
              </a:ext>
            </a:extLst>
          </p:cNvPr>
          <p:cNvSpPr txBox="1"/>
          <p:nvPr/>
        </p:nvSpPr>
        <p:spPr>
          <a:xfrm>
            <a:off x="753688" y="903335"/>
            <a:ext cx="10474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2.Two action were happening at the same time.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0B4443-13D7-42BE-8DCE-65FC8CA5596B}"/>
              </a:ext>
            </a:extLst>
          </p:cNvPr>
          <p:cNvSpPr txBox="1"/>
          <p:nvPr/>
        </p:nvSpPr>
        <p:spPr>
          <a:xfrm>
            <a:off x="612372" y="2767459"/>
            <a:ext cx="10043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 + was/were + V-</a:t>
            </a:r>
            <a:r>
              <a:rPr lang="en-US" sz="3200" dirty="0" err="1"/>
              <a:t>ing</a:t>
            </a:r>
            <a:r>
              <a:rPr lang="en-US" sz="3200" dirty="0"/>
              <a:t> + O </a:t>
            </a:r>
            <a:r>
              <a:rPr lang="en-US" sz="3200" dirty="0">
                <a:solidFill>
                  <a:srgbClr val="FF0000"/>
                </a:solidFill>
              </a:rPr>
              <a:t>while </a:t>
            </a:r>
            <a:r>
              <a:rPr lang="en-US" sz="3200" dirty="0"/>
              <a:t>S + was/were + V-</a:t>
            </a:r>
            <a:r>
              <a:rPr lang="en-US" sz="3200" dirty="0" err="1"/>
              <a:t>ing</a:t>
            </a:r>
            <a:r>
              <a:rPr lang="en-US" sz="3200" dirty="0"/>
              <a:t> + 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D1FFBA-C1F3-47C0-A757-785AF91A9369}"/>
              </a:ext>
            </a:extLst>
          </p:cNvPr>
          <p:cNvSpPr txBox="1"/>
          <p:nvPr/>
        </p:nvSpPr>
        <p:spPr>
          <a:xfrm>
            <a:off x="686452" y="3334825"/>
            <a:ext cx="10967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E.g. </a:t>
            </a:r>
            <a:r>
              <a:rPr lang="en-US" sz="3200" dirty="0">
                <a:solidFill>
                  <a:srgbClr val="0070C0"/>
                </a:solidFill>
                <a:sym typeface="Wingdings" panose="05000000000000000000" pitchFamily="2" charset="2"/>
              </a:rPr>
              <a:t>W</a:t>
            </a:r>
            <a:r>
              <a:rPr lang="en-US" sz="3200" dirty="0">
                <a:solidFill>
                  <a:srgbClr val="0070C0"/>
                </a:solidFill>
              </a:rPr>
              <a:t>e </a:t>
            </a:r>
            <a:r>
              <a:rPr lang="en-US" sz="3200" u="sng" dirty="0">
                <a:solidFill>
                  <a:srgbClr val="0070C0"/>
                </a:solidFill>
              </a:rPr>
              <a:t>were swimming</a:t>
            </a:r>
            <a:r>
              <a:rPr lang="en-US" sz="3200" dirty="0">
                <a:solidFill>
                  <a:srgbClr val="FF0000"/>
                </a:solidFill>
              </a:rPr>
              <a:t> while </a:t>
            </a:r>
            <a:r>
              <a:rPr lang="en-US" sz="3200" dirty="0">
                <a:solidFill>
                  <a:srgbClr val="0070C0"/>
                </a:solidFill>
              </a:rPr>
              <a:t>my brother </a:t>
            </a:r>
            <a:r>
              <a:rPr lang="en-US" sz="3200" u="sng" dirty="0">
                <a:solidFill>
                  <a:srgbClr val="0070C0"/>
                </a:solidFill>
              </a:rPr>
              <a:t>was sleeping</a:t>
            </a:r>
            <a:r>
              <a:rPr lang="en-US" sz="3200" dirty="0"/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E02B2C-55BC-48C0-8648-04BEDF82A888}"/>
              </a:ext>
            </a:extLst>
          </p:cNvPr>
          <p:cNvSpPr txBox="1"/>
          <p:nvPr/>
        </p:nvSpPr>
        <p:spPr>
          <a:xfrm>
            <a:off x="612371" y="3840635"/>
            <a:ext cx="11041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A past action that was in progress for period of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5D408-1684-F033-46CB-90DBEEFFFC09}"/>
              </a:ext>
            </a:extLst>
          </p:cNvPr>
          <p:cNvSpPr txBox="1"/>
          <p:nvPr/>
        </p:nvSpPr>
        <p:spPr>
          <a:xfrm>
            <a:off x="612371" y="4592047"/>
            <a:ext cx="11327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 She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waiting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you </a:t>
            </a:r>
            <a:r>
              <a:rPr kumimoji="0" lang="en-US" sz="3200" b="0" i="0" u="sng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yesterday  morning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53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14" y="0"/>
            <a:ext cx="12285814" cy="69684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A54BB4-06FA-4AB9-9D63-ECC190D755D7}"/>
              </a:ext>
            </a:extLst>
          </p:cNvPr>
          <p:cNvSpPr/>
          <p:nvPr/>
        </p:nvSpPr>
        <p:spPr>
          <a:xfrm>
            <a:off x="6477000" y="629835"/>
            <a:ext cx="5715000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29478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0F977FF-5A23-4A0C-926A-2A0D91B8A4A4}"/>
              </a:ext>
            </a:extLst>
          </p:cNvPr>
          <p:cNvSpPr txBox="1"/>
          <p:nvPr/>
        </p:nvSpPr>
        <p:spPr>
          <a:xfrm>
            <a:off x="707035" y="1411112"/>
            <a:ext cx="10777929" cy="49924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FF0000"/>
                </a:solidFill>
                <a:ea typeface="Times New Roman" panose="02020603050405020304" pitchFamily="18" charset="0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3600" b="0" dirty="0">
                <a:solidFill>
                  <a:schemeClr val="tx1"/>
                </a:solidFill>
              </a:rPr>
              <a:t>Our class </a:t>
            </a:r>
            <a:r>
              <a:rPr lang="en-US" sz="3600" dirty="0">
                <a:solidFill>
                  <a:schemeClr val="tx1"/>
                </a:solidFill>
              </a:rPr>
              <a:t>(1) ____________ (visit) </a:t>
            </a:r>
            <a:r>
              <a:rPr lang="en-US" sz="3600" b="0" dirty="0">
                <a:solidFill>
                  <a:schemeClr val="tx1"/>
                </a:solidFill>
              </a:rPr>
              <a:t>the zoo last week when a funny thing </a:t>
            </a:r>
            <a:r>
              <a:rPr lang="en-US" sz="3600" dirty="0">
                <a:solidFill>
                  <a:schemeClr val="tx1"/>
                </a:solidFill>
              </a:rPr>
              <a:t>(2) ___________ (happen)</a:t>
            </a:r>
            <a:r>
              <a:rPr lang="en-US" sz="3600" b="0" dirty="0">
                <a:solidFill>
                  <a:schemeClr val="tx1"/>
                </a:solidFill>
              </a:rPr>
              <a:t>. At about 9:30 a.m. that day, we </a:t>
            </a:r>
            <a:r>
              <a:rPr lang="en-US" sz="3600" dirty="0">
                <a:solidFill>
                  <a:schemeClr val="tx1"/>
                </a:solidFill>
              </a:rPr>
              <a:t>(3) _________________ (look) </a:t>
            </a:r>
            <a:r>
              <a:rPr lang="en-US" sz="3600" b="0" dirty="0">
                <a:solidFill>
                  <a:schemeClr val="tx1"/>
                </a:solidFill>
              </a:rPr>
              <a:t>at the gorillas. We </a:t>
            </a:r>
            <a:r>
              <a:rPr lang="en-US" sz="3600" dirty="0">
                <a:solidFill>
                  <a:schemeClr val="tx1"/>
                </a:solidFill>
              </a:rPr>
              <a:t>(4) _______________ (take) </a:t>
            </a:r>
            <a:r>
              <a:rPr lang="en-US" sz="3600" b="0" dirty="0">
                <a:solidFill>
                  <a:schemeClr val="tx1"/>
                </a:solidFill>
              </a:rPr>
              <a:t>photos when someone saw a snake on the floor. It was my pet snake!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471A1B-3B5D-4600-98E5-4FF709830291}"/>
              </a:ext>
            </a:extLst>
          </p:cNvPr>
          <p:cNvSpPr/>
          <p:nvPr/>
        </p:nvSpPr>
        <p:spPr>
          <a:xfrm>
            <a:off x="3757186" y="1577070"/>
            <a:ext cx="2595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was visiting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9C2406-3533-4406-B9E2-83FD494DB1B6}"/>
              </a:ext>
            </a:extLst>
          </p:cNvPr>
          <p:cNvSpPr/>
          <p:nvPr/>
        </p:nvSpPr>
        <p:spPr>
          <a:xfrm>
            <a:off x="5432251" y="2405415"/>
            <a:ext cx="2115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happened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DDDEF7-C5D8-490E-A863-7C3C18088C20}"/>
              </a:ext>
            </a:extLst>
          </p:cNvPr>
          <p:cNvSpPr/>
          <p:nvPr/>
        </p:nvSpPr>
        <p:spPr>
          <a:xfrm>
            <a:off x="6489906" y="3261009"/>
            <a:ext cx="2958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were looking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B0472C-C58B-4861-A5CE-9228401EF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53" y="454431"/>
            <a:ext cx="9845893" cy="107451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41F4AF-D855-4FCE-9170-76AB1F6E5D44}"/>
              </a:ext>
            </a:extLst>
          </p:cNvPr>
          <p:cNvSpPr/>
          <p:nvPr/>
        </p:nvSpPr>
        <p:spPr>
          <a:xfrm>
            <a:off x="5432251" y="4034293"/>
            <a:ext cx="2958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were taking</a:t>
            </a:r>
          </a:p>
        </p:txBody>
      </p:sp>
    </p:spTree>
    <p:extLst>
      <p:ext uri="{BB962C8B-B14F-4D97-AF65-F5344CB8AC3E}">
        <p14:creationId xmlns:p14="http://schemas.microsoft.com/office/powerpoint/2010/main" val="325302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0F977FF-5A23-4A0C-926A-2A0D91B8A4A4}"/>
              </a:ext>
            </a:extLst>
          </p:cNvPr>
          <p:cNvSpPr txBox="1"/>
          <p:nvPr/>
        </p:nvSpPr>
        <p:spPr>
          <a:xfrm>
            <a:off x="707035" y="1411112"/>
            <a:ext cx="10777929" cy="49924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FF0000"/>
                </a:solidFill>
                <a:ea typeface="Times New Roman" panose="02020603050405020304" pitchFamily="18" charset="0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3600" b="0" dirty="0">
                <a:solidFill>
                  <a:schemeClr val="tx1"/>
                </a:solidFill>
              </a:rPr>
              <a:t>While I </a:t>
            </a:r>
            <a:r>
              <a:rPr lang="en-US" sz="3600" dirty="0">
                <a:solidFill>
                  <a:schemeClr val="tx1"/>
                </a:solidFill>
              </a:rPr>
              <a:t>(5) ____________ (get) </a:t>
            </a:r>
            <a:r>
              <a:rPr lang="en-US" sz="3600" b="0" dirty="0">
                <a:solidFill>
                  <a:schemeClr val="tx1"/>
                </a:solidFill>
              </a:rPr>
              <a:t>ready at home that morning, my pet snake </a:t>
            </a:r>
            <a:r>
              <a:rPr lang="en-US" sz="3600" dirty="0">
                <a:solidFill>
                  <a:schemeClr val="tx1"/>
                </a:solidFill>
              </a:rPr>
              <a:t>(6) ____________ (fall)</a:t>
            </a:r>
            <a:r>
              <a:rPr lang="en-US" sz="3600" b="0" dirty="0">
                <a:solidFill>
                  <a:schemeClr val="tx1"/>
                </a:solidFill>
              </a:rPr>
              <a:t> into my school bag, but I didn’t see it. At the zoo, it </a:t>
            </a:r>
            <a:r>
              <a:rPr lang="en-US" sz="3600" dirty="0">
                <a:solidFill>
                  <a:schemeClr val="tx1"/>
                </a:solidFill>
              </a:rPr>
              <a:t>(7) _________ (get) </a:t>
            </a:r>
            <a:r>
              <a:rPr lang="en-US" sz="3600" b="0" dirty="0">
                <a:solidFill>
                  <a:schemeClr val="tx1"/>
                </a:solidFill>
              </a:rPr>
              <a:t>out of my bag. I </a:t>
            </a:r>
            <a:r>
              <a:rPr lang="en-US" sz="3600" dirty="0">
                <a:solidFill>
                  <a:schemeClr val="tx1"/>
                </a:solidFill>
              </a:rPr>
              <a:t>(8) ___________ (pick) </a:t>
            </a:r>
            <a:r>
              <a:rPr lang="en-US" sz="3600" b="0" dirty="0">
                <a:solidFill>
                  <a:schemeClr val="tx1"/>
                </a:solidFill>
              </a:rPr>
              <a:t>up my snake and calmly put it back into my bag. My classmates were all so amazed.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471A1B-3B5D-4600-98E5-4FF709830291}"/>
              </a:ext>
            </a:extLst>
          </p:cNvPr>
          <p:cNvSpPr/>
          <p:nvPr/>
        </p:nvSpPr>
        <p:spPr>
          <a:xfrm>
            <a:off x="3500514" y="1590976"/>
            <a:ext cx="2595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was getting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9C2406-3533-4406-B9E2-83FD494DB1B6}"/>
              </a:ext>
            </a:extLst>
          </p:cNvPr>
          <p:cNvSpPr/>
          <p:nvPr/>
        </p:nvSpPr>
        <p:spPr>
          <a:xfrm>
            <a:off x="7055390" y="2453893"/>
            <a:ext cx="2115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fell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DDDEF7-C5D8-490E-A863-7C3C18088C20}"/>
              </a:ext>
            </a:extLst>
          </p:cNvPr>
          <p:cNvSpPr/>
          <p:nvPr/>
        </p:nvSpPr>
        <p:spPr>
          <a:xfrm>
            <a:off x="1456626" y="4050903"/>
            <a:ext cx="2958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got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B0472C-C58B-4861-A5CE-9228401EF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53" y="454431"/>
            <a:ext cx="9845893" cy="107451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41F4AF-D855-4FCE-9170-76AB1F6E5D44}"/>
              </a:ext>
            </a:extLst>
          </p:cNvPr>
          <p:cNvSpPr/>
          <p:nvPr/>
        </p:nvSpPr>
        <p:spPr>
          <a:xfrm>
            <a:off x="8354600" y="4054154"/>
            <a:ext cx="2958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picked</a:t>
            </a:r>
          </a:p>
        </p:txBody>
      </p:sp>
    </p:spTree>
    <p:extLst>
      <p:ext uri="{BB962C8B-B14F-4D97-AF65-F5344CB8AC3E}">
        <p14:creationId xmlns:p14="http://schemas.microsoft.com/office/powerpoint/2010/main" val="135026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0F977FF-5A23-4A0C-926A-2A0D91B8A4A4}"/>
              </a:ext>
            </a:extLst>
          </p:cNvPr>
          <p:cNvSpPr txBox="1"/>
          <p:nvPr/>
        </p:nvSpPr>
        <p:spPr>
          <a:xfrm>
            <a:off x="707035" y="1876330"/>
            <a:ext cx="10777929" cy="33304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FF0000"/>
                </a:solidFill>
                <a:ea typeface="Times New Roman" panose="02020603050405020304" pitchFamily="18" charset="0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3600" b="0" dirty="0">
                <a:solidFill>
                  <a:schemeClr val="tx1"/>
                </a:solidFill>
              </a:rPr>
              <a:t>While my teacher </a:t>
            </a:r>
            <a:r>
              <a:rPr lang="en-US" sz="3600" dirty="0">
                <a:solidFill>
                  <a:schemeClr val="tx1"/>
                </a:solidFill>
              </a:rPr>
              <a:t>(9) ____________ (call) </a:t>
            </a:r>
            <a:r>
              <a:rPr lang="en-US" sz="3600" b="0" dirty="0">
                <a:solidFill>
                  <a:schemeClr val="tx1"/>
                </a:solidFill>
              </a:rPr>
              <a:t>the zookeepers for help, my classmates </a:t>
            </a:r>
            <a:r>
              <a:rPr lang="en-US" sz="3600" dirty="0">
                <a:solidFill>
                  <a:schemeClr val="tx1"/>
                </a:solidFill>
              </a:rPr>
              <a:t>(10) _____________ (take)</a:t>
            </a:r>
            <a:r>
              <a:rPr lang="en-US" sz="3600" b="0" dirty="0">
                <a:solidFill>
                  <a:schemeClr val="tx1"/>
                </a:solidFill>
              </a:rPr>
              <a:t> selfies with me. Everyone was so grateful and relieved.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471A1B-3B5D-4600-98E5-4FF709830291}"/>
              </a:ext>
            </a:extLst>
          </p:cNvPr>
          <p:cNvSpPr/>
          <p:nvPr/>
        </p:nvSpPr>
        <p:spPr>
          <a:xfrm>
            <a:off x="6095999" y="2042288"/>
            <a:ext cx="2595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was calling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9C2406-3533-4406-B9E2-83FD494DB1B6}"/>
              </a:ext>
            </a:extLst>
          </p:cNvPr>
          <p:cNvSpPr/>
          <p:nvPr/>
        </p:nvSpPr>
        <p:spPr>
          <a:xfrm>
            <a:off x="8472839" y="2895231"/>
            <a:ext cx="2772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were taking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B0472C-C58B-4861-A5CE-9228401EF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53" y="454431"/>
            <a:ext cx="9845893" cy="10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6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0F977FF-5A23-4A0C-926A-2A0D91B8A4A4}"/>
              </a:ext>
            </a:extLst>
          </p:cNvPr>
          <p:cNvSpPr txBox="1"/>
          <p:nvPr/>
        </p:nvSpPr>
        <p:spPr>
          <a:xfrm>
            <a:off x="707035" y="1603616"/>
            <a:ext cx="10777929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FF0000"/>
                </a:solidFill>
                <a:ea typeface="Times New Roman" panose="02020603050405020304" pitchFamily="18" charset="0"/>
              </a:defRPr>
            </a:lvl1pPr>
          </a:lstStyle>
          <a:p>
            <a:pPr algn="just"/>
            <a:r>
              <a:rPr lang="en-US" sz="3600" b="0" dirty="0">
                <a:solidFill>
                  <a:schemeClr val="tx1"/>
                </a:solidFill>
              </a:rPr>
              <a:t>1. She was traveling in Australia. She saw lots of exciting places. (while)</a:t>
            </a:r>
          </a:p>
          <a:p>
            <a:pPr algn="just"/>
            <a:r>
              <a:rPr lang="en-US" sz="3600" b="0" dirty="0">
                <a:solidFill>
                  <a:schemeClr val="tx1"/>
                </a:solidFill>
              </a:rPr>
              <a:t>She saw lots ___________________________________</a:t>
            </a:r>
          </a:p>
          <a:p>
            <a:pPr algn="just"/>
            <a:r>
              <a:rPr lang="en-US" sz="3600" b="0" dirty="0">
                <a:solidFill>
                  <a:schemeClr val="tx1"/>
                </a:solidFill>
              </a:rPr>
              <a:t>		     ___________.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471A1B-3B5D-4600-98E5-4FF709830291}"/>
              </a:ext>
            </a:extLst>
          </p:cNvPr>
          <p:cNvSpPr/>
          <p:nvPr/>
        </p:nvSpPr>
        <p:spPr>
          <a:xfrm>
            <a:off x="3243839" y="2711611"/>
            <a:ext cx="8241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of exciting places </a:t>
            </a:r>
            <a:r>
              <a:rPr lang="en-US" sz="3600" b="1" dirty="0">
                <a:solidFill>
                  <a:srgbClr val="0070C0"/>
                </a:solidFill>
              </a:rPr>
              <a:t>while</a:t>
            </a:r>
            <a:r>
              <a:rPr lang="en-US" sz="3600" b="1" dirty="0">
                <a:solidFill>
                  <a:srgbClr val="FF0000"/>
                </a:solidFill>
              </a:rPr>
              <a:t> she was traveling in Australia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AC1DB-B386-4BB1-809C-FA1CEE4E9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35" y="662417"/>
            <a:ext cx="10635109" cy="7053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E1F7A1-B73C-474D-8559-D727BDF0158B}"/>
              </a:ext>
            </a:extLst>
          </p:cNvPr>
          <p:cNvSpPr txBox="1"/>
          <p:nvPr/>
        </p:nvSpPr>
        <p:spPr>
          <a:xfrm>
            <a:off x="707035" y="4105645"/>
            <a:ext cx="10777929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FF0000"/>
                </a:solidFill>
                <a:ea typeface="Times New Roman" panose="02020603050405020304" pitchFamily="18" charset="0"/>
              </a:defRPr>
            </a:lvl1pPr>
          </a:lstStyle>
          <a:p>
            <a:pPr algn="just"/>
            <a:r>
              <a:rPr lang="en-US" sz="3600" b="0" dirty="0">
                <a:solidFill>
                  <a:schemeClr val="tx1"/>
                </a:solidFill>
              </a:rPr>
              <a:t>2. I took a photo of my sister. She was swimming in the ocean. (when) </a:t>
            </a:r>
          </a:p>
          <a:p>
            <a:pPr algn="just"/>
            <a:r>
              <a:rPr lang="en-US" sz="3600" b="0" dirty="0">
                <a:solidFill>
                  <a:schemeClr val="tx1"/>
                </a:solidFill>
              </a:rPr>
              <a:t>My sister was __________________________________</a:t>
            </a:r>
          </a:p>
          <a:p>
            <a:pPr algn="just"/>
            <a:r>
              <a:rPr lang="en-US" sz="3600" b="0" dirty="0">
                <a:solidFill>
                  <a:schemeClr val="tx1"/>
                </a:solidFill>
              </a:rPr>
              <a:t>		        _____________________.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000E81-4AF3-4E68-8DB1-812D48ECE8F8}"/>
              </a:ext>
            </a:extLst>
          </p:cNvPr>
          <p:cNvSpPr/>
          <p:nvPr/>
        </p:nvSpPr>
        <p:spPr>
          <a:xfrm>
            <a:off x="3500514" y="5186160"/>
            <a:ext cx="78416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was swimming in the ocean </a:t>
            </a:r>
            <a:r>
              <a:rPr lang="en-US" sz="3600" b="1" dirty="0">
                <a:solidFill>
                  <a:srgbClr val="0070C0"/>
                </a:solidFill>
              </a:rPr>
              <a:t>when</a:t>
            </a:r>
            <a:r>
              <a:rPr lang="en-US" sz="3600" b="1" dirty="0">
                <a:solidFill>
                  <a:srgbClr val="FF0000"/>
                </a:solidFill>
              </a:rPr>
              <a:t> I took a photo of her/my sister </a:t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1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0F977FF-5A23-4A0C-926A-2A0D91B8A4A4}"/>
              </a:ext>
            </a:extLst>
          </p:cNvPr>
          <p:cNvSpPr txBox="1"/>
          <p:nvPr/>
        </p:nvSpPr>
        <p:spPr>
          <a:xfrm>
            <a:off x="707035" y="1603616"/>
            <a:ext cx="10777929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FF0000"/>
                </a:solidFill>
                <a:ea typeface="Times New Roman" panose="02020603050405020304" pitchFamily="18" charset="0"/>
              </a:defRPr>
            </a:lvl1pPr>
          </a:lstStyle>
          <a:p>
            <a:pPr algn="just"/>
            <a:r>
              <a:rPr lang="en-US" sz="3600" b="0" dirty="0">
                <a:solidFill>
                  <a:schemeClr val="tx1"/>
                </a:solidFill>
              </a:rPr>
              <a:t>3. He was studying in university. He was working in a restaurant. (while)</a:t>
            </a:r>
          </a:p>
          <a:p>
            <a:pPr algn="just"/>
            <a:r>
              <a:rPr lang="en-US" sz="3600" b="0" dirty="0">
                <a:solidFill>
                  <a:srgbClr val="0070C0"/>
                </a:solidFill>
              </a:rPr>
              <a:t>While</a:t>
            </a:r>
            <a:r>
              <a:rPr lang="en-US" sz="3600" b="0" dirty="0">
                <a:solidFill>
                  <a:schemeClr val="tx1"/>
                </a:solidFill>
              </a:rPr>
              <a:t>_________________________________________</a:t>
            </a:r>
          </a:p>
          <a:p>
            <a:pPr algn="just"/>
            <a:r>
              <a:rPr lang="en-US" sz="3600" b="0" dirty="0">
                <a:solidFill>
                  <a:schemeClr val="tx1"/>
                </a:solidFill>
              </a:rPr>
              <a:t>	 ___________.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471A1B-3B5D-4600-98E5-4FF709830291}"/>
              </a:ext>
            </a:extLst>
          </p:cNvPr>
          <p:cNvSpPr/>
          <p:nvPr/>
        </p:nvSpPr>
        <p:spPr>
          <a:xfrm>
            <a:off x="1860885" y="2711611"/>
            <a:ext cx="9481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he was studying in university, he was working in a restaurant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AC1DB-B386-4BB1-809C-FA1CEE4E9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35" y="662417"/>
            <a:ext cx="10635109" cy="7053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E1F7A1-B73C-474D-8559-D727BDF0158B}"/>
              </a:ext>
            </a:extLst>
          </p:cNvPr>
          <p:cNvSpPr txBox="1"/>
          <p:nvPr/>
        </p:nvSpPr>
        <p:spPr>
          <a:xfrm>
            <a:off x="707035" y="4105645"/>
            <a:ext cx="10777929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FF0000"/>
                </a:solidFill>
                <a:ea typeface="Times New Roman" panose="02020603050405020304" pitchFamily="18" charset="0"/>
              </a:defRPr>
            </a:lvl1pPr>
          </a:lstStyle>
          <a:p>
            <a:pPr algn="just"/>
            <a:r>
              <a:rPr lang="en-US" sz="3600" b="0" dirty="0">
                <a:solidFill>
                  <a:schemeClr val="tx1"/>
                </a:solidFill>
              </a:rPr>
              <a:t>4. He started to feel depressed about his exam results. He was cycling home. (when)</a:t>
            </a:r>
          </a:p>
          <a:p>
            <a:pPr algn="just"/>
            <a:r>
              <a:rPr lang="en-US" sz="3600" b="0" dirty="0">
                <a:solidFill>
                  <a:schemeClr val="tx1"/>
                </a:solidFill>
              </a:rPr>
              <a:t>He was ________________________________________</a:t>
            </a:r>
          </a:p>
          <a:p>
            <a:pPr algn="just"/>
            <a:r>
              <a:rPr lang="en-US" sz="3600" b="0" dirty="0">
                <a:solidFill>
                  <a:schemeClr val="tx1"/>
                </a:solidFill>
              </a:rPr>
              <a:t>	     _____________________________.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000E81-4AF3-4E68-8DB1-812D48ECE8F8}"/>
              </a:ext>
            </a:extLst>
          </p:cNvPr>
          <p:cNvSpPr/>
          <p:nvPr/>
        </p:nvSpPr>
        <p:spPr>
          <a:xfrm>
            <a:off x="2181726" y="5186160"/>
            <a:ext cx="96733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was cycling home </a:t>
            </a:r>
            <a:r>
              <a:rPr lang="en-US" sz="3600" b="1" dirty="0">
                <a:solidFill>
                  <a:srgbClr val="0070C0"/>
                </a:solidFill>
              </a:rPr>
              <a:t>when</a:t>
            </a:r>
            <a:r>
              <a:rPr lang="en-US" sz="3600" b="1" dirty="0">
                <a:solidFill>
                  <a:srgbClr val="FF0000"/>
                </a:solidFill>
              </a:rPr>
              <a:t> he started to feel depressed about his exam results </a:t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9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47254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850362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Presentation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853471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Production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865914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844138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869024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0F977FF-5A23-4A0C-926A-2A0D91B8A4A4}"/>
              </a:ext>
            </a:extLst>
          </p:cNvPr>
          <p:cNvSpPr txBox="1"/>
          <p:nvPr/>
        </p:nvSpPr>
        <p:spPr>
          <a:xfrm>
            <a:off x="707035" y="1764036"/>
            <a:ext cx="10777929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FF0000"/>
                </a:solidFill>
                <a:ea typeface="Times New Roman" panose="02020603050405020304" pitchFamily="18" charset="0"/>
              </a:defRPr>
            </a:lvl1pPr>
          </a:lstStyle>
          <a:p>
            <a:pPr algn="just"/>
            <a:r>
              <a:rPr lang="en-US" sz="3600" b="0" dirty="0">
                <a:solidFill>
                  <a:schemeClr val="tx1"/>
                </a:solidFill>
              </a:rPr>
              <a:t>5. The adults were chatting about the news. All the children were playing. (while)</a:t>
            </a:r>
          </a:p>
          <a:p>
            <a:pPr algn="just"/>
            <a:r>
              <a:rPr lang="en-US" sz="3600" b="0" dirty="0">
                <a:solidFill>
                  <a:schemeClr val="tx1"/>
                </a:solidFill>
              </a:rPr>
              <a:t>The adults ____________________________________</a:t>
            </a:r>
          </a:p>
          <a:p>
            <a:pPr algn="just"/>
            <a:r>
              <a:rPr lang="en-US" sz="3600" b="0" dirty="0">
                <a:solidFill>
                  <a:schemeClr val="tx1"/>
                </a:solidFill>
              </a:rPr>
              <a:t>	 	 ___________________.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471A1B-3B5D-4600-98E5-4FF709830291}"/>
              </a:ext>
            </a:extLst>
          </p:cNvPr>
          <p:cNvSpPr/>
          <p:nvPr/>
        </p:nvSpPr>
        <p:spPr>
          <a:xfrm>
            <a:off x="2662989" y="2872031"/>
            <a:ext cx="86791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 were chatting about the news </a:t>
            </a:r>
            <a:r>
              <a:rPr lang="en-US" sz="3600" b="1" dirty="0">
                <a:solidFill>
                  <a:srgbClr val="0070C0"/>
                </a:solidFill>
              </a:rPr>
              <a:t>while</a:t>
            </a:r>
            <a:r>
              <a:rPr lang="en-US" sz="3600" b="1" dirty="0">
                <a:solidFill>
                  <a:srgbClr val="FF0000"/>
                </a:solidFill>
              </a:rPr>
              <a:t> all the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children were playing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AC1DB-B386-4BB1-809C-FA1CEE4E9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35" y="662417"/>
            <a:ext cx="10635109" cy="7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7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14" y="0"/>
            <a:ext cx="12285814" cy="69684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A54BB4-06FA-4AB9-9D63-ECC190D755D7}"/>
              </a:ext>
            </a:extLst>
          </p:cNvPr>
          <p:cNvSpPr/>
          <p:nvPr/>
        </p:nvSpPr>
        <p:spPr>
          <a:xfrm>
            <a:off x="6477000" y="629835"/>
            <a:ext cx="5715000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418884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65D7CBB8-C9E3-4F8A-BB35-17B54FDC1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3" y="4427621"/>
            <a:ext cx="2876734" cy="183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6FA2D4-3A22-4557-8D54-26ECD9893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21" y="598034"/>
            <a:ext cx="9587392" cy="5730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59E64D-547D-4853-BCFE-080555AE5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93" y="1608484"/>
            <a:ext cx="10490413" cy="701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6F80AF-BDEE-4648-8A72-652DDB5EE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9001" y="2310145"/>
            <a:ext cx="9867150" cy="211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5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1ACEB-8FA0-4ADF-9C28-032B1A976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20" y="673295"/>
            <a:ext cx="10575449" cy="2486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2987CB-23CD-45D0-89B7-39DB70BFA7FA}"/>
              </a:ext>
            </a:extLst>
          </p:cNvPr>
          <p:cNvSpPr txBox="1"/>
          <p:nvPr/>
        </p:nvSpPr>
        <p:spPr>
          <a:xfrm>
            <a:off x="867120" y="3429000"/>
            <a:ext cx="1097195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Suggested answers: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2. I felt embarrassed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while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 I was giving my presentation.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3.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While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 he was packing to go to university, he was anxious.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4. It started to rain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while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 I was riding my bike home.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7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94B0C1E-62A2-49C2-B1D4-8CD7114AEF62}"/>
              </a:ext>
            </a:extLst>
          </p:cNvPr>
          <p:cNvSpPr txBox="1"/>
          <p:nvPr/>
        </p:nvSpPr>
        <p:spPr>
          <a:xfrm>
            <a:off x="597158" y="400594"/>
            <a:ext cx="113948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chemeClr val="accent1"/>
                </a:solidFill>
                <a:effectLst/>
                <a:latin typeface="Calibri (body)"/>
              </a:rPr>
              <a:t>		a. Fill in the blanks with the correct form of the 			verbs in brackets.</a:t>
            </a:r>
            <a:r>
              <a:rPr lang="en-US" sz="3600" i="1" dirty="0">
                <a:solidFill>
                  <a:schemeClr val="accent1"/>
                </a:solidFill>
                <a:latin typeface="Calibri (body)"/>
              </a:rPr>
              <a:t> </a:t>
            </a:r>
            <a:br>
              <a:rPr lang="en-US" i="1" dirty="0">
                <a:solidFill>
                  <a:schemeClr val="accent1"/>
                </a:solidFill>
              </a:rPr>
            </a:b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54BBF2-2434-4EEB-8335-6D657C2CAC74}"/>
              </a:ext>
            </a:extLst>
          </p:cNvPr>
          <p:cNvSpPr txBox="1"/>
          <p:nvPr/>
        </p:nvSpPr>
        <p:spPr>
          <a:xfrm>
            <a:off x="597158" y="540238"/>
            <a:ext cx="1803142" cy="707886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Practice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WB – P3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38C279-55B2-432A-9911-3DC078045454}"/>
              </a:ext>
            </a:extLst>
          </p:cNvPr>
          <p:cNvSpPr txBox="1"/>
          <p:nvPr/>
        </p:nvSpPr>
        <p:spPr>
          <a:xfrm>
            <a:off x="597158" y="1741438"/>
            <a:ext cx="10985242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  <a:t>1. She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Calibri (body)"/>
              </a:rPr>
              <a:t>___________ (read)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  <a:t>her book while they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Calibri (body)"/>
              </a:rPr>
              <a:t>___________ (play)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  <a:t>outside.</a:t>
            </a:r>
            <a:b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  <a:t>2.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Calibri (body)"/>
              </a:rPr>
              <a:t>___________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  <a:t>you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Calibri (body)"/>
              </a:rPr>
              <a:t>___________ (notice)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  <a:t>anything strange while you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Calibri (body)"/>
              </a:rPr>
              <a:t>___________ (live)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  <a:t>at their house?</a:t>
            </a:r>
            <a:b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  <a:t>3. They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Calibri (body)"/>
              </a:rPr>
              <a:t>___________ (hang)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  <a:t>out all day yesterday.</a:t>
            </a:r>
            <a:endParaRPr lang="en-US" sz="3600" dirty="0">
              <a:latin typeface="Calibri (body)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8ECF36-499A-4F94-8C77-00972C6CD203}"/>
              </a:ext>
            </a:extLst>
          </p:cNvPr>
          <p:cNvSpPr/>
          <p:nvPr/>
        </p:nvSpPr>
        <p:spPr>
          <a:xfrm>
            <a:off x="1940592" y="1866508"/>
            <a:ext cx="2595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was reading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A90347-B37F-4473-BE1B-5EEF11EA4DC8}"/>
              </a:ext>
            </a:extLst>
          </p:cNvPr>
          <p:cNvSpPr/>
          <p:nvPr/>
        </p:nvSpPr>
        <p:spPr>
          <a:xfrm>
            <a:off x="642849" y="2667598"/>
            <a:ext cx="2854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were playing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3C3476-8E6F-4534-A10A-9FC5BE38C5CC}"/>
              </a:ext>
            </a:extLst>
          </p:cNvPr>
          <p:cNvSpPr/>
          <p:nvPr/>
        </p:nvSpPr>
        <p:spPr>
          <a:xfrm>
            <a:off x="1498729" y="3499002"/>
            <a:ext cx="5447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Did			      notice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3D26D4-8106-4C43-8518-AC1CBFC20647}"/>
              </a:ext>
            </a:extLst>
          </p:cNvPr>
          <p:cNvSpPr/>
          <p:nvPr/>
        </p:nvSpPr>
        <p:spPr>
          <a:xfrm>
            <a:off x="4066171" y="4330406"/>
            <a:ext cx="2595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were living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66655E-9783-4F33-B294-447F0D5C416B}"/>
              </a:ext>
            </a:extLst>
          </p:cNvPr>
          <p:cNvSpPr/>
          <p:nvPr/>
        </p:nvSpPr>
        <p:spPr>
          <a:xfrm>
            <a:off x="2022974" y="5184231"/>
            <a:ext cx="3126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were hanging</a:t>
            </a:r>
          </a:p>
        </p:txBody>
      </p:sp>
    </p:spTree>
    <p:extLst>
      <p:ext uri="{BB962C8B-B14F-4D97-AF65-F5344CB8AC3E}">
        <p14:creationId xmlns:p14="http://schemas.microsoft.com/office/powerpoint/2010/main" val="70256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E38C279-55B2-432A-9911-3DC078045454}"/>
              </a:ext>
            </a:extLst>
          </p:cNvPr>
          <p:cNvSpPr txBox="1"/>
          <p:nvPr/>
        </p:nvSpPr>
        <p:spPr>
          <a:xfrm>
            <a:off x="603379" y="1036588"/>
            <a:ext cx="10985242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  <a:t>4. We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Calibri (body)"/>
              </a:rPr>
              <a:t>___________ (walk)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  <a:t>home when we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Calibri (body)"/>
              </a:rPr>
              <a:t>___________ (see)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  <a:t>a kitten in a parking lot.</a:t>
            </a:r>
            <a:b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  <a:t>5. She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Calibri (body)"/>
              </a:rPr>
              <a:t>___________ (ride)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  <a:t>her bike home when someone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Calibri (body)"/>
              </a:rPr>
              <a:t>___________ (call)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  <a:t>her name.</a:t>
            </a:r>
            <a:b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  <a:t>6. We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Calibri (body)"/>
              </a:rPr>
              <a:t>___________ (run)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  <a:t>home yesterday at 3:30 in the afternoon.</a:t>
            </a:r>
            <a:r>
              <a:rPr lang="en-US" sz="3600" dirty="0">
                <a:latin typeface="Calibri (body)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345D7D-CD6D-45CD-9D16-C059922ABA7B}"/>
              </a:ext>
            </a:extLst>
          </p:cNvPr>
          <p:cNvSpPr/>
          <p:nvPr/>
        </p:nvSpPr>
        <p:spPr>
          <a:xfrm>
            <a:off x="1870203" y="1204615"/>
            <a:ext cx="3289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were walking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6A0CB6-31C8-4D48-9021-B3122AE8FA9D}"/>
              </a:ext>
            </a:extLst>
          </p:cNvPr>
          <p:cNvSpPr/>
          <p:nvPr/>
        </p:nvSpPr>
        <p:spPr>
          <a:xfrm>
            <a:off x="9402711" y="1204614"/>
            <a:ext cx="2595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saw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1C8AAA-B92A-470B-8071-B80C1F04E45E}"/>
              </a:ext>
            </a:extLst>
          </p:cNvPr>
          <p:cNvSpPr/>
          <p:nvPr/>
        </p:nvSpPr>
        <p:spPr>
          <a:xfrm>
            <a:off x="1998539" y="2807085"/>
            <a:ext cx="2595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was riding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2A728F-1B30-4C4F-8454-AC023FD62170}"/>
              </a:ext>
            </a:extLst>
          </p:cNvPr>
          <p:cNvSpPr/>
          <p:nvPr/>
        </p:nvSpPr>
        <p:spPr>
          <a:xfrm>
            <a:off x="1096336" y="3636065"/>
            <a:ext cx="2595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called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A06EC1-8AA6-4DBD-948D-25EB7AC97CC7}"/>
              </a:ext>
            </a:extLst>
          </p:cNvPr>
          <p:cNvSpPr/>
          <p:nvPr/>
        </p:nvSpPr>
        <p:spPr>
          <a:xfrm>
            <a:off x="1742369" y="4465045"/>
            <a:ext cx="2723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were running</a:t>
            </a:r>
          </a:p>
        </p:txBody>
      </p:sp>
    </p:spTree>
    <p:extLst>
      <p:ext uri="{BB962C8B-B14F-4D97-AF65-F5344CB8AC3E}">
        <p14:creationId xmlns:p14="http://schemas.microsoft.com/office/powerpoint/2010/main" val="294306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94B0C1E-62A2-49C2-B1D4-8CD7114AEF62}"/>
              </a:ext>
            </a:extLst>
          </p:cNvPr>
          <p:cNvSpPr txBox="1"/>
          <p:nvPr/>
        </p:nvSpPr>
        <p:spPr>
          <a:xfrm>
            <a:off x="597158" y="540238"/>
            <a:ext cx="113948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chemeClr val="accent1"/>
                </a:solidFill>
                <a:effectLst/>
                <a:latin typeface="Calibri (body)"/>
              </a:rPr>
              <a:t>		</a:t>
            </a:r>
            <a:r>
              <a:rPr lang="en-US" sz="3600" i="1" dirty="0">
                <a:solidFill>
                  <a:schemeClr val="accent1"/>
                </a:solidFill>
                <a:effectLst/>
                <a:latin typeface="Calibri (body)"/>
              </a:rPr>
              <a:t>b. </a:t>
            </a:r>
            <a:r>
              <a:rPr lang="en-US" sz="3600" i="1" dirty="0">
                <a:solidFill>
                  <a:schemeClr val="accent1"/>
                </a:solidFill>
                <a:latin typeface="Calibri (body)"/>
              </a:rPr>
              <a:t>Write sentences using the prompts and </a:t>
            </a:r>
            <a:r>
              <a:rPr lang="en-US" sz="3600" b="1" i="1" dirty="0">
                <a:solidFill>
                  <a:schemeClr val="accent1"/>
                </a:solidFill>
                <a:latin typeface="Calibri (body)"/>
              </a:rPr>
              <a:t>when</a:t>
            </a:r>
            <a:r>
              <a:rPr lang="en-US" sz="3600" i="1" dirty="0">
                <a:solidFill>
                  <a:schemeClr val="accent1"/>
                </a:solidFill>
                <a:latin typeface="Calibri (body)"/>
              </a:rPr>
              <a:t> or 		</a:t>
            </a:r>
            <a:r>
              <a:rPr lang="en-US" sz="3600" b="1" i="1" dirty="0">
                <a:solidFill>
                  <a:schemeClr val="accent1"/>
                </a:solidFill>
                <a:latin typeface="Calibri (body)"/>
              </a:rPr>
              <a:t>while</a:t>
            </a:r>
            <a:r>
              <a:rPr lang="en-US" sz="3600" i="1" dirty="0">
                <a:solidFill>
                  <a:schemeClr val="accent1"/>
                </a:solidFill>
                <a:latin typeface="Calibri (body)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54BBF2-2434-4EEB-8335-6D657C2CAC74}"/>
              </a:ext>
            </a:extLst>
          </p:cNvPr>
          <p:cNvSpPr txBox="1"/>
          <p:nvPr/>
        </p:nvSpPr>
        <p:spPr>
          <a:xfrm>
            <a:off x="597158" y="540238"/>
            <a:ext cx="1803142" cy="707886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Practice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WB – P3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38C279-55B2-432A-9911-3DC078045454}"/>
              </a:ext>
            </a:extLst>
          </p:cNvPr>
          <p:cNvSpPr txBox="1"/>
          <p:nvPr/>
        </p:nvSpPr>
        <p:spPr>
          <a:xfrm>
            <a:off x="361951" y="2151013"/>
            <a:ext cx="113948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  <a:t>1. She/make/lots/new friends – she/study/university</a:t>
            </a:r>
            <a:b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  <a:t>____________________________________________________________</a:t>
            </a:r>
            <a:b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  <a:t>2. The dog/make/lots/noise – I/try/sleep</a:t>
            </a:r>
            <a:b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  <a:t>_____________________________________________________</a:t>
            </a:r>
            <a:endParaRPr lang="en-US" sz="3600" dirty="0">
              <a:latin typeface="Calibri (body)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345D7D-CD6D-45CD-9D16-C059922ABA7B}"/>
              </a:ext>
            </a:extLst>
          </p:cNvPr>
          <p:cNvSpPr/>
          <p:nvPr/>
        </p:nvSpPr>
        <p:spPr>
          <a:xfrm>
            <a:off x="361950" y="2688230"/>
            <a:ext cx="1139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She made lots of new friends </a:t>
            </a:r>
            <a:r>
              <a:rPr lang="en-US" sz="3600" b="1" dirty="0">
                <a:solidFill>
                  <a:srgbClr val="0070C0"/>
                </a:solidFill>
              </a:rPr>
              <a:t>while</a:t>
            </a:r>
            <a:r>
              <a:rPr lang="en-US" sz="3600" b="1" dirty="0">
                <a:solidFill>
                  <a:srgbClr val="FF0000"/>
                </a:solidFill>
              </a:rPr>
              <a:t> she was studying in/at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university.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1C8AAA-B92A-470B-8071-B80C1F04E45E}"/>
              </a:ext>
            </a:extLst>
          </p:cNvPr>
          <p:cNvSpPr/>
          <p:nvPr/>
        </p:nvSpPr>
        <p:spPr>
          <a:xfrm>
            <a:off x="361950" y="4274671"/>
            <a:ext cx="1139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 dog was making lots of noise </a:t>
            </a:r>
            <a:r>
              <a:rPr lang="en-US" sz="3600" b="1" dirty="0">
                <a:solidFill>
                  <a:srgbClr val="0070C0"/>
                </a:solidFill>
              </a:rPr>
              <a:t>while</a:t>
            </a:r>
            <a:r>
              <a:rPr lang="en-US" sz="3600" b="1" dirty="0">
                <a:solidFill>
                  <a:srgbClr val="FF0000"/>
                </a:solidFill>
              </a:rPr>
              <a:t> I was trying to sleep. </a:t>
            </a:r>
          </a:p>
        </p:txBody>
      </p:sp>
    </p:spTree>
    <p:extLst>
      <p:ext uri="{BB962C8B-B14F-4D97-AF65-F5344CB8AC3E}">
        <p14:creationId xmlns:p14="http://schemas.microsoft.com/office/powerpoint/2010/main" val="25060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E38C279-55B2-432A-9911-3DC078045454}"/>
              </a:ext>
            </a:extLst>
          </p:cNvPr>
          <p:cNvSpPr txBox="1"/>
          <p:nvPr/>
        </p:nvSpPr>
        <p:spPr>
          <a:xfrm>
            <a:off x="301793" y="690177"/>
            <a:ext cx="113948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  <a:t>3. I/study/math test – mom/ask me/look after/little brother</a:t>
            </a:r>
            <a:b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  <a:t>___________________________________________________________________________________</a:t>
            </a:r>
          </a:p>
          <a:p>
            <a:endParaRPr lang="en-US" sz="3600" dirty="0">
              <a:solidFill>
                <a:srgbClr val="242021"/>
              </a:solidFill>
              <a:latin typeface="Calibri (body)"/>
            </a:endParaRPr>
          </a:p>
          <a:p>
            <a:r>
              <a:rPr lang="en-US" sz="3600" dirty="0">
                <a:latin typeface="Calibri (body)"/>
              </a:rPr>
              <a:t>4. They/make/pizza – the lights/go out </a:t>
            </a:r>
          </a:p>
          <a:p>
            <a:r>
              <a:rPr lang="en-US" sz="3600" dirty="0">
                <a:latin typeface="Calibri (body)"/>
              </a:rPr>
              <a:t>_________________________________________________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A06EC1-8AA6-4DBD-948D-25EB7AC97CC7}"/>
              </a:ext>
            </a:extLst>
          </p:cNvPr>
          <p:cNvSpPr/>
          <p:nvPr/>
        </p:nvSpPr>
        <p:spPr>
          <a:xfrm>
            <a:off x="524582" y="1258257"/>
            <a:ext cx="10949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 was studying for my math test </a:t>
            </a:r>
            <a:r>
              <a:rPr lang="en-US" sz="3600" b="1" dirty="0">
                <a:solidFill>
                  <a:srgbClr val="0070C0"/>
                </a:solidFill>
              </a:rPr>
              <a:t>when</a:t>
            </a:r>
            <a:r>
              <a:rPr lang="en-US" sz="3600" b="1" dirty="0">
                <a:solidFill>
                  <a:srgbClr val="FF0000"/>
                </a:solidFill>
              </a:rPr>
              <a:t> my mom asked me to look after my little brother.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543F92-18B4-4D27-88FB-587E8572D423}"/>
              </a:ext>
            </a:extLst>
          </p:cNvPr>
          <p:cNvSpPr/>
          <p:nvPr/>
        </p:nvSpPr>
        <p:spPr>
          <a:xfrm>
            <a:off x="365961" y="3428082"/>
            <a:ext cx="10949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They were making pizza </a:t>
            </a:r>
            <a:r>
              <a:rPr lang="en-US" sz="3600" b="1" dirty="0">
                <a:solidFill>
                  <a:srgbClr val="0070C0"/>
                </a:solidFill>
              </a:rPr>
              <a:t>when</a:t>
            </a:r>
            <a:r>
              <a:rPr lang="en-US" sz="3600" b="1" dirty="0">
                <a:solidFill>
                  <a:srgbClr val="FF0000"/>
                </a:solidFill>
              </a:rPr>
              <a:t> the lights went out.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88BC1-36A8-4527-9FD8-04986D854904}"/>
              </a:ext>
            </a:extLst>
          </p:cNvPr>
          <p:cNvSpPr txBox="1"/>
          <p:nvPr/>
        </p:nvSpPr>
        <p:spPr>
          <a:xfrm>
            <a:off x="301793" y="4628411"/>
            <a:ext cx="113948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  <a:latin typeface="Calibri (body)"/>
              </a:rPr>
              <a:t>5. He/do/homework – sister/chat/on the phone </a:t>
            </a:r>
            <a:b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  <a:latin typeface="Calibri (body)"/>
              </a:rPr>
              <a:t>_______________________________________________________________</a:t>
            </a:r>
            <a:endParaRPr lang="en-US" sz="3600" dirty="0">
              <a:solidFill>
                <a:srgbClr val="242021"/>
              </a:solidFill>
              <a:latin typeface="Calibri (body)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8F960F-BB48-44D3-A3B8-BB15E8587D4F}"/>
              </a:ext>
            </a:extLst>
          </p:cNvPr>
          <p:cNvSpPr/>
          <p:nvPr/>
        </p:nvSpPr>
        <p:spPr>
          <a:xfrm>
            <a:off x="524582" y="5196491"/>
            <a:ext cx="10949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He was doing his homework </a:t>
            </a:r>
            <a:r>
              <a:rPr lang="en-US" sz="3600" b="1" dirty="0">
                <a:solidFill>
                  <a:srgbClr val="0070C0"/>
                </a:solidFill>
              </a:rPr>
              <a:t>while</a:t>
            </a:r>
            <a:r>
              <a:rPr lang="en-US" sz="3600" b="1" dirty="0">
                <a:solidFill>
                  <a:srgbClr val="FF0000"/>
                </a:solidFill>
              </a:rPr>
              <a:t> his sister was chatting on the phone. </a:t>
            </a:r>
          </a:p>
        </p:txBody>
      </p:sp>
    </p:spTree>
    <p:extLst>
      <p:ext uri="{BB962C8B-B14F-4D97-AF65-F5344CB8AC3E}">
        <p14:creationId xmlns:p14="http://schemas.microsoft.com/office/powerpoint/2010/main" val="100015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BCA3B2-F0E6-4AA2-B29F-B39CDFD49780}"/>
              </a:ext>
            </a:extLst>
          </p:cNvPr>
          <p:cNvSpPr txBox="1"/>
          <p:nvPr/>
        </p:nvSpPr>
        <p:spPr>
          <a:xfrm>
            <a:off x="382385" y="770313"/>
            <a:ext cx="11432771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Make sentences using While</a:t>
            </a:r>
            <a:r>
              <a:rPr lang="en-US" sz="3600" i="1">
                <a:solidFill>
                  <a:srgbClr val="0070C0"/>
                </a:solidFill>
              </a:rPr>
              <a:t>/ When </a:t>
            </a:r>
            <a:r>
              <a:rPr lang="en-US" sz="3600" i="1" dirty="0">
                <a:solidFill>
                  <a:srgbClr val="0070C0"/>
                </a:solidFill>
              </a:rPr>
              <a:t>and Past continuous/ Past simple. Share your sentences with the class.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3F25D1-DA8A-402C-A2F3-A00F97334AF8}"/>
              </a:ext>
            </a:extLst>
          </p:cNvPr>
          <p:cNvSpPr txBox="1"/>
          <p:nvPr/>
        </p:nvSpPr>
        <p:spPr>
          <a:xfrm>
            <a:off x="379614" y="2066049"/>
            <a:ext cx="11432771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C00000"/>
                </a:solidFill>
              </a:rPr>
              <a:t>While I was writing this sentence, some of my classmates were talking.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7C5AE-FB76-4553-AA1B-319786D5FC0B}"/>
              </a:ext>
            </a:extLst>
          </p:cNvPr>
          <p:cNvSpPr txBox="1"/>
          <p:nvPr/>
        </p:nvSpPr>
        <p:spPr>
          <a:xfrm>
            <a:off x="379614" y="3361785"/>
            <a:ext cx="11432771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C00000"/>
                </a:solidFill>
              </a:rPr>
              <a:t>While I was writing this sentence, my classmate dropped her book on the floor.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E659C-8128-49A7-82C4-2E6DA7ED5EB2}"/>
              </a:ext>
            </a:extLst>
          </p:cNvPr>
          <p:cNvSpPr txBox="1"/>
          <p:nvPr/>
        </p:nvSpPr>
        <p:spPr>
          <a:xfrm>
            <a:off x="379614" y="4657521"/>
            <a:ext cx="1143277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C00000"/>
                </a:solidFill>
              </a:rPr>
              <a:t>While I was writing this sentence, …………………………….. </a:t>
            </a:r>
          </a:p>
        </p:txBody>
      </p:sp>
    </p:spTree>
    <p:extLst>
      <p:ext uri="{BB962C8B-B14F-4D97-AF65-F5344CB8AC3E}">
        <p14:creationId xmlns:p14="http://schemas.microsoft.com/office/powerpoint/2010/main" val="256658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BCA3B2-F0E6-4AA2-B29F-B39CDFD49780}"/>
              </a:ext>
            </a:extLst>
          </p:cNvPr>
          <p:cNvSpPr txBox="1"/>
          <p:nvPr/>
        </p:nvSpPr>
        <p:spPr>
          <a:xfrm>
            <a:off x="382385" y="770313"/>
            <a:ext cx="11432771" cy="175432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Complete the half of the sentences using While/ When and Past continuous/ Past simple. Share your sentences with the class.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7C5AE-FB76-4553-AA1B-319786D5FC0B}"/>
              </a:ext>
            </a:extLst>
          </p:cNvPr>
          <p:cNvSpPr txBox="1"/>
          <p:nvPr/>
        </p:nvSpPr>
        <p:spPr>
          <a:xfrm>
            <a:off x="379614" y="3133033"/>
            <a:ext cx="1143277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C00000"/>
                </a:solidFill>
              </a:rPr>
              <a:t>When my classmate dropped her book on the floor, ……………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E659C-8128-49A7-82C4-2E6DA7ED5EB2}"/>
              </a:ext>
            </a:extLst>
          </p:cNvPr>
          <p:cNvSpPr txBox="1"/>
          <p:nvPr/>
        </p:nvSpPr>
        <p:spPr>
          <a:xfrm>
            <a:off x="429491" y="4214176"/>
            <a:ext cx="1143277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C00000"/>
                </a:solidFill>
              </a:rPr>
              <a:t>While I was writing this sentence, …………………………….. </a:t>
            </a:r>
          </a:p>
        </p:txBody>
      </p:sp>
    </p:spTree>
    <p:extLst>
      <p:ext uri="{BB962C8B-B14F-4D97-AF65-F5344CB8AC3E}">
        <p14:creationId xmlns:p14="http://schemas.microsoft.com/office/powerpoint/2010/main" val="39349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529" y="566862"/>
            <a:ext cx="5561497" cy="5724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practice and use </a:t>
            </a:r>
            <a:r>
              <a:rPr lang="en-US" sz="3600" i="1" dirty="0">
                <a:solidFill>
                  <a:srgbClr val="0070C0"/>
                </a:solidFill>
              </a:rPr>
              <a:t>Past continuous (with while) </a:t>
            </a:r>
            <a:r>
              <a:rPr lang="en-US" sz="3600" dirty="0">
                <a:solidFill>
                  <a:srgbClr val="0070C0"/>
                </a:solidFill>
              </a:rPr>
              <a:t>correctly.</a:t>
            </a: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275"/>
            <a:ext cx="8494095" cy="58134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101517" y="1616401"/>
            <a:ext cx="901572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Past Continuous (with while)</a:t>
            </a:r>
          </a:p>
        </p:txBody>
      </p:sp>
    </p:spTree>
    <p:extLst>
      <p:ext uri="{BB962C8B-B14F-4D97-AF65-F5344CB8AC3E}">
        <p14:creationId xmlns:p14="http://schemas.microsoft.com/office/powerpoint/2010/main" val="2237482687"/>
      </p:ext>
    </p:extLst>
  </p:cSld>
  <p:clrMapOvr>
    <a:masterClrMapping/>
  </p:clrMapOvr>
  <p:transition spd="med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324099" y="2243918"/>
            <a:ext cx="9715501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Grammar: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and use Past Continuous with while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and use Simple Past form of verbs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Speaking: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   practice making sentences, using Past Continuous with while 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496" y="1646758"/>
            <a:ext cx="11500105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Past Continuous (with while) and make sentences using them.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3 WB.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(Pronunciation &amp; Speaking pages 6 &amp; 7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" y="488988"/>
            <a:ext cx="8609644" cy="57391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65166" y="62983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D2C21E-9C96-4C87-8A1E-80B47C421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097" y="1461162"/>
            <a:ext cx="8317187" cy="44938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E62B31-6BBE-4F1B-AE0A-5F0202CCA406}"/>
              </a:ext>
            </a:extLst>
          </p:cNvPr>
          <p:cNvSpPr txBox="1"/>
          <p:nvPr/>
        </p:nvSpPr>
        <p:spPr>
          <a:xfrm>
            <a:off x="1939636" y="731238"/>
            <a:ext cx="9282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Play the vocabulary game on DHA on </a:t>
            </a:r>
            <a:r>
              <a:rPr lang="en-US" sz="3200" i="1" dirty="0" err="1">
                <a:solidFill>
                  <a:srgbClr val="0070C0"/>
                </a:solidFill>
              </a:rPr>
              <a:t>Eduhome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5C12D0-AE85-49F8-8348-534443A748CD}"/>
              </a:ext>
            </a:extLst>
          </p:cNvPr>
          <p:cNvSpPr txBox="1"/>
          <p:nvPr/>
        </p:nvSpPr>
        <p:spPr>
          <a:xfrm>
            <a:off x="144087" y="3521826"/>
            <a:ext cx="35910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https://ln.run/PqWI3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804699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14" y="0"/>
            <a:ext cx="12285814" cy="69684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A54BB4-06FA-4AB9-9D63-ECC190D755D7}"/>
              </a:ext>
            </a:extLst>
          </p:cNvPr>
          <p:cNvSpPr/>
          <p:nvPr/>
        </p:nvSpPr>
        <p:spPr>
          <a:xfrm>
            <a:off x="6477000" y="629835"/>
            <a:ext cx="5715000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C9839C-EE37-42E0-8536-B228A9C3F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92" y="516229"/>
            <a:ext cx="9762066" cy="586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992E66-464E-4A95-A70B-77EA780F8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973" y="1775084"/>
            <a:ext cx="9960203" cy="4633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DBF61E-E35C-4B94-8701-6D0B1BED3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24" y="1024679"/>
            <a:ext cx="4456226" cy="73293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654A38-51A4-40BD-8D08-7A44920D2EED}"/>
              </a:ext>
            </a:extLst>
          </p:cNvPr>
          <p:cNvCxnSpPr>
            <a:cxnSpLocks/>
          </p:cNvCxnSpPr>
          <p:nvPr/>
        </p:nvCxnSpPr>
        <p:spPr>
          <a:xfrm>
            <a:off x="6467475" y="3520474"/>
            <a:ext cx="23812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0F4DE0-4C42-4BBA-8D1D-BA9CDA7B9A6F}"/>
              </a:ext>
            </a:extLst>
          </p:cNvPr>
          <p:cNvCxnSpPr>
            <a:cxnSpLocks/>
          </p:cNvCxnSpPr>
          <p:nvPr/>
        </p:nvCxnSpPr>
        <p:spPr>
          <a:xfrm>
            <a:off x="4143375" y="5549299"/>
            <a:ext cx="3162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1A0EA2-E36A-45D5-BAA1-5F9DCD7DC320}"/>
              </a:ext>
            </a:extLst>
          </p:cNvPr>
          <p:cNvCxnSpPr>
            <a:cxnSpLocks/>
          </p:cNvCxnSpPr>
          <p:nvPr/>
        </p:nvCxnSpPr>
        <p:spPr>
          <a:xfrm>
            <a:off x="3086100" y="6120799"/>
            <a:ext cx="33051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20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FE89A7-AE21-4F6D-8A4F-FCD85F5D2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91" y="2227072"/>
            <a:ext cx="11093617" cy="34996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C9839C-EE37-42E0-8536-B228A9C3F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92" y="516229"/>
            <a:ext cx="9762066" cy="5867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DBF61E-E35C-4B94-8701-6D0B1BED3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24" y="1024679"/>
            <a:ext cx="4456226" cy="73293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654A38-51A4-40BD-8D08-7A44920D2EED}"/>
              </a:ext>
            </a:extLst>
          </p:cNvPr>
          <p:cNvCxnSpPr>
            <a:cxnSpLocks/>
          </p:cNvCxnSpPr>
          <p:nvPr/>
        </p:nvCxnSpPr>
        <p:spPr>
          <a:xfrm>
            <a:off x="1467587" y="3549049"/>
            <a:ext cx="36092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0F4DE0-4C42-4BBA-8D1D-BA9CDA7B9A6F}"/>
              </a:ext>
            </a:extLst>
          </p:cNvPr>
          <p:cNvCxnSpPr>
            <a:cxnSpLocks/>
          </p:cNvCxnSpPr>
          <p:nvPr/>
        </p:nvCxnSpPr>
        <p:spPr>
          <a:xfrm>
            <a:off x="6867525" y="3549049"/>
            <a:ext cx="40671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B769AA-082F-4380-8F6C-3CBBE09FD652}"/>
              </a:ext>
            </a:extLst>
          </p:cNvPr>
          <p:cNvCxnSpPr>
            <a:cxnSpLocks/>
          </p:cNvCxnSpPr>
          <p:nvPr/>
        </p:nvCxnSpPr>
        <p:spPr>
          <a:xfrm>
            <a:off x="5372837" y="5320699"/>
            <a:ext cx="36092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4126E13-9A30-4045-8796-52C2FB1FC948}"/>
              </a:ext>
            </a:extLst>
          </p:cNvPr>
          <p:cNvGrpSpPr/>
          <p:nvPr/>
        </p:nvGrpSpPr>
        <p:grpSpPr>
          <a:xfrm>
            <a:off x="3609975" y="1112635"/>
            <a:ext cx="8391240" cy="5082667"/>
            <a:chOff x="3609975" y="1112635"/>
            <a:chExt cx="8391240" cy="50826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8AACFE-481C-4001-B84E-E6516C45C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5099" y="1112635"/>
              <a:ext cx="5856116" cy="5082667"/>
            </a:xfrm>
            <a:prstGeom prst="rect">
              <a:avLst/>
            </a:prstGeom>
          </p:spPr>
        </p:pic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A6EED024-16E0-4AE5-A2E7-E9EAAA41AAEF}"/>
                </a:ext>
              </a:extLst>
            </p:cNvPr>
            <p:cNvSpPr/>
            <p:nvPr/>
          </p:nvSpPr>
          <p:spPr>
            <a:xfrm>
              <a:off x="3609975" y="5230713"/>
              <a:ext cx="5829300" cy="952500"/>
            </a:xfrm>
            <a:prstGeom prst="wedgeRoundRectCallout">
              <a:avLst>
                <a:gd name="adj1" fmla="val 34124"/>
                <a:gd name="adj2" fmla="val -64500"/>
                <a:gd name="adj3" fmla="val 16667"/>
              </a:avLst>
            </a:prstGeom>
            <a:solidFill>
              <a:srgbClr val="FFE89D"/>
            </a:solidFill>
            <a:ln>
              <a:solidFill>
                <a:srgbClr val="FFE8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I _______ this photo ________ I _____________ Egypt.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409A4E6-01B2-4547-9189-F310B8B600A3}"/>
              </a:ext>
            </a:extLst>
          </p:cNvPr>
          <p:cNvSpPr/>
          <p:nvPr/>
        </p:nvSpPr>
        <p:spPr>
          <a:xfrm>
            <a:off x="4322117" y="5132898"/>
            <a:ext cx="2115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took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CD504C-D4CB-4FC3-96D5-98C5511F8A4F}"/>
              </a:ext>
            </a:extLst>
          </p:cNvPr>
          <p:cNvSpPr/>
          <p:nvPr/>
        </p:nvSpPr>
        <p:spPr>
          <a:xfrm>
            <a:off x="7624110" y="5146476"/>
            <a:ext cx="2115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while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50E583-5438-4DE2-A929-3A5F80F1AA90}"/>
              </a:ext>
            </a:extLst>
          </p:cNvPr>
          <p:cNvSpPr/>
          <p:nvPr/>
        </p:nvSpPr>
        <p:spPr>
          <a:xfrm>
            <a:off x="4811506" y="5617135"/>
            <a:ext cx="287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was visiting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612761-7F37-4BAD-9630-17D045DE1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85" y="506974"/>
            <a:ext cx="8047417" cy="624894"/>
          </a:xfrm>
          <a:prstGeom prst="rect">
            <a:avLst/>
          </a:prstGeom>
        </p:spPr>
      </p:pic>
      <p:pic>
        <p:nvPicPr>
          <p:cNvPr id="11" name="CD1 TRACK 04">
            <a:hlinkClick r:id="" action="ppaction://media"/>
            <a:extLst>
              <a:ext uri="{FF2B5EF4-FFF2-40B4-BE49-F238E27FC236}">
                <a16:creationId xmlns:a16="http://schemas.microsoft.com/office/drawing/2014/main" id="{769A0779-34A9-4430-990C-FED84DFE0D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7416" y="1131868"/>
            <a:ext cx="1563707" cy="156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2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1254</Words>
  <Application>Microsoft Office PowerPoint</Application>
  <PresentationFormat>Widescreen</PresentationFormat>
  <Paragraphs>123</Paragraphs>
  <Slides>34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Calibri (body)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2023-02-10T03:32:44Z</dcterms:created>
  <dcterms:modified xsi:type="dcterms:W3CDTF">2024-09-11T15:49:03Z</dcterms:modified>
</cp:coreProperties>
</file>