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5" r:id="rId4"/>
    <p:sldId id="267" r:id="rId5"/>
    <p:sldId id="269" r:id="rId6"/>
    <p:sldId id="27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34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25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82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4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492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58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2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44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22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006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2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0115-A416-402B-BBF3-C4B965F96A35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75E1-9BAA-41A1-BF6D-6B2A40227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21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511175" y="15956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811" y="1697931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35" y="3220673"/>
            <a:ext cx="3202047" cy="2935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95C0E-52C1-9BE0-5ECC-32648E3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1025" y="1226351"/>
            <a:ext cx="7200000" cy="2024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29500" y="3048176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(Tiết 1)</a:t>
            </a:r>
            <a:endParaRPr lang="vi-VN" sz="4400" b="1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 descr="C:\Users\TUAN\Downloads\Luyện tập 1.png">
            <a:extLst>
              <a:ext uri="{FF2B5EF4-FFF2-40B4-BE49-F238E27FC236}">
                <a16:creationId xmlns:a16="http://schemas.microsoft.com/office/drawing/2014/main" id="{0A0C9C57-9D04-F422-5498-3331FDA6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246"/>
            <a:ext cx="2834086" cy="1093588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9B9664-67CB-0817-BDA2-DE81CB7DC92A}"/>
              </a:ext>
            </a:extLst>
          </p:cNvPr>
          <p:cNvGrpSpPr/>
          <p:nvPr/>
        </p:nvGrpSpPr>
        <p:grpSpPr>
          <a:xfrm>
            <a:off x="1036280" y="790858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76C29-CBC7-0577-908A-398136F425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A99631-A6F0-6B48-3D01-5FA88C15D0B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BD91F70-B2CF-EB3C-D221-0D0F1B0E974D}"/>
              </a:ext>
            </a:extLst>
          </p:cNvPr>
          <p:cNvSpPr txBox="1"/>
          <p:nvPr/>
        </p:nvSpPr>
        <p:spPr>
          <a:xfrm>
            <a:off x="1706000" y="911192"/>
            <a:ext cx="979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cs typeface="Arial" panose="020B0604020202020204" pitchFamily="34" charset="0"/>
              </a:rPr>
              <a:t>Kể tên một số dạng toán đã học liên quan đến các phép tính với số tự nhiên: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B7F951-56D5-54BE-EA2E-4450C11A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2" y="2176462"/>
            <a:ext cx="87344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800E1-A571-0B3E-3B25-8A2215C3E8E7}"/>
              </a:ext>
            </a:extLst>
          </p:cNvPr>
          <p:cNvSpPr txBox="1"/>
          <p:nvPr/>
        </p:nvSpPr>
        <p:spPr>
          <a:xfrm>
            <a:off x="1028700" y="365673"/>
            <a:ext cx="1066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prstClr val="black"/>
                </a:solidFill>
                <a:cs typeface="Arial" panose="020B0604020202020204" pitchFamily="34" charset="0"/>
              </a:rPr>
              <a:t>a) Có 3 chiếc xe ben chở 21 tấn cát ra công trường, mỗi xe chở lượng cát như nhau. Hỏi 8 chiếc xe ben như thế thì chở được bao nhiêu tấn cát?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9C61DE-0873-F945-DC34-21D868697DFF}"/>
              </a:ext>
            </a:extLst>
          </p:cNvPr>
          <p:cNvGrpSpPr/>
          <p:nvPr/>
        </p:nvGrpSpPr>
        <p:grpSpPr>
          <a:xfrm>
            <a:off x="411779" y="270795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2F044E8-5038-D641-4B16-E8C0D9040A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5ED0A1-D5D0-3945-BCA0-DDC92139D6B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F3EA97-EDFD-BFE9-EE69-197539A37D50}"/>
              </a:ext>
            </a:extLst>
          </p:cNvPr>
          <p:cNvSpPr txBox="1"/>
          <p:nvPr/>
        </p:nvSpPr>
        <p:spPr>
          <a:xfrm>
            <a:off x="3848100" y="1828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ben : 21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ben: ……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8476A-0D36-AB8F-3F07-330E8CAA9CD1}"/>
              </a:ext>
            </a:extLst>
          </p:cNvPr>
          <p:cNvSpPr txBox="1"/>
          <p:nvPr/>
        </p:nvSpPr>
        <p:spPr>
          <a:xfrm>
            <a:off x="1333501" y="3590925"/>
            <a:ext cx="9610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chiếc xe ben chở được số tấn cát là: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: 3 = 7 (tấn)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chiếc xe ben như thế thì chở được số tấn cát là: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× 8 = 56 (tấn)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56 tấn cát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800E1-A571-0B3E-3B25-8A2215C3E8E7}"/>
              </a:ext>
            </a:extLst>
          </p:cNvPr>
          <p:cNvSpPr txBox="1"/>
          <p:nvPr/>
        </p:nvSpPr>
        <p:spPr>
          <a:xfrm>
            <a:off x="1028700" y="365673"/>
            <a:ext cx="1066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prstClr val="black"/>
                </a:solidFill>
                <a:cs typeface="Arial" panose="020B0604020202020204" pitchFamily="34" charset="0"/>
              </a:rPr>
              <a:t>b) Cứ 12 m vải may được 4 bộ quần áo. Hỏi 36 m vải may được bao nhiêu bộ quần áo như thế?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9C61DE-0873-F945-DC34-21D868697DFF}"/>
              </a:ext>
            </a:extLst>
          </p:cNvPr>
          <p:cNvGrpSpPr/>
          <p:nvPr/>
        </p:nvGrpSpPr>
        <p:grpSpPr>
          <a:xfrm>
            <a:off x="411779" y="270795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2F044E8-5038-D641-4B16-E8C0D9040A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5ED0A1-D5D0-3945-BCA0-DDC92139D6B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F3EA97-EDFD-BFE9-EE69-197539A37D50}"/>
              </a:ext>
            </a:extLst>
          </p:cNvPr>
          <p:cNvSpPr txBox="1"/>
          <p:nvPr/>
        </p:nvSpPr>
        <p:spPr>
          <a:xfrm>
            <a:off x="2657475" y="1828800"/>
            <a:ext cx="644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lvl="0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12m vải : 4 bộ quần áo</a:t>
            </a:r>
          </a:p>
          <a:p>
            <a:pPr lvl="0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36m vải: …… b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quần áo như thế?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8476A-0D36-AB8F-3F07-330E8CAA9CD1}"/>
              </a:ext>
            </a:extLst>
          </p:cNvPr>
          <p:cNvSpPr txBox="1"/>
          <p:nvPr/>
        </p:nvSpPr>
        <p:spPr>
          <a:xfrm>
            <a:off x="1333501" y="3590925"/>
            <a:ext cx="9610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mét vải để may 1 bộ quần áo là:</a:t>
            </a: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: 4 = 3 (m)</a:t>
            </a: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m vải may được số bộ quần áo là:</a:t>
            </a: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: 3 = 12 (bộ quần áo)</a:t>
            </a:r>
          </a:p>
          <a:p>
            <a:pPr lvl="0" algn="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12 bộ quần áo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D43826-C64A-D5FA-03B6-5BA9F54B7145}"/>
              </a:ext>
            </a:extLst>
          </p:cNvPr>
          <p:cNvGrpSpPr/>
          <p:nvPr/>
        </p:nvGrpSpPr>
        <p:grpSpPr>
          <a:xfrm>
            <a:off x="397402" y="22624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685142A-FC5B-A500-A86C-958BF85DC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170089-53CD-8DBB-5F1A-CAB02C09A0D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B9C8898-A734-E919-C74F-4251376EA142}"/>
              </a:ext>
            </a:extLst>
          </p:cNvPr>
          <p:cNvSpPr txBox="1"/>
          <p:nvPr/>
        </p:nvSpPr>
        <p:spPr>
          <a:xfrm>
            <a:off x="1028009" y="350318"/>
            <a:ext cx="10716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 Ly mua một chiếc bàn là và một chiếc quạt điện hết 1 500 000 đồng. Biết rằng giá tiền mua chiếc bàn là nhiều hơn giá tiền mua chiếc quạt điện là 380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đồng. Tính giá tiền mỗi loại đồ vật cô Ly đã mua.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A3DF4-D15F-D797-0BA1-CFB0A5C6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5" y="1833562"/>
            <a:ext cx="4076700" cy="3038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98EE0-9CF0-F286-4993-682B1DDA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82" y="2357584"/>
            <a:ext cx="6804268" cy="1571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CE56A5-2642-BE89-D4B7-CD7C5BA3B8C6}"/>
              </a:ext>
            </a:extLst>
          </p:cNvPr>
          <p:cNvSpPr txBox="1"/>
          <p:nvPr/>
        </p:nvSpPr>
        <p:spPr>
          <a:xfrm>
            <a:off x="2695575" y="1811215"/>
            <a:ext cx="252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66BAFC-717D-2F9A-8063-37E625EB9B35}"/>
              </a:ext>
            </a:extLst>
          </p:cNvPr>
          <p:cNvSpPr txBox="1"/>
          <p:nvPr/>
        </p:nvSpPr>
        <p:spPr>
          <a:xfrm>
            <a:off x="609600" y="3981450"/>
            <a:ext cx="7248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Giá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tiền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chiếc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là là: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(1 500 000 + 380 000) : 2 = 940 000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đồng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Giá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tiền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chiếc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quạt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1 500 000 – 940 000 = 560 000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đồng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́: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940 000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đồng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560 000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đồng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352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Bahnschrift Condensed</vt:lpstr>
      <vt:lpstr>Calibri</vt:lpstr>
      <vt:lpstr>Calibri Light</vt:lpstr>
      <vt:lpstr>Cambria</vt:lpstr>
      <vt:lpstr>等线</vt:lpstr>
      <vt:lpstr>DFPOP1-W9</vt:lpstr>
      <vt:lpstr>Times New Roman</vt:lpstr>
      <vt:lpstr>UTM Avo</vt:lpstr>
      <vt:lpstr>字魂151号-联盟综艺体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FPTSHOP</cp:lastModifiedBy>
  <cp:revision>4</cp:revision>
  <dcterms:created xsi:type="dcterms:W3CDTF">2024-09-03T10:17:55Z</dcterms:created>
  <dcterms:modified xsi:type="dcterms:W3CDTF">2024-09-03T10:34:34Z</dcterms:modified>
</cp:coreProperties>
</file>