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10" r:id="rId3"/>
    <p:sldMasterId id="2147483742" r:id="rId4"/>
    <p:sldMasterId id="2147483747" r:id="rId5"/>
    <p:sldMasterId id="2147483759" r:id="rId6"/>
  </p:sldMasterIdLst>
  <p:notesMasterIdLst>
    <p:notesMasterId r:id="rId41"/>
  </p:notesMasterIdLst>
  <p:sldIdLst>
    <p:sldId id="2007577403" r:id="rId7"/>
    <p:sldId id="2007577405" r:id="rId8"/>
    <p:sldId id="410" r:id="rId9"/>
    <p:sldId id="2007577413" r:id="rId10"/>
    <p:sldId id="2007577414" r:id="rId11"/>
    <p:sldId id="2007577404" r:id="rId12"/>
    <p:sldId id="259" r:id="rId13"/>
    <p:sldId id="7618" r:id="rId14"/>
    <p:sldId id="415" r:id="rId15"/>
    <p:sldId id="7633" r:id="rId16"/>
    <p:sldId id="7634" r:id="rId17"/>
    <p:sldId id="7635" r:id="rId18"/>
    <p:sldId id="2007577408" r:id="rId19"/>
    <p:sldId id="7636" r:id="rId20"/>
    <p:sldId id="7638" r:id="rId21"/>
    <p:sldId id="2007577409" r:id="rId22"/>
    <p:sldId id="7639" r:id="rId23"/>
    <p:sldId id="2007577410" r:id="rId24"/>
    <p:sldId id="2007577407" r:id="rId25"/>
    <p:sldId id="7642" r:id="rId26"/>
    <p:sldId id="7641" r:id="rId27"/>
    <p:sldId id="7643" r:id="rId28"/>
    <p:sldId id="2007577415" r:id="rId29"/>
    <p:sldId id="7644" r:id="rId30"/>
    <p:sldId id="2007577411" r:id="rId31"/>
    <p:sldId id="2007577412" r:id="rId32"/>
    <p:sldId id="7645" r:id="rId33"/>
    <p:sldId id="7646" r:id="rId34"/>
    <p:sldId id="7647" r:id="rId35"/>
    <p:sldId id="7648" r:id="rId36"/>
    <p:sldId id="2007577406" r:id="rId37"/>
    <p:sldId id="2007577416" r:id="rId38"/>
    <p:sldId id="2007577399" r:id="rId39"/>
    <p:sldId id="200757740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EFFB"/>
    <a:srgbClr val="49D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1" d="100"/>
          <a:sy n="71" d="100"/>
        </p:scale>
        <p:origin x="486"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98A62-9132-43F9-B5A8-F1651ACDE51E}" type="datetimeFigureOut">
              <a:rPr lang="en-US" smtClean="0"/>
              <a:t>9/7/2025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CEA5A-9037-4673-A746-19608E9D9802}" type="slidenum">
              <a:rPr lang="en-US" smtClean="0"/>
              <a:t>‹#›</a:t>
            </a:fld>
            <a:endParaRPr lang="en-US"/>
          </a:p>
        </p:txBody>
      </p:sp>
    </p:spTree>
    <p:extLst>
      <p:ext uri="{BB962C8B-B14F-4D97-AF65-F5344CB8AC3E}">
        <p14:creationId xmlns:p14="http://schemas.microsoft.com/office/powerpoint/2010/main" val="206404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59405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80099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26328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50117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44750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96681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58621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41949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02975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02975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3688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3271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21892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9536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3710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2446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9358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63054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886758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773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8817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3277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79672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298859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0.xml"/><Relationship Id="rId7" Type="http://schemas.openxmlformats.org/officeDocument/2006/relationships/image" Target="../media/image7.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4.xml"/><Relationship Id="rId11" Type="http://schemas.openxmlformats.org/officeDocument/2006/relationships/image" Target="../media/image10.png"/><Relationship Id="rId5" Type="http://schemas.openxmlformats.org/officeDocument/2006/relationships/tags" Target="../tags/tag12.xml"/><Relationship Id="rId10" Type="http://schemas.openxmlformats.org/officeDocument/2006/relationships/image" Target="../media/image9.png"/><Relationship Id="rId4" Type="http://schemas.openxmlformats.org/officeDocument/2006/relationships/tags" Target="../tags/tag11.xml"/><Relationship Id="rId9" Type="http://schemas.openxmlformats.org/officeDocument/2006/relationships/hyperlink" Target="https://www.facebook.com/groups/629898828017053" TargetMode="Externa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5.xml"/><Relationship Id="rId7" Type="http://schemas.openxmlformats.org/officeDocument/2006/relationships/image" Target="../media/image7.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4.xml"/><Relationship Id="rId11" Type="http://schemas.openxmlformats.org/officeDocument/2006/relationships/image" Target="../media/image10.png"/><Relationship Id="rId5" Type="http://schemas.openxmlformats.org/officeDocument/2006/relationships/tags" Target="../tags/tag17.xml"/><Relationship Id="rId10" Type="http://schemas.openxmlformats.org/officeDocument/2006/relationships/image" Target="../media/image9.png"/><Relationship Id="rId4" Type="http://schemas.openxmlformats.org/officeDocument/2006/relationships/tags" Target="../tags/tag16.xml"/><Relationship Id="rId9" Type="http://schemas.openxmlformats.org/officeDocument/2006/relationships/hyperlink" Target="https://www.facebook.com/groups/629898828017053"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9/7/2025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2714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385705"/>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786260"/>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788706"/>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529903"/>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911572"/>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89237"/>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390160"/>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9827"/>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2025/9/7</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6841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2025/9/7</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68950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9/7/2025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175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2025/9/7</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2366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2025/9/7</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8200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2025/9/7</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4647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2025/9/7</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1767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2025/9/7</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270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2025/9/7</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59226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2025/9/7</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6787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2025/9/7</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5247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2025/9/7</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7769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151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9/7/2025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8211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5"/>
          <a:stretch>
            <a:fillRect/>
          </a:stretch>
        </p:blipFill>
        <p:spPr>
          <a:xfrm>
            <a:off x="0" y="0"/>
            <a:ext cx="12192000" cy="6858635"/>
          </a:xfrm>
          <a:prstGeom prst="rect">
            <a:avLst/>
          </a:prstGeom>
        </p:spPr>
      </p:pic>
      <p:sp>
        <p:nvSpPr>
          <p:cNvPr id="121" name="图形"/>
          <p:cNvSpPr/>
          <p:nvPr userDrawn="1">
            <p:custDataLst>
              <p:tags r:id="rId2"/>
            </p:custDataLst>
          </p:nvPr>
        </p:nvSpPr>
        <p:spPr>
          <a:xfrm>
            <a:off x="228600" y="347871"/>
            <a:ext cx="11678478" cy="6181550"/>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9" name="图片 18" descr="5d1dse482853c6"/>
          <p:cNvPicPr>
            <a:picLocks noChangeAspect="1"/>
          </p:cNvPicPr>
          <p:nvPr userDrawn="1">
            <p:custDataLst>
              <p:tags r:id="rId3"/>
            </p:custDataLst>
          </p:nvPr>
        </p:nvPicPr>
        <p:blipFill>
          <a:blip r:embed="rId6"/>
          <a:srcRect l="37188" t="65042" r="36552"/>
          <a:stretch>
            <a:fillRect/>
          </a:stretch>
        </p:blipFill>
        <p:spPr>
          <a:xfrm>
            <a:off x="9759142" y="4927589"/>
            <a:ext cx="2900218" cy="1930411"/>
          </a:xfrm>
          <a:prstGeom prst="rect">
            <a:avLst/>
          </a:prstGeom>
        </p:spPr>
      </p:pic>
    </p:spTree>
    <p:extLst>
      <p:ext uri="{BB962C8B-B14F-4D97-AF65-F5344CB8AC3E}">
        <p14:creationId xmlns:p14="http://schemas.microsoft.com/office/powerpoint/2010/main" val="1082145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
        <p:nvSpPr>
          <p:cNvPr id="2" name="TextBox 3">
            <a:extLst>
              <a:ext uri="{FF2B5EF4-FFF2-40B4-BE49-F238E27FC236}">
                <a16:creationId xmlns:a16="http://schemas.microsoft.com/office/drawing/2014/main" id="{4ECECD70-80CF-7E6F-4017-01D93C693D17}"/>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29D09A17-7402-741F-63C3-48951D65979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3C159EF3-9012-62F3-DD1D-CF4AACAEB352}"/>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F091EDB-A0B9-683A-EE96-4C68C9DDC5B2}"/>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689A9C98-A0E5-227A-EDD7-7BA28202FB1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B7B83FCB-416C-BD4C-C345-7A3309DCDBD9}"/>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DCFC4DE3-7667-1151-8F27-746CECAA65D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AAC008B7-E326-F4AA-90E5-B0BADA5CF965}"/>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8EC8CF1-8DCC-1021-9A5D-5F4ACD2E0BCD}"/>
              </a:ext>
            </a:extLst>
          </p:cNvPr>
          <p:cNvPicPr>
            <a:picLocks noChangeAspect="1"/>
          </p:cNvPicPr>
          <p:nvPr userDrawn="1"/>
        </p:nvPicPr>
        <p:blipFill>
          <a:blip r:embed="rId11"/>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5BDB20B5-5A63-66EB-6AE2-C99577EA4ACE}"/>
              </a:ext>
            </a:extLst>
          </p:cNvPr>
          <p:cNvPicPr>
            <a:picLocks noChangeAspect="1"/>
          </p:cNvPicPr>
          <p:nvPr userDrawn="1"/>
        </p:nvPicPr>
        <p:blipFill>
          <a:blip r:embed="rId11"/>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734465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
        <p:nvSpPr>
          <p:cNvPr id="2" name="TextBox 3">
            <a:extLst>
              <a:ext uri="{FF2B5EF4-FFF2-40B4-BE49-F238E27FC236}">
                <a16:creationId xmlns:a16="http://schemas.microsoft.com/office/drawing/2014/main" id="{86825BBC-9D1E-F577-C390-7381F5442789}"/>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C1E9F2BA-0D93-829A-BB15-20DA93F7D537}"/>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F5E9D606-DDB2-8348-241A-73C9ED5711B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F2779DDD-5F1B-0077-17D5-A79214C851CE}"/>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8B061C9-87FB-247A-08F1-E1386BFBD6E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5D4B5817-AB27-446E-629D-458699F5D42D}"/>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B7BEA3A6-8BBD-8FB5-31A9-5F8EFB84D941}"/>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173ED910-B96D-E90E-0BF1-AC4E2E1776E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BA609ACF-7354-6705-BF1D-47DE91F1AE83}"/>
              </a:ext>
            </a:extLst>
          </p:cNvPr>
          <p:cNvPicPr>
            <a:picLocks noChangeAspect="1"/>
          </p:cNvPicPr>
          <p:nvPr userDrawn="1"/>
        </p:nvPicPr>
        <p:blipFill>
          <a:blip r:embed="rId11"/>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6D2CB2E6-0845-C811-3DA9-44EA83DAA5B2}"/>
              </a:ext>
            </a:extLst>
          </p:cNvPr>
          <p:cNvPicPr>
            <a:picLocks noChangeAspect="1"/>
          </p:cNvPicPr>
          <p:nvPr userDrawn="1"/>
        </p:nvPicPr>
        <p:blipFill>
          <a:blip r:embed="rId11"/>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56048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9/7/2025</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6881935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9/7/2025</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108542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9/7/2025</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251930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9/7/2025</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8360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9/7/2025</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419337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9/7/2025</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8204655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9/7/2025</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544254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9/7/2025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3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9/7/2025</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160456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9/7/2025</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8643672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9/7/2025</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618755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9/7/2025</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7544228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195440"/>
      </p:ext>
    </p:extLst>
  </p:cSld>
  <p:clrMapOvr>
    <a:masterClrMapping/>
  </p:clrMapOvr>
  <p:transition spd="slow">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190384"/>
      </p:ext>
    </p:extLst>
  </p:cSld>
  <p:clrMapOvr>
    <a:masterClrMapping/>
  </p:clrMapOvr>
  <p:transition spd="slow">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8678795"/>
      </p:ext>
    </p:extLst>
  </p:cSld>
  <p:clrMapOvr>
    <a:masterClrMapping/>
  </p:clrMapOvr>
  <p:transition spd="slow">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1101037"/>
      </p:ext>
    </p:extLst>
  </p:cSld>
  <p:clrMapOvr>
    <a:masterClrMapping/>
  </p:clrMapOvr>
  <p:transition spd="slow">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328443"/>
      </p:ext>
    </p:extLst>
  </p:cSld>
  <p:clrMapOvr>
    <a:masterClrMapping/>
  </p:clrMapOvr>
  <p:transition spd="slow">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057812"/>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9/7/2025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144584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276194"/>
      </p:ext>
    </p:extLst>
  </p:cSld>
  <p:clrMapOvr>
    <a:masterClrMapping/>
  </p:clrMapOvr>
  <p:transition spd="slow">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613897"/>
      </p:ext>
    </p:extLst>
  </p:cSld>
  <p:clrMapOvr>
    <a:masterClrMapping/>
  </p:clrMapOvr>
  <p:transition spd="slow">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222876"/>
      </p:ext>
    </p:extLst>
  </p:cSld>
  <p:clrMapOvr>
    <a:masterClrMapping/>
  </p:clrMapOvr>
  <p:transition spd="slow">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936212"/>
      </p:ext>
    </p:extLst>
  </p:cSld>
  <p:clrMapOvr>
    <a:masterClrMapping/>
  </p:clrMapOvr>
  <p:transition spd="slow">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906034"/>
      </p:ext>
    </p:extLst>
  </p:cSld>
  <p:clrMapOvr>
    <a:masterClrMapping/>
  </p:clrMapOvr>
  <p:transition spd="slow">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369137"/>
      </p:ext>
    </p:extLst>
  </p:cSld>
  <p:clrMapOvr>
    <a:masterClrMapping/>
  </p:clrMapOvr>
  <p:transition spd="slow">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88137"/>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759829"/>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94942"/>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857515"/>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9/7/2025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045340"/>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6.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ags" Target="../tags/tag4.xml"/><Relationship Id="rId5" Type="http://schemas.openxmlformats.org/officeDocument/2006/relationships/theme" Target="../theme/theme4.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6.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11.jp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9/7/2025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1D3F1A36-B4C5-E407-04EB-3FC359A132F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5575228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B52151E3-F6AA-402A-8906-5FBAD4FD668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9276" y="295274"/>
            <a:ext cx="1533526" cy="1533526"/>
          </a:xfrm>
          <a:prstGeom prst="rect">
            <a:avLst/>
          </a:prstGeom>
        </p:spPr>
      </p:pic>
    </p:spTree>
    <p:extLst>
      <p:ext uri="{BB962C8B-B14F-4D97-AF65-F5344CB8AC3E}">
        <p14:creationId xmlns:p14="http://schemas.microsoft.com/office/powerpoint/2010/main" val="33470580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71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DDEE7F14-2F4E-03B0-53D2-8497BEED53A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02676" y="217731"/>
            <a:ext cx="1529614" cy="1529614"/>
          </a:xfrm>
          <a:prstGeom prst="rect">
            <a:avLst/>
          </a:prstGeom>
        </p:spPr>
      </p:pic>
    </p:spTree>
    <p:custDataLst>
      <p:tags r:id="rId6"/>
    </p:custDataLst>
    <p:extLst>
      <p:ext uri="{BB962C8B-B14F-4D97-AF65-F5344CB8AC3E}">
        <p14:creationId xmlns:p14="http://schemas.microsoft.com/office/powerpoint/2010/main" val="190641984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9/7/2025</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4D093583-0D07-C86D-FB65-A3A66395E7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2676" y="217731"/>
            <a:ext cx="1529614" cy="1529614"/>
          </a:xfrm>
          <a:prstGeom prst="rect">
            <a:avLst/>
          </a:prstGeom>
        </p:spPr>
      </p:pic>
    </p:spTree>
    <p:extLst>
      <p:ext uri="{BB962C8B-B14F-4D97-AF65-F5344CB8AC3E}">
        <p14:creationId xmlns:p14="http://schemas.microsoft.com/office/powerpoint/2010/main" val="163750527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B52151E3-F6AA-402A-8906-5FBAD4FD668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19276" y="295274"/>
            <a:ext cx="1533526" cy="1533526"/>
          </a:xfrm>
          <a:prstGeom prst="rect">
            <a:avLst/>
          </a:prstGeom>
        </p:spPr>
      </p:pic>
    </p:spTree>
    <p:extLst>
      <p:ext uri="{BB962C8B-B14F-4D97-AF65-F5344CB8AC3E}">
        <p14:creationId xmlns:p14="http://schemas.microsoft.com/office/powerpoint/2010/main" val="152136659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26.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5.xml"/><Relationship Id="rId5" Type="http://schemas.openxmlformats.org/officeDocument/2006/relationships/image" Target="../media/image30.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audio" Target="../media/audio5.wav"/><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2.png"/><Relationship Id="rId9" Type="http://schemas.openxmlformats.org/officeDocument/2006/relationships/audio" Target="../media/audio5.wav"/></Relationships>
</file>

<file path=ppt/slides/_rels/slide2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16.png"/><Relationship Id="rId3" Type="http://schemas.openxmlformats.org/officeDocument/2006/relationships/tags" Target="../tags/tag20.xml"/><Relationship Id="rId7" Type="http://schemas.openxmlformats.org/officeDocument/2006/relationships/slideLayout" Target="../slideLayouts/slideLayout29.xml"/><Relationship Id="rId12" Type="http://schemas.openxmlformats.org/officeDocument/2006/relationships/image" Target="../media/image15.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8.png"/><Relationship Id="rId5" Type="http://schemas.openxmlformats.org/officeDocument/2006/relationships/tags" Target="../tags/tag22.xml"/><Relationship Id="rId10" Type="http://schemas.openxmlformats.org/officeDocument/2006/relationships/image" Target="../media/image14.png"/><Relationship Id="rId4" Type="http://schemas.openxmlformats.org/officeDocument/2006/relationships/tags" Target="../tags/tag21.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9.xml"/><Relationship Id="rId5" Type="http://schemas.openxmlformats.org/officeDocument/2006/relationships/image" Target="../media/image2.jpe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9.jpg"/><Relationship Id="rId1" Type="http://schemas.openxmlformats.org/officeDocument/2006/relationships/slideLayout" Target="../slideLayouts/slideLayout19.xml"/><Relationship Id="rId6" Type="http://schemas.openxmlformats.org/officeDocument/2006/relationships/image" Target="../media/image2.jpeg"/><Relationship Id="rId5" Type="http://schemas.openxmlformats.org/officeDocument/2006/relationships/image" Target="../media/image44.png"/><Relationship Id="rId4" Type="http://schemas.openxmlformats.org/officeDocument/2006/relationships/image" Target="../media/image43.emf"/></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1.wav"/><Relationship Id="rId1" Type="http://schemas.openxmlformats.org/officeDocument/2006/relationships/slideLayout" Target="../slideLayouts/slideLayout33.xml"/><Relationship Id="rId5" Type="http://schemas.openxmlformats.org/officeDocument/2006/relationships/image" Target="../media/image19.gif"/><Relationship Id="rId4" Type="http://schemas.openxmlformats.org/officeDocument/2006/relationships/image" Target="../media/image18.gif"/></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9.gif"/><Relationship Id="rId2" Type="http://schemas.openxmlformats.org/officeDocument/2006/relationships/audio" Target="../media/audio2.wav"/><Relationship Id="rId1" Type="http://schemas.openxmlformats.org/officeDocument/2006/relationships/slideLayout" Target="../slideLayouts/slideLayout34.xml"/><Relationship Id="rId6" Type="http://schemas.openxmlformats.org/officeDocument/2006/relationships/image" Target="../media/image18.gif"/><Relationship Id="rId5" Type="http://schemas.openxmlformats.org/officeDocument/2006/relationships/image" Target="../media/image21.gi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9.gif"/><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18.gif"/><Relationship Id="rId5" Type="http://schemas.openxmlformats.org/officeDocument/2006/relationships/image" Target="../media/image21.gif"/><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9.gif"/><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18.gif"/><Relationship Id="rId5" Type="http://schemas.openxmlformats.org/officeDocument/2006/relationships/image" Target="../media/image21.gif"/><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25.png"/><Relationship Id="rId3" Type="http://schemas.openxmlformats.org/officeDocument/2006/relationships/tags" Target="../tags/tag26.xml"/><Relationship Id="rId7" Type="http://schemas.openxmlformats.org/officeDocument/2006/relationships/slideLayout" Target="../slideLayouts/slideLayout29.xml"/><Relationship Id="rId12" Type="http://schemas.openxmlformats.org/officeDocument/2006/relationships/image" Target="../media/image15.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image" Target="../media/image8.png"/><Relationship Id="rId5" Type="http://schemas.openxmlformats.org/officeDocument/2006/relationships/tags" Target="../tags/tag28.xml"/><Relationship Id="rId10" Type="http://schemas.openxmlformats.org/officeDocument/2006/relationships/image" Target="../media/image14.png"/><Relationship Id="rId4" Type="http://schemas.openxmlformats.org/officeDocument/2006/relationships/tags" Target="../tags/tag27.xml"/><Relationship Id="rId9" Type="http://schemas.openxmlformats.org/officeDocument/2006/relationships/image" Target="../media/image7.png"/><Relationship Id="rId1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1BC0563-54CD-1E5C-86EB-F0B5B398EF8D}"/>
              </a:ext>
            </a:extLst>
          </p:cNvPr>
          <p:cNvSpPr/>
          <p:nvPr/>
        </p:nvSpPr>
        <p:spPr>
          <a:xfrm>
            <a:off x="1000898" y="745435"/>
            <a:ext cx="10651524" cy="402347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619577F3-0264-72A4-2716-F377513FB753}"/>
              </a:ext>
            </a:extLst>
          </p:cNvPr>
          <p:cNvSpPr txBox="1"/>
          <p:nvPr/>
        </p:nvSpPr>
        <p:spPr>
          <a:xfrm>
            <a:off x="1983346" y="832741"/>
            <a:ext cx="9384870" cy="769441"/>
          </a:xfrm>
          <a:prstGeom prst="rect">
            <a:avLst/>
          </a:prstGeom>
          <a:noFill/>
        </p:spPr>
        <p:txBody>
          <a:bodyPr wrap="square" rtlCol="0">
            <a:spAutoFit/>
          </a:bodyPr>
          <a:lstStyle/>
          <a:p>
            <a:pPr algn="ctr" defTabSz="1219170">
              <a:buClr>
                <a:srgbClr val="000000"/>
              </a:buClr>
            </a:pPr>
            <a:r>
              <a:rPr lang="en-US" sz="4400" kern="0" dirty="0">
                <a:solidFill>
                  <a:srgbClr val="000000"/>
                </a:solidFill>
                <a:latin typeface="UTM Edwardian" panose="02040603050506020204" pitchFamily="18" charset="0"/>
                <a:cs typeface="Arial"/>
                <a:sym typeface="Arial"/>
              </a:rPr>
              <a:t>Thứ Năm </a:t>
            </a:r>
            <a:r>
              <a:rPr lang="en-US" sz="4400" kern="0" dirty="0" err="1">
                <a:solidFill>
                  <a:srgbClr val="000000"/>
                </a:solidFill>
                <a:latin typeface="UTM Edwardian" panose="02040603050506020204" pitchFamily="18" charset="0"/>
                <a:cs typeface="Arial"/>
                <a:sym typeface="Arial"/>
              </a:rPr>
              <a:t>ngày</a:t>
            </a:r>
            <a:r>
              <a:rPr lang="en-US" sz="4400" kern="0" dirty="0">
                <a:solidFill>
                  <a:srgbClr val="000000"/>
                </a:solidFill>
                <a:latin typeface="UTM Edwardian" panose="02040603050506020204" pitchFamily="18" charset="0"/>
                <a:cs typeface="Arial"/>
                <a:sym typeface="Arial"/>
              </a:rPr>
              <a:t> 11 tháng 9 </a:t>
            </a:r>
            <a:r>
              <a:rPr lang="en-US" sz="4400" kern="0" dirty="0" err="1">
                <a:solidFill>
                  <a:srgbClr val="000000"/>
                </a:solidFill>
                <a:latin typeface="UTM Edwardian" panose="02040603050506020204" pitchFamily="18" charset="0"/>
                <a:cs typeface="Arial"/>
                <a:sym typeface="Arial"/>
              </a:rPr>
              <a:t>năm</a:t>
            </a:r>
            <a:r>
              <a:rPr lang="en-US" sz="4400" kern="0" dirty="0">
                <a:solidFill>
                  <a:srgbClr val="000000"/>
                </a:solidFill>
                <a:latin typeface="UTM Edwardian" panose="02040603050506020204" pitchFamily="18" charset="0"/>
                <a:cs typeface="Arial"/>
                <a:sym typeface="Arial"/>
              </a:rPr>
              <a:t> 2025</a:t>
            </a:r>
            <a:endParaRPr lang="vi-VN" sz="4400" kern="0" dirty="0">
              <a:solidFill>
                <a:srgbClr val="000000"/>
              </a:solidFill>
              <a:latin typeface="Arial"/>
              <a:cs typeface="Arial"/>
              <a:sym typeface="Arial"/>
            </a:endParaRPr>
          </a:p>
        </p:txBody>
      </p:sp>
      <p:pic>
        <p:nvPicPr>
          <p:cNvPr id="15" name="Picture 14" descr="A picture containing text, vector graphics&#10;&#10;Description automatically generated">
            <a:extLst>
              <a:ext uri="{FF2B5EF4-FFF2-40B4-BE49-F238E27FC236}">
                <a16:creationId xmlns:a16="http://schemas.microsoft.com/office/drawing/2014/main" id="{20DD3444-0E1D-C653-43CE-8B39CBAA7E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00" y="1663738"/>
            <a:ext cx="6858000" cy="6858000"/>
          </a:xfrm>
          <a:prstGeom prst="rect">
            <a:avLst/>
          </a:prstGeom>
        </p:spPr>
      </p:pic>
      <p:pic>
        <p:nvPicPr>
          <p:cNvPr id="17" name="Picture 16" descr="A picture containing indoor&#10;&#10;Description automatically generated">
            <a:extLst>
              <a:ext uri="{FF2B5EF4-FFF2-40B4-BE49-F238E27FC236}">
                <a16:creationId xmlns:a16="http://schemas.microsoft.com/office/drawing/2014/main" id="{3ED52102-CE3E-F66C-BB8F-48C14C9141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9684" y="3450949"/>
            <a:ext cx="3018185" cy="3018185"/>
          </a:xfrm>
          <a:prstGeom prst="rect">
            <a:avLst/>
          </a:prstGeom>
        </p:spPr>
      </p:pic>
      <p:sp>
        <p:nvSpPr>
          <p:cNvPr id="14" name="TextBox 13">
            <a:extLst>
              <a:ext uri="{FF2B5EF4-FFF2-40B4-BE49-F238E27FC236}">
                <a16:creationId xmlns:a16="http://schemas.microsoft.com/office/drawing/2014/main" id="{619577F3-0264-72A4-2716-F377513FB753}"/>
              </a:ext>
            </a:extLst>
          </p:cNvPr>
          <p:cNvSpPr txBox="1"/>
          <p:nvPr/>
        </p:nvSpPr>
        <p:spPr>
          <a:xfrm>
            <a:off x="2046539" y="1517953"/>
            <a:ext cx="8538693" cy="769441"/>
          </a:xfrm>
          <a:prstGeom prst="rect">
            <a:avLst/>
          </a:prstGeom>
          <a:noFill/>
        </p:spPr>
        <p:txBody>
          <a:bodyPr wrap="square" rtlCol="0">
            <a:spAutoFit/>
          </a:bodyPr>
          <a:lstStyle/>
          <a:p>
            <a:pPr algn="ctr" defTabSz="1219170">
              <a:buClr>
                <a:srgbClr val="000000"/>
              </a:buClr>
            </a:pPr>
            <a:r>
              <a:rPr lang="en-US" sz="4400" b="1" u="sng" kern="0" dirty="0">
                <a:solidFill>
                  <a:srgbClr val="000000"/>
                </a:solidFill>
                <a:latin typeface="UTM Edwardian" panose="02040603050506020204" pitchFamily="18" charset="0"/>
                <a:cs typeface="Arial"/>
                <a:sym typeface="Arial"/>
              </a:rPr>
              <a:t>Tiếng Việt</a:t>
            </a:r>
            <a:endParaRPr lang="vi-VN" sz="4400" b="1" u="sng" kern="0" dirty="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id="{619577F3-0264-72A4-2716-F377513FB753}"/>
              </a:ext>
            </a:extLst>
          </p:cNvPr>
          <p:cNvSpPr txBox="1"/>
          <p:nvPr/>
        </p:nvSpPr>
        <p:spPr>
          <a:xfrm>
            <a:off x="1722540" y="2249331"/>
            <a:ext cx="9645676" cy="1384995"/>
          </a:xfrm>
          <a:prstGeom prst="rect">
            <a:avLst/>
          </a:prstGeom>
          <a:noFill/>
        </p:spPr>
        <p:txBody>
          <a:bodyPr wrap="square" rtlCol="0">
            <a:spAutoFit/>
          </a:bodyPr>
          <a:lstStyle/>
          <a:p>
            <a:pPr algn="ctr" defTabSz="1219170">
              <a:buClr>
                <a:srgbClr val="000000"/>
              </a:buClr>
            </a:pPr>
            <a:r>
              <a:rPr lang="en-US" sz="4400" b="1" u="sng" kern="0" dirty="0">
                <a:solidFill>
                  <a:srgbClr val="000000"/>
                </a:solidFill>
                <a:latin typeface="UTM Edwardian" panose="02040603050506020204" pitchFamily="18" charset="0"/>
                <a:cs typeface="Arial"/>
                <a:sym typeface="Arial"/>
              </a:rPr>
              <a:t>Bài 2.</a:t>
            </a:r>
            <a:r>
              <a:rPr lang="en-US" sz="4400" b="1" kern="0" dirty="0">
                <a:solidFill>
                  <a:srgbClr val="000000"/>
                </a:solidFill>
                <a:latin typeface="UTM Edwardian" panose="02040603050506020204" pitchFamily="18" charset="0"/>
                <a:cs typeface="Arial"/>
                <a:sym typeface="Arial"/>
              </a:rPr>
              <a:t> (</a:t>
            </a:r>
            <a:r>
              <a:rPr lang="en-US" sz="4400" b="1" kern="0" dirty="0" err="1">
                <a:solidFill>
                  <a:srgbClr val="000000"/>
                </a:solidFill>
                <a:latin typeface="UTM Edwardian" panose="02040603050506020204" pitchFamily="18" charset="0"/>
                <a:cs typeface="Arial"/>
                <a:sym typeface="Arial"/>
              </a:rPr>
              <a:t>tiết</a:t>
            </a:r>
            <a:r>
              <a:rPr lang="en-US" sz="4400" b="1" kern="0" dirty="0">
                <a:solidFill>
                  <a:srgbClr val="000000"/>
                </a:solidFill>
                <a:latin typeface="UTM Edwardian" panose="02040603050506020204" pitchFamily="18" charset="0"/>
                <a:cs typeface="Arial"/>
                <a:sym typeface="Arial"/>
              </a:rPr>
              <a:t> 3)</a:t>
            </a:r>
          </a:p>
          <a:p>
            <a:pPr algn="ctr" defTabSz="1219170">
              <a:buClr>
                <a:srgbClr val="000000"/>
              </a:buClr>
            </a:pPr>
            <a:r>
              <a:rPr lang="en-US" sz="4000" b="1" kern="0" dirty="0" err="1">
                <a:solidFill>
                  <a:srgbClr val="C00000"/>
                </a:solidFill>
                <a:latin typeface="UTM Edwardian" panose="02040603050506020204" pitchFamily="18" charset="0"/>
                <a:cs typeface="Arial"/>
                <a:sym typeface="Arial"/>
              </a:rPr>
              <a:t>Viết</a:t>
            </a:r>
            <a:r>
              <a:rPr lang="en-US" sz="4000" b="1" kern="0" dirty="0">
                <a:solidFill>
                  <a:srgbClr val="C00000"/>
                </a:solidFill>
                <a:latin typeface="UTM Edwardian" panose="02040603050506020204" pitchFamily="18" charset="0"/>
                <a:cs typeface="Arial"/>
                <a:sym typeface="Arial"/>
              </a:rPr>
              <a:t>: Tìm hiểu cách viết đoạn văn nêu ý kiến</a:t>
            </a:r>
            <a:endParaRPr lang="vi-VN" sz="4000" b="1" kern="0" dirty="0">
              <a:solidFill>
                <a:srgbClr val="C00000"/>
              </a:solidFill>
              <a:latin typeface="Arial"/>
              <a:cs typeface="Arial"/>
              <a:sym typeface="Arial"/>
            </a:endParaRPr>
          </a:p>
        </p:txBody>
      </p:sp>
    </p:spTree>
    <p:extLst>
      <p:ext uri="{BB962C8B-B14F-4D97-AF65-F5344CB8AC3E}">
        <p14:creationId xmlns:p14="http://schemas.microsoft.com/office/powerpoint/2010/main" val="20238233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75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496324" y="546798"/>
            <a:ext cx="11238476" cy="815277"/>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rPr>
              <a:t>1.Đọc đoạn văn dưới đây và trả lời câu hỏi.</a:t>
            </a:r>
          </a:p>
        </p:txBody>
      </p:sp>
      <p:sp>
        <p:nvSpPr>
          <p:cNvPr id="9" name="TextBox 8">
            <a:extLst>
              <a:ext uri="{FF2B5EF4-FFF2-40B4-BE49-F238E27FC236}">
                <a16:creationId xmlns:a16="http://schemas.microsoft.com/office/drawing/2014/main" id="{1AA06D04-42BF-9B26-512E-70932AF8BB3C}"/>
              </a:ext>
            </a:extLst>
          </p:cNvPr>
          <p:cNvSpPr txBox="1"/>
          <p:nvPr/>
        </p:nvSpPr>
        <p:spPr>
          <a:xfrm>
            <a:off x="1009650" y="1524000"/>
            <a:ext cx="10058400" cy="440120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75192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257694" y="676275"/>
            <a:ext cx="11553305" cy="4781550"/>
            <a:chOff x="5266879" y="1674341"/>
            <a:chExt cx="11553305" cy="47815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5723559" y="2221139"/>
              <a:ext cx="11096625" cy="4234752"/>
            </a:xfrm>
            <a:custGeom>
              <a:avLst/>
              <a:gdLst>
                <a:gd name="connsiteX0" fmla="*/ 0 w 11096625"/>
                <a:gd name="connsiteY0" fmla="*/ 705806 h 4234752"/>
                <a:gd name="connsiteX1" fmla="*/ 705806 w 11096625"/>
                <a:gd name="connsiteY1" fmla="*/ 0 h 4234752"/>
                <a:gd name="connsiteX2" fmla="*/ 10390819 w 11096625"/>
                <a:gd name="connsiteY2" fmla="*/ 0 h 4234752"/>
                <a:gd name="connsiteX3" fmla="*/ 11096625 w 11096625"/>
                <a:gd name="connsiteY3" fmla="*/ 705806 h 4234752"/>
                <a:gd name="connsiteX4" fmla="*/ 11096625 w 11096625"/>
                <a:gd name="connsiteY4" fmla="*/ 3528946 h 4234752"/>
                <a:gd name="connsiteX5" fmla="*/ 10390819 w 11096625"/>
                <a:gd name="connsiteY5" fmla="*/ 4234752 h 4234752"/>
                <a:gd name="connsiteX6" fmla="*/ 705806 w 11096625"/>
                <a:gd name="connsiteY6" fmla="*/ 4234752 h 4234752"/>
                <a:gd name="connsiteX7" fmla="*/ 0 w 11096625"/>
                <a:gd name="connsiteY7" fmla="*/ 3528946 h 4234752"/>
                <a:gd name="connsiteX8" fmla="*/ 0 w 11096625"/>
                <a:gd name="connsiteY8" fmla="*/ 705806 h 42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4234752" fill="none" extrusionOk="0">
                  <a:moveTo>
                    <a:pt x="0" y="705806"/>
                  </a:moveTo>
                  <a:cubicBezTo>
                    <a:pt x="-56601" y="292328"/>
                    <a:pt x="332622" y="18921"/>
                    <a:pt x="705806" y="0"/>
                  </a:cubicBezTo>
                  <a:cubicBezTo>
                    <a:pt x="5046248" y="-61902"/>
                    <a:pt x="8652853" y="-101778"/>
                    <a:pt x="10390819" y="0"/>
                  </a:cubicBezTo>
                  <a:cubicBezTo>
                    <a:pt x="10707250" y="-23006"/>
                    <a:pt x="11128942" y="272935"/>
                    <a:pt x="11096625" y="705806"/>
                  </a:cubicBezTo>
                  <a:cubicBezTo>
                    <a:pt x="11154279" y="1034492"/>
                    <a:pt x="11112900" y="2626430"/>
                    <a:pt x="11096625" y="3528946"/>
                  </a:cubicBezTo>
                  <a:cubicBezTo>
                    <a:pt x="11060485" y="3901059"/>
                    <a:pt x="10765771" y="4166097"/>
                    <a:pt x="10390819" y="4234752"/>
                  </a:cubicBezTo>
                  <a:cubicBezTo>
                    <a:pt x="9190837" y="4092360"/>
                    <a:pt x="2139995" y="4345853"/>
                    <a:pt x="705806" y="4234752"/>
                  </a:cubicBezTo>
                  <a:cubicBezTo>
                    <a:pt x="253368" y="4266089"/>
                    <a:pt x="-11458" y="3970996"/>
                    <a:pt x="0" y="3528946"/>
                  </a:cubicBezTo>
                  <a:cubicBezTo>
                    <a:pt x="-60195" y="2589007"/>
                    <a:pt x="-117669" y="1329937"/>
                    <a:pt x="0" y="705806"/>
                  </a:cubicBezTo>
                  <a:close/>
                </a:path>
                <a:path w="11096625" h="4234752" stroke="0" extrusionOk="0">
                  <a:moveTo>
                    <a:pt x="0" y="705806"/>
                  </a:moveTo>
                  <a:cubicBezTo>
                    <a:pt x="-22158" y="286715"/>
                    <a:pt x="307026" y="-15010"/>
                    <a:pt x="705806" y="0"/>
                  </a:cubicBezTo>
                  <a:cubicBezTo>
                    <a:pt x="4870134" y="-164947"/>
                    <a:pt x="7960097" y="-52288"/>
                    <a:pt x="10390819" y="0"/>
                  </a:cubicBezTo>
                  <a:cubicBezTo>
                    <a:pt x="10780249" y="-5897"/>
                    <a:pt x="11025552" y="327378"/>
                    <a:pt x="11096625" y="705806"/>
                  </a:cubicBezTo>
                  <a:cubicBezTo>
                    <a:pt x="10953300" y="1706880"/>
                    <a:pt x="11190075" y="3100396"/>
                    <a:pt x="11096625" y="3528946"/>
                  </a:cubicBezTo>
                  <a:cubicBezTo>
                    <a:pt x="11133836" y="3966796"/>
                    <a:pt x="10776986" y="4228130"/>
                    <a:pt x="10390819" y="4234752"/>
                  </a:cubicBezTo>
                  <a:cubicBezTo>
                    <a:pt x="9041400" y="4393293"/>
                    <a:pt x="5349463" y="4092916"/>
                    <a:pt x="705806" y="4234752"/>
                  </a:cubicBezTo>
                  <a:cubicBezTo>
                    <a:pt x="312361" y="4298659"/>
                    <a:pt x="18307" y="3912386"/>
                    <a:pt x="0" y="3528946"/>
                  </a:cubicBezTo>
                  <a:cubicBezTo>
                    <a:pt x="108226" y="2236688"/>
                    <a:pt x="-136457" y="1149873"/>
                    <a:pt x="0" y="705806"/>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dirty="0">
                  <a:solidFill>
                    <a:srgbClr val="000000"/>
                  </a:solidFill>
                  <a:effectLst/>
                  <a:latin typeface="Calibri" panose="020F0502020204030204" pitchFamily="34" charset="0"/>
                  <a:cs typeface="Calibri" panose="020F0502020204030204" pitchFamily="34" charset="0"/>
                </a:rPr>
                <a:t>a. Người viết muốn nói gì qua đoạn văn trên? Tìm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A. Nêu lí do người viết yêu thích câu chuyện Thi nhạc.</a:t>
              </a:r>
            </a:p>
            <a:p>
              <a:pPr algn="just"/>
              <a:r>
                <a:rPr lang="vi-VN" sz="3600" b="0" i="0" dirty="0">
                  <a:solidFill>
                    <a:srgbClr val="000000"/>
                  </a:solidFill>
                  <a:effectLst/>
                  <a:latin typeface="Calibri" panose="020F0502020204030204" pitchFamily="34" charset="0"/>
                  <a:cs typeface="Calibri" panose="020F0502020204030204" pitchFamily="34" charset="0"/>
                </a:rPr>
                <a:t>B. Thuật lại diễn biến buổi thi nhạc trong câu chuyện.</a:t>
              </a:r>
            </a:p>
            <a:p>
              <a:pPr algn="just"/>
              <a:r>
                <a:rPr lang="vi-VN" sz="3600" b="0" i="0" dirty="0">
                  <a:solidFill>
                    <a:srgbClr val="000000"/>
                  </a:solidFill>
                  <a:effectLst/>
                  <a:latin typeface="Calibri" panose="020F0502020204030204" pitchFamily="34" charset="0"/>
                  <a:cs typeface="Calibri" panose="020F0502020204030204" pitchFamily="34" charset="0"/>
                </a:rPr>
                <a:t>C. Tả hình dáng, điệu bộ của các nhân vật trong câu chuyện.</a:t>
              </a: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266879" y="1674341"/>
              <a:ext cx="1093595" cy="1093595"/>
            </a:xfrm>
            <a:prstGeom prst="rect">
              <a:avLst/>
            </a:prstGeom>
          </p:spPr>
        </p:pic>
      </p:grpSp>
      <p:sp>
        <p:nvSpPr>
          <p:cNvPr id="10" name="Oval 9">
            <a:extLst>
              <a:ext uri="{FF2B5EF4-FFF2-40B4-BE49-F238E27FC236}">
                <a16:creationId xmlns:a16="http://schemas.microsoft.com/office/drawing/2014/main" id="{6E0CB659-86AB-F5D8-D78B-D76A61F0D590}"/>
              </a:ext>
            </a:extLst>
          </p:cNvPr>
          <p:cNvSpPr/>
          <p:nvPr/>
        </p:nvSpPr>
        <p:spPr>
          <a:xfrm>
            <a:off x="739344" y="2809875"/>
            <a:ext cx="6000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shape&#10;&#10;Description automatically generated">
            <a:extLst>
              <a:ext uri="{FF2B5EF4-FFF2-40B4-BE49-F238E27FC236}">
                <a16:creationId xmlns:a16="http://schemas.microsoft.com/office/drawing/2014/main" id="{D4FA1A40-C7A6-D1CF-2F9A-3C47D6BA23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239937112"/>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điều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1657350" y="1364456"/>
            <a:ext cx="9358313"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45A64D-5C33-EE14-5B91-9B52B34056F3}"/>
              </a:ext>
            </a:extLst>
          </p:cNvPr>
          <p:cNvSpPr/>
          <p:nvPr/>
        </p:nvSpPr>
        <p:spPr>
          <a:xfrm>
            <a:off x="1457325" y="1838325"/>
            <a:ext cx="32861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1010169" y="5153025"/>
            <a:ext cx="10335610"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0000"/>
                </a:solidFill>
                <a:effectLst/>
                <a:uLnTx/>
                <a:uFillTx/>
                <a:latin typeface="Calibri" panose="020F0502020204030204"/>
                <a:ea typeface="+mn-ea"/>
                <a:cs typeface="+mn-cs"/>
              </a:rPr>
              <a:t>Người</a:t>
            </a:r>
            <a:r>
              <a:rPr kumimoji="0" lang="en-US" sz="3200" b="0" i="1" u="none" strike="noStrike" kern="1200" cap="none" spc="0" normalizeH="0" noProof="0" dirty="0">
                <a:ln>
                  <a:noFill/>
                </a:ln>
                <a:solidFill>
                  <a:srgbClr val="FF0000"/>
                </a:solidFill>
                <a:effectLst/>
                <a:uLnTx/>
                <a:uFillTx/>
                <a:latin typeface="Calibri" panose="020F0502020204030204"/>
                <a:ea typeface="+mn-ea"/>
                <a:cs typeface="+mn-cs"/>
              </a:rPr>
              <a:t> viết đã nêu ý kiến nhận xét của mình về câu chuyện Thi nhạc</a:t>
            </a:r>
            <a:r>
              <a:rPr lang="en-US" sz="3200" i="1" noProof="0" dirty="0">
                <a:solidFill>
                  <a:srgbClr val="FF0000"/>
                </a:solidFill>
                <a:latin typeface="Calibri" panose="020F0502020204030204"/>
              </a:rPr>
              <a:t> (Người viết rất yêu thích câu chuyện </a:t>
            </a:r>
            <a:r>
              <a:rPr lang="en-US" sz="3200" i="1" dirty="0">
                <a:solidFill>
                  <a:srgbClr val="FF0000"/>
                </a:solidFill>
                <a:latin typeface="Calibri" panose="020F0502020204030204"/>
              </a:rPr>
              <a:t>T</a:t>
            </a:r>
            <a:r>
              <a:rPr lang="en-US" sz="3200" i="1" noProof="0" dirty="0">
                <a:solidFill>
                  <a:srgbClr val="FF0000"/>
                </a:solidFill>
                <a:latin typeface="Calibri" panose="020F0502020204030204"/>
              </a:rPr>
              <a:t>hi nhạc</a:t>
            </a:r>
            <a:r>
              <a:rPr lang="vi-VN" sz="3200" i="1" noProof="0" dirty="0">
                <a:solidFill>
                  <a:srgbClr val="FF0000"/>
                </a:solidFill>
                <a:latin typeface="Calibri" panose="020F0502020204030204"/>
              </a:rPr>
              <a:t>)</a:t>
            </a:r>
            <a:endParaRPr kumimoji="0" lang="en-US" sz="32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0508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Câu mở đầu</a:t>
              </a:r>
              <a:r>
                <a:rPr kumimoji="0" lang="en-US" sz="36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đoạn văn có</a:t>
              </a:r>
              <a:r>
                <a:rPr kumimoji="0" lang="en-US" sz="36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nhiệm vụ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gì?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1080595" y="1964364"/>
            <a:ext cx="10335610"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noProof="0" dirty="0">
                <a:ln>
                  <a:noFill/>
                </a:ln>
                <a:solidFill>
                  <a:srgbClr val="FF0000"/>
                </a:solidFill>
                <a:effectLst/>
                <a:uLnTx/>
                <a:uFillTx/>
                <a:latin typeface="Calibri" panose="020F0502020204030204"/>
                <a:ea typeface="+mn-ea"/>
                <a:cs typeface="+mn-cs"/>
              </a:rPr>
              <a:t>Câu mở đầu: </a:t>
            </a:r>
            <a:r>
              <a:rPr kumimoji="0" lang="en-US" sz="3200" b="0" i="1" u="none" strike="noStrike" kern="1200" cap="none" spc="0" normalizeH="0" noProof="0" dirty="0">
                <a:ln>
                  <a:noFill/>
                </a:ln>
                <a:solidFill>
                  <a:srgbClr val="FF0000"/>
                </a:solidFill>
                <a:effectLst/>
                <a:uLnTx/>
                <a:uFillTx/>
                <a:latin typeface="Calibri" panose="020F0502020204030204"/>
                <a:ea typeface="+mn-ea"/>
                <a:cs typeface="+mn-cs"/>
              </a:rPr>
              <a:t>Nêu cảm nhận chung về câu chuyện mình </a:t>
            </a:r>
            <a:r>
              <a:rPr lang="en-US" sz="3200" i="1" noProof="0" dirty="0">
                <a:solidFill>
                  <a:srgbClr val="FF0000"/>
                </a:solidFill>
                <a:latin typeface="Calibri" panose="020F0502020204030204"/>
              </a:rPr>
              <a:t>yêu thích.</a:t>
            </a:r>
            <a:endParaRPr kumimoji="0" lang="en-US" sz="32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268464"/>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10610331" cy="1790699"/>
            <a:chOff x="5724079" y="1626716"/>
            <a:chExt cx="10610331" cy="1790699"/>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8"/>
              <a:ext cx="9963150" cy="1196277"/>
            </a:xfrm>
            <a:custGeom>
              <a:avLst/>
              <a:gdLst>
                <a:gd name="connsiteX0" fmla="*/ 0 w 9963150"/>
                <a:gd name="connsiteY0" fmla="*/ 199383 h 1196277"/>
                <a:gd name="connsiteX1" fmla="*/ 199383 w 9963150"/>
                <a:gd name="connsiteY1" fmla="*/ 0 h 1196277"/>
                <a:gd name="connsiteX2" fmla="*/ 9763767 w 9963150"/>
                <a:gd name="connsiteY2" fmla="*/ 0 h 1196277"/>
                <a:gd name="connsiteX3" fmla="*/ 9963150 w 9963150"/>
                <a:gd name="connsiteY3" fmla="*/ 199383 h 1196277"/>
                <a:gd name="connsiteX4" fmla="*/ 9963150 w 9963150"/>
                <a:gd name="connsiteY4" fmla="*/ 996894 h 1196277"/>
                <a:gd name="connsiteX5" fmla="*/ 9763767 w 9963150"/>
                <a:gd name="connsiteY5" fmla="*/ 1196277 h 1196277"/>
                <a:gd name="connsiteX6" fmla="*/ 199383 w 9963150"/>
                <a:gd name="connsiteY6" fmla="*/ 1196277 h 1196277"/>
                <a:gd name="connsiteX7" fmla="*/ 0 w 9963150"/>
                <a:gd name="connsiteY7" fmla="*/ 996894 h 1196277"/>
                <a:gd name="connsiteX8" fmla="*/ 0 w 9963150"/>
                <a:gd name="connsiteY8" fmla="*/ 199383 h 119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3150" h="1196277" fill="none" extrusionOk="0">
                  <a:moveTo>
                    <a:pt x="0" y="199383"/>
                  </a:moveTo>
                  <a:cubicBezTo>
                    <a:pt x="-18828" y="81393"/>
                    <a:pt x="94668" y="6148"/>
                    <a:pt x="199383" y="0"/>
                  </a:cubicBezTo>
                  <a:cubicBezTo>
                    <a:pt x="1452894" y="-61902"/>
                    <a:pt x="8464223" y="-101778"/>
                    <a:pt x="9763767" y="0"/>
                  </a:cubicBezTo>
                  <a:cubicBezTo>
                    <a:pt x="9859548" y="-4495"/>
                    <a:pt x="9966202" y="85199"/>
                    <a:pt x="9963150" y="199383"/>
                  </a:cubicBezTo>
                  <a:cubicBezTo>
                    <a:pt x="9975264" y="558673"/>
                    <a:pt x="10034798" y="792653"/>
                    <a:pt x="9963150" y="996894"/>
                  </a:cubicBezTo>
                  <a:cubicBezTo>
                    <a:pt x="9961600" y="1106251"/>
                    <a:pt x="9870716" y="1181638"/>
                    <a:pt x="9763767" y="1196277"/>
                  </a:cubicBezTo>
                  <a:cubicBezTo>
                    <a:pt x="5785160" y="1053885"/>
                    <a:pt x="1394774" y="1307378"/>
                    <a:pt x="199383" y="1196277"/>
                  </a:cubicBezTo>
                  <a:cubicBezTo>
                    <a:pt x="82707" y="1199559"/>
                    <a:pt x="-3660" y="1123698"/>
                    <a:pt x="0" y="996894"/>
                  </a:cubicBezTo>
                  <a:cubicBezTo>
                    <a:pt x="-31066" y="787256"/>
                    <a:pt x="-22129" y="354004"/>
                    <a:pt x="0" y="199383"/>
                  </a:cubicBezTo>
                  <a:close/>
                </a:path>
                <a:path w="9963150" h="1196277" stroke="0" extrusionOk="0">
                  <a:moveTo>
                    <a:pt x="0" y="199383"/>
                  </a:moveTo>
                  <a:cubicBezTo>
                    <a:pt x="-1538" y="87234"/>
                    <a:pt x="86583" y="-4489"/>
                    <a:pt x="199383" y="0"/>
                  </a:cubicBezTo>
                  <a:cubicBezTo>
                    <a:pt x="3654986" y="-164947"/>
                    <a:pt x="7448228" y="-52288"/>
                    <a:pt x="9763767" y="0"/>
                  </a:cubicBezTo>
                  <a:cubicBezTo>
                    <a:pt x="9873655" y="-3571"/>
                    <a:pt x="9951296" y="91165"/>
                    <a:pt x="9963150" y="199383"/>
                  </a:cubicBezTo>
                  <a:cubicBezTo>
                    <a:pt x="9912257" y="470135"/>
                    <a:pt x="9962048" y="846815"/>
                    <a:pt x="9963150" y="996894"/>
                  </a:cubicBezTo>
                  <a:cubicBezTo>
                    <a:pt x="9964934" y="1109313"/>
                    <a:pt x="9865094" y="1180284"/>
                    <a:pt x="9763767" y="1196277"/>
                  </a:cubicBezTo>
                  <a:cubicBezTo>
                    <a:pt x="6366115" y="1354818"/>
                    <a:pt x="2922052" y="1054441"/>
                    <a:pt x="199383" y="1196277"/>
                  </a:cubicBezTo>
                  <a:cubicBezTo>
                    <a:pt x="88019" y="1218192"/>
                    <a:pt x="13063" y="1102468"/>
                    <a:pt x="0" y="996894"/>
                  </a:cubicBezTo>
                  <a:cubicBezTo>
                    <a:pt x="66380" y="640351"/>
                    <a:pt x="-67862" y="541058"/>
                    <a:pt x="0" y="199383"/>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Những</a:t>
              </a:r>
              <a:r>
                <a:rPr kumimoji="0" lang="vi-VN" sz="36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câu văn tiếp theo cho biết n</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gười viết yêu thích những gì ở câu chuyện?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grpSp>
        <p:nvGrpSpPr>
          <p:cNvPr id="10" name="Group 9">
            <a:extLst>
              <a:ext uri="{FF2B5EF4-FFF2-40B4-BE49-F238E27FC236}">
                <a16:creationId xmlns:a16="http://schemas.microsoft.com/office/drawing/2014/main" id="{5440F202-4CA1-EC1E-23B2-A8760D899412}"/>
              </a:ext>
            </a:extLst>
          </p:cNvPr>
          <p:cNvGrpSpPr/>
          <p:nvPr/>
        </p:nvGrpSpPr>
        <p:grpSpPr>
          <a:xfrm>
            <a:off x="5019675" y="1933575"/>
            <a:ext cx="3495675" cy="1400175"/>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B4CEEF-7F0A-7176-C928-CCA7F3A43127}"/>
                </a:ext>
              </a:extLst>
            </p:cNvPr>
            <p:cNvSpPr txBox="1"/>
            <p:nvPr/>
          </p:nvSpPr>
          <p:spPr>
            <a:xfrm>
              <a:off x="5600700" y="2209800"/>
              <a:ext cx="2705100" cy="584775"/>
            </a:xfrm>
            <a:prstGeom prst="rect">
              <a:avLst/>
            </a:prstGeom>
            <a:noFill/>
          </p:spPr>
          <p:txBody>
            <a:bodyPr wrap="square" rtlCol="0">
              <a:spAutoFit/>
            </a:bodyPr>
            <a:lstStyle/>
            <a:p>
              <a:r>
                <a:rPr lang="en-US" sz="3200" b="1" dirty="0" err="1">
                  <a:solidFill>
                    <a:srgbClr val="FF0000"/>
                  </a:solidFill>
                </a:rPr>
                <a:t>Thế</a:t>
              </a:r>
              <a:r>
                <a:rPr lang="en-US" sz="3200" b="1" dirty="0">
                  <a:solidFill>
                    <a:srgbClr val="FF0000"/>
                  </a:solidFill>
                </a:rPr>
                <a:t> </a:t>
              </a:r>
              <a:r>
                <a:rPr lang="en-US" sz="3200" b="1" dirty="0" err="1">
                  <a:solidFill>
                    <a:srgbClr val="FF0000"/>
                  </a:solidFill>
                </a:rPr>
                <a:t>giới</a:t>
              </a:r>
              <a:r>
                <a:rPr lang="en-US" sz="3200" b="1" dirty="0">
                  <a:solidFill>
                    <a:srgbClr val="FF0000"/>
                  </a:solidFill>
                </a:rPr>
                <a:t> </a:t>
              </a:r>
              <a:r>
                <a:rPr lang="en-US" sz="3200" b="1" dirty="0" err="1">
                  <a:solidFill>
                    <a:srgbClr val="FF0000"/>
                  </a:solidFill>
                </a:rPr>
                <a:t>thú</a:t>
              </a:r>
              <a:r>
                <a:rPr lang="en-US" sz="3200" b="1" dirty="0">
                  <a:solidFill>
                    <a:srgbClr val="FF0000"/>
                  </a:solidFill>
                </a:rPr>
                <a:t> </a:t>
              </a:r>
              <a:r>
                <a:rPr lang="en-US" sz="3200" b="1" dirty="0" err="1">
                  <a:solidFill>
                    <a:srgbClr val="FF0000"/>
                  </a:solidFill>
                </a:rPr>
                <a:t>vị</a:t>
              </a:r>
              <a:endParaRPr lang="en-US" sz="3200" b="1" dirty="0">
                <a:solidFill>
                  <a:srgbClr val="FF0000"/>
                </a:solidFill>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638550" y="2762250"/>
            <a:ext cx="1457325" cy="6000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299" y="3295650"/>
            <a:ext cx="5915025" cy="3200400"/>
            <a:chOff x="5019675" y="1933575"/>
            <a:chExt cx="3529613" cy="1400175"/>
          </a:xfrm>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34D71C5-3AE3-4471-3141-86CEAF20D9A1}"/>
                </a:ext>
              </a:extLst>
            </p:cNvPr>
            <p:cNvSpPr txBox="1"/>
            <p:nvPr/>
          </p:nvSpPr>
          <p:spPr>
            <a:xfrm>
              <a:off x="5220355" y="2209800"/>
              <a:ext cx="3328933" cy="740587"/>
            </a:xfrm>
            <a:prstGeom prst="rect">
              <a:avLst/>
            </a:prstGeom>
            <a:noFill/>
          </p:spPr>
          <p:txBody>
            <a:bodyPr wrap="square" rtlCol="0">
              <a:spAutoFit/>
            </a:bodyPr>
            <a:lstStyle/>
            <a:p>
              <a:r>
                <a:rPr lang="en-US" sz="2600" b="1" dirty="0">
                  <a:solidFill>
                    <a:srgbClr val="002060"/>
                  </a:solidFill>
                </a:rPr>
                <a:t>    - Những con vật quen thuộc hiện ra như thế nào?</a:t>
              </a:r>
            </a:p>
            <a:p>
              <a:r>
                <a:rPr lang="en-US" sz="2600" b="1" dirty="0">
                  <a:solidFill>
                    <a:srgbClr val="002060"/>
                  </a:solidFill>
                </a:rPr>
                <a:t>- Tiếng kêu, tiếng gáy, tiếng hót của chúng được miêu tả ra sao?</a:t>
              </a: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8029575" y="3133725"/>
            <a:ext cx="3990975" cy="2257425"/>
            <a:chOff x="5019675" y="1933575"/>
            <a:chExt cx="3529613" cy="1400175"/>
          </a:xfrm>
        </p:grpSpPr>
        <p:sp>
          <p:nvSpPr>
            <p:cNvPr id="19" name="Cloud 18">
              <a:extLst>
                <a:ext uri="{FF2B5EF4-FFF2-40B4-BE49-F238E27FC236}">
                  <a16:creationId xmlns:a16="http://schemas.microsoft.com/office/drawing/2014/main" id="{5A015AB0-7EF1-1249-C338-CAA97A57942E}"/>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69C9C24-5297-294B-443A-51221C8BD557}"/>
                </a:ext>
              </a:extLst>
            </p:cNvPr>
            <p:cNvSpPr txBox="1"/>
            <p:nvPr/>
          </p:nvSpPr>
          <p:spPr>
            <a:xfrm>
              <a:off x="5220355" y="2209800"/>
              <a:ext cx="3328933" cy="801778"/>
            </a:xfrm>
            <a:prstGeom prst="rect">
              <a:avLst/>
            </a:prstGeom>
            <a:noFill/>
          </p:spPr>
          <p:txBody>
            <a:bodyPr wrap="square" rtlCol="0">
              <a:spAutoFit/>
            </a:bodyPr>
            <a:lstStyle/>
            <a:p>
              <a:r>
                <a:rPr lang="en-US" sz="2600" b="1" dirty="0">
                  <a:solidFill>
                    <a:srgbClr val="002060"/>
                  </a:solidFill>
                </a:rPr>
                <a:t>  - Vì sao nhân vật thầy vàng anh để lại ấn tượng khó quên?</a:t>
              </a: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486775" y="2809875"/>
            <a:ext cx="1714500" cy="4381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6522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10" name="Group 9">
            <a:extLst>
              <a:ext uri="{FF2B5EF4-FFF2-40B4-BE49-F238E27FC236}">
                <a16:creationId xmlns:a16="http://schemas.microsoft.com/office/drawing/2014/main" id="{5440F202-4CA1-EC1E-23B2-A8760D899412}"/>
              </a:ext>
            </a:extLst>
          </p:cNvPr>
          <p:cNvGrpSpPr/>
          <p:nvPr/>
        </p:nvGrpSpPr>
        <p:grpSpPr>
          <a:xfrm>
            <a:off x="3350623" y="647701"/>
            <a:ext cx="5164728" cy="1945276"/>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9B4CEEF-7F0A-7176-C928-CCA7F3A43127}"/>
                </a:ext>
              </a:extLst>
            </p:cNvPr>
            <p:cNvSpPr txBox="1"/>
            <p:nvPr/>
          </p:nvSpPr>
          <p:spPr>
            <a:xfrm>
              <a:off x="5286375" y="2078697"/>
              <a:ext cx="3162300" cy="999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libri" panose="020F0502020204030204" pitchFamily="34" charset="0"/>
                  <a:cs typeface="Calibri" panose="020F0502020204030204" pitchFamily="34" charset="0"/>
                </a:rPr>
                <a:t>Người viết khẳng định câu chuyện hay, có sức cuốn hút vì </a:t>
              </a:r>
              <a:r>
                <a:rPr lang="en-US" sz="2800" b="1" i="0" u="none" strike="noStrike" dirty="0">
                  <a:solidFill>
                    <a:srgbClr val="FF0000"/>
                  </a:solidFill>
                  <a:effectLst/>
                  <a:latin typeface="Calibri" panose="020F0502020204030204" pitchFamily="34" charset="0"/>
                  <a:cs typeface="Calibri" panose="020F0502020204030204" pitchFamily="34" charset="0"/>
                </a:rPr>
                <a:t>2 </a:t>
              </a:r>
              <a:r>
                <a:rPr lang="en-US" sz="2800" b="1" i="0" u="none" strike="noStrike" dirty="0" err="1">
                  <a:solidFill>
                    <a:srgbClr val="FF0000"/>
                  </a:solidFill>
                  <a:effectLst/>
                  <a:latin typeface="Calibri" panose="020F0502020204030204" pitchFamily="34" charset="0"/>
                  <a:cs typeface="Calibri" panose="020F0502020204030204" pitchFamily="34" charset="0"/>
                </a:rPr>
                <a:t>lý</a:t>
              </a:r>
              <a:r>
                <a:rPr lang="en-US" sz="2800" b="1" i="0" u="none" strike="noStrike" dirty="0">
                  <a:solidFill>
                    <a:srgbClr val="FF0000"/>
                  </a:solidFill>
                  <a:effectLst/>
                  <a:latin typeface="Calibri" panose="020F0502020204030204" pitchFamily="34" charset="0"/>
                  <a:cs typeface="Calibri" panose="020F0502020204030204" pitchFamily="34" charset="0"/>
                </a:rPr>
                <a:t> do </a:t>
              </a:r>
              <a:r>
                <a:rPr lang="en-US" sz="2800" b="1" i="0" u="none" strike="noStrike" dirty="0" err="1">
                  <a:solidFill>
                    <a:srgbClr val="FF0000"/>
                  </a:solidFill>
                  <a:effectLst/>
                  <a:latin typeface="Calibri" panose="020F0502020204030204" pitchFamily="34" charset="0"/>
                  <a:cs typeface="Calibri" panose="020F0502020204030204" pitchFamily="34" charset="0"/>
                </a:rPr>
                <a:t>sau</a:t>
              </a:r>
              <a:r>
                <a:rPr lang="en-US" sz="2800" b="1" i="0" u="none" strike="noStrike" dirty="0">
                  <a:solidFill>
                    <a:srgbClr val="FF0000"/>
                  </a:solidFill>
                  <a:effectLst/>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571875" y="2362200"/>
            <a:ext cx="1514475" cy="9429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300" y="3295651"/>
            <a:ext cx="5641182" cy="3200400"/>
            <a:chOff x="5019675" y="1933575"/>
            <a:chExt cx="3495675" cy="1400175"/>
          </a:xfrm>
          <a:solidFill>
            <a:srgbClr val="BBEFFB"/>
          </a:solidFill>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34D71C5-3AE3-4471-3141-86CEAF20D9A1}"/>
                </a:ext>
              </a:extLst>
            </p:cNvPr>
            <p:cNvSpPr txBox="1"/>
            <p:nvPr/>
          </p:nvSpPr>
          <p:spPr>
            <a:xfrm>
              <a:off x="5043285" y="1963935"/>
              <a:ext cx="3441078" cy="1148364"/>
            </a:xfrm>
            <a:prstGeom prst="roundRect">
              <a:avLst/>
            </a:prstGeom>
            <a:grpFill/>
          </p:spPr>
          <p:txBody>
            <a:bodyPr wrap="square" rtlCol="0">
              <a:spAutoFit/>
            </a:bodyPr>
            <a:lstStyle/>
            <a:p>
              <a:pPr marL="457200" indent="-457200" algn="just" rtl="0">
                <a:spcBef>
                  <a:spcPts val="0"/>
                </a:spcBef>
                <a:spcAft>
                  <a:spcPts val="500"/>
                </a:spcAft>
                <a:buAutoNum type="arabicParenBoth"/>
              </a:pPr>
              <a:r>
                <a:rPr lang="en-US" sz="2400" b="1" i="0" u="none" strike="noStrike" dirty="0">
                  <a:solidFill>
                    <a:srgbClr val="002060"/>
                  </a:solidFill>
                  <a:effectLst/>
                  <a:latin typeface="Calibri" panose="020F0502020204030204" pitchFamily="34" charset="0"/>
                  <a:cs typeface="Calibri" panose="020F0502020204030204" pitchFamily="34" charset="0"/>
                </a:rPr>
                <a:t>N</a:t>
              </a:r>
              <a:r>
                <a:rPr lang="vi-VN" sz="2400" b="1" i="0" u="none" strike="noStrike" dirty="0">
                  <a:solidFill>
                    <a:srgbClr val="002060"/>
                  </a:solidFill>
                  <a:effectLst/>
                  <a:latin typeface="Calibri" panose="020F0502020204030204" pitchFamily="34" charset="0"/>
                  <a:cs typeface="Calibri" panose="020F0502020204030204" pitchFamily="34" charset="0"/>
                </a:rPr>
                <a:t>hững con vật đã hoá thành các nghệ sĩ tài năng, biểu diễn những tiết mục rất hay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a:t>
              </a:r>
              <a:r>
                <a:rPr lang="en-US" sz="2400" b="1" dirty="0">
                  <a:solidFill>
                    <a:srgbClr val="002060"/>
                  </a:solidFill>
                  <a:latin typeface="Calibri" panose="020F0502020204030204" pitchFamily="34" charset="0"/>
                  <a:cs typeface="Calibri" panose="020F0502020204030204" pitchFamily="34" charset="0"/>
                </a:rPr>
                <a:t> </a:t>
              </a:r>
              <a:r>
                <a:rPr lang="vi-VN" sz="2400" b="1" i="0" u="none" strike="noStrike" dirty="0">
                  <a:solidFill>
                    <a:srgbClr val="002060"/>
                  </a:solidFill>
                  <a:effectLst/>
                  <a:latin typeface="Calibri" panose="020F0502020204030204" pitchFamily="34" charset="0"/>
                  <a:cs typeface="Calibri" panose="020F0502020204030204" pitchFamily="34" charset="0"/>
                </a:rPr>
                <a:t>đặc sắc. </a:t>
              </a:r>
              <a:endParaRPr lang="en-US" sz="2400" b="1" i="0" u="none" strike="noStrike"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AutoNum type="arabicParenBoth"/>
              </a:pPr>
              <a:r>
                <a:rPr lang="en-US" sz="2400" b="1" i="0" u="none" strike="noStrike" dirty="0" err="1">
                  <a:solidFill>
                    <a:srgbClr val="002060"/>
                  </a:solidFill>
                  <a:effectLst/>
                  <a:latin typeface="Calibri" panose="020F0502020204030204" pitchFamily="34" charset="0"/>
                  <a:cs typeface="Calibri" panose="020F0502020204030204" pitchFamily="34" charset="0"/>
                </a:rPr>
                <a:t>Gợ</a:t>
              </a:r>
              <a:r>
                <a:rPr lang="vi-VN" sz="2400" b="1" i="0" u="none" strike="noStrike" dirty="0">
                  <a:solidFill>
                    <a:srgbClr val="002060"/>
                  </a:solidFill>
                  <a:effectLst/>
                  <a:latin typeface="Calibri" panose="020F0502020204030204" pitchFamily="34" charset="0"/>
                  <a:cs typeface="Calibri" panose="020F0502020204030204" pitchFamily="34" charset="0"/>
                </a:rPr>
                <a:t>i lên trong tâm trí người nghe những cảnh vật có âm thanh, ánh sáng, sắc màu, hương vị,...</a:t>
              </a:r>
              <a:endParaRPr lang="vi-VN" sz="2400" b="1" dirty="0">
                <a:solidFill>
                  <a:srgbClr val="002060"/>
                </a:solidFill>
                <a:effectLst/>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7305675" y="3240089"/>
            <a:ext cx="4676773" cy="3390720"/>
            <a:chOff x="5019675" y="1933575"/>
            <a:chExt cx="3496963" cy="1400175"/>
          </a:xfrm>
          <a:solidFill>
            <a:schemeClr val="accent3">
              <a:lumMod val="20000"/>
              <a:lumOff val="80000"/>
            </a:schemeClr>
          </a:solidFill>
        </p:grpSpPr>
        <p:sp>
          <p:nvSpPr>
            <p:cNvPr id="19" name="Rectangle: Rounded Corners 18">
              <a:extLst>
                <a:ext uri="{FF2B5EF4-FFF2-40B4-BE49-F238E27FC236}">
                  <a16:creationId xmlns:a16="http://schemas.microsoft.com/office/drawing/2014/main" id="{5A015AB0-7EF1-1249-C338-CAA97A57942E}"/>
                </a:ext>
              </a:extLst>
            </p:cNvPr>
            <p:cNvSpPr/>
            <p:nvPr/>
          </p:nvSpPr>
          <p:spPr>
            <a:xfrm>
              <a:off x="5019675" y="1933575"/>
              <a:ext cx="3495675" cy="1400175"/>
            </a:xfrm>
            <a:prstGeom prst="roundRect">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369C9C24-5297-294B-443A-51221C8BD557}"/>
                </a:ext>
              </a:extLst>
            </p:cNvPr>
            <p:cNvSpPr txBox="1"/>
            <p:nvPr/>
          </p:nvSpPr>
          <p:spPr>
            <a:xfrm>
              <a:off x="5187705" y="1977416"/>
              <a:ext cx="3328933" cy="979685"/>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cs typeface="Calibri" panose="020F0502020204030204" pitchFamily="34" charset="0"/>
                </a:rPr>
                <a:t>(2) Thầy xúc động khi thấy các học trò của mình</a:t>
              </a:r>
              <a:r>
                <a:rPr lang="en-US" sz="2400" b="1" i="0" u="none" strike="noStrike" dirty="0">
                  <a:solidFill>
                    <a:srgbClr val="002060"/>
                  </a:solidFill>
                  <a:effectLst/>
                  <a:latin typeface="Calibri" panose="020F0502020204030204" pitchFamily="34" charset="0"/>
                  <a:cs typeface="Calibri" panose="020F0502020204030204" pitchFamily="34" charset="0"/>
                </a:rPr>
                <a:t> </a:t>
              </a:r>
              <a:r>
                <a:rPr lang="vi-VN" sz="2400" b="1" i="0" u="none" strike="noStrike" dirty="0">
                  <a:solidFill>
                    <a:srgbClr val="002060"/>
                  </a:solidFill>
                  <a:effectLst/>
                  <a:latin typeface="Calibri" panose="020F0502020204030204" pitchFamily="34" charset="0"/>
                  <a:cs typeface="Calibri" panose="020F0502020204030204" pitchFamily="34" charset="0"/>
                </a:rPr>
                <a:t>đã biểu diễn những tiết mục xuất sắc. </a:t>
              </a:r>
              <a:endParaRPr lang="en-US" sz="2400" b="1"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400" b="1" i="0" u="none" strike="noStrike" dirty="0">
                  <a:solidFill>
                    <a:srgbClr val="002060"/>
                  </a:solidFill>
                  <a:effectLst/>
                  <a:latin typeface="Calibri" panose="020F0502020204030204" pitchFamily="34" charset="0"/>
                  <a:cs typeface="Calibri" panose="020F0502020204030204" pitchFamily="34" charset="0"/>
                </a:rPr>
                <a:t>Việc làm và lời nói của thầy thể hiện tình yêu thương, sự trân trọng đối với học trò.</a:t>
              </a:r>
              <a:endParaRPr lang="vi-VN" sz="2400" b="1" dirty="0">
                <a:solidFill>
                  <a:srgbClr val="002060"/>
                </a:solidFill>
                <a:effectLst/>
                <a:latin typeface="Calibri" panose="020F0502020204030204" pitchFamily="34" charset="0"/>
                <a:cs typeface="Calibri" panose="020F0502020204030204" pitchFamily="34" charset="0"/>
              </a:endParaRP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7530395" y="2135777"/>
            <a:ext cx="2670880" cy="11122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0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221377" y="65314"/>
            <a:ext cx="10271216" cy="2265364"/>
            <a:chOff x="5724079" y="1626716"/>
            <a:chExt cx="9829281" cy="1446301"/>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851878"/>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9594937"/>
                        <a:gd name="connsiteY0" fmla="*/ 222389 h 1334310"/>
                        <a:gd name="connsiteX1" fmla="*/ 222389 w 9594937"/>
                        <a:gd name="connsiteY1" fmla="*/ 0 h 1334310"/>
                        <a:gd name="connsiteX2" fmla="*/ 9372548 w 9594937"/>
                        <a:gd name="connsiteY2" fmla="*/ 0 h 1334310"/>
                        <a:gd name="connsiteX3" fmla="*/ 9594937 w 9594937"/>
                        <a:gd name="connsiteY3" fmla="*/ 222389 h 1334310"/>
                        <a:gd name="connsiteX4" fmla="*/ 9594937 w 9594937"/>
                        <a:gd name="connsiteY4" fmla="*/ 1111921 h 1334310"/>
                        <a:gd name="connsiteX5" fmla="*/ 9372548 w 9594937"/>
                        <a:gd name="connsiteY5" fmla="*/ 1334310 h 1334310"/>
                        <a:gd name="connsiteX6" fmla="*/ 222389 w 9594937"/>
                        <a:gd name="connsiteY6" fmla="*/ 1334310 h 1334310"/>
                        <a:gd name="connsiteX7" fmla="*/ 0 w 9594937"/>
                        <a:gd name="connsiteY7" fmla="*/ 1111921 h 1334310"/>
                        <a:gd name="connsiteX8" fmla="*/ 0 w 9594937"/>
                        <a:gd name="connsiteY8" fmla="*/ 222389 h 133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937" h="1334310" fill="none" extrusionOk="0">
                          <a:moveTo>
                            <a:pt x="0" y="222389"/>
                          </a:moveTo>
                          <a:cubicBezTo>
                            <a:pt x="-1672" y="98868"/>
                            <a:pt x="106264" y="7623"/>
                            <a:pt x="222389" y="0"/>
                          </a:cubicBezTo>
                          <a:cubicBezTo>
                            <a:pt x="1151670" y="-61902"/>
                            <a:pt x="5847258" y="-101778"/>
                            <a:pt x="9372548" y="0"/>
                          </a:cubicBezTo>
                          <a:cubicBezTo>
                            <a:pt x="9490978" y="-1377"/>
                            <a:pt x="9606542" y="84103"/>
                            <a:pt x="9594937" y="222389"/>
                          </a:cubicBezTo>
                          <a:cubicBezTo>
                            <a:pt x="9605147" y="627654"/>
                            <a:pt x="9621474" y="959569"/>
                            <a:pt x="9594937" y="1111921"/>
                          </a:cubicBezTo>
                          <a:cubicBezTo>
                            <a:pt x="9581535" y="1228182"/>
                            <a:pt x="9492425" y="1320698"/>
                            <a:pt x="9372548" y="1334310"/>
                          </a:cubicBezTo>
                          <a:cubicBezTo>
                            <a:pt x="6903852" y="1191918"/>
                            <a:pt x="3976865" y="1445411"/>
                            <a:pt x="222389" y="1334310"/>
                          </a:cubicBezTo>
                          <a:cubicBezTo>
                            <a:pt x="81439" y="1343380"/>
                            <a:pt x="-997" y="1239287"/>
                            <a:pt x="0" y="1111921"/>
                          </a:cubicBezTo>
                          <a:cubicBezTo>
                            <a:pt x="-56399" y="905793"/>
                            <a:pt x="73701" y="656152"/>
                            <a:pt x="0" y="222389"/>
                          </a:cubicBezTo>
                          <a:close/>
                        </a:path>
                        <a:path w="9594937" h="1334310" stroke="0" extrusionOk="0">
                          <a:moveTo>
                            <a:pt x="0" y="222389"/>
                          </a:moveTo>
                          <a:cubicBezTo>
                            <a:pt x="-11870" y="83880"/>
                            <a:pt x="89949" y="-16088"/>
                            <a:pt x="222389" y="0"/>
                          </a:cubicBezTo>
                          <a:cubicBezTo>
                            <a:pt x="1877437" y="-164947"/>
                            <a:pt x="7100391" y="-52288"/>
                            <a:pt x="9372548" y="0"/>
                          </a:cubicBezTo>
                          <a:cubicBezTo>
                            <a:pt x="9494085" y="-20131"/>
                            <a:pt x="9592760" y="99916"/>
                            <a:pt x="9594937" y="222389"/>
                          </a:cubicBezTo>
                          <a:cubicBezTo>
                            <a:pt x="9629753" y="465247"/>
                            <a:pt x="9625654" y="694741"/>
                            <a:pt x="9594937" y="1111921"/>
                          </a:cubicBezTo>
                          <a:cubicBezTo>
                            <a:pt x="9595871" y="1235948"/>
                            <a:pt x="9491257" y="1326826"/>
                            <a:pt x="9372548" y="1334310"/>
                          </a:cubicBezTo>
                          <a:cubicBezTo>
                            <a:pt x="5980671" y="1492851"/>
                            <a:pt x="3035638" y="1192474"/>
                            <a:pt x="222389" y="1334310"/>
                          </a:cubicBezTo>
                          <a:cubicBezTo>
                            <a:pt x="98755" y="1348577"/>
                            <a:pt x="13213" y="1230149"/>
                            <a:pt x="0" y="1111921"/>
                          </a:cubicBezTo>
                          <a:cubicBezTo>
                            <a:pt x="-76195" y="759291"/>
                            <a:pt x="56353" y="536977"/>
                            <a:pt x="0" y="22238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libri" panose="020F0502020204030204" pitchFamily="34" charset="0"/>
                  <a:cs typeface="Calibri" panose="020F0502020204030204" pitchFamily="34" charset="0"/>
                </a:rPr>
                <a:t>Trong</a:t>
              </a:r>
              <a:r>
                <a:rPr kumimoji="0" lang="en-US" sz="36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đoạn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câu tiếp theo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có</a:t>
              </a:r>
              <a:r>
                <a:rPr kumimoji="0" lang="en-US" sz="36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nhiệm vụ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gì?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1010169" y="2417344"/>
            <a:ext cx="10335610"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i="1" dirty="0">
                <a:solidFill>
                  <a:srgbClr val="FF0000"/>
                </a:solidFill>
                <a:latin typeface="Calibri" panose="020F0502020204030204"/>
              </a:rPr>
              <a:t>Các câu tiếp theo (triển khai)</a:t>
            </a:r>
            <a:r>
              <a:rPr kumimoji="0" lang="en-US" sz="3200" b="1"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0" i="1" u="none" strike="noStrike" kern="1200" cap="none" spc="0" normalizeH="0" noProof="0" dirty="0">
                <a:ln>
                  <a:noFill/>
                </a:ln>
                <a:solidFill>
                  <a:srgbClr val="FF0000"/>
                </a:solidFill>
                <a:effectLst/>
                <a:uLnTx/>
                <a:uFillTx/>
                <a:latin typeface="Calibri" panose="020F0502020204030204"/>
                <a:ea typeface="+mn-ea"/>
                <a:cs typeface="+mn-cs"/>
              </a:rPr>
              <a:t>Nêu các lý do yêu thích câu chuyện</a:t>
            </a:r>
            <a:r>
              <a:rPr lang="en-US" sz="3200" i="1" noProof="0" dirty="0">
                <a:solidFill>
                  <a:srgbClr val="FF0000"/>
                </a:solidFill>
                <a:latin typeface="Calibri" panose="020F0502020204030204"/>
              </a:rPr>
              <a:t>.</a:t>
            </a:r>
            <a:endParaRPr kumimoji="0" lang="en-US" sz="32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001506"/>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libri" panose="020F0502020204030204" pitchFamily="34" charset="0"/>
                  <a:cs typeface="Calibri" panose="020F0502020204030204" pitchFamily="34" charset="0"/>
                </a:rPr>
                <a:t>d</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thúc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3171825" y="4171950"/>
            <a:ext cx="77057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345A64D-5C33-EE14-5B91-9B52B34056F3}"/>
              </a:ext>
            </a:extLst>
          </p:cNvPr>
          <p:cNvSpPr/>
          <p:nvPr/>
        </p:nvSpPr>
        <p:spPr>
          <a:xfrm>
            <a:off x="1438275" y="4581525"/>
            <a:ext cx="4610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709863" y="5345189"/>
            <a:ext cx="10311063" cy="803788"/>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32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2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panose="020F0502020204030204"/>
                <a:ea typeface="+mn-ea"/>
                <a:cs typeface="+mn-cs"/>
              </a:rPr>
              <a:t>muốn</a:t>
            </a:r>
            <a:r>
              <a:rPr kumimoji="0" lang="en-US" sz="32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0" i="1" u="none" strike="noStrike" kern="1200" cap="none" spc="0" normalizeH="0" noProof="0" dirty="0" err="1">
                <a:ln>
                  <a:noFill/>
                </a:ln>
                <a:solidFill>
                  <a:srgbClr val="FF0000"/>
                </a:solidFill>
                <a:effectLst/>
                <a:uLnTx/>
                <a:uFillTx/>
                <a:latin typeface="Calibri" panose="020F0502020204030204"/>
                <a:ea typeface="+mn-ea"/>
                <a:cs typeface="+mn-cs"/>
              </a:rPr>
              <a:t>nói</a:t>
            </a:r>
            <a:r>
              <a:rPr kumimoji="0" lang="en-US" sz="32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32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32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0" i="1" u="none" strike="noStrike" kern="1200" cap="none" spc="0" normalizeH="0" noProof="0" dirty="0" err="1">
                <a:ln>
                  <a:noFill/>
                </a:ln>
                <a:solidFill>
                  <a:srgbClr val="FF0000"/>
                </a:solidFill>
                <a:effectLst/>
                <a:uLnTx/>
                <a:uFillTx/>
                <a:latin typeface="Calibri" panose="020F0502020204030204"/>
                <a:ea typeface="+mn-ea"/>
                <a:cs typeface="+mn-cs"/>
              </a:rPr>
              <a:t>luôn</a:t>
            </a:r>
            <a:r>
              <a:rPr kumimoji="0" lang="en-US" sz="3200" b="0" i="1"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3200" b="0" i="1"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32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0" i="1" u="none" strike="noStrike" kern="1200" cap="none" spc="0" normalizeH="0" noProof="0" dirty="0" err="1">
                <a:ln>
                  <a:noFill/>
                </a:ln>
                <a:solidFill>
                  <a:srgbClr val="FF0000"/>
                </a:solidFill>
                <a:effectLst/>
                <a:uLnTx/>
                <a:uFillTx/>
                <a:latin typeface="Calibri" panose="020F0502020204030204"/>
                <a:ea typeface="+mn-ea"/>
                <a:cs typeface="+mn-cs"/>
              </a:rPr>
              <a:t>tâm</a:t>
            </a:r>
            <a:r>
              <a:rPr kumimoji="0" lang="en-US" sz="32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0" i="1" u="none" strike="noStrike" kern="1200" cap="none" spc="0" normalizeH="0" noProof="0" dirty="0" err="1">
                <a:ln>
                  <a:noFill/>
                </a:ln>
                <a:solidFill>
                  <a:srgbClr val="FF0000"/>
                </a:solidFill>
                <a:effectLst/>
                <a:uLnTx/>
                <a:uFillTx/>
                <a:latin typeface="Calibri" panose="020F0502020204030204"/>
                <a:ea typeface="+mn-ea"/>
                <a:cs typeface="+mn-cs"/>
              </a:rPr>
              <a:t>trí</a:t>
            </a:r>
            <a:r>
              <a:rPr kumimoji="0" lang="en-US" sz="32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32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32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13859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2265364"/>
            <a:chOff x="5724079" y="1626716"/>
            <a:chExt cx="9829281" cy="1446301"/>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851878"/>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libri" panose="020F0502020204030204" pitchFamily="34" charset="0"/>
                  <a:cs typeface="Calibri" panose="020F0502020204030204" pitchFamily="34" charset="0"/>
                </a:rPr>
                <a:t>Trong</a:t>
              </a:r>
              <a:r>
                <a:rPr kumimoji="0" lang="en-US" sz="36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đoạn văn, </a:t>
              </a:r>
              <a:r>
                <a:rPr kumimoji="0" lang="en-US" sz="36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câu kết thúc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có</a:t>
              </a:r>
              <a:r>
                <a:rPr kumimoji="0" lang="en-US" sz="36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nhiệm vụ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gì?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1010169" y="2417344"/>
            <a:ext cx="10335610"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i="1" dirty="0">
                <a:solidFill>
                  <a:srgbClr val="FF0000"/>
                </a:solidFill>
                <a:latin typeface="Calibri" panose="020F0502020204030204"/>
              </a:rPr>
              <a:t>Câu kết thúc</a:t>
            </a:r>
            <a:r>
              <a:rPr kumimoji="0" lang="en-US" sz="3200" b="1"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0" i="1" u="none" strike="noStrike" kern="1200" cap="none" spc="0" normalizeH="0" noProof="0" dirty="0">
                <a:ln>
                  <a:noFill/>
                </a:ln>
                <a:solidFill>
                  <a:srgbClr val="FF0000"/>
                </a:solidFill>
                <a:effectLst/>
                <a:uLnTx/>
                <a:uFillTx/>
                <a:latin typeface="Calibri" panose="020F0502020204030204"/>
                <a:ea typeface="+mn-ea"/>
                <a:cs typeface="+mn-cs"/>
              </a:rPr>
              <a:t>Tiếp tục khẳng định ý kiến đã nêu ở mở đầu đoạn</a:t>
            </a:r>
            <a:r>
              <a:rPr lang="en-US" sz="3200" i="1" noProof="0" dirty="0">
                <a:solidFill>
                  <a:srgbClr val="FF0000"/>
                </a:solidFill>
                <a:latin typeface="Calibri" panose="020F0502020204030204"/>
              </a:rPr>
              <a:t>.</a:t>
            </a:r>
            <a:endParaRPr kumimoji="0" lang="en-US" sz="32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499379"/>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331871" y="80010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nl-NL"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 viết đoạn văn nêu ý kiến:</a:t>
            </a:r>
            <a:endParaRPr lang="vi-VN"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Câu mở đầu: </a:t>
            </a:r>
            <a:r>
              <a:rPr lang="nl-NL"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Nêu cảm nhận chung về câu chuyện mình thích.</a:t>
            </a:r>
            <a:endParaRPr lang="vi-VN"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Các câu tiếp theo (triển khai): </a:t>
            </a:r>
            <a:r>
              <a:rPr lang="nl-NL"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Nêu các lí do yêu thích câu chuyện.</a:t>
            </a:r>
            <a:endParaRPr lang="vi-VN"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Câu kết thúc: </a:t>
            </a:r>
            <a:r>
              <a:rPr lang="nl-NL"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Tiếp tục khẳng định ý kiến đã nêu ở câu mở đầu đoạn.</a:t>
            </a:r>
            <a:endParaRPr lang="vi-VN"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840707"/>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vi-VN" sz="4000" b="1" dirty="0">
                  <a:solidFill>
                    <a:srgbClr val="000000"/>
                  </a:solidFill>
                  <a:latin typeface="Calibri" panose="020F0502020204030204" pitchFamily="34" charset="0"/>
                  <a:cs typeface="Calibri" panose="020F0502020204030204" pitchFamily="34" charset="0"/>
                </a:rPr>
                <a:t>Nêu cách viết đ</a:t>
              </a: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oạn văn nêu</a:t>
              </a:r>
              <a:r>
                <a:rPr kumimoji="0" lang="vi-VN" sz="40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ý kiến?</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638354" y="1712441"/>
              <a:ext cx="1093595" cy="1093595"/>
            </a:xfrm>
            <a:prstGeom prst="rect">
              <a:avLst/>
            </a:prstGeom>
          </p:spPr>
        </p:pic>
      </p:grpSp>
    </p:spTree>
    <p:extLst>
      <p:ext uri="{BB962C8B-B14F-4D97-AF65-F5344CB8AC3E}">
        <p14:creationId xmlns:p14="http://schemas.microsoft.com/office/powerpoint/2010/main" val="32874544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2">
                                            <p:txEl>
                                              <p:pRg st="0" end="0"/>
                                            </p:txEl>
                                          </p:spTgt>
                                        </p:tgtEl>
                                        <p:attrNameLst>
                                          <p:attrName>style.visibility</p:attrName>
                                        </p:attrNameLst>
                                      </p:cBhvr>
                                      <p:to>
                                        <p:strVal val="visible"/>
                                      </p:to>
                                    </p:set>
                                    <p:animEffect transition="in" filter="barn(inVertical)">
                                      <p:cBhvr>
                                        <p:cTn id="14" dur="500"/>
                                        <p:tgtEl>
                                          <p:spTgt spid="4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2">
                                            <p:txEl>
                                              <p:pRg st="1" end="1"/>
                                            </p:txEl>
                                          </p:spTgt>
                                        </p:tgtEl>
                                        <p:attrNameLst>
                                          <p:attrName>style.visibility</p:attrName>
                                        </p:attrNameLst>
                                      </p:cBhvr>
                                      <p:to>
                                        <p:strVal val="visible"/>
                                      </p:to>
                                    </p:set>
                                    <p:animEffect transition="in" filter="fade">
                                      <p:cBhvr>
                                        <p:cTn id="19" dur="1000"/>
                                        <p:tgtEl>
                                          <p:spTgt spid="42">
                                            <p:txEl>
                                              <p:pRg st="1" end="1"/>
                                            </p:txEl>
                                          </p:spTgt>
                                        </p:tgtEl>
                                      </p:cBhvr>
                                    </p:animEffect>
                                    <p:anim calcmode="lin" valueType="num">
                                      <p:cBhvr>
                                        <p:cTn id="20" dur="1000" fill="hold"/>
                                        <p:tgtEl>
                                          <p:spTgt spid="4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xEl>
                                              <p:pRg st="2" end="2"/>
                                            </p:txEl>
                                          </p:spTgt>
                                        </p:tgtEl>
                                        <p:attrNameLst>
                                          <p:attrName>style.visibility</p:attrName>
                                        </p:attrNameLst>
                                      </p:cBhvr>
                                      <p:to>
                                        <p:strVal val="visible"/>
                                      </p:to>
                                    </p:set>
                                    <p:animEffect transition="in" filter="barn(inVertical)">
                                      <p:cBhvr>
                                        <p:cTn id="26" dur="500"/>
                                        <p:tgtEl>
                                          <p:spTgt spid="4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42">
                                            <p:txEl>
                                              <p:pRg st="3" end="3"/>
                                            </p:txEl>
                                          </p:spTgt>
                                        </p:tgtEl>
                                        <p:attrNameLst>
                                          <p:attrName>style.visibility</p:attrName>
                                        </p:attrNameLst>
                                      </p:cBhvr>
                                      <p:to>
                                        <p:strVal val="visible"/>
                                      </p:to>
                                    </p:set>
                                    <p:animEffect transition="in" filter="circle(in)">
                                      <p:cBhvr>
                                        <p:cTn id="31" dur="2000"/>
                                        <p:tgtEl>
                                          <p:spTgt spid="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41BC0563-54CD-1E5C-86EB-F0B5B398EF8D}"/>
              </a:ext>
            </a:extLst>
          </p:cNvPr>
          <p:cNvSpPr/>
          <p:nvPr/>
        </p:nvSpPr>
        <p:spPr>
          <a:xfrm>
            <a:off x="148281" y="222422"/>
            <a:ext cx="11862487" cy="62772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rgbClr val="0070C0"/>
                </a:solidFill>
              </a:rPr>
              <a:t>     </a:t>
            </a:r>
            <a:r>
              <a:rPr lang="nl-NL" sz="3600" dirty="0">
                <a:solidFill>
                  <a:srgbClr val="0070C0"/>
                </a:solidFill>
              </a:rPr>
              <a:t>- Học sinh</a:t>
            </a:r>
            <a:r>
              <a:rPr lang="vi-VN" sz="3600" dirty="0">
                <a:solidFill>
                  <a:srgbClr val="0070C0"/>
                </a:solidFill>
              </a:rPr>
              <a:t> hiểu được cách viết đoạn văn nêu ý kiến (nêu lý do vì sao mình thích câu chuyện đã đọc hoặc đã nghe)</a:t>
            </a:r>
            <a:r>
              <a:rPr lang="nl-NL" sz="3600" dirty="0">
                <a:solidFill>
                  <a:srgbClr val="0070C0"/>
                </a:solidFill>
              </a:rPr>
              <a:t>.</a:t>
            </a:r>
            <a:endParaRPr lang="vi-VN" sz="3600" dirty="0">
              <a:solidFill>
                <a:srgbClr val="0070C0"/>
              </a:solidFill>
            </a:endParaRPr>
          </a:p>
          <a:p>
            <a:r>
              <a:rPr lang="vi-VN" sz="3600" dirty="0">
                <a:solidFill>
                  <a:srgbClr val="0070C0"/>
                </a:solidFill>
              </a:rPr>
              <a:t>     </a:t>
            </a:r>
            <a:r>
              <a:rPr lang="nl-NL" sz="3600" dirty="0">
                <a:solidFill>
                  <a:srgbClr val="0070C0"/>
                </a:solidFill>
              </a:rPr>
              <a:t>- Học sinh </a:t>
            </a:r>
            <a:r>
              <a:rPr lang="vi-VN" sz="3600" dirty="0">
                <a:solidFill>
                  <a:srgbClr val="0070C0"/>
                </a:solidFill>
              </a:rPr>
              <a:t>biết sử dụng câu văn đúng, hay và phù hợp với hoàn cảnh để nêu ý kiến của mình với tập thể </a:t>
            </a:r>
          </a:p>
        </p:txBody>
      </p:sp>
      <p:sp>
        <p:nvSpPr>
          <p:cNvPr id="5" name="TextBox 4">
            <a:extLst>
              <a:ext uri="{FF2B5EF4-FFF2-40B4-BE49-F238E27FC236}">
                <a16:creationId xmlns:a16="http://schemas.microsoft.com/office/drawing/2014/main" id="{619577F3-0264-72A4-2716-F377513FB753}"/>
              </a:ext>
            </a:extLst>
          </p:cNvPr>
          <p:cNvSpPr txBox="1"/>
          <p:nvPr/>
        </p:nvSpPr>
        <p:spPr>
          <a:xfrm>
            <a:off x="1898258" y="479986"/>
            <a:ext cx="8538693" cy="769441"/>
          </a:xfrm>
          <a:prstGeom prst="rect">
            <a:avLst/>
          </a:prstGeom>
          <a:noFill/>
        </p:spPr>
        <p:txBody>
          <a:bodyPr wrap="square" rtlCol="0">
            <a:spAutoFit/>
          </a:bodyPr>
          <a:lstStyle/>
          <a:p>
            <a:pPr algn="ctr" defTabSz="1219170">
              <a:buClr>
                <a:srgbClr val="000000"/>
              </a:buClr>
            </a:pPr>
            <a:r>
              <a:rPr lang="en-US" sz="4400" b="1" kern="0" dirty="0">
                <a:solidFill>
                  <a:srgbClr val="000000"/>
                </a:solidFill>
                <a:latin typeface="UTM Edwardian" panose="02040603050506020204" pitchFamily="18" charset="0"/>
                <a:cs typeface="Arial"/>
                <a:sym typeface="Arial"/>
              </a:rPr>
              <a:t>Yêu cầu cần đạt</a:t>
            </a:r>
            <a:endParaRPr lang="vi-VN" sz="4400" b="1" kern="0" dirty="0">
              <a:solidFill>
                <a:srgbClr val="000000"/>
              </a:solidFill>
              <a:latin typeface="Arial"/>
              <a:cs typeface="Arial"/>
              <a:sym typeface="Arial"/>
            </a:endParaRPr>
          </a:p>
        </p:txBody>
      </p:sp>
    </p:spTree>
    <p:extLst>
      <p:ext uri="{BB962C8B-B14F-4D97-AF65-F5344CB8AC3E}">
        <p14:creationId xmlns:p14="http://schemas.microsoft.com/office/powerpoint/2010/main" val="255674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657350" y="594423"/>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đoạn văn dưới đây và trả lời câu hỏi:</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A3ACC7CF-3129-EFE8-F6F7-E9F56A6DE492}"/>
              </a:ext>
            </a:extLst>
          </p:cNvPr>
          <p:cNvGrpSpPr/>
          <p:nvPr/>
        </p:nvGrpSpPr>
        <p:grpSpPr>
          <a:xfrm>
            <a:off x="682289" y="1363404"/>
            <a:ext cx="10675021" cy="4493141"/>
            <a:chOff x="682289" y="1363404"/>
            <a:chExt cx="10675021" cy="4493141"/>
          </a:xfrm>
        </p:grpSpPr>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4"/>
            <a:stretch>
              <a:fillRect/>
            </a:stretch>
          </p:blipFill>
          <p:spPr>
            <a:xfrm>
              <a:off x="682289" y="1363404"/>
              <a:ext cx="10675021" cy="4493141"/>
            </a:xfrm>
            <a:prstGeom prst="rect">
              <a:avLst/>
            </a:prstGeom>
          </p:spPr>
        </p:pic>
        <p:pic>
          <p:nvPicPr>
            <p:cNvPr id="5" name="Picture 4">
              <a:extLst>
                <a:ext uri="{FF2B5EF4-FFF2-40B4-BE49-F238E27FC236}">
                  <a16:creationId xmlns:a16="http://schemas.microsoft.com/office/drawing/2014/main" id="{12144F6F-8BCC-5B0E-EADE-D0398806BCA0}"/>
                </a:ext>
              </a:extLst>
            </p:cNvPr>
            <p:cNvPicPr>
              <a:picLocks noChangeAspect="1"/>
            </p:cNvPicPr>
            <p:nvPr/>
          </p:nvPicPr>
          <p:blipFill>
            <a:blip r:embed="rId5"/>
            <a:stretch>
              <a:fillRect/>
            </a:stretch>
          </p:blipFill>
          <p:spPr>
            <a:xfrm>
              <a:off x="1100137" y="4595812"/>
              <a:ext cx="8707434" cy="1023937"/>
            </a:xfrm>
            <a:prstGeom prst="rect">
              <a:avLst/>
            </a:prstGeom>
          </p:spPr>
        </p:pic>
      </p:grpSp>
    </p:spTree>
    <p:extLst>
      <p:ext uri="{BB962C8B-B14F-4D97-AF65-F5344CB8AC3E}">
        <p14:creationId xmlns:p14="http://schemas.microsoft.com/office/powerpoint/2010/main" val="2889533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điểm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giống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với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ở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tập</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638354" y="1712441"/>
              <a:ext cx="1093595" cy="1093595"/>
            </a:xfrm>
            <a:prstGeom prst="rect">
              <a:avLst/>
            </a:prstGeom>
          </p:spPr>
        </p:pic>
      </p:grpSp>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5"/>
          <a:stretch>
            <a:fillRect/>
          </a:stretch>
        </p:blipFill>
        <p:spPr>
          <a:xfrm>
            <a:off x="1533525" y="1604862"/>
            <a:ext cx="9671385" cy="4070708"/>
          </a:xfrm>
          <a:prstGeom prst="rect">
            <a:avLst/>
          </a:prstGeom>
        </p:spPr>
      </p:pic>
      <p:sp>
        <p:nvSpPr>
          <p:cNvPr id="14" name="Rectangle: Diagonal Corners Rounded 13">
            <a:extLst>
              <a:ext uri="{FF2B5EF4-FFF2-40B4-BE49-F238E27FC236}">
                <a16:creationId xmlns:a16="http://schemas.microsoft.com/office/drawing/2014/main" id="{A2E74B02-2F47-B426-74A7-F99EA35DF969}"/>
              </a:ext>
            </a:extLst>
          </p:cNvPr>
          <p:cNvSpPr/>
          <p:nvPr/>
        </p:nvSpPr>
        <p:spPr>
          <a:xfrm>
            <a:off x="733926" y="4800599"/>
            <a:ext cx="10226842"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i="1" dirty="0" err="1">
                <a:solidFill>
                  <a:srgbClr val="FF0000"/>
                </a:solidFill>
                <a:latin typeface="Calibri" panose="020F0502020204030204"/>
              </a:rPr>
              <a:t>Điểm</a:t>
            </a:r>
            <a:r>
              <a:rPr lang="en-US" sz="3200" i="1" dirty="0">
                <a:solidFill>
                  <a:srgbClr val="FF0000"/>
                </a:solidFill>
                <a:latin typeface="Calibri" panose="020F0502020204030204"/>
              </a:rPr>
              <a:t> </a:t>
            </a:r>
            <a:r>
              <a:rPr lang="en-US" sz="3200" i="1" dirty="0" err="1">
                <a:solidFill>
                  <a:srgbClr val="FF0000"/>
                </a:solidFill>
                <a:latin typeface="Calibri" panose="020F0502020204030204"/>
              </a:rPr>
              <a:t>giống</a:t>
            </a:r>
            <a:r>
              <a:rPr lang="en-US" sz="3200" i="1" dirty="0">
                <a:solidFill>
                  <a:srgbClr val="FF0000"/>
                </a:solidFill>
                <a:latin typeface="Calibri" panose="020F0502020204030204"/>
              </a:rPr>
              <a:t> </a:t>
            </a:r>
            <a:r>
              <a:rPr lang="en-US" sz="3200" i="1" dirty="0" err="1">
                <a:solidFill>
                  <a:srgbClr val="FF0000"/>
                </a:solidFill>
                <a:latin typeface="Calibri" panose="020F0502020204030204"/>
              </a:rPr>
              <a:t>nhau</a:t>
            </a:r>
            <a:r>
              <a:rPr lang="en-US" sz="3200" i="1" dirty="0">
                <a:solidFill>
                  <a:srgbClr val="FF0000"/>
                </a:solidFill>
                <a:latin typeface="Calibri" panose="020F0502020204030204"/>
              </a:rPr>
              <a:t> </a:t>
            </a:r>
            <a:r>
              <a:rPr lang="en-US" sz="3200" i="1" dirty="0" err="1">
                <a:solidFill>
                  <a:srgbClr val="FF0000"/>
                </a:solidFill>
                <a:latin typeface="Calibri" panose="020F0502020204030204"/>
              </a:rPr>
              <a:t>của</a:t>
            </a:r>
            <a:r>
              <a:rPr lang="en-US" sz="3200" i="1" dirty="0">
                <a:solidFill>
                  <a:srgbClr val="FF0000"/>
                </a:solidFill>
                <a:latin typeface="Calibri" panose="020F0502020204030204"/>
              </a:rPr>
              <a:t> 2 </a:t>
            </a:r>
            <a:r>
              <a:rPr lang="en-US" sz="3200" i="1" dirty="0" err="1">
                <a:solidFill>
                  <a:srgbClr val="FF0000"/>
                </a:solidFill>
                <a:latin typeface="Calibri" panose="020F0502020204030204"/>
              </a:rPr>
              <a:t>câu</a:t>
            </a:r>
            <a:r>
              <a:rPr lang="en-US" sz="3200" i="1" dirty="0">
                <a:solidFill>
                  <a:srgbClr val="FF0000"/>
                </a:solidFill>
                <a:latin typeface="Calibri" panose="020F0502020204030204"/>
              </a:rPr>
              <a:t> </a:t>
            </a:r>
            <a:r>
              <a:rPr lang="en-US" sz="3200" i="1" dirty="0" err="1">
                <a:solidFill>
                  <a:srgbClr val="FF0000"/>
                </a:solidFill>
                <a:latin typeface="Calibri" panose="020F0502020204030204"/>
              </a:rPr>
              <a:t>mở</a:t>
            </a:r>
            <a:r>
              <a:rPr lang="en-US" sz="3200" i="1" dirty="0">
                <a:solidFill>
                  <a:srgbClr val="FF0000"/>
                </a:solidFill>
                <a:latin typeface="Calibri" panose="020F0502020204030204"/>
              </a:rPr>
              <a:t> </a:t>
            </a:r>
            <a:r>
              <a:rPr lang="en-US" sz="3200" i="1" dirty="0" err="1">
                <a:solidFill>
                  <a:srgbClr val="FF0000"/>
                </a:solidFill>
                <a:latin typeface="Calibri" panose="020F0502020204030204"/>
              </a:rPr>
              <a:t>đầu</a:t>
            </a:r>
            <a:r>
              <a:rPr lang="en-US" sz="3200" i="1" dirty="0">
                <a:solidFill>
                  <a:srgbClr val="FF0000"/>
                </a:solidFill>
                <a:latin typeface="Calibri" panose="020F0502020204030204"/>
              </a:rPr>
              <a:t> </a:t>
            </a:r>
            <a:r>
              <a:rPr lang="en-US" sz="3200" i="1" dirty="0" err="1">
                <a:solidFill>
                  <a:srgbClr val="FF0000"/>
                </a:solidFill>
                <a:latin typeface="Calibri" panose="020F0502020204030204"/>
              </a:rPr>
              <a:t>của</a:t>
            </a:r>
            <a:r>
              <a:rPr lang="en-US" sz="3200" i="1" dirty="0">
                <a:solidFill>
                  <a:srgbClr val="FF0000"/>
                </a:solidFill>
                <a:latin typeface="Calibri" panose="020F0502020204030204"/>
              </a:rPr>
              <a:t> 2 </a:t>
            </a:r>
            <a:r>
              <a:rPr lang="en-US" sz="3200" i="1" dirty="0" err="1">
                <a:solidFill>
                  <a:srgbClr val="FF0000"/>
                </a:solidFill>
                <a:latin typeface="Calibri" panose="020F0502020204030204"/>
              </a:rPr>
              <a:t>đoạn</a:t>
            </a:r>
            <a:r>
              <a:rPr lang="en-US" sz="3200" i="1" dirty="0">
                <a:solidFill>
                  <a:srgbClr val="FF0000"/>
                </a:solidFill>
                <a:latin typeface="Calibri" panose="020F0502020204030204"/>
              </a:rPr>
              <a:t> </a:t>
            </a:r>
            <a:r>
              <a:rPr lang="en-US" sz="3200" i="1" dirty="0" err="1">
                <a:solidFill>
                  <a:srgbClr val="FF0000"/>
                </a:solidFill>
                <a:latin typeface="Calibri" panose="020F0502020204030204"/>
              </a:rPr>
              <a:t>văn</a:t>
            </a:r>
            <a:r>
              <a:rPr lang="en-US" sz="3200" i="1" dirty="0">
                <a:solidFill>
                  <a:srgbClr val="FF0000"/>
                </a:solidFill>
                <a:latin typeface="Calibri" panose="020F0502020204030204"/>
              </a:rPr>
              <a:t> </a:t>
            </a:r>
            <a:r>
              <a:rPr lang="en-US" sz="3200" i="1" dirty="0" err="1">
                <a:solidFill>
                  <a:srgbClr val="FF0000"/>
                </a:solidFill>
                <a:latin typeface="Calibri" panose="020F0502020204030204"/>
              </a:rPr>
              <a:t>là</a:t>
            </a:r>
            <a:r>
              <a:rPr lang="en-US" sz="3200" i="1" dirty="0">
                <a:solidFill>
                  <a:srgbClr val="FF0000"/>
                </a:solidFill>
                <a:latin typeface="Calibri" panose="020F0502020204030204"/>
              </a:rPr>
              <a:t> </a:t>
            </a:r>
            <a:r>
              <a:rPr lang="en-US" sz="3200" i="1" dirty="0" err="1">
                <a:solidFill>
                  <a:srgbClr val="FF0000"/>
                </a:solidFill>
                <a:latin typeface="Calibri" panose="020F0502020204030204"/>
              </a:rPr>
              <a:t>đều</a:t>
            </a:r>
            <a:r>
              <a:rPr lang="en-US" sz="3200" i="1" dirty="0">
                <a:solidFill>
                  <a:srgbClr val="FF0000"/>
                </a:solidFill>
                <a:latin typeface="Calibri" panose="020F0502020204030204"/>
              </a:rPr>
              <a:t> </a:t>
            </a:r>
            <a:r>
              <a:rPr lang="en-US" sz="3200" i="1" dirty="0" err="1">
                <a:solidFill>
                  <a:srgbClr val="FF0000"/>
                </a:solidFill>
                <a:latin typeface="Calibri" panose="020F0502020204030204"/>
              </a:rPr>
              <a:t>nêu</a:t>
            </a:r>
            <a:r>
              <a:rPr lang="en-US" sz="3200" i="1" dirty="0">
                <a:solidFill>
                  <a:srgbClr val="FF0000"/>
                </a:solidFill>
                <a:latin typeface="Calibri" panose="020F0502020204030204"/>
              </a:rPr>
              <a:t> </a:t>
            </a:r>
            <a:r>
              <a:rPr lang="en-US" sz="3200" i="1" dirty="0" err="1">
                <a:solidFill>
                  <a:srgbClr val="FF0000"/>
                </a:solidFill>
                <a:latin typeface="Calibri" panose="020F0502020204030204"/>
              </a:rPr>
              <a:t>cảm</a:t>
            </a:r>
            <a:r>
              <a:rPr lang="en-US" sz="3200" i="1" dirty="0">
                <a:solidFill>
                  <a:srgbClr val="FF0000"/>
                </a:solidFill>
                <a:latin typeface="Calibri" panose="020F0502020204030204"/>
              </a:rPr>
              <a:t> </a:t>
            </a:r>
            <a:r>
              <a:rPr lang="en-US" sz="3200" i="1" dirty="0" err="1">
                <a:solidFill>
                  <a:srgbClr val="FF0000"/>
                </a:solidFill>
                <a:latin typeface="Calibri" panose="020F0502020204030204"/>
              </a:rPr>
              <a:t>nghĩ</a:t>
            </a:r>
            <a:r>
              <a:rPr lang="en-US" sz="3200" i="1" dirty="0">
                <a:solidFill>
                  <a:srgbClr val="FF0000"/>
                </a:solidFill>
                <a:latin typeface="Calibri" panose="020F0502020204030204"/>
              </a:rPr>
              <a:t> </a:t>
            </a:r>
            <a:r>
              <a:rPr lang="en-US" sz="3200" i="1" dirty="0" err="1">
                <a:solidFill>
                  <a:srgbClr val="FF0000"/>
                </a:solidFill>
                <a:latin typeface="Calibri" panose="020F0502020204030204"/>
              </a:rPr>
              <a:t>của</a:t>
            </a:r>
            <a:r>
              <a:rPr lang="en-US" sz="3200" i="1" dirty="0">
                <a:solidFill>
                  <a:srgbClr val="FF0000"/>
                </a:solidFill>
                <a:latin typeface="Calibri" panose="020F0502020204030204"/>
              </a:rPr>
              <a:t> </a:t>
            </a:r>
            <a:r>
              <a:rPr lang="en-US" sz="3200" i="1" dirty="0" err="1">
                <a:solidFill>
                  <a:srgbClr val="FF0000"/>
                </a:solidFill>
                <a:latin typeface="Calibri" panose="020F0502020204030204"/>
              </a:rPr>
              <a:t>người</a:t>
            </a:r>
            <a:r>
              <a:rPr lang="en-US" sz="3200" i="1" dirty="0">
                <a:solidFill>
                  <a:srgbClr val="FF0000"/>
                </a:solidFill>
                <a:latin typeface="Calibri" panose="020F0502020204030204"/>
              </a:rPr>
              <a:t> </a:t>
            </a:r>
            <a:r>
              <a:rPr lang="en-US" sz="3200" i="1" dirty="0" err="1">
                <a:solidFill>
                  <a:srgbClr val="FF0000"/>
                </a:solidFill>
                <a:latin typeface="Calibri" panose="020F0502020204030204"/>
              </a:rPr>
              <a:t>viết</a:t>
            </a:r>
            <a:r>
              <a:rPr lang="en-US" sz="3200" i="1" dirty="0">
                <a:solidFill>
                  <a:srgbClr val="FF0000"/>
                </a:solidFill>
                <a:latin typeface="Calibri" panose="020F0502020204030204"/>
              </a:rPr>
              <a:t> </a:t>
            </a:r>
            <a:r>
              <a:rPr lang="en-US" sz="3200" i="1" dirty="0" err="1">
                <a:solidFill>
                  <a:srgbClr val="FF0000"/>
                </a:solidFill>
                <a:latin typeface="Calibri" panose="020F0502020204030204"/>
              </a:rPr>
              <a:t>về</a:t>
            </a:r>
            <a:r>
              <a:rPr lang="en-US" sz="3200" i="1" dirty="0">
                <a:solidFill>
                  <a:srgbClr val="FF0000"/>
                </a:solidFill>
                <a:latin typeface="Calibri" panose="020F0502020204030204"/>
              </a:rPr>
              <a:t> </a:t>
            </a:r>
            <a:r>
              <a:rPr lang="en-US" sz="3200" i="1" dirty="0" err="1">
                <a:solidFill>
                  <a:srgbClr val="FF0000"/>
                </a:solidFill>
                <a:latin typeface="Calibri" panose="020F0502020204030204"/>
              </a:rPr>
              <a:t>câu</a:t>
            </a:r>
            <a:r>
              <a:rPr lang="en-US" sz="3200" i="1" dirty="0">
                <a:solidFill>
                  <a:srgbClr val="FF0000"/>
                </a:solidFill>
                <a:latin typeface="Calibri" panose="020F0502020204030204"/>
              </a:rPr>
              <a:t> </a:t>
            </a:r>
            <a:r>
              <a:rPr lang="en-US" sz="3200" i="1" dirty="0" err="1">
                <a:solidFill>
                  <a:srgbClr val="FF0000"/>
                </a:solidFill>
                <a:latin typeface="Calibri" panose="020F0502020204030204"/>
              </a:rPr>
              <a:t>chuyện</a:t>
            </a:r>
            <a:r>
              <a:rPr lang="en-US" sz="3200" i="1" dirty="0">
                <a:solidFill>
                  <a:srgbClr val="FF0000"/>
                </a:solidFill>
                <a:latin typeface="Calibri" panose="020F0502020204030204"/>
              </a:rPr>
              <a:t>.</a:t>
            </a:r>
            <a:endParaRPr kumimoji="0" lang="en-US" sz="3200" b="0" i="1" u="none" strike="noStrike" kern="1200" cap="none" spc="0" normalizeH="0" baseline="0" noProof="0" dirty="0">
              <a:ln>
                <a:noFill/>
              </a:ln>
              <a:solidFill>
                <a:srgbClr val="FF0000"/>
              </a:solidFill>
              <a:effectLst/>
              <a:uLnTx/>
              <a:uFillTx/>
              <a:latin typeface="Calibri" panose="020F0502020204030204"/>
            </a:endParaRPr>
          </a:p>
        </p:txBody>
      </p:sp>
      <p:sp>
        <p:nvSpPr>
          <p:cNvPr id="15" name="Rectangle 14">
            <a:extLst>
              <a:ext uri="{FF2B5EF4-FFF2-40B4-BE49-F238E27FC236}">
                <a16:creationId xmlns:a16="http://schemas.microsoft.com/office/drawing/2014/main" id="{576C3BFB-DF5C-FF25-6366-CE0E8649BCF7}"/>
              </a:ext>
            </a:extLst>
          </p:cNvPr>
          <p:cNvSpPr/>
          <p:nvPr/>
        </p:nvSpPr>
        <p:spPr>
          <a:xfrm>
            <a:off x="2171700" y="1619250"/>
            <a:ext cx="7943850" cy="2952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606C64E-B34D-D6A0-32B3-152C8CE0F735}"/>
              </a:ext>
            </a:extLst>
          </p:cNvPr>
          <p:cNvSpPr/>
          <p:nvPr/>
        </p:nvSpPr>
        <p:spPr>
          <a:xfrm>
            <a:off x="1981201" y="1952625"/>
            <a:ext cx="3295650" cy="28575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1588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3999" y="0"/>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67319" y="0"/>
            <a:ext cx="10829405" cy="1093595"/>
            <a:chOff x="5781229" y="1626716"/>
            <a:chExt cx="10829405" cy="109359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81229" y="1626716"/>
              <a:ext cx="1093595" cy="1093595"/>
            </a:xfrm>
            <a:prstGeom prst="rect">
              <a:avLst/>
            </a:prstGeom>
          </p:spPr>
        </p:pic>
      </p:grpSp>
      <p:grpSp>
        <p:nvGrpSpPr>
          <p:cNvPr id="18" name="Group 17">
            <a:extLst>
              <a:ext uri="{FF2B5EF4-FFF2-40B4-BE49-F238E27FC236}">
                <a16:creationId xmlns:a16="http://schemas.microsoft.com/office/drawing/2014/main" id="{75206C1A-CA63-0B5E-0FA8-489A8ACF2F8D}"/>
              </a:ext>
            </a:extLst>
          </p:cNvPr>
          <p:cNvGrpSpPr/>
          <p:nvPr/>
        </p:nvGrpSpPr>
        <p:grpSpPr>
          <a:xfrm>
            <a:off x="891839" y="1087179"/>
            <a:ext cx="10675021" cy="4493141"/>
            <a:chOff x="682289" y="1363404"/>
            <a:chExt cx="10675021" cy="4493141"/>
          </a:xfrm>
        </p:grpSpPr>
        <p:pic>
          <p:nvPicPr>
            <p:cNvPr id="19" name="Picture 18">
              <a:extLst>
                <a:ext uri="{FF2B5EF4-FFF2-40B4-BE49-F238E27FC236}">
                  <a16:creationId xmlns:a16="http://schemas.microsoft.com/office/drawing/2014/main" id="{EB133833-C837-7F7E-5FA1-6F90C8D8F7D3}"/>
                </a:ext>
              </a:extLst>
            </p:cNvPr>
            <p:cNvPicPr>
              <a:picLocks noChangeAspect="1"/>
            </p:cNvPicPr>
            <p:nvPr/>
          </p:nvPicPr>
          <p:blipFill>
            <a:blip r:embed="rId5"/>
            <a:stretch>
              <a:fillRect/>
            </a:stretch>
          </p:blipFill>
          <p:spPr>
            <a:xfrm>
              <a:off x="682289" y="1363404"/>
              <a:ext cx="10675021" cy="4493141"/>
            </a:xfrm>
            <a:prstGeom prst="rect">
              <a:avLst/>
            </a:prstGeom>
          </p:spPr>
        </p:pic>
        <p:pic>
          <p:nvPicPr>
            <p:cNvPr id="20" name="Picture 19">
              <a:extLst>
                <a:ext uri="{FF2B5EF4-FFF2-40B4-BE49-F238E27FC236}">
                  <a16:creationId xmlns:a16="http://schemas.microsoft.com/office/drawing/2014/main" id="{87796E8D-0B18-03F3-140C-46EAA326AFB7}"/>
                </a:ext>
              </a:extLst>
            </p:cNvPr>
            <p:cNvPicPr>
              <a:picLocks noChangeAspect="1"/>
            </p:cNvPicPr>
            <p:nvPr/>
          </p:nvPicPr>
          <p:blipFill>
            <a:blip r:embed="rId6"/>
            <a:stretch>
              <a:fillRect/>
            </a:stretch>
          </p:blipFill>
          <p:spPr>
            <a:xfrm>
              <a:off x="1100137" y="4595812"/>
              <a:ext cx="8707434" cy="1023937"/>
            </a:xfrm>
            <a:prstGeom prst="rect">
              <a:avLst/>
            </a:prstGeom>
          </p:spPr>
        </p:pic>
      </p:grpSp>
      <p:sp>
        <p:nvSpPr>
          <p:cNvPr id="21" name="Rectangle 20">
            <a:extLst>
              <a:ext uri="{FF2B5EF4-FFF2-40B4-BE49-F238E27FC236}">
                <a16:creationId xmlns:a16="http://schemas.microsoft.com/office/drawing/2014/main" id="{A7932733-AB07-705D-FD69-2CAC663E3BDE}"/>
              </a:ext>
            </a:extLst>
          </p:cNvPr>
          <p:cNvSpPr/>
          <p:nvPr/>
        </p:nvSpPr>
        <p:spPr>
          <a:xfrm>
            <a:off x="4902943" y="1419224"/>
            <a:ext cx="4831608" cy="3714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9D7ADE0-B611-8CB8-D836-DBF494C79073}"/>
              </a:ext>
            </a:extLst>
          </p:cNvPr>
          <p:cNvSpPr/>
          <p:nvPr/>
        </p:nvSpPr>
        <p:spPr>
          <a:xfrm>
            <a:off x="1343025" y="1819275"/>
            <a:ext cx="8343900" cy="30480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C301688-D1F3-62C2-C602-3B93ACFADBD7}"/>
              </a:ext>
            </a:extLst>
          </p:cNvPr>
          <p:cNvSpPr/>
          <p:nvPr/>
        </p:nvSpPr>
        <p:spPr>
          <a:xfrm>
            <a:off x="2276475" y="2190750"/>
            <a:ext cx="7289234" cy="2667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94F83803-236E-9047-9532-B4B0032663DB}"/>
              </a:ext>
            </a:extLst>
          </p:cNvPr>
          <p:cNvSpPr/>
          <p:nvPr/>
        </p:nvSpPr>
        <p:spPr>
          <a:xfrm>
            <a:off x="1438274" y="2514600"/>
            <a:ext cx="4543425" cy="28575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58741E24-71C7-6C28-A274-561C9EA7F693}"/>
              </a:ext>
            </a:extLst>
          </p:cNvPr>
          <p:cNvSpPr/>
          <p:nvPr/>
        </p:nvSpPr>
        <p:spPr>
          <a:xfrm>
            <a:off x="5305424" y="3914775"/>
            <a:ext cx="3467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D4DE872A-088E-0383-48CE-775DD307A66C}"/>
              </a:ext>
            </a:extLst>
          </p:cNvPr>
          <p:cNvSpPr/>
          <p:nvPr/>
        </p:nvSpPr>
        <p:spPr>
          <a:xfrm>
            <a:off x="1400174" y="4343400"/>
            <a:ext cx="1943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6122880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3999" y="0"/>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67319" y="0"/>
            <a:ext cx="10829405" cy="1093595"/>
            <a:chOff x="5781229" y="1626716"/>
            <a:chExt cx="10829405" cy="109359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81229" y="1626716"/>
              <a:ext cx="1093595" cy="1093595"/>
            </a:xfrm>
            <a:prstGeom prst="rect">
              <a:avLst/>
            </a:prstGeom>
          </p:spPr>
        </p:pic>
      </p:grpSp>
      <p:pic>
        <p:nvPicPr>
          <p:cNvPr id="2" name="Picture 1">
            <a:extLst>
              <a:ext uri="{FF2B5EF4-FFF2-40B4-BE49-F238E27FC236}">
                <a16:creationId xmlns:a16="http://schemas.microsoft.com/office/drawing/2014/main" id="{2F43C329-744E-E43A-A3AD-78B2937C10E0}"/>
              </a:ext>
            </a:extLst>
          </p:cNvPr>
          <p:cNvPicPr>
            <a:picLocks noChangeAspect="1"/>
          </p:cNvPicPr>
          <p:nvPr/>
        </p:nvPicPr>
        <p:blipFill>
          <a:blip r:embed="rId5"/>
          <a:stretch>
            <a:fillRect/>
          </a:stretch>
        </p:blipFill>
        <p:spPr>
          <a:xfrm>
            <a:off x="854392" y="1562100"/>
            <a:ext cx="10576181" cy="3661410"/>
          </a:xfrm>
          <a:prstGeom prst="rect">
            <a:avLst/>
          </a:prstGeom>
        </p:spPr>
      </p:pic>
    </p:spTree>
    <p:extLst>
      <p:ext uri="{BB962C8B-B14F-4D97-AF65-F5344CB8AC3E}">
        <p14:creationId xmlns:p14="http://schemas.microsoft.com/office/powerpoint/2010/main" val="4057382170"/>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Đoạn văn trình bày các ý theo cách nào dưới đây?</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638354" y="1712441"/>
              <a:ext cx="1093595" cy="1093595"/>
            </a:xfrm>
            <a:prstGeom prst="rect">
              <a:avLst/>
            </a:prstGeom>
          </p:spPr>
        </p:pic>
      </p:grpSp>
      <p:pic>
        <p:nvPicPr>
          <p:cNvPr id="3" name="Picture 2">
            <a:extLst>
              <a:ext uri="{FF2B5EF4-FFF2-40B4-BE49-F238E27FC236}">
                <a16:creationId xmlns:a16="http://schemas.microsoft.com/office/drawing/2014/main" id="{871A8820-8618-DCAB-33B7-5F88A07CB3B8}"/>
              </a:ext>
            </a:extLst>
          </p:cNvPr>
          <p:cNvPicPr>
            <a:picLocks noChangeAspect="1"/>
          </p:cNvPicPr>
          <p:nvPr/>
        </p:nvPicPr>
        <p:blipFill>
          <a:blip r:embed="rId6"/>
          <a:stretch>
            <a:fillRect/>
          </a:stretch>
        </p:blipFill>
        <p:spPr>
          <a:xfrm>
            <a:off x="872625" y="2047874"/>
            <a:ext cx="4352925" cy="2705100"/>
          </a:xfrm>
          <a:prstGeom prst="rect">
            <a:avLst/>
          </a:prstGeom>
        </p:spPr>
      </p:pic>
      <p:pic>
        <p:nvPicPr>
          <p:cNvPr id="5" name="Picture 4">
            <a:extLst>
              <a:ext uri="{FF2B5EF4-FFF2-40B4-BE49-F238E27FC236}">
                <a16:creationId xmlns:a16="http://schemas.microsoft.com/office/drawing/2014/main" id="{C9BB854E-1374-4119-0BBB-6641B3C93AD2}"/>
              </a:ext>
            </a:extLst>
          </p:cNvPr>
          <p:cNvPicPr>
            <a:picLocks noChangeAspect="1"/>
          </p:cNvPicPr>
          <p:nvPr/>
        </p:nvPicPr>
        <p:blipFill>
          <a:blip r:embed="rId7"/>
          <a:stretch>
            <a:fillRect/>
          </a:stretch>
        </p:blipFill>
        <p:spPr>
          <a:xfrm>
            <a:off x="5383966" y="2047874"/>
            <a:ext cx="6101120" cy="2657475"/>
          </a:xfrm>
          <a:prstGeom prst="rect">
            <a:avLst/>
          </a:prstGeom>
        </p:spPr>
      </p:pic>
      <p:pic>
        <p:nvPicPr>
          <p:cNvPr id="10" name="Picture 9" descr="A green tick mark on a black background&#10;&#10;Description automatically generated with medium confidence">
            <a:extLst>
              <a:ext uri="{FF2B5EF4-FFF2-40B4-BE49-F238E27FC236}">
                <a16:creationId xmlns:a16="http://schemas.microsoft.com/office/drawing/2014/main" id="{CE474A54-447B-FE71-68D9-D4B9E9DE94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2990" y="1454608"/>
            <a:ext cx="1488186" cy="1260017"/>
          </a:xfrm>
          <a:prstGeom prst="rect">
            <a:avLst/>
          </a:prstGeom>
        </p:spPr>
      </p:pic>
    </p:spTree>
    <p:extLst>
      <p:ext uri="{BB962C8B-B14F-4D97-AF65-F5344CB8AC3E}">
        <p14:creationId xmlns:p14="http://schemas.microsoft.com/office/powerpoint/2010/main" val="38498016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Đoạn văn </a:t>
              </a:r>
              <a:r>
                <a:rPr lang="vi-VN" sz="4000" b="1" noProof="0" dirty="0">
                  <a:solidFill>
                    <a:srgbClr val="000000"/>
                  </a:solidFill>
                  <a:latin typeface="Calibri" panose="020F0502020204030204" pitchFamily="34" charset="0"/>
                  <a:cs typeface="Calibri" panose="020F0502020204030204" pitchFamily="34" charset="0"/>
                </a:rPr>
                <a:t>ở bài 1 </a:t>
              </a: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trình bày các ý theo cách nào dưới đây?</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638354" y="1712441"/>
              <a:ext cx="1093595" cy="1093595"/>
            </a:xfrm>
            <a:prstGeom prst="rect">
              <a:avLst/>
            </a:prstGeom>
          </p:spPr>
        </p:pic>
      </p:grpSp>
      <p:pic>
        <p:nvPicPr>
          <p:cNvPr id="3" name="Picture 2">
            <a:extLst>
              <a:ext uri="{FF2B5EF4-FFF2-40B4-BE49-F238E27FC236}">
                <a16:creationId xmlns:a16="http://schemas.microsoft.com/office/drawing/2014/main" id="{871A8820-8618-DCAB-33B7-5F88A07CB3B8}"/>
              </a:ext>
            </a:extLst>
          </p:cNvPr>
          <p:cNvPicPr>
            <a:picLocks noChangeAspect="1"/>
          </p:cNvPicPr>
          <p:nvPr/>
        </p:nvPicPr>
        <p:blipFill>
          <a:blip r:embed="rId6"/>
          <a:stretch>
            <a:fillRect/>
          </a:stretch>
        </p:blipFill>
        <p:spPr>
          <a:xfrm>
            <a:off x="833437" y="2047875"/>
            <a:ext cx="4352925" cy="2705100"/>
          </a:xfrm>
          <a:prstGeom prst="rect">
            <a:avLst/>
          </a:prstGeom>
        </p:spPr>
      </p:pic>
      <p:pic>
        <p:nvPicPr>
          <p:cNvPr id="5" name="Picture 4">
            <a:extLst>
              <a:ext uri="{FF2B5EF4-FFF2-40B4-BE49-F238E27FC236}">
                <a16:creationId xmlns:a16="http://schemas.microsoft.com/office/drawing/2014/main" id="{C9BB854E-1374-4119-0BBB-6641B3C93AD2}"/>
              </a:ext>
            </a:extLst>
          </p:cNvPr>
          <p:cNvPicPr>
            <a:picLocks noChangeAspect="1"/>
          </p:cNvPicPr>
          <p:nvPr/>
        </p:nvPicPr>
        <p:blipFill>
          <a:blip r:embed="rId7"/>
          <a:stretch>
            <a:fillRect/>
          </a:stretch>
        </p:blipFill>
        <p:spPr>
          <a:xfrm>
            <a:off x="5383966" y="2047874"/>
            <a:ext cx="6101120" cy="2657475"/>
          </a:xfrm>
          <a:prstGeom prst="rect">
            <a:avLst/>
          </a:prstGeom>
        </p:spPr>
      </p:pic>
      <p:pic>
        <p:nvPicPr>
          <p:cNvPr id="10" name="Picture 9" descr="A green tick mark on a black background&#10;&#10;Description automatically generated with medium confidence">
            <a:extLst>
              <a:ext uri="{FF2B5EF4-FFF2-40B4-BE49-F238E27FC236}">
                <a16:creationId xmlns:a16="http://schemas.microsoft.com/office/drawing/2014/main" id="{CE474A54-447B-FE71-68D9-D4B9E9DE94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1952" y="1514475"/>
            <a:ext cx="1488186" cy="1260017"/>
          </a:xfrm>
          <a:prstGeom prst="rect">
            <a:avLst/>
          </a:prstGeom>
        </p:spPr>
      </p:pic>
    </p:spTree>
    <p:extLst>
      <p:ext uri="{BB962C8B-B14F-4D97-AF65-F5344CB8AC3E}">
        <p14:creationId xmlns:p14="http://schemas.microsoft.com/office/powerpoint/2010/main" val="15433012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vi-VN" sz="40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mấy cách viết đ</a:t>
              </a: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oạn văn nêu</a:t>
              </a:r>
              <a:r>
                <a:rPr kumimoji="0" lang="vi-VN" sz="40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ý kiến</a:t>
              </a: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a:t>
              </a:r>
              <a:r>
                <a:rPr kumimoji="0" lang="vi-VN" sz="40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là cách nào?</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638354" y="1712441"/>
              <a:ext cx="1093595" cy="1093595"/>
            </a:xfrm>
            <a:prstGeom prst="rect">
              <a:avLst/>
            </a:prstGeom>
          </p:spPr>
        </p:pic>
      </p:grpSp>
      <p:pic>
        <p:nvPicPr>
          <p:cNvPr id="3" name="Picture 2">
            <a:extLst>
              <a:ext uri="{FF2B5EF4-FFF2-40B4-BE49-F238E27FC236}">
                <a16:creationId xmlns:a16="http://schemas.microsoft.com/office/drawing/2014/main" id="{871A8820-8618-DCAB-33B7-5F88A07CB3B8}"/>
              </a:ext>
            </a:extLst>
          </p:cNvPr>
          <p:cNvPicPr>
            <a:picLocks noChangeAspect="1"/>
          </p:cNvPicPr>
          <p:nvPr/>
        </p:nvPicPr>
        <p:blipFill>
          <a:blip r:embed="rId5"/>
          <a:stretch>
            <a:fillRect/>
          </a:stretch>
        </p:blipFill>
        <p:spPr>
          <a:xfrm>
            <a:off x="775916" y="2657476"/>
            <a:ext cx="4352925" cy="2705100"/>
          </a:xfrm>
          <a:prstGeom prst="rect">
            <a:avLst/>
          </a:prstGeom>
        </p:spPr>
      </p:pic>
      <p:pic>
        <p:nvPicPr>
          <p:cNvPr id="5" name="Picture 4">
            <a:extLst>
              <a:ext uri="{FF2B5EF4-FFF2-40B4-BE49-F238E27FC236}">
                <a16:creationId xmlns:a16="http://schemas.microsoft.com/office/drawing/2014/main" id="{C9BB854E-1374-4119-0BBB-6641B3C93AD2}"/>
              </a:ext>
            </a:extLst>
          </p:cNvPr>
          <p:cNvPicPr>
            <a:picLocks noChangeAspect="1"/>
          </p:cNvPicPr>
          <p:nvPr/>
        </p:nvPicPr>
        <p:blipFill>
          <a:blip r:embed="rId6"/>
          <a:stretch>
            <a:fillRect/>
          </a:stretch>
        </p:blipFill>
        <p:spPr>
          <a:xfrm>
            <a:off x="5395548" y="2602331"/>
            <a:ext cx="6101120" cy="2657475"/>
          </a:xfrm>
          <a:prstGeom prst="rect">
            <a:avLst/>
          </a:prstGeom>
        </p:spPr>
      </p:pic>
      <p:sp>
        <p:nvSpPr>
          <p:cNvPr id="12" name="Rectangle: Diagonal Corners Rounded 10">
            <a:extLst>
              <a:ext uri="{FF2B5EF4-FFF2-40B4-BE49-F238E27FC236}">
                <a16:creationId xmlns:a16="http://schemas.microsoft.com/office/drawing/2014/main" id="{0E998064-3C38-643F-989D-B40D47CB1704}"/>
              </a:ext>
            </a:extLst>
          </p:cNvPr>
          <p:cNvSpPr/>
          <p:nvPr/>
        </p:nvSpPr>
        <p:spPr>
          <a:xfrm>
            <a:off x="1080595" y="1614123"/>
            <a:ext cx="10335610" cy="805453"/>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i="1" dirty="0">
                <a:solidFill>
                  <a:srgbClr val="FF0000"/>
                </a:solidFill>
                <a:latin typeface="Calibri" panose="020F0502020204030204"/>
              </a:rPr>
              <a:t>Có 2 cách viết đoạn văn nêu ý kiến:</a:t>
            </a:r>
            <a:endParaRPr kumimoji="0" lang="en-US" sz="32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6805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152525" y="365823"/>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0000"/>
                </a:solidFill>
                <a:latin typeface="Calibri" panose="020F0502020204030204" pitchFamily="34" charset="0"/>
                <a:cs typeface="Calibri" panose="020F0502020204030204" pitchFamily="34" charset="0"/>
              </a:rPr>
              <a:t>3. </a:t>
            </a:r>
            <a:r>
              <a:rPr lang="vi-VN" sz="3600" b="1" dirty="0">
                <a:solidFill>
                  <a:srgbClr val="000000"/>
                </a:solidFill>
                <a:latin typeface="Calibri" panose="020F0502020204030204" pitchFamily="34" charset="0"/>
                <a:cs typeface="Calibri" panose="020F0502020204030204" pitchFamily="34" charset="0"/>
              </a:rPr>
              <a:t>Trao đổi về những điểm cần lưu ý khi viết đoạn văn nêu ý kiến về câu chuyện đã đọc hoặc đã nghe.</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B9596A67-53BB-F6B8-9AB6-A86DCFB53289}"/>
              </a:ext>
            </a:extLst>
          </p:cNvPr>
          <p:cNvSpPr txBox="1"/>
          <p:nvPr/>
        </p:nvSpPr>
        <p:spPr>
          <a:xfrm>
            <a:off x="1276350" y="2152650"/>
            <a:ext cx="10134599" cy="2566280"/>
          </a:xfrm>
          <a:prstGeom prst="rect">
            <a:avLst/>
          </a:prstGeom>
          <a:noFill/>
        </p:spPr>
        <p:txBody>
          <a:bodyPr wrap="square" rtlCol="0">
            <a:spAutoFit/>
          </a:bodyPr>
          <a:lstStyle/>
          <a:p>
            <a:pPr algn="just">
              <a:lnSpc>
                <a:spcPct val="150000"/>
              </a:lnSpc>
            </a:pPr>
            <a:r>
              <a:rPr lang="en-US" sz="3700" b="0" i="0" dirty="0">
                <a:solidFill>
                  <a:srgbClr val="000000"/>
                </a:solidFill>
                <a:effectLst/>
              </a:rPr>
              <a:t> -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sắp</a:t>
            </a:r>
            <a:r>
              <a:rPr lang="en-US" sz="3700" b="0" i="0" dirty="0">
                <a:solidFill>
                  <a:srgbClr val="000000"/>
                </a:solidFill>
                <a:effectLst/>
              </a:rPr>
              <a:t> </a:t>
            </a:r>
            <a:r>
              <a:rPr lang="en-US" sz="3700" b="0" i="0" dirty="0" err="1">
                <a:solidFill>
                  <a:srgbClr val="000000"/>
                </a:solidFill>
                <a:effectLst/>
              </a:rPr>
              <a:t>xếp</a:t>
            </a:r>
            <a:r>
              <a:rPr lang="en-US" sz="3700" b="0" i="0" dirty="0">
                <a:solidFill>
                  <a:srgbClr val="000000"/>
                </a:solidFill>
                <a:effectLst/>
              </a:rPr>
              <a:t> ý </a:t>
            </a:r>
            <a:r>
              <a:rPr lang="en-US" sz="3700" b="0" i="0" dirty="0" err="1">
                <a:solidFill>
                  <a:srgbClr val="000000"/>
                </a:solidFill>
                <a:effectLst/>
              </a:rPr>
              <a:t>trong</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mở</a:t>
            </a:r>
            <a:r>
              <a:rPr lang="en-US" sz="3700" b="0" i="0" dirty="0">
                <a:solidFill>
                  <a:srgbClr val="000000"/>
                </a:solidFill>
                <a:effectLst/>
              </a:rPr>
              <a:t> </a:t>
            </a:r>
            <a:r>
              <a:rPr lang="en-US" sz="3700" b="0" i="0" dirty="0" err="1">
                <a:solidFill>
                  <a:srgbClr val="000000"/>
                </a:solidFill>
                <a:effectLst/>
              </a:rPr>
              <a:t>đầu</a:t>
            </a:r>
            <a:r>
              <a:rPr lang="en-US" sz="3700" b="0" i="0" dirty="0">
                <a:solidFill>
                  <a:srgbClr val="000000"/>
                </a:solidFill>
                <a:effectLst/>
              </a:rPr>
              <a:t>, </a:t>
            </a:r>
            <a:r>
              <a:rPr lang="en-US" sz="3700" b="0" i="0" dirty="0" err="1">
                <a:solidFill>
                  <a:srgbClr val="000000"/>
                </a:solidFill>
                <a:effectLst/>
              </a:rPr>
              <a:t>triển</a:t>
            </a:r>
            <a:r>
              <a:rPr lang="en-US" sz="3700" b="0" i="0" dirty="0">
                <a:solidFill>
                  <a:srgbClr val="000000"/>
                </a:solidFill>
                <a:effectLst/>
              </a:rPr>
              <a:t> </a:t>
            </a:r>
            <a:r>
              <a:rPr lang="en-US" sz="3700" b="0" i="0" dirty="0" err="1">
                <a:solidFill>
                  <a:srgbClr val="000000"/>
                </a:solidFill>
                <a:effectLst/>
              </a:rPr>
              <a:t>khai</a:t>
            </a:r>
            <a:r>
              <a:rPr lang="en-US" sz="3700" b="0" i="0" dirty="0">
                <a:solidFill>
                  <a:srgbClr val="000000"/>
                </a:solidFill>
                <a:effectLst/>
              </a:rPr>
              <a:t>,…)</a:t>
            </a: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nêu</a:t>
            </a:r>
            <a:r>
              <a:rPr lang="en-US" sz="3700" b="0" i="0" dirty="0">
                <a:solidFill>
                  <a:srgbClr val="000000"/>
                </a:solidFill>
                <a:effectLst/>
              </a:rPr>
              <a:t> </a:t>
            </a:r>
            <a:r>
              <a:rPr lang="en-US" sz="3700" b="0" i="0" dirty="0" err="1">
                <a:solidFill>
                  <a:srgbClr val="000000"/>
                </a:solidFill>
                <a:effectLst/>
              </a:rPr>
              <a:t>lí</a:t>
            </a:r>
            <a:r>
              <a:rPr lang="en-US" sz="3700" b="0" i="0" dirty="0">
                <a:solidFill>
                  <a:srgbClr val="000000"/>
                </a:solidFill>
                <a:effectLst/>
              </a:rPr>
              <a:t> do </a:t>
            </a:r>
            <a:r>
              <a:rPr lang="en-US" sz="3700" b="0" i="0" dirty="0" err="1">
                <a:solidFill>
                  <a:srgbClr val="000000"/>
                </a:solidFill>
                <a:effectLst/>
              </a:rPr>
              <a:t>yêu</a:t>
            </a:r>
            <a:r>
              <a:rPr lang="en-US" sz="3700" b="0" i="0" dirty="0">
                <a:solidFill>
                  <a:srgbClr val="000000"/>
                </a:solidFill>
                <a:effectLst/>
              </a:rPr>
              <a:t> </a:t>
            </a:r>
            <a:r>
              <a:rPr lang="en-US" sz="3700" b="0" i="0" dirty="0" err="1">
                <a:solidFill>
                  <a:srgbClr val="000000"/>
                </a:solidFill>
                <a:effectLst/>
              </a:rPr>
              <a:t>thích</a:t>
            </a:r>
            <a:r>
              <a:rPr lang="en-US" sz="3700" b="0" i="0" dirty="0">
                <a:solidFill>
                  <a:srgbClr val="000000"/>
                </a:solidFill>
                <a:effectLst/>
              </a:rPr>
              <a:t> </a:t>
            </a:r>
            <a:r>
              <a:rPr lang="en-US" sz="3700" b="0" i="0" dirty="0" err="1">
                <a:solidFill>
                  <a:srgbClr val="000000"/>
                </a:solidFill>
                <a:effectLst/>
              </a:rPr>
              <a:t>câu</a:t>
            </a:r>
            <a:r>
              <a:rPr lang="en-US" sz="3700" b="0" i="0" dirty="0">
                <a:solidFill>
                  <a:srgbClr val="000000"/>
                </a:solidFill>
                <a:effectLst/>
              </a:rPr>
              <a:t> </a:t>
            </a:r>
            <a:r>
              <a:rPr lang="en-US" sz="3700" b="0" i="0" dirty="0" err="1">
                <a:solidFill>
                  <a:srgbClr val="000000"/>
                </a:solidFill>
                <a:effectLst/>
              </a:rPr>
              <a:t>chuyện</a:t>
            </a:r>
            <a:endParaRPr lang="en-US" sz="3700" b="0" i="0" dirty="0">
              <a:solidFill>
                <a:srgbClr val="000000"/>
              </a:solidFill>
              <a:effectLst/>
            </a:endParaRP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thức</a:t>
            </a:r>
            <a:r>
              <a:rPr lang="en-US" sz="3700" b="0" i="0" dirty="0">
                <a:solidFill>
                  <a:srgbClr val="000000"/>
                </a:solidFill>
                <a:effectLst/>
              </a:rPr>
              <a:t> </a:t>
            </a:r>
            <a:r>
              <a:rPr lang="en-US" sz="3700" b="0" i="0" dirty="0" err="1">
                <a:solidFill>
                  <a:srgbClr val="000000"/>
                </a:solidFill>
                <a:effectLst/>
              </a:rPr>
              <a:t>trình</a:t>
            </a:r>
            <a:r>
              <a:rPr lang="en-US" sz="3700" b="0" i="0" dirty="0">
                <a:solidFill>
                  <a:srgbClr val="000000"/>
                </a:solidFill>
                <a:effectLst/>
              </a:rPr>
              <a:t> </a:t>
            </a:r>
            <a:r>
              <a:rPr lang="en-US" sz="3700" b="0" i="0" dirty="0" err="1">
                <a:solidFill>
                  <a:srgbClr val="000000"/>
                </a:solidFill>
                <a:effectLst/>
              </a:rPr>
              <a:t>bày</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văn</a:t>
            </a:r>
            <a:endParaRPr lang="en-US" sz="3700" b="0" i="0" dirty="0">
              <a:solidFill>
                <a:srgbClr val="000000"/>
              </a:solidFill>
              <a:effectLst/>
            </a:endParaRPr>
          </a:p>
        </p:txBody>
      </p:sp>
    </p:spTree>
    <p:extLst>
      <p:ext uri="{BB962C8B-B14F-4D97-AF65-F5344CB8AC3E}">
        <p14:creationId xmlns:p14="http://schemas.microsoft.com/office/powerpoint/2010/main" val="4885466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文本框 12">
            <a:extLst>
              <a:ext uri="{FF2B5EF4-FFF2-40B4-BE49-F238E27FC236}">
                <a16:creationId xmlns:a16="http://schemas.microsoft.com/office/drawing/2014/main" id="{A943ABDC-2C4B-93A9-5A1E-9B41EDC55561}"/>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4" name="文本框 13">
            <a:extLst>
              <a:ext uri="{FF2B5EF4-FFF2-40B4-BE49-F238E27FC236}">
                <a16:creationId xmlns:a16="http://schemas.microsoft.com/office/drawing/2014/main" id="{9C11268F-7568-2114-C70B-E281577B26E7}"/>
              </a:ext>
            </a:extLst>
          </p:cNvPr>
          <p:cNvSpPr txBox="1"/>
          <p:nvPr/>
        </p:nvSpPr>
        <p:spPr>
          <a:xfrm>
            <a:off x="6774892" y="4046419"/>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514DF6-285F-621E-D3CC-B1452CECB2AF}"/>
              </a:ext>
            </a:extLst>
          </p:cNvPr>
          <p:cNvSpPr txBox="1"/>
          <p:nvPr/>
        </p:nvSpPr>
        <p:spPr>
          <a:xfrm>
            <a:off x="6727267" y="2467755"/>
            <a:ext cx="4490682" cy="1569660"/>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gợi</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về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nội</a:t>
            </a:r>
            <a:r>
              <a:rPr lang="en-US" sz="3200" dirty="0">
                <a:latin typeface="Calibri" panose="020F0502020204030204" pitchFamily="34" charset="0"/>
                <a:cs typeface="Calibri" panose="020F0502020204030204" pitchFamily="34" charset="0"/>
              </a:rPr>
              <a:t> dung </a:t>
            </a:r>
            <a:r>
              <a:rPr lang="en-US" sz="3200" dirty="0" err="1">
                <a:latin typeface="Calibri" panose="020F0502020204030204" pitchFamily="34" charset="0"/>
                <a:cs typeface="Calibri" panose="020F0502020204030204" pitchFamily="34" charset="0"/>
              </a:rPr>
              <a:t>trao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dựa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hiểu</a:t>
            </a:r>
            <a:r>
              <a:rPr lang="en-US" sz="3200" dirty="0">
                <a:latin typeface="Calibri" panose="020F0502020204030204" pitchFamily="34" charset="0"/>
                <a:cs typeface="Calibri" panose="020F0502020204030204" pitchFamily="34" charset="0"/>
              </a:rPr>
              <a:t> 2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endParaRPr lang="en-US" sz="3200" dirty="0">
              <a:latin typeface="Calibri" panose="020F0502020204030204" pitchFamily="34" charset="0"/>
              <a:cs typeface="Calibri" panose="020F0502020204030204" pitchFamily="34" charset="0"/>
            </a:endParaRPr>
          </a:p>
        </p:txBody>
      </p:sp>
      <p:sp>
        <p:nvSpPr>
          <p:cNvPr id="6" name="任意多边形: 形状 19">
            <a:extLst>
              <a:ext uri="{FF2B5EF4-FFF2-40B4-BE49-F238E27FC236}">
                <a16:creationId xmlns:a16="http://schemas.microsoft.com/office/drawing/2014/main" id="{0EAA64D1-C265-EE3D-7A18-3E4979A5BC7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3">
            <a:extLst>
              <a:ext uri="{FF2B5EF4-FFF2-40B4-BE49-F238E27FC236}">
                <a16:creationId xmlns:a16="http://schemas.microsoft.com/office/drawing/2014/main" id="{313E83A3-76A8-3B25-609C-F648182ABF76}"/>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2">
            <a:extLst>
              <a:ext uri="{FF2B5EF4-FFF2-40B4-BE49-F238E27FC236}">
                <a16:creationId xmlns:a16="http://schemas.microsoft.com/office/drawing/2014/main" id="{C6731D89-FD41-665E-6D43-7E5438C0E2A9}"/>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1">
            <a:extLst>
              <a:ext uri="{FF2B5EF4-FFF2-40B4-BE49-F238E27FC236}">
                <a16:creationId xmlns:a16="http://schemas.microsoft.com/office/drawing/2014/main" id="{80E6B4E7-EBDF-5BF1-DD15-D69DCE5D297A}"/>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多边形: 形状 19">
            <a:extLst>
              <a:ext uri="{FF2B5EF4-FFF2-40B4-BE49-F238E27FC236}">
                <a16:creationId xmlns:a16="http://schemas.microsoft.com/office/drawing/2014/main" id="{EAA489A8-E9F5-0432-815D-FAF48078256D}"/>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FE944246-F71E-7C0C-3D66-E12453626422}"/>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3" name="Picture 2" descr="Cat Cartoon clipart - Cat, Emoticon, Illustration, transparent clip art">
            <a:extLst>
              <a:ext uri="{FF2B5EF4-FFF2-40B4-BE49-F238E27FC236}">
                <a16:creationId xmlns:a16="http://schemas.microsoft.com/office/drawing/2014/main" id="{14641125-9152-3EC3-0284-FFBBD497D5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t Cartoon clipart - Cat, Emoticon, Illustration, transparent clip art">
            <a:extLst>
              <a:ext uri="{FF2B5EF4-FFF2-40B4-BE49-F238E27FC236}">
                <a16:creationId xmlns:a16="http://schemas.microsoft.com/office/drawing/2014/main" id="{47955FCF-A63B-1AF8-6ECC-89E7333934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7344" y="39457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EF2C98FA-5A3E-BEFB-45E0-8FCA77DD7B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dolls&#10;&#10;Description automatically generated with low confidence">
            <a:extLst>
              <a:ext uri="{FF2B5EF4-FFF2-40B4-BE49-F238E27FC236}">
                <a16:creationId xmlns:a16="http://schemas.microsoft.com/office/drawing/2014/main" id="{3D437B60-0E6C-4B8F-7923-9028727646ED}"/>
              </a:ext>
            </a:extLst>
          </p:cNvPr>
          <p:cNvPicPr>
            <a:picLocks noChangeAspect="1"/>
          </p:cNvPicPr>
          <p:nvPr/>
        </p:nvPicPr>
        <p:blipFill rotWithShape="1">
          <a:blip r:embed="rId7">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B78549D3-15E5-9C0C-0534-EC28EA4395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2551117487"/>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0000">
                                          <p:cBhvr additive="base">
                                            <p:cTn id="15"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9"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9"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9"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228600"/>
            <a:ext cx="11287125" cy="63436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TextBox 2">
            <a:extLst>
              <a:ext uri="{FF2B5EF4-FFF2-40B4-BE49-F238E27FC236}">
                <a16:creationId xmlns:a16="http://schemas.microsoft.com/office/drawing/2014/main" id="{428898E1-E3CA-414E-0545-A04010FD9F22}"/>
              </a:ext>
            </a:extLst>
          </p:cNvPr>
          <p:cNvSpPr txBox="1"/>
          <p:nvPr/>
        </p:nvSpPr>
        <p:spPr>
          <a:xfrm>
            <a:off x="986983" y="258231"/>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thường mở đầu bằng lời khẳng định sự yêu thích của người viết đối với câu chuyện (nêu rõ tên câu chuyện và nếu có thể thì nêu cả tên tác giả).</a:t>
            </a:r>
          </a:p>
        </p:txBody>
      </p:sp>
      <p:sp>
        <p:nvSpPr>
          <p:cNvPr id="4" name="TextBox 3">
            <a:extLst>
              <a:ext uri="{FF2B5EF4-FFF2-40B4-BE49-F238E27FC236}">
                <a16:creationId xmlns:a16="http://schemas.microsoft.com/office/drawing/2014/main" id="{767ABAAC-A883-6B8C-5F6B-68D83630BBC8}"/>
              </a:ext>
            </a:extLst>
          </p:cNvPr>
          <p:cNvSpPr txBox="1"/>
          <p:nvPr/>
        </p:nvSpPr>
        <p:spPr>
          <a:xfrm>
            <a:off x="910783" y="2191806"/>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Các câu tiếp theo đưa ra một hoặc nhiều lí do yêu thích câu chuyện (yêu thích chi tiết, nhân vật, cách kết thúc,...), có thể kết hợp với những minh chứng cụ th</a:t>
            </a:r>
            <a:r>
              <a:rPr lang="en-US" sz="2800" dirty="0">
                <a:solidFill>
                  <a:srgbClr val="000000"/>
                </a:solidFill>
                <a:latin typeface="Calibri" panose="020F0502020204030204" pitchFamily="34" charset="0"/>
                <a:cs typeface="Calibri" panose="020F0502020204030204" pitchFamily="34" charset="0"/>
              </a:rPr>
              <a:t>ể</a:t>
            </a:r>
            <a:r>
              <a:rPr lang="vi-VN" sz="2800" dirty="0">
                <a:solidFill>
                  <a:srgbClr val="000000"/>
                </a:solidFill>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E3C0C9E7-82FC-E3DE-1E78-D4834E872FA2}"/>
              </a:ext>
            </a:extLst>
          </p:cNvPr>
          <p:cNvSpPr txBox="1"/>
          <p:nvPr/>
        </p:nvSpPr>
        <p:spPr>
          <a:xfrm>
            <a:off x="996508" y="4144431"/>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có thể có câu kết khẳng định một lần nữa sự yêu thích của người viết đối với câu chuyện. </a:t>
            </a:r>
          </a:p>
        </p:txBody>
      </p:sp>
      <p:sp>
        <p:nvSpPr>
          <p:cNvPr id="6" name="TextBox 5">
            <a:extLst>
              <a:ext uri="{FF2B5EF4-FFF2-40B4-BE49-F238E27FC236}">
                <a16:creationId xmlns:a16="http://schemas.microsoft.com/office/drawing/2014/main" id="{F2C35952-285F-689C-B18F-2668CE897BCF}"/>
              </a:ext>
            </a:extLst>
          </p:cNvPr>
          <p:cNvSpPr txBox="1"/>
          <p:nvPr/>
        </p:nvSpPr>
        <p:spPr>
          <a:xfrm>
            <a:off x="986983" y="5478418"/>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 Đoạn văn nên có những từ ngữ, câu văn bộc lộ rõ cảm xúc, sự yêu thích của mình đối với câu chuyện.</a:t>
            </a:r>
          </a:p>
        </p:txBody>
      </p:sp>
    </p:spTree>
    <p:extLst>
      <p:ext uri="{BB962C8B-B14F-4D97-AF65-F5344CB8AC3E}">
        <p14:creationId xmlns:p14="http://schemas.microsoft.com/office/powerpoint/2010/main" val="42374405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9"/>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10"/>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11"/>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11"/>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12"/>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11"/>
          <a:srcRect t="64885" r="80052"/>
          <a:stretch>
            <a:fillRect/>
          </a:stretch>
        </p:blipFill>
        <p:spPr>
          <a:xfrm>
            <a:off x="-68580" y="4531995"/>
            <a:ext cx="2642870" cy="2326005"/>
          </a:xfrm>
          <a:prstGeom prst="rect">
            <a:avLst/>
          </a:prstGeom>
        </p:spPr>
      </p:pic>
      <p:grpSp>
        <p:nvGrpSpPr>
          <p:cNvPr id="2" name="图形"/>
          <p:cNvGrpSpPr/>
          <p:nvPr/>
        </p:nvGrpSpPr>
        <p:grpSpPr>
          <a:xfrm>
            <a:off x="1250315" y="2163445"/>
            <a:ext cx="1323340" cy="1967865"/>
            <a:chOff x="1969" y="3407"/>
            <a:chExt cx="2084" cy="3099"/>
          </a:xfrm>
        </p:grpSpPr>
        <p:sp>
          <p:nvSpPr>
            <p:cNvPr id="122" name="图形"/>
            <p:cNvSpPr/>
            <p:nvPr>
              <p:custDataLst>
                <p:tags r:id="rId4"/>
              </p:custDataLst>
            </p:nvPr>
          </p:nvSpPr>
          <p:spPr>
            <a:xfrm>
              <a:off x="2628" y="5792"/>
              <a:ext cx="714" cy="714"/>
            </a:xfrm>
            <a:prstGeom prst="ellipse">
              <a:avLst/>
            </a:prstGeom>
            <a:gradFill>
              <a:gsLst>
                <a:gs pos="0">
                  <a:srgbClr val="FE8B3C"/>
                </a:gs>
                <a:gs pos="100000">
                  <a:srgbClr val="FE9F55"/>
                </a:gs>
              </a:gsLst>
              <a:lin ang="13500000" scaled="0"/>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宋体 SemiBold"/>
                <a:ea typeface="思源宋体 SemiBold"/>
                <a:cs typeface="思源宋体 SemiBold" panose="02020600000000000000" charset="-122"/>
              </a:endParaRPr>
            </a:p>
          </p:txBody>
        </p:sp>
        <p:grpSp>
          <p:nvGrpSpPr>
            <p:cNvPr id="123" name="组合 122"/>
            <p:cNvGrpSpPr/>
            <p:nvPr/>
          </p:nvGrpSpPr>
          <p:grpSpPr>
            <a:xfrm>
              <a:off x="1969" y="3407"/>
              <a:ext cx="2085" cy="2085"/>
              <a:chOff x="9375" y="3025"/>
              <a:chExt cx="1384" cy="1384"/>
            </a:xfrm>
          </p:grpSpPr>
          <p:sp>
            <p:nvSpPr>
              <p:cNvPr id="124" name="图形"/>
              <p:cNvSpPr/>
              <p:nvPr>
                <p:custDataLst>
                  <p:tags r:id="rId5"/>
                </p:custDataLst>
              </p:nvPr>
            </p:nvSpPr>
            <p:spPr>
              <a:xfrm>
                <a:off x="9375" y="3025"/>
                <a:ext cx="1384" cy="1384"/>
              </a:xfrm>
              <a:prstGeom prst="ellipse">
                <a:avLst/>
              </a:prstGeom>
              <a:gradFill>
                <a:gsLst>
                  <a:gs pos="0">
                    <a:srgbClr val="FE8B3C"/>
                  </a:gs>
                  <a:gs pos="100000">
                    <a:srgbClr val="FE9F5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FFFFFF"/>
                  </a:solidFill>
                  <a:effectLst/>
                  <a:uLnTx/>
                  <a:uFillTx/>
                  <a:latin typeface="包图粗黑体" panose="02000800000000000000" charset="-122"/>
                  <a:ea typeface="包图粗黑体" panose="02000800000000000000" charset="-122"/>
                  <a:cs typeface="思源宋体 SemiBold" panose="02020600000000000000" charset="-122"/>
                </a:endParaRPr>
              </a:p>
            </p:txBody>
          </p:sp>
          <p:sp>
            <p:nvSpPr>
              <p:cNvPr id="125" name="图形"/>
              <p:cNvSpPr txBox="1"/>
              <p:nvPr>
                <p:custDataLst>
                  <p:tags r:id="rId6"/>
                </p:custDataLst>
              </p:nvPr>
            </p:nvSpPr>
            <p:spPr>
              <a:xfrm>
                <a:off x="9434" y="3177"/>
                <a:ext cx="1230" cy="11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FFFFFF"/>
                    </a:solidFill>
                    <a:effectLst/>
                    <a:uLnTx/>
                    <a:uFillTx/>
                    <a:latin typeface="#9Slide07 IcielBaliho Script" pitchFamily="2" charset="0"/>
                    <a:ea typeface="包图粗黑体" panose="02000800000000000000" charset="-122"/>
                    <a:cs typeface="思源宋体 SemiBold" panose="02020600000000000000" charset="-122"/>
                  </a:rPr>
                  <a:t>01</a:t>
                </a:r>
              </a:p>
            </p:txBody>
          </p:sp>
        </p:grpSp>
      </p:grpSp>
      <p:pic>
        <p:nvPicPr>
          <p:cNvPr id="23" name="图形" descr="5d1dse482853c6"/>
          <p:cNvPicPr>
            <a:picLocks noChangeAspect="1"/>
          </p:cNvPicPr>
          <p:nvPr/>
        </p:nvPicPr>
        <p:blipFill>
          <a:blip r:embed="rId11"/>
          <a:srcRect l="88234" t="44365" b="25750"/>
          <a:stretch>
            <a:fillRect/>
          </a:stretch>
        </p:blipFill>
        <p:spPr>
          <a:xfrm flipH="1">
            <a:off x="1431290" y="4131310"/>
            <a:ext cx="1228725" cy="1561465"/>
          </a:xfrm>
          <a:prstGeom prst="rect">
            <a:avLst/>
          </a:prstGeom>
        </p:spPr>
      </p:pic>
      <p:pic>
        <p:nvPicPr>
          <p:cNvPr id="3" name="Picture 2">
            <a:extLst>
              <a:ext uri="{FF2B5EF4-FFF2-40B4-BE49-F238E27FC236}">
                <a16:creationId xmlns:a16="http://schemas.microsoft.com/office/drawing/2014/main" id="{1B74E92B-9BBE-A79A-EA53-845D4AF61754}"/>
              </a:ext>
            </a:extLst>
          </p:cNvPr>
          <p:cNvPicPr>
            <a:picLocks noChangeAspect="1"/>
          </p:cNvPicPr>
          <p:nvPr/>
        </p:nvPicPr>
        <p:blipFill>
          <a:blip r:embed="rId13"/>
          <a:stretch>
            <a:fillRect/>
          </a:stretch>
        </p:blipFill>
        <p:spPr>
          <a:xfrm>
            <a:off x="2728595" y="568647"/>
            <a:ext cx="6828112" cy="580389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2" name="Picture 1" descr="A picture containing clipart&#10;&#10;Description automatically generated">
            <a:extLst>
              <a:ext uri="{FF2B5EF4-FFF2-40B4-BE49-F238E27FC236}">
                <a16:creationId xmlns:a16="http://schemas.microsoft.com/office/drawing/2014/main" id="{AC07B0C9-9BDB-AC93-D9C1-EA031F128AB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7" name="Group 6">
            <a:extLst>
              <a:ext uri="{FF2B5EF4-FFF2-40B4-BE49-F238E27FC236}">
                <a16:creationId xmlns:a16="http://schemas.microsoft.com/office/drawing/2014/main" id="{9653FB64-147F-E308-195A-5524F5CE33CD}"/>
              </a:ext>
            </a:extLst>
          </p:cNvPr>
          <p:cNvGrpSpPr/>
          <p:nvPr/>
        </p:nvGrpSpPr>
        <p:grpSpPr>
          <a:xfrm>
            <a:off x="3585743" y="2635098"/>
            <a:ext cx="7463743" cy="2975126"/>
            <a:chOff x="647361" y="477443"/>
            <a:chExt cx="8438540" cy="1187014"/>
          </a:xfrm>
        </p:grpSpPr>
        <p:sp>
          <p:nvSpPr>
            <p:cNvPr id="17" name="Rectangle: Rounded Corners 16">
              <a:extLst>
                <a:ext uri="{FF2B5EF4-FFF2-40B4-BE49-F238E27FC236}">
                  <a16:creationId xmlns:a16="http://schemas.microsoft.com/office/drawing/2014/main" id="{DD9A7D54-7D5E-3459-607E-82DF3A66923A}"/>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8" name="TextBox 17">
              <a:extLst>
                <a:ext uri="{FF2B5EF4-FFF2-40B4-BE49-F238E27FC236}">
                  <a16:creationId xmlns:a16="http://schemas.microsoft.com/office/drawing/2014/main" id="{ADEF5754-56E5-2965-4FC6-0C98BF44DF8F}"/>
                </a:ext>
              </a:extLst>
            </p:cNvPr>
            <p:cNvSpPr txBox="1"/>
            <p:nvPr/>
          </p:nvSpPr>
          <p:spPr>
            <a:xfrm>
              <a:off x="836293" y="548635"/>
              <a:ext cx="8022910" cy="10192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panose="020F0502020204030204" pitchFamily="34" charset="0"/>
                  <a:cs typeface="Calibri" panose="020F0502020204030204" pitchFamily="34" charset="0"/>
                  <a:sym typeface="Arial"/>
                </a:rPr>
                <a:t>Khi </a:t>
              </a:r>
              <a:r>
                <a:rPr lang="en-US" sz="4000" b="1" kern="0" dirty="0" err="1">
                  <a:solidFill>
                    <a:srgbClr val="000000"/>
                  </a:solidFill>
                  <a:latin typeface="Calibri" panose="020F0502020204030204" pitchFamily="34" charset="0"/>
                  <a:cs typeface="Calibri" panose="020F0502020204030204" pitchFamily="34" charset="0"/>
                  <a:sym typeface="Arial"/>
                </a:rPr>
                <a:t>viết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đoạn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văn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ý </a:t>
              </a:r>
              <a:r>
                <a:rPr lang="en-US" sz="4000" b="1" kern="0" dirty="0" err="1">
                  <a:solidFill>
                    <a:srgbClr val="000000"/>
                  </a:solidFill>
                  <a:latin typeface="Calibri" panose="020F0502020204030204" pitchFamily="34" charset="0"/>
                  <a:cs typeface="Calibri" panose="020F0502020204030204" pitchFamily="34" charset="0"/>
                  <a:sym typeface="Arial"/>
                </a:rPr>
                <a:t>kiến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một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cần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nói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rõ</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mình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hoặc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không</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đó</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và</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giải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lí</a:t>
              </a:r>
              <a:r>
                <a:rPr lang="en-US" sz="4000" b="1" kern="0" dirty="0">
                  <a:solidFill>
                    <a:srgbClr val="000000"/>
                  </a:solidFill>
                  <a:latin typeface="Calibri" panose="020F0502020204030204" pitchFamily="34" charset="0"/>
                  <a:cs typeface="Calibri" panose="020F0502020204030204" pitchFamily="34" charset="0"/>
                  <a:sym typeface="Arial"/>
                </a:rPr>
                <a:t> do.</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0DBC4CA3-1BA9-61E0-B512-C7EBD708B50F}"/>
              </a:ext>
            </a:extLst>
          </p:cNvPr>
          <p:cNvPicPr>
            <a:picLocks noChangeAspect="1"/>
          </p:cNvPicPr>
          <p:nvPr/>
        </p:nvPicPr>
        <p:blipFill>
          <a:blip r:embed="rId6"/>
          <a:stretch>
            <a:fillRect/>
          </a:stretch>
        </p:blipFill>
        <p:spPr>
          <a:xfrm>
            <a:off x="2820604" y="724221"/>
            <a:ext cx="7388992" cy="1390008"/>
          </a:xfrm>
          <a:prstGeom prst="rect">
            <a:avLst/>
          </a:prstGeom>
        </p:spPr>
      </p:pic>
    </p:spTree>
    <p:extLst>
      <p:ext uri="{BB962C8B-B14F-4D97-AF65-F5344CB8AC3E}">
        <p14:creationId xmlns:p14="http://schemas.microsoft.com/office/powerpoint/2010/main" val="11948554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35436" y="419101"/>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1275" algn="just">
              <a:lnSpc>
                <a:spcPct val="115000"/>
              </a:lnSpc>
            </a:pPr>
            <a:r>
              <a:rPr lang="nl-NL" sz="4400" dirty="0">
                <a:solidFill>
                  <a:srgbClr val="0070C0"/>
                </a:solidFill>
              </a:rPr>
              <a:t>        Tìm đọc 1 bài văn, bài thơ và nêu lý do vì sao mình thích.</a:t>
            </a:r>
            <a:endParaRPr lang="vi-VN" sz="4400" dirty="0">
              <a:solidFill>
                <a:srgbClr val="0070C0"/>
              </a:solidFill>
            </a:endParaRPr>
          </a:p>
          <a:p>
            <a:pPr indent="41275" algn="just">
              <a:lnSpc>
                <a:spcPct val="115000"/>
              </a:lnSpc>
              <a:spcAft>
                <a:spcPts val="0"/>
              </a:spcAft>
            </a:pPr>
            <a:r>
              <a:rPr lang="nl-NL" dirty="0">
                <a:latin typeface="Times New Roman" panose="02020603050405020304" pitchFamily="18" charset="0"/>
                <a:ea typeface="Calibri" panose="020F0502020204030204" pitchFamily="34" charset="0"/>
                <a:cs typeface="Times New Roman" panose="02020603050405020304" pitchFamily="18" charset="0"/>
              </a:rPr>
              <a:t>o mình thích.</a:t>
            </a:r>
            <a:endParaRPr lang="vi-VN"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9653FB64-147F-E308-195A-5524F5CE33CD}"/>
              </a:ext>
            </a:extLst>
          </p:cNvPr>
          <p:cNvGrpSpPr/>
          <p:nvPr/>
        </p:nvGrpSpPr>
        <p:grpSpPr>
          <a:xfrm>
            <a:off x="5065628" y="962708"/>
            <a:ext cx="3103814" cy="493113"/>
            <a:chOff x="647361" y="477443"/>
            <a:chExt cx="8438540" cy="1187014"/>
          </a:xfrm>
        </p:grpSpPr>
        <p:sp>
          <p:nvSpPr>
            <p:cNvPr id="17" name="Rectangle: Rounded Corners 16">
              <a:extLst>
                <a:ext uri="{FF2B5EF4-FFF2-40B4-BE49-F238E27FC236}">
                  <a16:creationId xmlns:a16="http://schemas.microsoft.com/office/drawing/2014/main" id="{DD9A7D54-7D5E-3459-607E-82DF3A66923A}"/>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rPr>
                <a:t>Vận</a:t>
              </a:r>
              <a:r>
                <a:rPr kumimoji="0" lang="en-US" sz="3733" b="1" i="0" u="none" strike="noStrike" kern="0" cap="none" spc="0" normalizeH="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rPr>
                <a:t> dụng</a:t>
              </a: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8" name="TextBox 17">
              <a:extLst>
                <a:ext uri="{FF2B5EF4-FFF2-40B4-BE49-F238E27FC236}">
                  <a16:creationId xmlns:a16="http://schemas.microsoft.com/office/drawing/2014/main" id="{ADEF5754-56E5-2965-4FC6-0C98BF44DF8F}"/>
                </a:ext>
              </a:extLst>
            </p:cNvPr>
            <p:cNvSpPr txBox="1"/>
            <p:nvPr/>
          </p:nvSpPr>
          <p:spPr>
            <a:xfrm>
              <a:off x="836293" y="548635"/>
              <a:ext cx="8022910" cy="2824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5385119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AA9C5-710A-7E1E-4726-C55F1FBC682B}"/>
            </a:ext>
          </a:extLst>
        </p:cNvPr>
        <p:cNvGrpSpPr/>
        <p:nvPr/>
      </p:nvGrpSpPr>
      <p:grpSpPr>
        <a:xfrm>
          <a:off x="0" y="0"/>
          <a:ext cx="0" cy="0"/>
          <a:chOff x="0" y="0"/>
          <a:chExt cx="0" cy="0"/>
        </a:xfrm>
      </p:grpSpPr>
      <p:pic>
        <p:nvPicPr>
          <p:cNvPr id="24" name="图片 23">
            <a:extLst>
              <a:ext uri="{FF2B5EF4-FFF2-40B4-BE49-F238E27FC236}">
                <a16:creationId xmlns:a16="http://schemas.microsoft.com/office/drawing/2014/main" id="{EC20D55F-6D2E-E6C8-4A07-9075AB633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20BA7DF0-A610-7C0A-C51A-B17089A420A0}"/>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ectangle: Rounded Corners 2">
            <a:extLst>
              <a:ext uri="{FF2B5EF4-FFF2-40B4-BE49-F238E27FC236}">
                <a16:creationId xmlns:a16="http://schemas.microsoft.com/office/drawing/2014/main" id="{2DD91AF4-BF99-40E2-A266-BA44645D5AED}"/>
              </a:ext>
            </a:extLst>
          </p:cNvPr>
          <p:cNvSpPr/>
          <p:nvPr/>
        </p:nvSpPr>
        <p:spPr>
          <a:xfrm>
            <a:off x="3966210" y="662940"/>
            <a:ext cx="4640580" cy="66294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gì</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cxnSp>
        <p:nvCxnSpPr>
          <p:cNvPr id="6" name="Straight Arrow Connector 5">
            <a:extLst>
              <a:ext uri="{FF2B5EF4-FFF2-40B4-BE49-F238E27FC236}">
                <a16:creationId xmlns:a16="http://schemas.microsoft.com/office/drawing/2014/main" id="{20BA1DCA-0A90-E0DA-1FB6-BBD69A3A7249}"/>
              </a:ext>
            </a:extLst>
          </p:cNvPr>
          <p:cNvCxnSpPr>
            <a:cxnSpLocks/>
          </p:cNvCxnSpPr>
          <p:nvPr/>
        </p:nvCxnSpPr>
        <p:spPr>
          <a:xfrm flipH="1">
            <a:off x="2103120" y="1360170"/>
            <a:ext cx="4171950" cy="65151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AB90AAF3-A219-FB60-4B5D-2A5A789AEEEB}"/>
              </a:ext>
            </a:extLst>
          </p:cNvPr>
          <p:cNvSpPr/>
          <p:nvPr/>
        </p:nvSpPr>
        <p:spPr>
          <a:xfrm>
            <a:off x="1074420" y="2011680"/>
            <a:ext cx="2286000" cy="284607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hiểu được cách viết đoạn văn nêu ý kiến.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10" name="Straight Arrow Connector 9">
            <a:extLst>
              <a:ext uri="{FF2B5EF4-FFF2-40B4-BE49-F238E27FC236}">
                <a16:creationId xmlns:a16="http://schemas.microsoft.com/office/drawing/2014/main" id="{B0EFBAD4-31C3-957A-37AA-CAD27A084543}"/>
              </a:ext>
            </a:extLst>
          </p:cNvPr>
          <p:cNvCxnSpPr>
            <a:cxnSpLocks/>
            <a:stCxn id="3" idx="2"/>
          </p:cNvCxnSpPr>
          <p:nvPr/>
        </p:nvCxnSpPr>
        <p:spPr>
          <a:xfrm flipH="1">
            <a:off x="6103620" y="1325880"/>
            <a:ext cx="182880" cy="84582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468230E-85DA-8CC3-DEF5-D310FFFCB7D1}"/>
              </a:ext>
            </a:extLst>
          </p:cNvPr>
          <p:cNvSpPr/>
          <p:nvPr/>
        </p:nvSpPr>
        <p:spPr>
          <a:xfrm>
            <a:off x="4949190" y="2171700"/>
            <a:ext cx="2651760" cy="284607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Biết cách nêu lí do vì sao mình thích câu chuyện đã đọc hoặc đã nghe.</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13" name="Straight Arrow Connector 12">
            <a:extLst>
              <a:ext uri="{FF2B5EF4-FFF2-40B4-BE49-F238E27FC236}">
                <a16:creationId xmlns:a16="http://schemas.microsoft.com/office/drawing/2014/main" id="{251D0000-ADAF-FCFC-4D61-EE08C3426AAF}"/>
              </a:ext>
            </a:extLst>
          </p:cNvPr>
          <p:cNvCxnSpPr>
            <a:cxnSpLocks/>
          </p:cNvCxnSpPr>
          <p:nvPr/>
        </p:nvCxnSpPr>
        <p:spPr>
          <a:xfrm>
            <a:off x="6320790" y="1383030"/>
            <a:ext cx="3737610" cy="75438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F62D385-818C-1FF8-F00A-167918F51779}"/>
              </a:ext>
            </a:extLst>
          </p:cNvPr>
          <p:cNvSpPr/>
          <p:nvPr/>
        </p:nvSpPr>
        <p:spPr>
          <a:xfrm>
            <a:off x="8903970" y="2137410"/>
            <a:ext cx="2651760" cy="284607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Biết chia sẻ suy nghĩ, nhận thức, cách đánh giá của mình.</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78952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E8491B93-1B81-A461-13AB-F9D027729F68}"/>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Nhớ</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cách viết đoạn văn nêu ý kiến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20CF4AAD-5E5E-EEDA-0A45-95C4DA022C9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5" name="TextBox 14">
            <a:extLst>
              <a:ext uri="{FF2B5EF4-FFF2-40B4-BE49-F238E27FC236}">
                <a16:creationId xmlns:a16="http://schemas.microsoft.com/office/drawing/2014/main" id="{6B5BA57D-5EFD-93CF-21D7-E56A207880BB}"/>
              </a:ext>
            </a:extLst>
          </p:cNvPr>
          <p:cNvSpPr txBox="1"/>
          <p:nvPr/>
        </p:nvSpPr>
        <p:spPr>
          <a:xfrm>
            <a:off x="2156873" y="2973977"/>
            <a:ext cx="9350029" cy="149335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Tìm</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đọc 1 câu chuyện về tình cảm gia đình hoặc câu chuyện về các con vật. Nêu lý do mình thích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327799B4-128A-D084-F79F-F3877745E70E}"/>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9" name="TextBox 18">
            <a:extLst>
              <a:ext uri="{FF2B5EF4-FFF2-40B4-BE49-F238E27FC236}">
                <a16:creationId xmlns:a16="http://schemas.microsoft.com/office/drawing/2014/main" id="{FB77B14A-ABA0-9CC7-7610-5F450F61B71C}"/>
              </a:ext>
            </a:extLst>
          </p:cNvPr>
          <p:cNvSpPr txBox="1"/>
          <p:nvPr/>
        </p:nvSpPr>
        <p:spPr>
          <a:xfrm>
            <a:off x="2227292" y="462916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bị bài sau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EE7A4806-E872-FD65-ABE7-8D467F57DC07}"/>
              </a:ext>
            </a:extLst>
          </p:cNvPr>
          <p:cNvPicPr>
            <a:picLocks noChangeAspect="1"/>
          </p:cNvPicPr>
          <p:nvPr/>
        </p:nvPicPr>
        <p:blipFill>
          <a:blip r:embed="rId3"/>
          <a:stretch>
            <a:fillRect/>
          </a:stretch>
        </p:blipFill>
        <p:spPr>
          <a:xfrm rot="737208" flipH="1">
            <a:off x="993204" y="4591472"/>
            <a:ext cx="919996" cy="919996"/>
          </a:xfrm>
          <a:prstGeom prst="rect">
            <a:avLst/>
          </a:prstGeom>
        </p:spPr>
      </p:pic>
      <p:pic>
        <p:nvPicPr>
          <p:cNvPr id="22" name="Picture 21">
            <a:extLst>
              <a:ext uri="{FF2B5EF4-FFF2-40B4-BE49-F238E27FC236}">
                <a16:creationId xmlns:a16="http://schemas.microsoft.com/office/drawing/2014/main" id="{4501A3C9-02EE-1A0D-4A47-DB32CFAD61F9}"/>
              </a:ext>
            </a:extLst>
          </p:cNvPr>
          <p:cNvPicPr>
            <a:picLocks noChangeAspect="1"/>
          </p:cNvPicPr>
          <p:nvPr/>
        </p:nvPicPr>
        <p:blipFill>
          <a:blip r:embed="rId4"/>
          <a:stretch>
            <a:fillRect/>
          </a:stretch>
        </p:blipFill>
        <p:spPr>
          <a:xfrm>
            <a:off x="3008254" y="740266"/>
            <a:ext cx="6090432" cy="101812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18B27293-EA63-1430-9434-591123CC91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3117934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500"/>
                                        <p:tgtEl>
                                          <p:spTgt spid="1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left)">
                                      <p:cBhvr>
                                        <p:cTn id="19" dur="500"/>
                                        <p:tgtEl>
                                          <p:spTgt spid="1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wipe(left)">
                                      <p:cBhvr>
                                        <p:cTn id="2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5" grpId="0" uiExpand="1" build="p"/>
      <p:bldP spid="1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AE061A5-96C2-D980-A54B-4C6F1C1FB49F}"/>
              </a:ext>
            </a:extLst>
          </p:cNvPr>
          <p:cNvPicPr>
            <a:picLocks noChangeAspect="1"/>
          </p:cNvPicPr>
          <p:nvPr/>
        </p:nvPicPr>
        <p:blipFill>
          <a:blip r:embed="rId3"/>
          <a:stretch>
            <a:fillRect/>
          </a:stretch>
        </p:blipFill>
        <p:spPr>
          <a:xfrm>
            <a:off x="8675642" y="3004145"/>
            <a:ext cx="2234055" cy="2921023"/>
          </a:xfrm>
          <a:prstGeom prst="rect">
            <a:avLst/>
          </a:prstGeom>
        </p:spPr>
      </p:pic>
      <p:pic>
        <p:nvPicPr>
          <p:cNvPr id="7" name="Picture 6">
            <a:extLst>
              <a:ext uri="{FF2B5EF4-FFF2-40B4-BE49-F238E27FC236}">
                <a16:creationId xmlns:a16="http://schemas.microsoft.com/office/drawing/2014/main" id="{305CFC8A-6CA3-BCA2-A298-F1AB3999EA73}"/>
              </a:ext>
            </a:extLst>
          </p:cNvPr>
          <p:cNvPicPr>
            <a:picLocks noChangeAspect="1"/>
          </p:cNvPicPr>
          <p:nvPr/>
        </p:nvPicPr>
        <p:blipFill>
          <a:blip r:embed="rId4"/>
          <a:stretch>
            <a:fillRect/>
          </a:stretch>
        </p:blipFill>
        <p:spPr>
          <a:xfrm>
            <a:off x="1275489" y="3144957"/>
            <a:ext cx="1975893" cy="2921023"/>
          </a:xfrm>
          <a:prstGeom prst="rect">
            <a:avLst/>
          </a:prstGeom>
        </p:spPr>
      </p:pic>
      <p:pic>
        <p:nvPicPr>
          <p:cNvPr id="11" name="Picture 10">
            <a:extLst>
              <a:ext uri="{FF2B5EF4-FFF2-40B4-BE49-F238E27FC236}">
                <a16:creationId xmlns:a16="http://schemas.microsoft.com/office/drawing/2014/main" id="{8DC6D4BF-5EB8-0A47-D8C6-4DDC92A55283}"/>
              </a:ext>
            </a:extLst>
          </p:cNvPr>
          <p:cNvPicPr>
            <a:picLocks noChangeAspect="1"/>
          </p:cNvPicPr>
          <p:nvPr/>
        </p:nvPicPr>
        <p:blipFill>
          <a:blip r:embed="rId5"/>
          <a:stretch>
            <a:fillRect/>
          </a:stretch>
        </p:blipFill>
        <p:spPr>
          <a:xfrm>
            <a:off x="2948994" y="1134424"/>
            <a:ext cx="6102625" cy="3249450"/>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891E9063-9639-5C2C-E809-7AED00CF75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8121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rPr>
              <a:t>Ong</a:t>
            </a:r>
            <a:endParaRPr kumimoji="0" lang="en-US" sz="6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rPr>
              <a:t>non</a:t>
            </a:r>
            <a:endParaRPr kumimoji="0" lang="en-US" sz="6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rPr>
              <a:t>học</a:t>
            </a:r>
            <a:endParaRPr kumimoji="0" lang="en-US" sz="6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4753961" y="5417818"/>
            <a:ext cx="4477508"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 little bee</a:t>
            </a:r>
          </a:p>
        </p:txBody>
      </p:sp>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mấy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lần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chấm</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xuống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dòng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 1</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 2</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 3</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D. 4</a:t>
            </a:r>
          </a:p>
        </p:txBody>
      </p:sp>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chủ</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đề</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Đầu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Giữ</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Cuối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FFFF0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00B0F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childTnLst>
        </p:cTn>
      </p:par>
    </p:tnLst>
    <p:bldLst>
      <p:bldP spid="8" grpId="0" animBg="1"/>
      <p:bldP spid="19" grpId="0" animBg="1"/>
      <p:bldP spid="21"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cần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diễn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đạt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mấy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ý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 4</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 3</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 1</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D. 2</a:t>
            </a:r>
          </a:p>
        </p:txBody>
      </p:sp>
    </p:spTree>
    <p:extLst>
      <p:ext uri="{BB962C8B-B14F-4D97-AF65-F5344CB8AC3E}">
        <p14:creationId xmlns:p14="http://schemas.microsoft.com/office/powerpoint/2010/main" val="37952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259848" y="728236"/>
            <a:ext cx="11287125" cy="57721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i="1" dirty="0"/>
              <a:t>+   </a:t>
            </a:r>
          </a:p>
          <a:p>
            <a:r>
              <a:rPr lang="nl-NL" sz="2400" i="1" dirty="0">
                <a:solidFill>
                  <a:srgbClr val="0070C0"/>
                </a:solidFill>
              </a:rPr>
              <a:t>	</a:t>
            </a:r>
          </a:p>
          <a:p>
            <a:endParaRPr lang="nl-NL" sz="2400" i="1" dirty="0">
              <a:solidFill>
                <a:srgbClr val="0070C0"/>
              </a:solidFill>
            </a:endParaRPr>
          </a:p>
          <a:p>
            <a:endParaRPr lang="nl-NL" sz="2400" i="1" dirty="0">
              <a:solidFill>
                <a:srgbClr val="0070C0"/>
              </a:solidFill>
            </a:endParaRPr>
          </a:p>
          <a:p>
            <a:endParaRPr lang="nl-NL" sz="2400" i="1" dirty="0">
              <a:solidFill>
                <a:srgbClr val="0070C0"/>
              </a:solidFill>
            </a:endParaRPr>
          </a:p>
          <a:p>
            <a:r>
              <a:rPr lang="nl-NL" sz="2400" i="1" dirty="0">
                <a:solidFill>
                  <a:srgbClr val="0070C0"/>
                </a:solidFill>
              </a:rPr>
              <a:t>	+ Em rất thích câu chuyện Thi nhạc. Vì trong câu chuyện, những con vật quen thuộc như ve sầu, gà trống, dế mèn, chim hoạ mi,... đã hoá thành những nghệ sĩ tài năng. Tiếng kêu, tiếng gáy, tiếng hót của chúng như vẽ ra trong tâm trí người nghe những cảnh vật có âm thanh, ánh sáng, sắc màu, hương vị,...</a:t>
            </a:r>
          </a:p>
          <a:p>
            <a:r>
              <a:rPr lang="nl-NL" sz="2400" i="1" dirty="0">
                <a:solidFill>
                  <a:srgbClr val="0070C0"/>
                </a:solidFill>
              </a:rPr>
              <a:t>	+ Em vô cùng ấn tượng với câu chuyện Thi nhạc. Vì em thích nhân vật thầy giáo vàng anh. Thầy đã tạo ra một sân khấu đặc biệt để tất các các học trò đều có cơ hội thể hiện tài năng riêng của mình. Việc làm và lời nói của thầy thể hiện tình yêu thương, sự trân trọng đối với học trò.</a:t>
            </a:r>
            <a:endParaRPr lang="vi-VN" sz="2400" dirty="0">
              <a:solidFill>
                <a:srgbClr val="0070C0"/>
              </a:solidFill>
            </a:endParaRPr>
          </a:p>
        </p:txBody>
      </p:sp>
      <p:sp>
        <p:nvSpPr>
          <p:cNvPr id="43" name="Rectangle 3">
            <a:extLst>
              <a:ext uri="{FF2B5EF4-FFF2-40B4-BE49-F238E27FC236}">
                <a16:creationId xmlns:a16="http://schemas.microsoft.com/office/drawing/2014/main" id="{824939CE-8819-4720-9882-F6BD91466700}"/>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4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6AB03C13-C3E9-448B-920C-0D1AA5F8C4C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C073F9A-AE89-63B0-F76D-9C0C3D03DA27}"/>
              </a:ext>
            </a:extLst>
          </p:cNvPr>
          <p:cNvGrpSpPr/>
          <p:nvPr/>
        </p:nvGrpSpPr>
        <p:grpSpPr>
          <a:xfrm>
            <a:off x="476250" y="349136"/>
            <a:ext cx="11539640" cy="2623140"/>
            <a:chOff x="-646077" y="-154715"/>
            <a:chExt cx="10228670" cy="2623140"/>
          </a:xfrm>
        </p:grpSpPr>
        <p:sp>
          <p:nvSpPr>
            <p:cNvPr id="3" name="Rectangle: Rounded Corners 2">
              <a:extLst>
                <a:ext uri="{FF2B5EF4-FFF2-40B4-BE49-F238E27FC236}">
                  <a16:creationId xmlns:a16="http://schemas.microsoft.com/office/drawing/2014/main" id="{D2ADEFFF-9C79-4078-952F-B1BEEBA88B2A}"/>
                </a:ext>
              </a:extLst>
            </p:cNvPr>
            <p:cNvSpPr/>
            <p:nvPr/>
          </p:nvSpPr>
          <p:spPr>
            <a:xfrm>
              <a:off x="248093" y="577481"/>
              <a:ext cx="8896350" cy="1209675"/>
            </a:xfrm>
            <a:custGeom>
              <a:avLst/>
              <a:gdLst>
                <a:gd name="connsiteX0" fmla="*/ 0 w 8896350"/>
                <a:gd name="connsiteY0" fmla="*/ 201617 h 1209675"/>
                <a:gd name="connsiteX1" fmla="*/ 201617 w 8896350"/>
                <a:gd name="connsiteY1" fmla="*/ 0 h 1209675"/>
                <a:gd name="connsiteX2" fmla="*/ 939865 w 8896350"/>
                <a:gd name="connsiteY2" fmla="*/ 0 h 1209675"/>
                <a:gd name="connsiteX3" fmla="*/ 1593181 w 8896350"/>
                <a:gd name="connsiteY3" fmla="*/ 0 h 1209675"/>
                <a:gd name="connsiteX4" fmla="*/ 2076636 w 8896350"/>
                <a:gd name="connsiteY4" fmla="*/ 0 h 1209675"/>
                <a:gd name="connsiteX5" fmla="*/ 2645021 w 8896350"/>
                <a:gd name="connsiteY5" fmla="*/ 0 h 1209675"/>
                <a:gd name="connsiteX6" fmla="*/ 3128475 w 8896350"/>
                <a:gd name="connsiteY6" fmla="*/ 0 h 1209675"/>
                <a:gd name="connsiteX7" fmla="*/ 3781792 w 8896350"/>
                <a:gd name="connsiteY7" fmla="*/ 0 h 1209675"/>
                <a:gd name="connsiteX8" fmla="*/ 4180315 w 8896350"/>
                <a:gd name="connsiteY8" fmla="*/ 0 h 1209675"/>
                <a:gd name="connsiteX9" fmla="*/ 4748701 w 8896350"/>
                <a:gd name="connsiteY9" fmla="*/ 0 h 1209675"/>
                <a:gd name="connsiteX10" fmla="*/ 5317086 w 8896350"/>
                <a:gd name="connsiteY10" fmla="*/ 0 h 1209675"/>
                <a:gd name="connsiteX11" fmla="*/ 5715609 w 8896350"/>
                <a:gd name="connsiteY11" fmla="*/ 0 h 1209675"/>
                <a:gd name="connsiteX12" fmla="*/ 6114132 w 8896350"/>
                <a:gd name="connsiteY12" fmla="*/ 0 h 1209675"/>
                <a:gd name="connsiteX13" fmla="*/ 6937311 w 8896350"/>
                <a:gd name="connsiteY13" fmla="*/ 0 h 1209675"/>
                <a:gd name="connsiteX14" fmla="*/ 7505697 w 8896350"/>
                <a:gd name="connsiteY14" fmla="*/ 0 h 1209675"/>
                <a:gd name="connsiteX15" fmla="*/ 8694733 w 8896350"/>
                <a:gd name="connsiteY15" fmla="*/ 0 h 1209675"/>
                <a:gd name="connsiteX16" fmla="*/ 8896350 w 8896350"/>
                <a:gd name="connsiteY16" fmla="*/ 201617 h 1209675"/>
                <a:gd name="connsiteX17" fmla="*/ 8896350 w 8896350"/>
                <a:gd name="connsiteY17" fmla="*/ 596773 h 1209675"/>
                <a:gd name="connsiteX18" fmla="*/ 8896350 w 8896350"/>
                <a:gd name="connsiteY18" fmla="*/ 1008058 h 1209675"/>
                <a:gd name="connsiteX19" fmla="*/ 8694733 w 8896350"/>
                <a:gd name="connsiteY19" fmla="*/ 1209675 h 1209675"/>
                <a:gd name="connsiteX20" fmla="*/ 7956485 w 8896350"/>
                <a:gd name="connsiteY20" fmla="*/ 1209675 h 1209675"/>
                <a:gd name="connsiteX21" fmla="*/ 7218237 w 8896350"/>
                <a:gd name="connsiteY21" fmla="*/ 1209675 h 1209675"/>
                <a:gd name="connsiteX22" fmla="*/ 6479990 w 8896350"/>
                <a:gd name="connsiteY22" fmla="*/ 1209675 h 1209675"/>
                <a:gd name="connsiteX23" fmla="*/ 5996535 w 8896350"/>
                <a:gd name="connsiteY23" fmla="*/ 1209675 h 1209675"/>
                <a:gd name="connsiteX24" fmla="*/ 5428150 w 8896350"/>
                <a:gd name="connsiteY24" fmla="*/ 1209675 h 1209675"/>
                <a:gd name="connsiteX25" fmla="*/ 4774833 w 8896350"/>
                <a:gd name="connsiteY25" fmla="*/ 1209675 h 1209675"/>
                <a:gd name="connsiteX26" fmla="*/ 3951654 w 8896350"/>
                <a:gd name="connsiteY26" fmla="*/ 1209675 h 1209675"/>
                <a:gd name="connsiteX27" fmla="*/ 3553131 w 8896350"/>
                <a:gd name="connsiteY27" fmla="*/ 1209675 h 1209675"/>
                <a:gd name="connsiteX28" fmla="*/ 3069677 w 8896350"/>
                <a:gd name="connsiteY28" fmla="*/ 1209675 h 1209675"/>
                <a:gd name="connsiteX29" fmla="*/ 2501291 w 8896350"/>
                <a:gd name="connsiteY29" fmla="*/ 1209675 h 1209675"/>
                <a:gd name="connsiteX30" fmla="*/ 2017837 w 8896350"/>
                <a:gd name="connsiteY30" fmla="*/ 1209675 h 1209675"/>
                <a:gd name="connsiteX31" fmla="*/ 1449452 w 8896350"/>
                <a:gd name="connsiteY31" fmla="*/ 1209675 h 1209675"/>
                <a:gd name="connsiteX32" fmla="*/ 881066 w 8896350"/>
                <a:gd name="connsiteY32" fmla="*/ 1209675 h 1209675"/>
                <a:gd name="connsiteX33" fmla="*/ 201617 w 8896350"/>
                <a:gd name="connsiteY33" fmla="*/ 1209675 h 1209675"/>
                <a:gd name="connsiteX34" fmla="*/ 0 w 8896350"/>
                <a:gd name="connsiteY34" fmla="*/ 1008058 h 1209675"/>
                <a:gd name="connsiteX35" fmla="*/ 0 w 8896350"/>
                <a:gd name="connsiteY35" fmla="*/ 612902 h 1209675"/>
                <a:gd name="connsiteX36" fmla="*/ 0 w 8896350"/>
                <a:gd name="connsiteY36" fmla="*/ 201617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96350" h="1209675" fill="none" extrusionOk="0">
                  <a:moveTo>
                    <a:pt x="0" y="201617"/>
                  </a:moveTo>
                  <a:cubicBezTo>
                    <a:pt x="2859" y="113913"/>
                    <a:pt x="108575" y="18981"/>
                    <a:pt x="201617" y="0"/>
                  </a:cubicBezTo>
                  <a:cubicBezTo>
                    <a:pt x="481770" y="19041"/>
                    <a:pt x="581323" y="-15472"/>
                    <a:pt x="939865" y="0"/>
                  </a:cubicBezTo>
                  <a:cubicBezTo>
                    <a:pt x="1298407" y="15472"/>
                    <a:pt x="1454614" y="-32055"/>
                    <a:pt x="1593181" y="0"/>
                  </a:cubicBezTo>
                  <a:cubicBezTo>
                    <a:pt x="1731748" y="32055"/>
                    <a:pt x="1894403" y="-6886"/>
                    <a:pt x="2076636" y="0"/>
                  </a:cubicBezTo>
                  <a:cubicBezTo>
                    <a:pt x="2258869" y="6886"/>
                    <a:pt x="2397750" y="-12821"/>
                    <a:pt x="2645021" y="0"/>
                  </a:cubicBezTo>
                  <a:cubicBezTo>
                    <a:pt x="2892292" y="12821"/>
                    <a:pt x="2919436" y="10434"/>
                    <a:pt x="3128475" y="0"/>
                  </a:cubicBezTo>
                  <a:cubicBezTo>
                    <a:pt x="3337514" y="-10434"/>
                    <a:pt x="3511958" y="8942"/>
                    <a:pt x="3781792" y="0"/>
                  </a:cubicBezTo>
                  <a:cubicBezTo>
                    <a:pt x="4051626" y="-8942"/>
                    <a:pt x="4054272" y="-188"/>
                    <a:pt x="4180315" y="0"/>
                  </a:cubicBezTo>
                  <a:cubicBezTo>
                    <a:pt x="4306358" y="188"/>
                    <a:pt x="4519550" y="-4531"/>
                    <a:pt x="4748701" y="0"/>
                  </a:cubicBezTo>
                  <a:cubicBezTo>
                    <a:pt x="4977852" y="4531"/>
                    <a:pt x="5151335" y="-26868"/>
                    <a:pt x="5317086" y="0"/>
                  </a:cubicBezTo>
                  <a:cubicBezTo>
                    <a:pt x="5482837" y="26868"/>
                    <a:pt x="5533056" y="11087"/>
                    <a:pt x="5715609" y="0"/>
                  </a:cubicBezTo>
                  <a:cubicBezTo>
                    <a:pt x="5898162" y="-11087"/>
                    <a:pt x="5967002" y="-18398"/>
                    <a:pt x="6114132" y="0"/>
                  </a:cubicBezTo>
                  <a:cubicBezTo>
                    <a:pt x="6261262" y="18398"/>
                    <a:pt x="6537676" y="36871"/>
                    <a:pt x="6937311" y="0"/>
                  </a:cubicBezTo>
                  <a:cubicBezTo>
                    <a:pt x="7336946" y="-36871"/>
                    <a:pt x="7321282" y="-9052"/>
                    <a:pt x="7505697" y="0"/>
                  </a:cubicBezTo>
                  <a:cubicBezTo>
                    <a:pt x="7690112" y="9052"/>
                    <a:pt x="8251853" y="-6573"/>
                    <a:pt x="8694733" y="0"/>
                  </a:cubicBezTo>
                  <a:cubicBezTo>
                    <a:pt x="8816610" y="9081"/>
                    <a:pt x="8915463" y="71100"/>
                    <a:pt x="8896350" y="201617"/>
                  </a:cubicBezTo>
                  <a:cubicBezTo>
                    <a:pt x="8882782" y="378587"/>
                    <a:pt x="8878835" y="459372"/>
                    <a:pt x="8896350" y="596773"/>
                  </a:cubicBezTo>
                  <a:cubicBezTo>
                    <a:pt x="8913865" y="734174"/>
                    <a:pt x="8887859" y="870308"/>
                    <a:pt x="8896350" y="1008058"/>
                  </a:cubicBezTo>
                  <a:cubicBezTo>
                    <a:pt x="8910083" y="1134080"/>
                    <a:pt x="8812950" y="1192395"/>
                    <a:pt x="8694733" y="1209675"/>
                  </a:cubicBezTo>
                  <a:cubicBezTo>
                    <a:pt x="8533833" y="1239764"/>
                    <a:pt x="8283282" y="1232805"/>
                    <a:pt x="7956485" y="1209675"/>
                  </a:cubicBezTo>
                  <a:cubicBezTo>
                    <a:pt x="7629688" y="1186545"/>
                    <a:pt x="7537435" y="1220362"/>
                    <a:pt x="7218237" y="1209675"/>
                  </a:cubicBezTo>
                  <a:cubicBezTo>
                    <a:pt x="6899039" y="1198988"/>
                    <a:pt x="6757683" y="1223872"/>
                    <a:pt x="6479990" y="1209675"/>
                  </a:cubicBezTo>
                  <a:cubicBezTo>
                    <a:pt x="6202297" y="1195478"/>
                    <a:pt x="6119977" y="1205847"/>
                    <a:pt x="5996535" y="1209675"/>
                  </a:cubicBezTo>
                  <a:cubicBezTo>
                    <a:pt x="5873094" y="1213503"/>
                    <a:pt x="5600184" y="1216527"/>
                    <a:pt x="5428150" y="1209675"/>
                  </a:cubicBezTo>
                  <a:cubicBezTo>
                    <a:pt x="5256117" y="1202823"/>
                    <a:pt x="5027543" y="1180238"/>
                    <a:pt x="4774833" y="1209675"/>
                  </a:cubicBezTo>
                  <a:cubicBezTo>
                    <a:pt x="4522123" y="1239112"/>
                    <a:pt x="4141150" y="1241125"/>
                    <a:pt x="3951654" y="1209675"/>
                  </a:cubicBezTo>
                  <a:cubicBezTo>
                    <a:pt x="3762158" y="1178225"/>
                    <a:pt x="3670706" y="1216888"/>
                    <a:pt x="3553131" y="1209675"/>
                  </a:cubicBezTo>
                  <a:cubicBezTo>
                    <a:pt x="3435556" y="1202462"/>
                    <a:pt x="3276134" y="1187837"/>
                    <a:pt x="3069677" y="1209675"/>
                  </a:cubicBezTo>
                  <a:cubicBezTo>
                    <a:pt x="2863220" y="1231513"/>
                    <a:pt x="2662485" y="1227919"/>
                    <a:pt x="2501291" y="1209675"/>
                  </a:cubicBezTo>
                  <a:cubicBezTo>
                    <a:pt x="2340097" y="1191431"/>
                    <a:pt x="2145944" y="1194129"/>
                    <a:pt x="2017837" y="1209675"/>
                  </a:cubicBezTo>
                  <a:cubicBezTo>
                    <a:pt x="1889730" y="1225221"/>
                    <a:pt x="1666756" y="1224365"/>
                    <a:pt x="1449452" y="1209675"/>
                  </a:cubicBezTo>
                  <a:cubicBezTo>
                    <a:pt x="1232149" y="1194985"/>
                    <a:pt x="1096753" y="1199874"/>
                    <a:pt x="881066" y="1209675"/>
                  </a:cubicBezTo>
                  <a:cubicBezTo>
                    <a:pt x="665379" y="1219476"/>
                    <a:pt x="433481" y="1216532"/>
                    <a:pt x="201617" y="1209675"/>
                  </a:cubicBezTo>
                  <a:cubicBezTo>
                    <a:pt x="93152" y="1231715"/>
                    <a:pt x="10637" y="1135161"/>
                    <a:pt x="0" y="1008058"/>
                  </a:cubicBezTo>
                  <a:cubicBezTo>
                    <a:pt x="5061" y="914770"/>
                    <a:pt x="-1711" y="778894"/>
                    <a:pt x="0" y="612902"/>
                  </a:cubicBezTo>
                  <a:cubicBezTo>
                    <a:pt x="1711" y="446910"/>
                    <a:pt x="-12264" y="323040"/>
                    <a:pt x="0" y="201617"/>
                  </a:cubicBezTo>
                  <a:close/>
                </a:path>
                <a:path w="8896350" h="1209675" stroke="0" extrusionOk="0">
                  <a:moveTo>
                    <a:pt x="0" y="201617"/>
                  </a:moveTo>
                  <a:cubicBezTo>
                    <a:pt x="2998" y="90685"/>
                    <a:pt x="91873" y="2629"/>
                    <a:pt x="201617" y="0"/>
                  </a:cubicBezTo>
                  <a:cubicBezTo>
                    <a:pt x="391120" y="-19590"/>
                    <a:pt x="413132" y="-13849"/>
                    <a:pt x="600140" y="0"/>
                  </a:cubicBezTo>
                  <a:cubicBezTo>
                    <a:pt x="787148" y="13849"/>
                    <a:pt x="1014234" y="16511"/>
                    <a:pt x="1338388" y="0"/>
                  </a:cubicBezTo>
                  <a:cubicBezTo>
                    <a:pt x="1662542" y="-16511"/>
                    <a:pt x="1809293" y="-21560"/>
                    <a:pt x="2076636" y="0"/>
                  </a:cubicBezTo>
                  <a:cubicBezTo>
                    <a:pt x="2343979" y="21560"/>
                    <a:pt x="2583055" y="9448"/>
                    <a:pt x="2814883" y="0"/>
                  </a:cubicBezTo>
                  <a:cubicBezTo>
                    <a:pt x="3046711" y="-9448"/>
                    <a:pt x="3316974" y="-141"/>
                    <a:pt x="3638062" y="0"/>
                  </a:cubicBezTo>
                  <a:cubicBezTo>
                    <a:pt x="3959150" y="141"/>
                    <a:pt x="4233350" y="-27268"/>
                    <a:pt x="4461241" y="0"/>
                  </a:cubicBezTo>
                  <a:cubicBezTo>
                    <a:pt x="4689132" y="27268"/>
                    <a:pt x="4674244" y="8155"/>
                    <a:pt x="4859764" y="0"/>
                  </a:cubicBezTo>
                  <a:cubicBezTo>
                    <a:pt x="5045284" y="-8155"/>
                    <a:pt x="5109008" y="-18869"/>
                    <a:pt x="5343219" y="0"/>
                  </a:cubicBezTo>
                  <a:cubicBezTo>
                    <a:pt x="5577430" y="18869"/>
                    <a:pt x="5758147" y="-22815"/>
                    <a:pt x="6081467" y="0"/>
                  </a:cubicBezTo>
                  <a:cubicBezTo>
                    <a:pt x="6404787" y="22815"/>
                    <a:pt x="6351326" y="-18238"/>
                    <a:pt x="6479990" y="0"/>
                  </a:cubicBezTo>
                  <a:cubicBezTo>
                    <a:pt x="6608654" y="18238"/>
                    <a:pt x="6859765" y="15826"/>
                    <a:pt x="7218237" y="0"/>
                  </a:cubicBezTo>
                  <a:cubicBezTo>
                    <a:pt x="7576709" y="-15826"/>
                    <a:pt x="7641897" y="-31343"/>
                    <a:pt x="7871554" y="0"/>
                  </a:cubicBezTo>
                  <a:cubicBezTo>
                    <a:pt x="8101211" y="31343"/>
                    <a:pt x="8396748" y="-8905"/>
                    <a:pt x="8694733" y="0"/>
                  </a:cubicBezTo>
                  <a:cubicBezTo>
                    <a:pt x="8807923" y="4667"/>
                    <a:pt x="8895989" y="77293"/>
                    <a:pt x="8896350" y="201617"/>
                  </a:cubicBezTo>
                  <a:cubicBezTo>
                    <a:pt x="8899226" y="293353"/>
                    <a:pt x="8894870" y="421392"/>
                    <a:pt x="8896350" y="588709"/>
                  </a:cubicBezTo>
                  <a:cubicBezTo>
                    <a:pt x="8897830" y="756026"/>
                    <a:pt x="8910207" y="833840"/>
                    <a:pt x="8896350" y="1008058"/>
                  </a:cubicBezTo>
                  <a:cubicBezTo>
                    <a:pt x="8918230" y="1117597"/>
                    <a:pt x="8791155" y="1190309"/>
                    <a:pt x="8694733" y="1209675"/>
                  </a:cubicBezTo>
                  <a:cubicBezTo>
                    <a:pt x="8560018" y="1208393"/>
                    <a:pt x="8491134" y="1223615"/>
                    <a:pt x="8296210" y="1209675"/>
                  </a:cubicBezTo>
                  <a:cubicBezTo>
                    <a:pt x="8101286" y="1195735"/>
                    <a:pt x="8009081" y="1232597"/>
                    <a:pt x="7727824" y="1209675"/>
                  </a:cubicBezTo>
                  <a:cubicBezTo>
                    <a:pt x="7446567" y="1186753"/>
                    <a:pt x="7152121" y="1188215"/>
                    <a:pt x="6904645" y="1209675"/>
                  </a:cubicBezTo>
                  <a:cubicBezTo>
                    <a:pt x="6657169" y="1231135"/>
                    <a:pt x="6628528" y="1191277"/>
                    <a:pt x="6421191" y="1209675"/>
                  </a:cubicBezTo>
                  <a:cubicBezTo>
                    <a:pt x="6213854" y="1228073"/>
                    <a:pt x="6084532" y="1193647"/>
                    <a:pt x="5937737" y="1209675"/>
                  </a:cubicBezTo>
                  <a:cubicBezTo>
                    <a:pt x="5790942" y="1225703"/>
                    <a:pt x="5361971" y="1176281"/>
                    <a:pt x="5199489" y="1209675"/>
                  </a:cubicBezTo>
                  <a:cubicBezTo>
                    <a:pt x="5037007" y="1243069"/>
                    <a:pt x="4738688" y="1188904"/>
                    <a:pt x="4461241" y="1209675"/>
                  </a:cubicBezTo>
                  <a:cubicBezTo>
                    <a:pt x="4183794" y="1230446"/>
                    <a:pt x="3945427" y="1242048"/>
                    <a:pt x="3807925" y="1209675"/>
                  </a:cubicBezTo>
                  <a:cubicBezTo>
                    <a:pt x="3670423" y="1177302"/>
                    <a:pt x="3580951" y="1206930"/>
                    <a:pt x="3409402" y="1209675"/>
                  </a:cubicBezTo>
                  <a:cubicBezTo>
                    <a:pt x="3237853" y="1212420"/>
                    <a:pt x="3009023" y="1188463"/>
                    <a:pt x="2671154" y="1209675"/>
                  </a:cubicBezTo>
                  <a:cubicBezTo>
                    <a:pt x="2333285" y="1230887"/>
                    <a:pt x="2219980" y="1233379"/>
                    <a:pt x="2102768" y="1209675"/>
                  </a:cubicBezTo>
                  <a:cubicBezTo>
                    <a:pt x="1985556" y="1185971"/>
                    <a:pt x="1608574" y="1224716"/>
                    <a:pt x="1449452" y="1209675"/>
                  </a:cubicBezTo>
                  <a:cubicBezTo>
                    <a:pt x="1290330" y="1194634"/>
                    <a:pt x="1027495" y="1191586"/>
                    <a:pt x="881066" y="1209675"/>
                  </a:cubicBezTo>
                  <a:cubicBezTo>
                    <a:pt x="734637" y="1227764"/>
                    <a:pt x="409999" y="1176975"/>
                    <a:pt x="201617" y="1209675"/>
                  </a:cubicBezTo>
                  <a:cubicBezTo>
                    <a:pt x="85867" y="1205218"/>
                    <a:pt x="-18706" y="1137055"/>
                    <a:pt x="0" y="1008058"/>
                  </a:cubicBezTo>
                  <a:cubicBezTo>
                    <a:pt x="1679" y="838668"/>
                    <a:pt x="14681" y="734433"/>
                    <a:pt x="0" y="588709"/>
                  </a:cubicBezTo>
                  <a:cubicBezTo>
                    <a:pt x="-14681" y="442985"/>
                    <a:pt x="18430" y="384776"/>
                    <a:pt x="0" y="201617"/>
                  </a:cubicBezTo>
                  <a:close/>
                </a:path>
              </a:pathLst>
            </a:custGeom>
            <a:solidFill>
              <a:srgbClr val="FFFF00"/>
            </a:solidFill>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Sau khi đọc xong câu chuyện </a:t>
              </a:r>
              <a:r>
                <a:rPr kumimoji="0" lang="nl-NL" sz="3400" b="1" i="1"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Thi nhạc</a:t>
              </a: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em thích hay không thích câu chuyện này? Vì sao?</a:t>
              </a:r>
              <a:endParaRPr kumimoji="0" lang="en-US" sz="3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1351DDAB-32A7-8ED6-7C91-7C3D44EA41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77" y="-15471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2560694B-4171-BFD6-290E-61F9C4F123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7138" y="1082970"/>
              <a:ext cx="1385455" cy="1385455"/>
            </a:xfrm>
            <a:prstGeom prst="rect">
              <a:avLst/>
            </a:prstGeom>
          </p:spPr>
        </p:pic>
      </p:grpSp>
      <p:pic>
        <p:nvPicPr>
          <p:cNvPr id="20" name="Picture 19" descr="A picture containing shape&#10;&#10;Description automatically generated">
            <a:extLst>
              <a:ext uri="{FF2B5EF4-FFF2-40B4-BE49-F238E27FC236}">
                <a16:creationId xmlns:a16="http://schemas.microsoft.com/office/drawing/2014/main" id="{6D4EFE88-BAE6-6F8C-3A46-A3FD243477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2">
                                            <p:txEl>
                                              <p:pRg st="5" end="5"/>
                                            </p:txEl>
                                          </p:spTgt>
                                        </p:tgtEl>
                                        <p:attrNameLst>
                                          <p:attrName>style.visibility</p:attrName>
                                        </p:attrNameLst>
                                      </p:cBhvr>
                                      <p:to>
                                        <p:strVal val="visible"/>
                                      </p:to>
                                    </p:set>
                                    <p:animEffect transition="in" filter="fade">
                                      <p:cBhvr>
                                        <p:cTn id="14" dur="1000"/>
                                        <p:tgtEl>
                                          <p:spTgt spid="42">
                                            <p:txEl>
                                              <p:pRg st="5" end="5"/>
                                            </p:txEl>
                                          </p:spTgt>
                                        </p:tgtEl>
                                      </p:cBhvr>
                                    </p:animEffect>
                                    <p:anim calcmode="lin" valueType="num">
                                      <p:cBhvr>
                                        <p:cTn id="15" dur="1000" fill="hold"/>
                                        <p:tgtEl>
                                          <p:spTgt spid="42">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4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2">
                                            <p:txEl>
                                              <p:pRg st="6" end="6"/>
                                            </p:txEl>
                                          </p:spTgt>
                                        </p:tgtEl>
                                        <p:attrNameLst>
                                          <p:attrName>style.visibility</p:attrName>
                                        </p:attrNameLst>
                                      </p:cBhvr>
                                      <p:to>
                                        <p:strVal val="visible"/>
                                      </p:to>
                                    </p:set>
                                    <p:animEffect transition="in" filter="fade">
                                      <p:cBhvr>
                                        <p:cTn id="21" dur="1000"/>
                                        <p:tgtEl>
                                          <p:spTgt spid="42">
                                            <p:txEl>
                                              <p:pRg st="6" end="6"/>
                                            </p:txEl>
                                          </p:spTgt>
                                        </p:tgtEl>
                                      </p:cBhvr>
                                    </p:animEffect>
                                    <p:anim calcmode="lin" valueType="num">
                                      <p:cBhvr>
                                        <p:cTn id="22" dur="1000" fill="hold"/>
                                        <p:tgtEl>
                                          <p:spTgt spid="42">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9"/>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10"/>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11"/>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11"/>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12"/>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11"/>
          <a:srcRect t="64885" r="80052"/>
          <a:stretch>
            <a:fillRect/>
          </a:stretch>
        </p:blipFill>
        <p:spPr>
          <a:xfrm>
            <a:off x="-68580" y="4531995"/>
            <a:ext cx="2642870" cy="2326005"/>
          </a:xfrm>
          <a:prstGeom prst="rect">
            <a:avLst/>
          </a:prstGeom>
        </p:spPr>
      </p:pic>
      <p:grpSp>
        <p:nvGrpSpPr>
          <p:cNvPr id="2" name="图形"/>
          <p:cNvGrpSpPr/>
          <p:nvPr/>
        </p:nvGrpSpPr>
        <p:grpSpPr>
          <a:xfrm>
            <a:off x="1250315" y="2163445"/>
            <a:ext cx="1323340" cy="1967865"/>
            <a:chOff x="1969" y="3407"/>
            <a:chExt cx="2084" cy="3099"/>
          </a:xfrm>
        </p:grpSpPr>
        <p:sp>
          <p:nvSpPr>
            <p:cNvPr id="122" name="图形"/>
            <p:cNvSpPr/>
            <p:nvPr>
              <p:custDataLst>
                <p:tags r:id="rId4"/>
              </p:custDataLst>
            </p:nvPr>
          </p:nvSpPr>
          <p:spPr>
            <a:xfrm>
              <a:off x="2628" y="5792"/>
              <a:ext cx="714" cy="714"/>
            </a:xfrm>
            <a:prstGeom prst="ellipse">
              <a:avLst/>
            </a:prstGeom>
            <a:gradFill>
              <a:gsLst>
                <a:gs pos="0">
                  <a:srgbClr val="FE8B3C"/>
                </a:gs>
                <a:gs pos="100000">
                  <a:srgbClr val="FE9F55"/>
                </a:gs>
              </a:gsLst>
              <a:lin ang="13500000" scaled="0"/>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宋体 SemiBold"/>
                <a:ea typeface="思源宋体 SemiBold"/>
                <a:cs typeface="思源宋体 SemiBold" panose="02020600000000000000" charset="-122"/>
              </a:endParaRPr>
            </a:p>
          </p:txBody>
        </p:sp>
        <p:grpSp>
          <p:nvGrpSpPr>
            <p:cNvPr id="123" name="组合 122"/>
            <p:cNvGrpSpPr/>
            <p:nvPr/>
          </p:nvGrpSpPr>
          <p:grpSpPr>
            <a:xfrm>
              <a:off x="1969" y="3407"/>
              <a:ext cx="2085" cy="2085"/>
              <a:chOff x="9375" y="3025"/>
              <a:chExt cx="1384" cy="1384"/>
            </a:xfrm>
          </p:grpSpPr>
          <p:sp>
            <p:nvSpPr>
              <p:cNvPr id="124" name="图形"/>
              <p:cNvSpPr/>
              <p:nvPr>
                <p:custDataLst>
                  <p:tags r:id="rId5"/>
                </p:custDataLst>
              </p:nvPr>
            </p:nvSpPr>
            <p:spPr>
              <a:xfrm>
                <a:off x="9375" y="3025"/>
                <a:ext cx="1384" cy="1384"/>
              </a:xfrm>
              <a:prstGeom prst="ellipse">
                <a:avLst/>
              </a:prstGeom>
              <a:gradFill>
                <a:gsLst>
                  <a:gs pos="0">
                    <a:srgbClr val="FE8B3C"/>
                  </a:gs>
                  <a:gs pos="100000">
                    <a:srgbClr val="FE9F5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FFFFFF"/>
                  </a:solidFill>
                  <a:effectLst/>
                  <a:uLnTx/>
                  <a:uFillTx/>
                  <a:latin typeface="包图粗黑体" panose="02000800000000000000" charset="-122"/>
                  <a:ea typeface="包图粗黑体" panose="02000800000000000000" charset="-122"/>
                  <a:cs typeface="思源宋体 SemiBold" panose="02020600000000000000" charset="-122"/>
                </a:endParaRPr>
              </a:p>
            </p:txBody>
          </p:sp>
          <p:sp>
            <p:nvSpPr>
              <p:cNvPr id="125" name="图形"/>
              <p:cNvSpPr txBox="1"/>
              <p:nvPr>
                <p:custDataLst>
                  <p:tags r:id="rId6"/>
                </p:custDataLst>
              </p:nvPr>
            </p:nvSpPr>
            <p:spPr>
              <a:xfrm>
                <a:off x="9434" y="3177"/>
                <a:ext cx="1230" cy="11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FFFFFF"/>
                    </a:solidFill>
                    <a:effectLst/>
                    <a:uLnTx/>
                    <a:uFillTx/>
                    <a:latin typeface="#9Slide07 IcielBaliho Script" pitchFamily="2" charset="0"/>
                    <a:ea typeface="包图粗黑体" panose="02000800000000000000" charset="-122"/>
                    <a:cs typeface="思源宋体 SemiBold" panose="02020600000000000000" charset="-122"/>
                  </a:rPr>
                  <a:t>02</a:t>
                </a:r>
              </a:p>
            </p:txBody>
          </p:sp>
        </p:grpSp>
      </p:grpSp>
      <p:pic>
        <p:nvPicPr>
          <p:cNvPr id="23" name="图形" descr="5d1dse482853c6"/>
          <p:cNvPicPr>
            <a:picLocks noChangeAspect="1"/>
          </p:cNvPicPr>
          <p:nvPr/>
        </p:nvPicPr>
        <p:blipFill>
          <a:blip r:embed="rId11"/>
          <a:srcRect l="88234" t="44365" b="25750"/>
          <a:stretch>
            <a:fillRect/>
          </a:stretch>
        </p:blipFill>
        <p:spPr>
          <a:xfrm flipH="1">
            <a:off x="1431290" y="4131310"/>
            <a:ext cx="1228725" cy="1561465"/>
          </a:xfrm>
          <a:prstGeom prst="rect">
            <a:avLst/>
          </a:prstGeom>
        </p:spPr>
      </p:pic>
      <p:pic>
        <p:nvPicPr>
          <p:cNvPr id="3" name="Picture 2">
            <a:extLst>
              <a:ext uri="{FF2B5EF4-FFF2-40B4-BE49-F238E27FC236}">
                <a16:creationId xmlns:a16="http://schemas.microsoft.com/office/drawing/2014/main" id="{611EB339-E7FE-D0F7-9F37-B2799566CE9D}"/>
              </a:ext>
            </a:extLst>
          </p:cNvPr>
          <p:cNvPicPr>
            <a:picLocks noChangeAspect="1"/>
          </p:cNvPicPr>
          <p:nvPr/>
        </p:nvPicPr>
        <p:blipFill>
          <a:blip r:embed="rId13"/>
          <a:stretch>
            <a:fillRect/>
          </a:stretch>
        </p:blipFill>
        <p:spPr>
          <a:xfrm>
            <a:off x="2897505" y="527052"/>
            <a:ext cx="6876884" cy="5803895"/>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850E859A-BAB0-C0D7-1BC7-CC5468F7BFD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02676" y="217731"/>
            <a:ext cx="1529614" cy="1529614"/>
          </a:xfrm>
          <a:prstGeom prst="rect">
            <a:avLst/>
          </a:prstGeom>
        </p:spPr>
      </p:pic>
    </p:spTree>
    <p:custDataLst>
      <p:tags r:id="rId1"/>
    </p:custDataLst>
    <p:extLst>
      <p:ext uri="{BB962C8B-B14F-4D97-AF65-F5344CB8AC3E}">
        <p14:creationId xmlns:p14="http://schemas.microsoft.com/office/powerpoint/2010/main" val="4253586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3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1368">
      <a:dk1>
        <a:srgbClr val="000000"/>
      </a:dk1>
      <a:lt1>
        <a:srgbClr val="FFFFFF"/>
      </a:lt1>
      <a:dk2>
        <a:srgbClr val="0F1423"/>
      </a:dk2>
      <a:lt2>
        <a:srgbClr val="FFFFFF"/>
      </a:lt2>
      <a:accent1>
        <a:srgbClr val="FE7A26"/>
      </a:accent1>
      <a:accent2>
        <a:srgbClr val="FEA259"/>
      </a:accent2>
      <a:accent3>
        <a:srgbClr val="FE7A26"/>
      </a:accent3>
      <a:accent4>
        <a:srgbClr val="FEA259"/>
      </a:accent4>
      <a:accent5>
        <a:srgbClr val="FE7A26"/>
      </a:accent5>
      <a:accent6>
        <a:srgbClr val="FEA259"/>
      </a:accent6>
      <a:hlink>
        <a:srgbClr val="FE7A26"/>
      </a:hlink>
      <a:folHlink>
        <a:srgbClr val="FEA259"/>
      </a:folHlink>
    </a:clrScheme>
    <a:fontScheme name="自定义 9">
      <a:majorFont>
        <a:latin typeface="思源宋体 SemiBold"/>
        <a:ea typeface="思源宋体 SemiBold"/>
        <a:cs typeface=""/>
      </a:majorFont>
      <a:minorFont>
        <a:latin typeface="思源宋体 SemiBold"/>
        <a:ea typeface="思源宋体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1470</Words>
  <Application>Microsoft Office PowerPoint</Application>
  <PresentationFormat>Widescreen</PresentationFormat>
  <Paragraphs>124</Paragraphs>
  <Slides>34</Slides>
  <Notes>26</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34</vt:i4>
      </vt:variant>
    </vt:vector>
  </HeadingPairs>
  <TitlesOfParts>
    <vt:vector size="58" baseType="lpstr">
      <vt:lpstr>等线</vt:lpstr>
      <vt:lpstr>等线 Light</vt:lpstr>
      <vt:lpstr>#9Slide02 Noi dung dai</vt:lpstr>
      <vt:lpstr>#9Slide02 Tieu de dai</vt:lpstr>
      <vt:lpstr>#9Slide07 HoneyCream</vt:lpstr>
      <vt:lpstr>#9Slide07 IcielBaliho Script</vt:lpstr>
      <vt:lpstr>Arial</vt:lpstr>
      <vt:lpstr>Calibri</vt:lpstr>
      <vt:lpstr>Calibri Light</vt:lpstr>
      <vt:lpstr>Cambria</vt:lpstr>
      <vt:lpstr>SVN-Newton</vt:lpstr>
      <vt:lpstr>SVN-Ready</vt:lpstr>
      <vt:lpstr>SVN-SAF</vt:lpstr>
      <vt:lpstr>Times New Roman</vt:lpstr>
      <vt:lpstr>UTM Edwardian</vt:lpstr>
      <vt:lpstr>Wingdings</vt:lpstr>
      <vt:lpstr>包图粗黑体</vt:lpstr>
      <vt:lpstr>思源宋体 SemiBold</vt:lpstr>
      <vt:lpstr>Office Theme</vt:lpstr>
      <vt:lpstr>3_Office Theme</vt:lpstr>
      <vt:lpstr>Office 主题​​</vt:lpstr>
      <vt:lpstr>1_Office 主题​​</vt:lpstr>
      <vt:lpstr>5_Office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huan hoangthi</cp:lastModifiedBy>
  <cp:revision>70</cp:revision>
  <dcterms:created xsi:type="dcterms:W3CDTF">2023-06-11T06:21:02Z</dcterms:created>
  <dcterms:modified xsi:type="dcterms:W3CDTF">2025-09-07T07:28:58Z</dcterms:modified>
</cp:coreProperties>
</file>