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22" r:id="rId3"/>
    <p:sldMasterId id="2147483760" r:id="rId4"/>
  </p:sldMasterIdLst>
  <p:notesMasterIdLst>
    <p:notesMasterId r:id="rId14"/>
  </p:notesMasterIdLst>
  <p:sldIdLst>
    <p:sldId id="517" r:id="rId5"/>
    <p:sldId id="508" r:id="rId6"/>
    <p:sldId id="518" r:id="rId7"/>
    <p:sldId id="510" r:id="rId8"/>
    <p:sldId id="498" r:id="rId9"/>
    <p:sldId id="513" r:id="rId10"/>
    <p:sldId id="515" r:id="rId11"/>
    <p:sldId id="514" r:id="rId12"/>
    <p:sldId id="5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35D4B-7987-4B4D-B5BA-F731370483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340-C3C5-4A2A-857E-8176594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331" y="827462"/>
            <a:ext cx="75204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KHỞI </a:t>
            </a:r>
            <a:r>
              <a:rPr lang="en-GB" sz="6600" dirty="0" smtClean="0">
                <a:solidFill>
                  <a:srgbClr val="FF0000"/>
                </a:solidFill>
              </a:rPr>
              <a:t>ĐỘNG</a:t>
            </a:r>
            <a:br>
              <a:rPr lang="en-GB" sz="6600" dirty="0" smtClean="0">
                <a:solidFill>
                  <a:srgbClr val="FF0000"/>
                </a:solidFill>
              </a:rPr>
            </a:br>
            <a:r>
              <a:rPr lang="en-GB" sz="6600" dirty="0" smtClean="0">
                <a:solidFill>
                  <a:srgbClr val="FF0000"/>
                </a:solidFill>
              </a:rPr>
              <a:t>Vận động theo nhạc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5747" y="717452"/>
            <a:ext cx="872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</a:rPr>
              <a:t>Thứ ba ngày </a:t>
            </a:r>
            <a:r>
              <a:rPr lang="en-US" sz="3600" b="1" dirty="0" smtClean="0">
                <a:latin typeface="HP001 4 hàng" pitchFamily="34" charset="0"/>
              </a:rPr>
              <a:t>24 </a:t>
            </a:r>
            <a:r>
              <a:rPr lang="en-US" sz="3600" b="1" dirty="0">
                <a:latin typeface="HP001 4 hàng" pitchFamily="34" charset="0"/>
              </a:rPr>
              <a:t>tháng 12 năm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737" y="1404425"/>
            <a:ext cx="29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658" y="2079674"/>
            <a:ext cx="6963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HP001 4 hàng" pitchFamily="34" charset="0"/>
              </a:rPr>
              <a:t>Viết</a:t>
            </a:r>
            <a:r>
              <a:rPr lang="en-US" sz="6000" b="1" dirty="0">
                <a:solidFill>
                  <a:srgbClr val="0070C0"/>
                </a:solidFill>
                <a:latin typeface="HP001 4 hàng" pitchFamily="34" charset="0"/>
              </a:rPr>
              <a:t>: </a:t>
            </a:r>
            <a:r>
              <a:rPr lang="en-US" sz="6000" b="1" dirty="0" err="1">
                <a:solidFill>
                  <a:srgbClr val="0070C0"/>
                </a:solidFill>
                <a:latin typeface="HP001 4 hàng" pitchFamily="34" charset="0"/>
              </a:rPr>
              <a:t>Chữ</a:t>
            </a:r>
            <a:r>
              <a:rPr lang="en-US" sz="60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HP001 4 hàng" pitchFamily="34" charset="0"/>
              </a:rPr>
              <a:t>hoa</a:t>
            </a:r>
            <a:r>
              <a:rPr lang="en-US" sz="6000" b="1" dirty="0">
                <a:solidFill>
                  <a:srgbClr val="0070C0"/>
                </a:solidFill>
                <a:latin typeface="HP001 4 hàng" pitchFamily="34" charset="0"/>
              </a:rPr>
              <a:t> 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340-C3C5-4A2A-857E-8176594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90" y="827462"/>
            <a:ext cx="9904288" cy="459729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I. MỤC TIÊU: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- </a:t>
            </a:r>
            <a:r>
              <a:rPr lang="en-US" sz="6600" dirty="0" err="1"/>
              <a:t>Biết</a:t>
            </a:r>
            <a:r>
              <a:rPr lang="en-US" sz="6600" dirty="0"/>
              <a:t> </a:t>
            </a:r>
            <a:r>
              <a:rPr lang="en-US" sz="6600" dirty="0" err="1"/>
              <a:t>viết</a:t>
            </a:r>
            <a:r>
              <a:rPr lang="en-US" sz="6600" dirty="0"/>
              <a:t> </a:t>
            </a:r>
            <a:r>
              <a:rPr lang="en-US" sz="6600" dirty="0" err="1"/>
              <a:t>chữ</a:t>
            </a:r>
            <a:r>
              <a:rPr lang="en-US" sz="6600" dirty="0"/>
              <a:t> </a:t>
            </a:r>
            <a:r>
              <a:rPr lang="en-US" sz="6600" dirty="0" err="1"/>
              <a:t>viết</a:t>
            </a:r>
            <a:r>
              <a:rPr lang="en-US" sz="6600" dirty="0"/>
              <a:t> </a:t>
            </a:r>
            <a:r>
              <a:rPr lang="en-US" sz="6600" dirty="0" err="1"/>
              <a:t>hoa</a:t>
            </a:r>
            <a:r>
              <a:rPr lang="en-US" sz="6600" dirty="0"/>
              <a:t> O </a:t>
            </a:r>
            <a:r>
              <a:rPr lang="en-US" sz="6600" dirty="0" err="1"/>
              <a:t>cỡ</a:t>
            </a:r>
            <a:r>
              <a:rPr lang="en-US" sz="6600" dirty="0"/>
              <a:t> </a:t>
            </a:r>
            <a:r>
              <a:rPr lang="en-US" sz="6600" dirty="0" err="1"/>
              <a:t>vừa</a:t>
            </a:r>
            <a:r>
              <a:rPr lang="en-US" sz="6600" dirty="0"/>
              <a:t> </a:t>
            </a:r>
            <a:r>
              <a:rPr lang="en-US" sz="6600" dirty="0" err="1"/>
              <a:t>và</a:t>
            </a:r>
            <a:r>
              <a:rPr lang="en-US" sz="6600" dirty="0"/>
              <a:t> </a:t>
            </a:r>
            <a:r>
              <a:rPr lang="en-US" sz="6600" dirty="0" err="1"/>
              <a:t>cỡ</a:t>
            </a:r>
            <a:r>
              <a:rPr lang="en-US" sz="6600" dirty="0"/>
              <a:t> </a:t>
            </a:r>
            <a:r>
              <a:rPr lang="en-US" sz="6600" dirty="0" err="1"/>
              <a:t>nhỏ</a:t>
            </a:r>
            <a:r>
              <a:rPr lang="en-US" sz="6600" dirty="0"/>
              <a:t>.</a:t>
            </a:r>
            <a:br>
              <a:rPr lang="en-US" sz="6600" dirty="0"/>
            </a:br>
            <a:r>
              <a:rPr lang="en-US" sz="6600" dirty="0"/>
              <a:t>- </a:t>
            </a:r>
            <a:r>
              <a:rPr lang="en-US" sz="6600" dirty="0" err="1"/>
              <a:t>Viết</a:t>
            </a:r>
            <a:r>
              <a:rPr lang="en-US" sz="6600" dirty="0"/>
              <a:t> </a:t>
            </a:r>
            <a:r>
              <a:rPr lang="en-US" sz="6600" dirty="0" err="1"/>
              <a:t>đúng</a:t>
            </a:r>
            <a:r>
              <a:rPr lang="en-US" sz="6600" dirty="0"/>
              <a:t>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ứng</a:t>
            </a:r>
            <a:r>
              <a:rPr lang="en-US" sz="6600" dirty="0"/>
              <a:t> </a:t>
            </a:r>
            <a:r>
              <a:rPr lang="en-US" sz="6600" dirty="0" err="1"/>
              <a:t>dựng</a:t>
            </a:r>
            <a:r>
              <a:rPr lang="en-US" sz="6600" dirty="0"/>
              <a:t>: </a:t>
            </a:r>
            <a:r>
              <a:rPr lang="en-US" sz="6600" dirty="0" err="1"/>
              <a:t>Ong</a:t>
            </a:r>
            <a:r>
              <a:rPr lang="en-US" sz="6600" dirty="0"/>
              <a:t> </a:t>
            </a:r>
            <a:r>
              <a:rPr lang="en-US" sz="6600" dirty="0" err="1"/>
              <a:t>chăm</a:t>
            </a:r>
            <a:r>
              <a:rPr lang="en-US" sz="6600" dirty="0"/>
              <a:t> </a:t>
            </a:r>
            <a:r>
              <a:rPr lang="en-US" sz="6600" dirty="0" err="1"/>
              <a:t>chỉ</a:t>
            </a:r>
            <a:r>
              <a:rPr lang="en-US" sz="6600" dirty="0"/>
              <a:t> </a:t>
            </a:r>
            <a:r>
              <a:rPr lang="en-US" sz="6600" dirty="0" err="1"/>
              <a:t>tìm</a:t>
            </a:r>
            <a:r>
              <a:rPr lang="en-US" sz="6600" dirty="0"/>
              <a:t> </a:t>
            </a:r>
            <a:r>
              <a:rPr lang="en-US" sz="6600" dirty="0" err="1"/>
              <a:t>hoa</a:t>
            </a:r>
            <a:r>
              <a:rPr lang="en-US" sz="6600" dirty="0"/>
              <a:t> </a:t>
            </a:r>
            <a:r>
              <a:rPr lang="en-US" sz="6600" dirty="0" err="1"/>
              <a:t>làm</a:t>
            </a:r>
            <a:r>
              <a:rPr lang="en-US" sz="6600" dirty="0"/>
              <a:t> </a:t>
            </a:r>
            <a:r>
              <a:rPr lang="en-US" sz="6600" dirty="0" err="1"/>
              <a:t>mật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16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07" name="AutoShape 155"/>
          <p:cNvSpPr>
            <a:spLocks/>
          </p:cNvSpPr>
          <p:nvPr/>
        </p:nvSpPr>
        <p:spPr bwMode="auto">
          <a:xfrm>
            <a:off x="5350933" y="914400"/>
            <a:ext cx="643467" cy="46482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2595034" y="942475"/>
            <a:ext cx="2783417" cy="396875"/>
            <a:chOff x="1325" y="281"/>
            <a:chExt cx="1315" cy="250"/>
          </a:xfrm>
        </p:grpSpPr>
        <p:sp>
          <p:nvSpPr>
            <p:cNvPr id="30740" name="Line 157"/>
            <p:cNvSpPr>
              <a:spLocks noChangeShapeType="1"/>
            </p:cNvSpPr>
            <p:nvPr/>
          </p:nvSpPr>
          <p:spPr bwMode="auto">
            <a:xfrm>
              <a:off x="1344" y="52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Text Box 158"/>
            <p:cNvSpPr txBox="1">
              <a:spLocks noChangeArrowheads="1"/>
            </p:cNvSpPr>
            <p:nvPr/>
          </p:nvSpPr>
          <p:spPr bwMode="auto">
            <a:xfrm>
              <a:off x="1325" y="281"/>
              <a:ext cx="1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FF0066"/>
                  </a:solidFill>
                </a:rPr>
                <a:t>Đường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kẻ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ngang</a:t>
              </a:r>
              <a:r>
                <a:rPr lang="en-US" sz="2000" dirty="0">
                  <a:solidFill>
                    <a:srgbClr val="FF0066"/>
                  </a:solidFill>
                </a:rPr>
                <a:t> 4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656417" y="3489326"/>
            <a:ext cx="2844800" cy="396875"/>
            <a:chOff x="1344" y="2440"/>
            <a:chExt cx="1344" cy="250"/>
          </a:xfrm>
        </p:grpSpPr>
        <p:sp>
          <p:nvSpPr>
            <p:cNvPr id="30738" name="Text Box 159"/>
            <p:cNvSpPr txBox="1">
              <a:spLocks noChangeArrowheads="1"/>
            </p:cNvSpPr>
            <p:nvPr/>
          </p:nvSpPr>
          <p:spPr bwMode="auto">
            <a:xfrm>
              <a:off x="1344" y="2440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FF0066"/>
                  </a:solidFill>
                </a:rPr>
                <a:t>Đường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kẻ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ngang</a:t>
              </a:r>
              <a:r>
                <a:rPr lang="en-US" sz="2000" dirty="0">
                  <a:solidFill>
                    <a:srgbClr val="FF0066"/>
                  </a:solidFill>
                </a:rPr>
                <a:t> 2</a:t>
              </a:r>
            </a:p>
          </p:txBody>
        </p:sp>
        <p:sp>
          <p:nvSpPr>
            <p:cNvPr id="30739" name="Line 164"/>
            <p:cNvSpPr>
              <a:spLocks noChangeShapeType="1"/>
            </p:cNvSpPr>
            <p:nvPr/>
          </p:nvSpPr>
          <p:spPr bwMode="auto">
            <a:xfrm>
              <a:off x="1344" y="268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8" name="Line 166"/>
          <p:cNvSpPr>
            <a:spLocks noChangeShapeType="1"/>
          </p:cNvSpPr>
          <p:nvPr/>
        </p:nvSpPr>
        <p:spPr bwMode="auto">
          <a:xfrm>
            <a:off x="3818467" y="-1573213"/>
            <a:ext cx="264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2607733" y="2222000"/>
            <a:ext cx="2946400" cy="396875"/>
            <a:chOff x="1442" y="2634"/>
            <a:chExt cx="1392" cy="250"/>
          </a:xfrm>
        </p:grpSpPr>
        <p:sp>
          <p:nvSpPr>
            <p:cNvPr id="30736" name="Text Box 160"/>
            <p:cNvSpPr txBox="1">
              <a:spLocks noChangeArrowheads="1"/>
            </p:cNvSpPr>
            <p:nvPr/>
          </p:nvSpPr>
          <p:spPr bwMode="auto">
            <a:xfrm>
              <a:off x="1442" y="2634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FF0066"/>
                  </a:solidFill>
                </a:rPr>
                <a:t>Đường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kẻ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ngang</a:t>
              </a:r>
              <a:r>
                <a:rPr lang="en-US" sz="2000" dirty="0">
                  <a:solidFill>
                    <a:srgbClr val="FF0066"/>
                  </a:solidFill>
                </a:rPr>
                <a:t> 3</a:t>
              </a:r>
            </a:p>
          </p:txBody>
        </p:sp>
        <p:sp>
          <p:nvSpPr>
            <p:cNvPr id="30737" name="Line 167"/>
            <p:cNvSpPr>
              <a:spLocks noChangeShapeType="1"/>
            </p:cNvSpPr>
            <p:nvPr/>
          </p:nvSpPr>
          <p:spPr bwMode="auto">
            <a:xfrm>
              <a:off x="1488" y="287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2540000" y="4784726"/>
            <a:ext cx="2946400" cy="396875"/>
            <a:chOff x="1294" y="2783"/>
            <a:chExt cx="1392" cy="250"/>
          </a:xfrm>
        </p:grpSpPr>
        <p:sp>
          <p:nvSpPr>
            <p:cNvPr id="30734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FF0066"/>
                  </a:solidFill>
                </a:rPr>
                <a:t>Đường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kẻ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ngang</a:t>
              </a:r>
              <a:r>
                <a:rPr lang="en-US" sz="2000" dirty="0">
                  <a:solidFill>
                    <a:srgbClr val="FF0066"/>
                  </a:solidFill>
                </a:rPr>
                <a:t> 1</a:t>
              </a:r>
            </a:p>
          </p:txBody>
        </p:sp>
        <p:sp>
          <p:nvSpPr>
            <p:cNvPr id="30735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381001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endParaRPr 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914400"/>
            <a:ext cx="425000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06400" y="5791201"/>
            <a:ext cx="1148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b="1" dirty="0">
                <a:latin typeface="HP001 4 hàng" pitchFamily="34" charset="0"/>
              </a:rPr>
              <a:t>O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 </a:t>
            </a:r>
            <a:r>
              <a:rPr lang="en-US" sz="3600" dirty="0" err="1"/>
              <a:t>mấy</a:t>
            </a:r>
            <a:r>
              <a:rPr lang="en-US" sz="3600" dirty="0"/>
              <a:t> ô </a:t>
            </a:r>
            <a:r>
              <a:rPr lang="en-US" sz="3600" dirty="0" err="1"/>
              <a:t>li</a:t>
            </a:r>
            <a:r>
              <a:rPr lang="en-US" sz="3600" dirty="0"/>
              <a:t>, </a:t>
            </a:r>
            <a:r>
              <a:rPr lang="en-US" sz="3600" dirty="0" err="1"/>
              <a:t>rộng</a:t>
            </a:r>
            <a:r>
              <a:rPr lang="en-US" sz="3600" dirty="0"/>
              <a:t> </a:t>
            </a:r>
            <a:r>
              <a:rPr lang="en-US" sz="3600" dirty="0" err="1"/>
              <a:t>mấy</a:t>
            </a:r>
            <a:r>
              <a:rPr lang="en-US" sz="3600" dirty="0"/>
              <a:t> ô </a:t>
            </a:r>
            <a:r>
              <a:rPr lang="en-US" sz="3600" dirty="0" err="1"/>
              <a:t>li</a:t>
            </a:r>
            <a:r>
              <a:rPr lang="en-US" sz="3600" dirty="0"/>
              <a:t>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400" y="5791201"/>
            <a:ext cx="1148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b="1" dirty="0">
                <a:latin typeface="HP001 4 hàng" pitchFamily="34" charset="0"/>
              </a:rPr>
              <a:t>O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mấy</a:t>
            </a:r>
            <a:r>
              <a:rPr lang="en-US" sz="3600" dirty="0"/>
              <a:t> </a:t>
            </a:r>
            <a:r>
              <a:rPr lang="en-US" sz="3600" dirty="0" err="1"/>
              <a:t>nét</a:t>
            </a:r>
            <a:r>
              <a:rPr lang="en-US" sz="3600" dirty="0"/>
              <a:t>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400" y="5791201"/>
            <a:ext cx="1148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quy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b="1" dirty="0">
                <a:latin typeface="HP001 4 hàng" pitchFamily="34" charset="0"/>
              </a:rPr>
              <a:t>O.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907" grpId="0" animBg="1" autoUpdateAnimBg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 O">
            <a:hlinkClick r:id="" action="ppaction://media"/>
            <a:extLst>
              <a:ext uri="{FF2B5EF4-FFF2-40B4-BE49-F238E27FC236}">
                <a16:creationId xmlns:a16="http://schemas.microsoft.com/office/drawing/2014/main" id="{71F43ECA-3914-4506-A7D7-B694CD970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915509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60357" y="1966887"/>
            <a:ext cx="808364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chăm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tìm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mật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2522" y="137116"/>
            <a:ext cx="8778240" cy="753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Verdana" panose="020B0604030504040204" charset="0"/>
                <a:cs typeface="Verdana" panose="020B0604030504040204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charset="0"/>
                <a:cs typeface="Verdana" panose="020B0604030504040204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Verdana" panose="020B0604030504040204" charset="0"/>
                <a:cs typeface="Verdana" panose="020B0604030504040204" charset="0"/>
              </a:rPr>
              <a:t> 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752621" y="4256886"/>
            <a:ext cx="853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nghĩa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ứng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dụng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" name="Text Box 121"/>
          <p:cNvSpPr txBox="1">
            <a:spLocks noChangeArrowheads="1"/>
          </p:cNvSpPr>
          <p:nvPr/>
        </p:nvSpPr>
        <p:spPr bwMode="auto">
          <a:xfrm>
            <a:off x="752625" y="4735183"/>
            <a:ext cx="853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Những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cao</a:t>
            </a:r>
            <a:r>
              <a:rPr lang="en-US" sz="2800" dirty="0">
                <a:solidFill>
                  <a:srgbClr val="0000FF"/>
                </a:solidFill>
              </a:rPr>
              <a:t> 2 ô </a:t>
            </a:r>
            <a:r>
              <a:rPr lang="en-US" sz="2800" dirty="0" err="1">
                <a:solidFill>
                  <a:srgbClr val="0000FF"/>
                </a:solidFill>
              </a:rPr>
              <a:t>li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rưỡi</a:t>
            </a:r>
            <a:r>
              <a:rPr lang="en-US" sz="2800" dirty="0">
                <a:solidFill>
                  <a:srgbClr val="0000FF"/>
                </a:solidFill>
              </a:rPr>
              <a:t>?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t </a:t>
            </a:r>
            <a:r>
              <a:rPr lang="en-US" sz="2800" dirty="0" err="1">
                <a:solidFill>
                  <a:srgbClr val="0000FF"/>
                </a:solidFill>
              </a:rPr>
              <a:t>cao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mấy</a:t>
            </a:r>
            <a:r>
              <a:rPr lang="en-US" sz="2800" dirty="0">
                <a:solidFill>
                  <a:srgbClr val="0000FF"/>
                </a:solidFill>
              </a:rPr>
              <a:t> ô </a:t>
            </a:r>
            <a:r>
              <a:rPr lang="en-US" sz="2800" dirty="0" err="1">
                <a:solidFill>
                  <a:srgbClr val="0000FF"/>
                </a:solidFill>
              </a:rPr>
              <a:t>li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2" name="Text Box 121"/>
          <p:cNvSpPr txBox="1">
            <a:spLocks noChangeArrowheads="1"/>
          </p:cNvSpPr>
          <p:nvPr/>
        </p:nvSpPr>
        <p:spPr bwMode="auto">
          <a:xfrm>
            <a:off x="738558" y="5213480"/>
            <a:ext cx="853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còn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cao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mấy</a:t>
            </a:r>
            <a:r>
              <a:rPr lang="en-US" sz="2800" dirty="0">
                <a:solidFill>
                  <a:srgbClr val="0000FF"/>
                </a:solidFill>
              </a:rPr>
              <a:t> ô </a:t>
            </a:r>
            <a:r>
              <a:rPr lang="en-US" sz="2800" dirty="0" err="1">
                <a:solidFill>
                  <a:srgbClr val="0000FF"/>
                </a:solidFill>
              </a:rPr>
              <a:t>li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" name="Text Box 121"/>
          <p:cNvSpPr txBox="1">
            <a:spLocks noChangeArrowheads="1"/>
          </p:cNvSpPr>
          <p:nvPr/>
        </p:nvSpPr>
        <p:spPr bwMode="auto">
          <a:xfrm>
            <a:off x="654152" y="5691780"/>
            <a:ext cx="619681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 - </a:t>
            </a:r>
            <a:r>
              <a:rPr lang="en-US" sz="2800" dirty="0" err="1">
                <a:solidFill>
                  <a:srgbClr val="0000FF"/>
                </a:solidFill>
              </a:rPr>
              <a:t>Vị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dấu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thanh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đặt</a:t>
            </a:r>
            <a:r>
              <a:rPr lang="en-US" sz="2800" dirty="0">
                <a:solidFill>
                  <a:srgbClr val="0000FF"/>
                </a:solidFill>
              </a:rPr>
              <a:t> ở </a:t>
            </a:r>
            <a:r>
              <a:rPr lang="en-US" sz="2800" dirty="0" err="1">
                <a:solidFill>
                  <a:srgbClr val="0000FF"/>
                </a:solidFill>
              </a:rPr>
              <a:t>đâu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Ngoiviet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762000" y="857250"/>
            <a:ext cx="3860800" cy="2895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43" name="Picture 7" descr="Cam but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762000" y="3857626"/>
            <a:ext cx="3860800" cy="2619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143500" y="714375"/>
            <a:ext cx="6477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cúi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25cm-30cm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/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3500" y="3700463"/>
            <a:ext cx="6953251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</a:rPr>
              <a:t>2.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2013" y="141942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42204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70572" y="2617699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02560" y="5118055"/>
            <a:ext cx="81680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chăm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tìm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mật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6719" y="151406"/>
            <a:ext cx="872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itchFamily="34" charset="0"/>
              </a:rPr>
              <a:t>Thứ ba ngày </a:t>
            </a:r>
            <a:r>
              <a:rPr lang="en-US" sz="3200" b="1" dirty="0" smtClean="0">
                <a:latin typeface="HP001 4 hàng" pitchFamily="34" charset="0"/>
              </a:rPr>
              <a:t>24 </a:t>
            </a:r>
            <a:r>
              <a:rPr lang="en-US" sz="3200" b="1" dirty="0">
                <a:latin typeface="HP001 4 hàng" pitchFamily="34" charset="0"/>
              </a:rPr>
              <a:t>tháng 12 năm </a:t>
            </a:r>
            <a:r>
              <a:rPr lang="en-US" sz="3200" b="1" dirty="0" smtClean="0">
                <a:latin typeface="HP001 4 hàng" pitchFamily="34" charset="0"/>
              </a:rPr>
              <a:t>2024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709" y="910949"/>
            <a:ext cx="29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1630" y="1455572"/>
            <a:ext cx="696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HP001 4 hàng" pitchFamily="34" charset="0"/>
              </a:rPr>
              <a:t>Viết</a:t>
            </a:r>
            <a:r>
              <a:rPr lang="en-US" sz="4800" b="1" dirty="0">
                <a:solidFill>
                  <a:srgbClr val="0070C0"/>
                </a:solidFill>
                <a:latin typeface="HP001 4 hàng" pitchFamily="34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HP001 4 hàng" pitchFamily="34" charset="0"/>
              </a:rPr>
              <a:t>Chữ</a:t>
            </a:r>
            <a:r>
              <a:rPr lang="en-US" sz="48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itchFamily="34" charset="0"/>
              </a:rPr>
              <a:t>hoa</a:t>
            </a:r>
            <a:r>
              <a:rPr lang="en-US" sz="4800" b="1" dirty="0">
                <a:solidFill>
                  <a:srgbClr val="0070C0"/>
                </a:solidFill>
                <a:latin typeface="HP001 4 hàng" pitchFamily="34" charset="0"/>
              </a:rPr>
              <a:t> O</a:t>
            </a:r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1107248" y="2957667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4" name="Rectangle 115"/>
          <p:cNvSpPr>
            <a:spLocks noChangeArrowheads="1"/>
          </p:cNvSpPr>
          <p:nvPr/>
        </p:nvSpPr>
        <p:spPr bwMode="auto">
          <a:xfrm>
            <a:off x="3118927" y="2957670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5" name="Rectangle 115"/>
          <p:cNvSpPr>
            <a:spLocks noChangeArrowheads="1"/>
          </p:cNvSpPr>
          <p:nvPr/>
        </p:nvSpPr>
        <p:spPr bwMode="auto">
          <a:xfrm>
            <a:off x="5130606" y="2957673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6" name="Rectangle 115"/>
          <p:cNvSpPr>
            <a:spLocks noChangeArrowheads="1"/>
          </p:cNvSpPr>
          <p:nvPr/>
        </p:nvSpPr>
        <p:spPr bwMode="auto">
          <a:xfrm>
            <a:off x="7156352" y="2957676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7" name="Rectangle 115"/>
          <p:cNvSpPr>
            <a:spLocks noChangeArrowheads="1"/>
          </p:cNvSpPr>
          <p:nvPr/>
        </p:nvSpPr>
        <p:spPr bwMode="auto">
          <a:xfrm>
            <a:off x="9182099" y="2957678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8" name="Rectangle 115"/>
          <p:cNvSpPr>
            <a:spLocks noChangeArrowheads="1"/>
          </p:cNvSpPr>
          <p:nvPr/>
        </p:nvSpPr>
        <p:spPr bwMode="auto">
          <a:xfrm>
            <a:off x="11165644" y="2943613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19" name="Rectangle 115"/>
          <p:cNvSpPr>
            <a:spLocks noChangeArrowheads="1"/>
          </p:cNvSpPr>
          <p:nvPr/>
        </p:nvSpPr>
        <p:spPr bwMode="auto">
          <a:xfrm>
            <a:off x="1107248" y="3689176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0" name="Rectangle 115"/>
          <p:cNvSpPr>
            <a:spLocks noChangeArrowheads="1"/>
          </p:cNvSpPr>
          <p:nvPr/>
        </p:nvSpPr>
        <p:spPr bwMode="auto">
          <a:xfrm>
            <a:off x="3118927" y="3689179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1" name="Rectangle 115"/>
          <p:cNvSpPr>
            <a:spLocks noChangeArrowheads="1"/>
          </p:cNvSpPr>
          <p:nvPr/>
        </p:nvSpPr>
        <p:spPr bwMode="auto">
          <a:xfrm>
            <a:off x="5130606" y="3689182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2" name="Rectangle 115"/>
          <p:cNvSpPr>
            <a:spLocks noChangeArrowheads="1"/>
          </p:cNvSpPr>
          <p:nvPr/>
        </p:nvSpPr>
        <p:spPr bwMode="auto">
          <a:xfrm>
            <a:off x="7156352" y="3689185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3" name="Rectangle 115"/>
          <p:cNvSpPr>
            <a:spLocks noChangeArrowheads="1"/>
          </p:cNvSpPr>
          <p:nvPr/>
        </p:nvSpPr>
        <p:spPr bwMode="auto">
          <a:xfrm>
            <a:off x="9182099" y="3689187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11165644" y="3675122"/>
            <a:ext cx="762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00" b="1" dirty="0">
                <a:latin typeface="HP001 4 hàng" pitchFamily="34" charset="0"/>
              </a:rPr>
              <a:t>O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1116625" y="4400606"/>
            <a:ext cx="8294661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Ong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chăm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chỉ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tìm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mật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340-C3C5-4A2A-857E-8176594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581891"/>
            <a:ext cx="11988800" cy="4451927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           CỦNG CỐ</a:t>
            </a:r>
            <a:br>
              <a:rPr lang="en-GB" sz="8000" dirty="0">
                <a:solidFill>
                  <a:srgbClr val="FF0000"/>
                </a:solidFill>
              </a:rPr>
            </a:br>
            <a:r>
              <a:rPr lang="en-GB" sz="8000" dirty="0" smtClean="0">
                <a:solidFill>
                  <a:srgbClr val="FF0000"/>
                </a:solidFill>
              </a:rPr>
              <a:t>-</a:t>
            </a:r>
            <a:r>
              <a:rPr lang="en-US" sz="8000" dirty="0" smtClean="0">
                <a:solidFill>
                  <a:srgbClr val="FF0000"/>
                </a:solidFill>
              </a:rPr>
              <a:t>Về nhà luyện viết thêm chữ O hoa sáng tạo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7095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332</Words>
  <Application>Microsoft Office PowerPoint</Application>
  <PresentationFormat>Widescreen</PresentationFormat>
  <Paragraphs>56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HP001 4 hàng</vt:lpstr>
      <vt:lpstr>黑体</vt:lpstr>
      <vt:lpstr>Times New Roman</vt:lpstr>
      <vt:lpstr>Verdana</vt:lpstr>
      <vt:lpstr>3_Office Theme</vt:lpstr>
      <vt:lpstr>2_Office 主题​​</vt:lpstr>
      <vt:lpstr>6_Office Theme</vt:lpstr>
      <vt:lpstr>8_Office Theme</vt:lpstr>
      <vt:lpstr>KHỞI ĐỘNG Vận động theo nhạc</vt:lpstr>
      <vt:lpstr>PowerPoint Presentation</vt:lpstr>
      <vt:lpstr>I. MỤC TIÊU: - Biết viết chữ viết hoa O cỡ vừa và cỡ nhỏ. - Viết đúng câu ứng dựng: Ong chăm chỉ tìm hoa làm mật.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CỦNG CỐ -Về nhà luyện viết thêm chữ O hoa sáng tạo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Cop.</cp:lastModifiedBy>
  <cp:revision>27</cp:revision>
  <dcterms:created xsi:type="dcterms:W3CDTF">2021-05-27T07:23:15Z</dcterms:created>
  <dcterms:modified xsi:type="dcterms:W3CDTF">2024-12-18T02:02:00Z</dcterms:modified>
</cp:coreProperties>
</file>