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36" r:id="rId4"/>
  </p:sldMasterIdLst>
  <p:notesMasterIdLst>
    <p:notesMasterId r:id="rId12"/>
  </p:notesMasterIdLst>
  <p:sldIdLst>
    <p:sldId id="523" r:id="rId5"/>
    <p:sldId id="524" r:id="rId6"/>
    <p:sldId id="525" r:id="rId7"/>
    <p:sldId id="516" r:id="rId8"/>
    <p:sldId id="328" r:id="rId9"/>
    <p:sldId id="487" r:id="rId10"/>
    <p:sldId id="52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062E-B235-4605-81C9-0F86DC032F2A}" type="datetimeFigureOut">
              <a:rPr lang="en-US" smtClean="0"/>
              <a:pPr/>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B003-E639-4AA7-A0B3-974266FCA134}" type="slidenum">
              <a:rPr lang="en-US" smtClean="0"/>
              <a:pPr/>
              <a:t>‹#›</a:t>
            </a:fld>
            <a:endParaRPr lang="en-US"/>
          </a:p>
        </p:txBody>
      </p:sp>
    </p:spTree>
    <p:extLst>
      <p:ext uri="{BB962C8B-B14F-4D97-AF65-F5344CB8AC3E}">
        <p14:creationId xmlns:p14="http://schemas.microsoft.com/office/powerpoint/2010/main" val="9517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22247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25189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296430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8935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93998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221258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74638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39501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19364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6448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706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43617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37563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69409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707365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94392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1734209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3793679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1232120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3632770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3128181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303306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219720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804940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3481629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3066675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2958510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2024/12/18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231027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143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031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768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254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0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911676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43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84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0361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4478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80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5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23692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27840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373763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6891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37056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pPr/>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pPr/>
              <a:t>‹#›</a:t>
            </a:fld>
            <a:endParaRPr lang="en-US"/>
          </a:p>
        </p:txBody>
      </p:sp>
    </p:spTree>
    <p:extLst>
      <p:ext uri="{BB962C8B-B14F-4D97-AF65-F5344CB8AC3E}">
        <p14:creationId xmlns:p14="http://schemas.microsoft.com/office/powerpoint/2010/main" val="55051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1635343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pPr/>
              <a:t>2024/12/18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pPr/>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64618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528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 y="6705600"/>
            <a:ext cx="12192000" cy="219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2025747" y="717452"/>
            <a:ext cx="8721970" cy="646331"/>
          </a:xfrm>
          <a:prstGeom prst="rect">
            <a:avLst/>
          </a:prstGeom>
          <a:noFill/>
        </p:spPr>
        <p:txBody>
          <a:bodyPr wrap="square" rtlCol="0">
            <a:spAutoFit/>
          </a:bodyPr>
          <a:lstStyle/>
          <a:p>
            <a:r>
              <a:rPr lang="en-US" sz="3600" b="1" dirty="0">
                <a:latin typeface="HP001 4 hàng" pitchFamily="34" charset="0"/>
              </a:rPr>
              <a:t>Thứ </a:t>
            </a:r>
            <a:r>
              <a:rPr lang="en-US" sz="3600" b="1" dirty="0" smtClean="0">
                <a:latin typeface="HP001 4 hàng" pitchFamily="34" charset="0"/>
              </a:rPr>
              <a:t>sáu </a:t>
            </a:r>
            <a:r>
              <a:rPr lang="en-US" sz="3600" b="1" dirty="0">
                <a:latin typeface="HP001 4 hàng" pitchFamily="34" charset="0"/>
              </a:rPr>
              <a:t>ngày </a:t>
            </a:r>
            <a:r>
              <a:rPr lang="en-US" sz="3600" b="1" dirty="0" smtClean="0">
                <a:latin typeface="HP001 4 hàng" pitchFamily="34" charset="0"/>
              </a:rPr>
              <a:t>27  </a:t>
            </a:r>
            <a:r>
              <a:rPr lang="en-US" sz="3600" b="1" dirty="0">
                <a:latin typeface="HP001 4 hàng" pitchFamily="34" charset="0"/>
              </a:rPr>
              <a:t>tháng 12 năm </a:t>
            </a:r>
            <a:r>
              <a:rPr lang="en-US" sz="3600" b="1" dirty="0" smtClean="0">
                <a:latin typeface="HP001 4 hàng" pitchFamily="34" charset="0"/>
              </a:rPr>
              <a:t>2024</a:t>
            </a:r>
            <a:endParaRPr lang="en-US" sz="3600" b="1" dirty="0">
              <a:latin typeface="HP001 4 hàng" pitchFamily="34" charset="0"/>
            </a:endParaRPr>
          </a:p>
        </p:txBody>
      </p:sp>
      <p:sp>
        <p:nvSpPr>
          <p:cNvPr id="20" name="TextBox 19"/>
          <p:cNvSpPr txBox="1"/>
          <p:nvPr/>
        </p:nvSpPr>
        <p:spPr>
          <a:xfrm>
            <a:off x="4794737" y="1404425"/>
            <a:ext cx="2998764" cy="646331"/>
          </a:xfrm>
          <a:prstGeom prst="rect">
            <a:avLst/>
          </a:prstGeom>
          <a:noFill/>
        </p:spPr>
        <p:txBody>
          <a:bodyPr wrap="square" rtlCol="0">
            <a:spAutoFit/>
          </a:bodyPr>
          <a:lstStyle/>
          <a:p>
            <a:r>
              <a:rPr lang="en-US" sz="3600" b="1" u="sng" dirty="0" err="1">
                <a:solidFill>
                  <a:srgbClr val="FF0000"/>
                </a:solidFill>
                <a:latin typeface="HP001 4 hàng" pitchFamily="34" charset="0"/>
              </a:rPr>
              <a:t>Tiếng</a:t>
            </a:r>
            <a:r>
              <a:rPr lang="en-US" sz="3600" b="1" u="sng" dirty="0">
                <a:solidFill>
                  <a:srgbClr val="FF0000"/>
                </a:solidFill>
                <a:latin typeface="HP001 4 hàng" pitchFamily="34" charset="0"/>
              </a:rPr>
              <a:t> </a:t>
            </a:r>
            <a:r>
              <a:rPr lang="en-US" sz="3600" b="1" u="sng" dirty="0" err="1">
                <a:solidFill>
                  <a:srgbClr val="FF0000"/>
                </a:solidFill>
                <a:latin typeface="HP001 4 hàng" pitchFamily="34" charset="0"/>
              </a:rPr>
              <a:t>Việ</a:t>
            </a:r>
            <a:r>
              <a:rPr lang="en-US" sz="3600" b="1" dirty="0" err="1">
                <a:solidFill>
                  <a:srgbClr val="FF0000"/>
                </a:solidFill>
                <a:latin typeface="HP001 4 hàng" pitchFamily="34" charset="0"/>
              </a:rPr>
              <a:t>t</a:t>
            </a:r>
            <a:endParaRPr lang="en-US" sz="3600" b="1" dirty="0">
              <a:solidFill>
                <a:srgbClr val="FF0000"/>
              </a:solidFill>
              <a:latin typeface="HP001 4 hàng" pitchFamily="34" charset="0"/>
            </a:endParaRPr>
          </a:p>
        </p:txBody>
      </p:sp>
      <p:sp>
        <p:nvSpPr>
          <p:cNvPr id="21" name="TextBox 20"/>
          <p:cNvSpPr txBox="1"/>
          <p:nvPr/>
        </p:nvSpPr>
        <p:spPr>
          <a:xfrm>
            <a:off x="1167617" y="2023404"/>
            <a:ext cx="10592973" cy="646331"/>
          </a:xfrm>
          <a:prstGeom prst="rect">
            <a:avLst/>
          </a:prstGeom>
          <a:noFill/>
        </p:spPr>
        <p:txBody>
          <a:bodyPr wrap="square" rtlCol="0">
            <a:spAutoFit/>
          </a:bodyPr>
          <a:lstStyle/>
          <a:p>
            <a:pPr algn="ct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Viết</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đoạn</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văn</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thể</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hiện</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tình</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cảm</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với</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người</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rPr>
              <a:t>thân</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P001 4 hàng"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4268520"/>
          </a:xfrm>
        </p:spPr>
        <p:txBody>
          <a:bodyPr>
            <a:normAutofit/>
          </a:bodyPr>
          <a:lstStyle/>
          <a:p>
            <a:r>
              <a:rPr lang="en-US" b="1" dirty="0"/>
              <a:t>I. MỤC TIÊU:</a:t>
            </a:r>
            <a:r>
              <a:rPr lang="en-US" dirty="0"/>
              <a:t/>
            </a:r>
            <a:br>
              <a:rPr lang="en-US" dirty="0"/>
            </a:br>
            <a:r>
              <a:rPr lang="en-US" dirty="0"/>
              <a:t>- </a:t>
            </a:r>
            <a:r>
              <a:rPr lang="en-US" dirty="0" err="1"/>
              <a:t>Viết</a:t>
            </a:r>
            <a:r>
              <a:rPr lang="en-US" dirty="0"/>
              <a:t> </a:t>
            </a:r>
            <a:r>
              <a:rPr lang="en-US" dirty="0" err="1"/>
              <a:t>được</a:t>
            </a:r>
            <a:r>
              <a:rPr lang="en-US" dirty="0"/>
              <a:t> 3-4 </a:t>
            </a:r>
            <a:r>
              <a:rPr lang="en-US" dirty="0" err="1"/>
              <a:t>câu</a:t>
            </a:r>
            <a:r>
              <a:rPr lang="en-US" dirty="0"/>
              <a:t> </a:t>
            </a:r>
            <a:r>
              <a:rPr lang="en-US" dirty="0" err="1"/>
              <a:t>thể</a:t>
            </a:r>
            <a:r>
              <a:rPr lang="en-US" dirty="0"/>
              <a:t> </a:t>
            </a:r>
            <a:r>
              <a:rPr lang="en-US" dirty="0" err="1"/>
              <a:t>hiện</a:t>
            </a:r>
            <a:r>
              <a:rPr lang="en-US" dirty="0"/>
              <a:t> </a:t>
            </a:r>
            <a:r>
              <a:rPr lang="en-US" dirty="0" err="1"/>
              <a:t>tình</a:t>
            </a:r>
            <a:r>
              <a:rPr lang="en-US" dirty="0"/>
              <a:t> </a:t>
            </a:r>
            <a:r>
              <a:rPr lang="en-US" dirty="0" err="1"/>
              <a:t>cảm</a:t>
            </a:r>
            <a:r>
              <a:rPr lang="en-US" dirty="0"/>
              <a:t> </a:t>
            </a:r>
            <a:r>
              <a:rPr lang="en-US" dirty="0" err="1"/>
              <a:t>của</a:t>
            </a:r>
            <a:r>
              <a:rPr lang="en-US" dirty="0"/>
              <a:t> </a:t>
            </a:r>
            <a:r>
              <a:rPr lang="en-US" dirty="0" err="1"/>
              <a:t>em</a:t>
            </a:r>
            <a:r>
              <a:rPr lang="en-US" dirty="0"/>
              <a:t> </a:t>
            </a:r>
            <a:r>
              <a:rPr lang="en-US" dirty="0" err="1"/>
              <a:t>đối</a:t>
            </a:r>
            <a:r>
              <a:rPr lang="en-US" dirty="0"/>
              <a:t> </a:t>
            </a:r>
            <a:r>
              <a:rPr lang="en-US" dirty="0" err="1"/>
              <a:t>với</a:t>
            </a:r>
            <a:r>
              <a:rPr lang="en-US" dirty="0"/>
              <a:t> </a:t>
            </a:r>
            <a:r>
              <a:rPr lang="en-US" dirty="0" err="1"/>
              <a:t>người</a:t>
            </a:r>
            <a:r>
              <a:rPr lang="en-US" dirty="0"/>
              <a:t> </a:t>
            </a:r>
            <a:r>
              <a:rPr lang="en-US" dirty="0" err="1"/>
              <a:t>thân</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219414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6" y="259426"/>
            <a:ext cx="11150082" cy="5632311"/>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Hướng dẫn HS dựa vào câu hỏi gợi ý, nói trong nhóm 2 đoạn văn</a:t>
            </a: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Giới </a:t>
            </a:r>
            <a:r>
              <a:rPr lang="vi-VN" sz="3600" dirty="0">
                <a:latin typeface="Times New Roman" panose="02020603050405020304" pitchFamily="18" charset="0"/>
                <a:cs typeface="Times New Roman" panose="02020603050405020304" pitchFamily="18" charset="0"/>
              </a:rPr>
              <a:t>thiệu về người thân mà em muốn bày tỏ tình cảm. Người em yêu quý là ai? (Bố, mẹ, ông, bà...)</a:t>
            </a:r>
          </a:p>
          <a:p>
            <a:pPr>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Người thân ấy đã làm những gì cho em? (Quan tâm, chăm sóc, yêu thương)</a:t>
            </a:r>
          </a:p>
          <a:p>
            <a:pPr>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Em có suy nghĩ, cảm nhận gì khi đón nhận sự quan tâm, yêu thương của những người thân.</a:t>
            </a:r>
          </a:p>
          <a:p>
            <a:pPr>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Tình cảm của em với người thân ấy như thế nào? (Yêu quý, kính trọng,...)</a:t>
            </a:r>
          </a:p>
        </p:txBody>
      </p:sp>
    </p:spTree>
    <p:extLst>
      <p:ext uri="{BB962C8B-B14F-4D97-AF65-F5344CB8AC3E}">
        <p14:creationId xmlns:p14="http://schemas.microsoft.com/office/powerpoint/2010/main" val="311758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96291" y="1801092"/>
            <a:ext cx="10501745" cy="76944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smtClean="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Chia </a:t>
            </a:r>
            <a:r>
              <a:rPr kumimoji="0" lang="en-US" sz="44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sẻ tr</a:t>
            </a:r>
            <a:r>
              <a:rPr kumimoji="0" lang="vi-VN" sz="44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ư</a:t>
            </a:r>
            <a:r>
              <a:rPr kumimoji="0" lang="en-US" sz="44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ớc </a:t>
            </a:r>
            <a:r>
              <a:rPr kumimoji="0" lang="en-US" sz="4400" b="1" i="1" u="none" strike="noStrike" kern="1200" cap="none" spc="0" normalizeH="0" baseline="0" noProof="0" dirty="0" smtClean="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lớp đoạn</a:t>
            </a:r>
            <a:r>
              <a:rPr kumimoji="0" lang="en-US" sz="4400" b="1" i="1"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văn đã chuẩn bị</a:t>
            </a:r>
            <a:endParaRPr kumimoji="0" lang="en-US" sz="44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Tree>
    <p:extLst>
      <p:ext uri="{BB962C8B-B14F-4D97-AF65-F5344CB8AC3E}">
        <p14:creationId xmlns:p14="http://schemas.microsoft.com/office/powerpoint/2010/main" val="3505111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38581-AE36-4D4E-95D3-D0F676A6C02D}"/>
              </a:ext>
            </a:extLst>
          </p:cNvPr>
          <p:cNvSpPr txBox="1"/>
          <p:nvPr/>
        </p:nvSpPr>
        <p:spPr>
          <a:xfrm>
            <a:off x="717452" y="549157"/>
            <a:ext cx="10607040" cy="3539430"/>
          </a:xfrm>
          <a:prstGeom prst="rect">
            <a:avLst/>
          </a:prstGeom>
          <a:noFill/>
        </p:spPr>
        <p:txBody>
          <a:bodyPr wrap="square" rtlCol="0">
            <a:spAutoFit/>
          </a:bodyPr>
          <a:lstStyle/>
          <a:p>
            <a:pPr marL="514350" indent="-514350" algn="just">
              <a:buAutoNum type="arabicPeriod"/>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 đoạn văn và trả lời câu hỏi:</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rtl="0"/>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nhà, mẹ là người luôn ở bên tôi. Mỗi khi tôi ốm hay mệt, mẹ thức thâu đêm để chăm sóc tôi. Mỗi khi tôi gặp bài học khó, mẹ là người động viên giúp đỡ tôi. Được ai khen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tôi nghĩ ngay đến mẹ. Tôi biết mẹ sẽ rất vui khi tôi làm được việc tốt. Tôi rất yêu mẹ tôi.</a:t>
            </a:r>
          </a:p>
          <a:p>
            <a:pPr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8F2B340A-78BE-44D7-9F5D-CBD2098327ED}"/>
              </a:ext>
            </a:extLst>
          </p:cNvPr>
          <p:cNvSpPr/>
          <p:nvPr/>
        </p:nvSpPr>
        <p:spPr>
          <a:xfrm>
            <a:off x="514616" y="5057989"/>
            <a:ext cx="8080744"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A26595AB-DA5D-493A-9106-591EB2C057D4}"/>
              </a:ext>
            </a:extLst>
          </p:cNvPr>
          <p:cNvSpPr/>
          <p:nvPr/>
        </p:nvSpPr>
        <p:spPr>
          <a:xfrm>
            <a:off x="460691" y="5086124"/>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 Những câu nào thể hiện tình cảm của bạn nhỏ đối với người đó?</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F28E98F0-FB49-46E3-9BBC-0085361EFDB6}"/>
              </a:ext>
            </a:extLst>
          </p:cNvPr>
          <p:cNvSpPr/>
          <p:nvPr/>
        </p:nvSpPr>
        <p:spPr>
          <a:xfrm>
            <a:off x="460689" y="5053708"/>
            <a:ext cx="8008061"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 Vì sao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yêu</a:t>
            </a:r>
            <a:r>
              <a:rPr lang="en-US" sz="3200">
                <a:solidFill>
                  <a:schemeClr val="bg1"/>
                </a:solidFill>
                <a:latin typeface="Arial-Rounded" panose="020B0500000000000000" pitchFamily="34" charset="0"/>
                <a:ea typeface="Arial-Rounded" panose="020B0500000000000000" pitchFamily="34" charset="0"/>
                <a:cs typeface="Arial-Rounded" panose="020B0500000000000000" pitchFamily="34" charset="0"/>
              </a:rPr>
              <a:t> quý?</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id="{0D5C7F43-6A6A-45E3-94F4-EC0FAAED3ACF}"/>
              </a:ext>
            </a:extLst>
          </p:cNvPr>
          <p:cNvSpPr/>
          <p:nvPr/>
        </p:nvSpPr>
        <p:spPr>
          <a:xfrm>
            <a:off x="8131126" y="3323574"/>
            <a:ext cx="3530991" cy="21206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Vì</a:t>
            </a:r>
            <a:r>
              <a:rPr lang="en-US" sz="2400" dirty="0"/>
              <a:t> </a:t>
            </a:r>
            <a:r>
              <a:rPr lang="en-US" sz="2400" dirty="0" err="1"/>
              <a:t>mẹ</a:t>
            </a:r>
            <a:r>
              <a:rPr lang="en-US" sz="2400" dirty="0"/>
              <a:t> </a:t>
            </a:r>
            <a:r>
              <a:rPr lang="en-US" sz="2400" dirty="0" err="1"/>
              <a:t>luôn</a:t>
            </a:r>
            <a:r>
              <a:rPr lang="en-US" sz="2400" dirty="0"/>
              <a:t> ở </a:t>
            </a:r>
            <a:r>
              <a:rPr lang="en-US" sz="2400" dirty="0" err="1"/>
              <a:t>bên</a:t>
            </a:r>
            <a:r>
              <a:rPr lang="en-US" sz="2400" dirty="0"/>
              <a:t>, </a:t>
            </a:r>
            <a:r>
              <a:rPr lang="en-US" sz="2400" dirty="0" err="1"/>
              <a:t>chăm</a:t>
            </a:r>
            <a:r>
              <a:rPr lang="en-US" sz="2400" dirty="0"/>
              <a:t> </a:t>
            </a:r>
            <a:r>
              <a:rPr lang="en-US" sz="2400" dirty="0" err="1"/>
              <a:t>sóc</a:t>
            </a:r>
            <a:r>
              <a:rPr lang="en-US" sz="2400" dirty="0"/>
              <a:t> </a:t>
            </a:r>
            <a:r>
              <a:rPr lang="en-US" sz="2400" dirty="0" err="1"/>
              <a:t>và</a:t>
            </a:r>
            <a:r>
              <a:rPr lang="en-US" sz="2400" dirty="0"/>
              <a:t> </a:t>
            </a:r>
            <a:r>
              <a:rPr lang="en-US" sz="2400" dirty="0" err="1"/>
              <a:t>giúp</a:t>
            </a:r>
            <a:r>
              <a:rPr lang="en-US" sz="2400" dirty="0"/>
              <a:t> </a:t>
            </a:r>
            <a:r>
              <a:rPr lang="en-US" sz="2400" dirty="0" err="1"/>
              <a:t>đỡ</a:t>
            </a:r>
            <a:r>
              <a:rPr lang="en-US" sz="2400" dirty="0"/>
              <a:t> </a:t>
            </a:r>
            <a:r>
              <a:rPr lang="en-US" sz="2400" err="1"/>
              <a:t>bạn</a:t>
            </a:r>
            <a:r>
              <a:rPr lang="en-US" sz="2400"/>
              <a:t> nhỏ.</a:t>
            </a:r>
            <a:endParaRPr lang="en-US" sz="2400" dirty="0"/>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2" nodeType="clickEffect">
                                  <p:stCondLst>
                                    <p:cond delay="0"/>
                                  </p:stCondLst>
                                  <p:childTnLst>
                                    <p:anim calcmode="lin" valueType="num">
                                      <p:cBhvr additive="base">
                                        <p:cTn id="32" dur="500"/>
                                        <p:tgtEl>
                                          <p:spTgt spid="9"/>
                                        </p:tgtEl>
                                        <p:attrNameLst>
                                          <p:attrName>ppt_x</p:attrName>
                                        </p:attrNameLst>
                                      </p:cBhvr>
                                      <p:tavLst>
                                        <p:tav tm="0">
                                          <p:val>
                                            <p:strVal val="ppt_x"/>
                                          </p:val>
                                        </p:tav>
                                        <p:tav tm="100000">
                                          <p:val>
                                            <p:strVal val="ppt_x"/>
                                          </p:val>
                                        </p:tav>
                                      </p:tavLst>
                                    </p:anim>
                                    <p:anim calcmode="lin" valueType="num">
                                      <p:cBhvr additive="base">
                                        <p:cTn id="33" dur="500"/>
                                        <p:tgtEl>
                                          <p:spTgt spid="9"/>
                                        </p:tgtEl>
                                        <p:attrNameLst>
                                          <p:attrName>ppt_y</p:attrName>
                                        </p:attrNameLst>
                                      </p:cBhvr>
                                      <p:tavLst>
                                        <p:tav tm="0">
                                          <p:val>
                                            <p:strVal val="ppt_y"/>
                                          </p:val>
                                        </p:tav>
                                        <p:tav tm="100000">
                                          <p:val>
                                            <p:strVal val="1+ppt_h/2"/>
                                          </p:val>
                                        </p:tav>
                                      </p:tavLst>
                                    </p:anim>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16"/>
                                        </p:tgtEl>
                                        <p:attrNameLst>
                                          <p:attrName>ppt_x</p:attrName>
                                        </p:attrNameLst>
                                      </p:cBhvr>
                                      <p:tavLst>
                                        <p:tav tm="0">
                                          <p:val>
                                            <p:strVal val="ppt_x"/>
                                          </p:val>
                                        </p:tav>
                                        <p:tav tm="100000">
                                          <p:val>
                                            <p:strVal val="ppt_x"/>
                                          </p:val>
                                        </p:tav>
                                      </p:tavLst>
                                    </p:anim>
                                    <p:anim calcmode="lin" valueType="num">
                                      <p:cBhvr additive="base">
                                        <p:cTn id="46" dur="500"/>
                                        <p:tgtEl>
                                          <p:spTgt spid="16"/>
                                        </p:tgtEl>
                                        <p:attrNameLst>
                                          <p:attrName>ppt_y</p:attrName>
                                        </p:attrNameLst>
                                      </p:cBhvr>
                                      <p:tavLst>
                                        <p:tav tm="0">
                                          <p:val>
                                            <p:strVal val="ppt_y"/>
                                          </p:val>
                                        </p:tav>
                                        <p:tav tm="100000">
                                          <p:val>
                                            <p:strVal val="1+ppt_h/2"/>
                                          </p:val>
                                        </p:tav>
                                      </p:tavLst>
                                    </p:anim>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2" nodeType="clickEffect">
                                  <p:stCondLst>
                                    <p:cond delay="0"/>
                                  </p:stCondLst>
                                  <p:childTnLst>
                                    <p:anim calcmode="lin" valueType="num">
                                      <p:cBhvr additive="base">
                                        <p:cTn id="51" dur="500"/>
                                        <p:tgtEl>
                                          <p:spTgt spid="16"/>
                                        </p:tgtEl>
                                        <p:attrNameLst>
                                          <p:attrName>ppt_x</p:attrName>
                                        </p:attrNameLst>
                                      </p:cBhvr>
                                      <p:tavLst>
                                        <p:tav tm="0">
                                          <p:val>
                                            <p:strVal val="ppt_x"/>
                                          </p:val>
                                        </p:tav>
                                        <p:tav tm="100000">
                                          <p:val>
                                            <p:strVal val="ppt_x"/>
                                          </p:val>
                                        </p:tav>
                                      </p:tavLst>
                                    </p:anim>
                                    <p:anim calcmode="lin" valueType="num">
                                      <p:cBhvr additive="base">
                                        <p:cTn id="52" dur="500"/>
                                        <p:tgtEl>
                                          <p:spTgt spid="16"/>
                                        </p:tgtEl>
                                        <p:attrNameLst>
                                          <p:attrName>ppt_y</p:attrName>
                                        </p:attrNameLst>
                                      </p:cBhvr>
                                      <p:tavLst>
                                        <p:tav tm="0">
                                          <p:val>
                                            <p:strVal val="ppt_y"/>
                                          </p:val>
                                        </p:tav>
                                        <p:tav tm="100000">
                                          <p:val>
                                            <p:strVal val="1+ppt_h/2"/>
                                          </p:val>
                                        </p:tav>
                                      </p:tavLst>
                                    </p:anim>
                                    <p:set>
                                      <p:cBhvr>
                                        <p:cTn id="53" dur="1" fill="hold">
                                          <p:stCondLst>
                                            <p:cond delay="499"/>
                                          </p:stCondLst>
                                        </p:cTn>
                                        <p:tgtEl>
                                          <p:spTgt spid="1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Effect transition="in" filter="wipe(down)">
                                      <p:cBhvr>
                                        <p:cTn id="5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9" grpId="2" animBg="1"/>
      <p:bldP spid="16" grpId="0" animBg="1"/>
      <p:bldP spid="16" grpId="1" animBg="1"/>
      <p:bldP spid="1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A1402-0154-4D3C-B0A6-402C0E28C252}"/>
              </a:ext>
            </a:extLst>
          </p:cNvPr>
          <p:cNvSpPr txBox="1"/>
          <p:nvPr/>
        </p:nvSpPr>
        <p:spPr>
          <a:xfrm>
            <a:off x="166256" y="412414"/>
            <a:ext cx="11351489" cy="584775"/>
          </a:xfrm>
          <a:prstGeom prst="rect">
            <a:avLst/>
          </a:prstGeom>
          <a:noFill/>
        </p:spPr>
        <p:txBody>
          <a:bodyPr wrap="square" rtlCol="0">
            <a:spAutoFit/>
          </a:bodyPr>
          <a:lstStyle/>
          <a:p>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 3-4 câu thể hiện tình cảm của em đối với người thân.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Speech Bubble: Rectangle with Corners Rounded 2">
            <a:extLst>
              <a:ext uri="{FF2B5EF4-FFF2-40B4-BE49-F238E27FC236}">
                <a16:creationId xmlns:a16="http://schemas.microsoft.com/office/drawing/2014/main" id="{0073B39B-2185-4E72-94A4-3A56DBC98290}"/>
              </a:ext>
            </a:extLst>
          </p:cNvPr>
          <p:cNvSpPr/>
          <p:nvPr/>
        </p:nvSpPr>
        <p:spPr>
          <a:xfrm>
            <a:off x="604911" y="1266086"/>
            <a:ext cx="10677377" cy="39952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Ngoài mẹ, bố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cũng</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là người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yêu</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thương</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em</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B</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ố đi làm cả ngày ở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cơ</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quan</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 tối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bố</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mới về nhà. Cơm nước xong là bố kèm em học. Bố dạy cho em cách để trình bày bài. Bố giảng giải cho em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 bài toán khó, dạy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viết</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từng câu văn. Nhờ có bố, em học hành tiến bộ và đạt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học</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tập</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tốt</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hơn</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Em</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 rất tự hào về bố</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effectLst/>
                <a:latin typeface="Arial-Rounded" panose="020B0500000000000000" pitchFamily="34" charset="0"/>
                <a:ea typeface="Arial-Rounded" panose="020B0500000000000000" pitchFamily="34" charset="0"/>
                <a:cs typeface="Arial-Rounded" panose="020B0500000000000000" pitchFamily="34" charset="0"/>
              </a:rPr>
              <a:t>em</a:t>
            </a:r>
            <a:r>
              <a:rPr lang="vi-VN" sz="3200" b="0" i="0" dirty="0">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8258710" y="5597520"/>
            <a:ext cx="2619911"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0000"/>
                </a:solidFill>
                <a:latin typeface="Times New Roman" panose="02020603050405020304" pitchFamily="18" charset="0"/>
                <a:cs typeface="Times New Roman" panose="02020603050405020304" pitchFamily="18" charset="0"/>
              </a:rPr>
              <a:t>V1:Viết bài vào vở</a:t>
            </a:r>
            <a:endParaRPr lang="en-US" dirty="0">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V3</a:t>
            </a:r>
            <a:r>
              <a:rPr lang="en-US" dirty="0">
                <a:solidFill>
                  <a:srgbClr val="FF0000"/>
                </a:solidFill>
                <a:latin typeface="Times New Roman" panose="02020603050405020304" pitchFamily="18" charset="0"/>
                <a:cs typeface="Times New Roman" panose="02020603050405020304" pitchFamily="18" charset="0"/>
              </a:rPr>
              <a:t>: Chia </a:t>
            </a:r>
            <a:r>
              <a:rPr lang="en-US" dirty="0" err="1">
                <a:solidFill>
                  <a:srgbClr val="FF0000"/>
                </a:solidFill>
                <a:latin typeface="Times New Roman" panose="02020603050405020304" pitchFamily="18" charset="0"/>
                <a:cs typeface="Times New Roman" panose="02020603050405020304" pitchFamily="18" charset="0"/>
              </a:rPr>
              <a:t>sẻ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t>
            </a:r>
            <a:r>
              <a:rPr lang="vi-VN" dirty="0">
                <a:solidFill>
                  <a:srgbClr val="FF0000"/>
                </a:solidFill>
                <a:latin typeface="Times New Roman" panose="02020603050405020304" pitchFamily="18" charset="0"/>
                <a:cs typeface="Times New Roman" panose="02020603050405020304" pitchFamily="18" charset="0"/>
              </a:rPr>
              <a:t>ư</a:t>
            </a:r>
            <a:r>
              <a:rPr lang="en-US" dirty="0" err="1">
                <a:solidFill>
                  <a:srgbClr val="FF0000"/>
                </a:solidFill>
                <a:latin typeface="Times New Roman" panose="02020603050405020304" pitchFamily="18" charset="0"/>
                <a:cs typeface="Times New Roman" panose="02020603050405020304" pitchFamily="18" charset="0"/>
              </a:rPr>
              <a:t>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lớp</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6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5550724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405</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Microsoft YaHei</vt:lpstr>
      <vt:lpstr>Arial</vt:lpstr>
      <vt:lpstr>Arial-Rounded</vt:lpstr>
      <vt:lpstr>Calibri</vt:lpstr>
      <vt:lpstr>Calibri Light</vt:lpstr>
      <vt:lpstr>HP001 4 hàng</vt:lpstr>
      <vt:lpstr>黑体</vt:lpstr>
      <vt:lpstr>Times New Roman</vt:lpstr>
      <vt:lpstr>1_Office Theme</vt:lpstr>
      <vt:lpstr>3_Office Theme</vt:lpstr>
      <vt:lpstr>2_Office 主题​​</vt:lpstr>
      <vt:lpstr>8_Office Theme</vt:lpstr>
      <vt:lpstr>PowerPoint Presentation</vt:lpstr>
      <vt:lpstr>I. MỤC TIÊU: - Viết được 3-4 câu thể hiện tình cảm của em đối với người thân.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Microsoft Cop.</cp:lastModifiedBy>
  <cp:revision>29</cp:revision>
  <dcterms:created xsi:type="dcterms:W3CDTF">2021-05-27T08:02:03Z</dcterms:created>
  <dcterms:modified xsi:type="dcterms:W3CDTF">2024-12-18T02:13:11Z</dcterms:modified>
</cp:coreProperties>
</file>