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28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8288000" cy="10287000"/>
  <p:notesSz cx="6858000" cy="9144000"/>
  <p:embeddedFontLst>
    <p:embeddedFont>
      <p:font typeface="Fira Sans Extra Condensed Medium" charset="0"/>
      <p:regular r:id="rId29"/>
      <p:bold r:id="rId30"/>
      <p:italic r:id="rId31"/>
      <p:boldItalic r:id="rId32"/>
    </p:embeddedFont>
    <p:embeddedFont>
      <p:font typeface="Caveat" charset="0"/>
      <p:regular r:id="rId33"/>
      <p:bold r:id="rId34"/>
    </p:embeddedFont>
    <p:embeddedFont>
      <p:font typeface="Montserrat" pitchFamily="2" charset="0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Barlow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iK8d4T1ttEB0sphTTS//sS5H/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33D3056-C7FF-457E-9D5E-B77E1B9FC604}">
  <a:tblStyle styleId="{133D3056-C7FF-457E-9D5E-B77E1B9FC60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45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55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customschemas.google.com/relationships/presentationmetadata" Target="meta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52068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5" name="Google Shape;13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4" name="Google Shape;15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4" name="Google Shape;15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Key: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1. 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2. c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3. d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4. a</a:t>
            </a:r>
            <a:endParaRPr/>
          </a:p>
        </p:txBody>
      </p:sp>
      <p:sp>
        <p:nvSpPr>
          <p:cNvPr id="1515" name="Google Shape;151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8" name="Google Shape;15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9" name="Google Shape;15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A survey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+ What's your name? − My name's ... 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+ What's your hobby? − It's ...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0" name="Google Shape;156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 A survey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</a:t>
            </a: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use the questions to interview their friends.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name? − My name's... 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How old are you? – I’m _____ years old.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What's your hobby? − It's  ____.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Afterwards,  pupils can tell the class what they found out about their friends.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0" name="Google Shape;157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5" name="Google Shape;15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 Example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6" name="Google Shape;157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8" name="Google Shape;13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7" name="Google Shape;13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8" name="Google Shape;139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9" name="Google Shape;14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0" name="Google Shape;14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b 2. b 3. a 4. b 5. b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7" name="Google Shape;14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3" name="Google Shape;14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23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3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3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3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3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3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3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3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3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3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3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3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3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3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3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6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6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6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6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66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66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6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6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6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6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6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6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6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7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7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7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7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67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67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7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7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7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7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7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7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7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68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80" name="Google Shape;180;p68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8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8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8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8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8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8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189" name="Google Shape;189;p68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8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8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8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8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8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68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96" name="Google Shape;196;p68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68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68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68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68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68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68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68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68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68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206" name="Google Shape;206;p68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68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68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9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213" name="Google Shape;213;p69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9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9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9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9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9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9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9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9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0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5" name="Google Shape;225;p70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6" name="Google Shape;226;p70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7" name="Google Shape;227;p70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8" name="Google Shape;228;p70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0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0" name="Google Shape;230;p70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70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2" name="Google Shape;232;p70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0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70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70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70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0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8" name="Google Shape;238;p70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70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0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70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0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70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70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70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0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0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0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70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70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1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53" name="Google Shape;253;p71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54" name="Google Shape;254;p71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71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71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1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71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71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1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71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1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71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71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2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69" name="Google Shape;269;p72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70" name="Google Shape;270;p72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2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2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72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72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72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72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72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2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2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2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3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85" name="Google Shape;285;p73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86" name="Google Shape;286;p73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3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3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3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3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3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3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3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3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3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3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4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301" name="Google Shape;301;p74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02" name="Google Shape;302;p74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4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4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4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4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4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4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4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4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4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4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5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317" name="Google Shape;317;p75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318" name="Google Shape;318;p75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75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5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75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5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5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5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5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5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5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5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8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8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8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8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58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58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8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8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8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8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8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8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8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58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58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6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76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76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335" name="Google Shape;335;p76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76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76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6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6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6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76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76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6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76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6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6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6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6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6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6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6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p76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353" name="Google Shape;353;p76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p76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7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77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77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363" name="Google Shape;363;p7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77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7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7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7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7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77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7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77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7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77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p77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381" name="Google Shape;381;p7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7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77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8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90" name="Google Shape;390;p78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78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92" name="Google Shape;392;p78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8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394" name="Google Shape;394;p78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78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396" name="Google Shape;396;p78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8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78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78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7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78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78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3" name="Google Shape;403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79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406" name="Google Shape;406;p7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7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7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7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7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7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7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7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79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79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9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9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80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426" name="Google Shape;426;p8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8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8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8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8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8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8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8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80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8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80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81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442" name="Google Shape;442;p8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8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8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8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8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8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8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81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1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1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1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9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59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9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9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9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9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9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7" name="Google Shape;487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8" name="Google Shape;488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4" name="Google Shape;494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5" name="Google Shape;495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6" name="Google Shape;496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7" name="Google Shape;49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8" name="Google Shape;508;p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9" name="Google Shape;509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6" name="Google Shape;516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4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0" name="Google Shape;550;p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0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0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0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0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6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0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2" name="Google Shape;562;p1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3" name="Google Shape;563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9" name="Google Shape;569;p1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0" name="Google Shape;570;p14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1" name="Google Shape;571;p14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2" name="Google Shape;572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4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3" name="Google Shape;583;p14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4" name="Google Shape;584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1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1" name="Google Shape;591;p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4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4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4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3" name="Google Shape;603;p1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9" name="Google Shape;619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61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1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61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61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6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1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1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5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7" name="Google Shape;637;p5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8" name="Google Shape;63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4" name="Google Shape;644;p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5" name="Google Shape;645;p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6" name="Google Shape;646;p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7" name="Google Shape;647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5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8" name="Google Shape;658;p5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9" name="Google Shape;659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65" name="Google Shape;665;p5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6" name="Google Shape;666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5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8" name="Google Shape;678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2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62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2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62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2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6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2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2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0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0" name="Google Shape;700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0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2" name="Google Shape;712;p10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3" name="Google Shape;713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9" name="Google Shape;719;p1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0" name="Google Shape;720;p1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1" name="Google Shape;721;p1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22" name="Google Shape;722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3" name="Google Shape;733;p1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4" name="Google Shape;734;p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0" name="Google Shape;740;p1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1" name="Google Shape;741;p1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1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7" name="Google Shape;747;p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3" name="Google Shape;753;p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3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63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3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3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3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3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3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9" name="Google Shape;769;p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5" name="Google Shape;775;p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81" name="Google Shape;781;p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7" name="Google Shape;787;p1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8" name="Google Shape;788;p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4" name="Google Shape;794;p1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5" name="Google Shape;795;p1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6" name="Google Shape;796;p1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7" name="Google Shape;797;p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8" name="Google Shape;808;p1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9" name="Google Shape;809;p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15" name="Google Shape;815;p1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16" name="Google Shape;816;p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2" name="Google Shape;822;p1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4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4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4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64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64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4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4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4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64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4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4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4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8" name="Google Shape;828;p1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0" name="Google Shape;850;p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1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1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6" name="Google Shape;856;p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2" name="Google Shape;862;p1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3" name="Google Shape;863;p1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2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9" name="Google Shape;869;p12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0" name="Google Shape;870;p12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1" name="Google Shape;871;p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2" name="Google Shape;872;p1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1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3" name="Google Shape;883;p1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84" name="Google Shape;884;p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90" name="Google Shape;890;p1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91" name="Google Shape;891;p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5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5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5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5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65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65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5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5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5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5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5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5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5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7" name="Google Shape;897;p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3" name="Google Shape;903;p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8" name="Google Shape;458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9" name="Google Shape;45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0" name="Google Shape;46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1" name="Google Shape;46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3" name="Google Shape;533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5" name="Google Shape;53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8" name="Google Shape;608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3" name="Google Shape;68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Google Shape;68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9" name="Google Shape;759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0" name="Google Shape;760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1" name="Google Shape;761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3" name="Google Shape;833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4" name="Google Shape;834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6" name="Google Shape;836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9" name="Google Shape;13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4975" y="2705986"/>
            <a:ext cx="5657932" cy="482060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5" name="Google Shape;146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3561" y="2866840"/>
            <a:ext cx="5306677" cy="46597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6" name="Google Shape;1466;p10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0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p10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10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0" name="Google Shape;147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62684" y="8091128"/>
            <a:ext cx="1471516" cy="153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Google Shape;147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0124" y="2793932"/>
            <a:ext cx="5015275" cy="4251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80" name="Google Shape;148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56000" y="2793933"/>
            <a:ext cx="4881799" cy="4251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81" name="Google Shape;1481;p11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11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3" name="Google Shape;1483;p11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4" name="Google Shape;1484;p11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5" name="Google Shape;148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264304"/>
            <a:ext cx="1305241" cy="135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916400" y="8764866"/>
            <a:ext cx="1371599" cy="13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6600" y="2712585"/>
            <a:ext cx="5410200" cy="474163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5" name="Google Shape;1495;p12"/>
          <p:cNvPicPr preferRelativeResize="0"/>
          <p:nvPr/>
        </p:nvPicPr>
        <p:blipFill rotWithShape="1">
          <a:blip r:embed="rId7">
            <a:alphaModFix/>
          </a:blip>
          <a:srcRect t="3936" r="12690"/>
          <a:stretch/>
        </p:blipFill>
        <p:spPr>
          <a:xfrm>
            <a:off x="10531419" y="2829831"/>
            <a:ext cx="5089580" cy="4507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96" name="Google Shape;1496;p12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2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2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2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0" name="Google Shape;150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184942"/>
            <a:ext cx="1381441" cy="143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0234" y="8648700"/>
            <a:ext cx="1487765" cy="148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63921"/>
          </a:srgbClr>
        </a:solidFill>
        <a:effectLst/>
      </p:bgPr>
    </p:bg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10934367" y="1686090"/>
            <a:ext cx="6312712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266107" y="5869393"/>
            <a:ext cx="7332800" cy="1795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13"/>
          <p:cNvSpPr txBox="1"/>
          <p:nvPr/>
        </p:nvSpPr>
        <p:spPr>
          <a:xfrm>
            <a:off x="9906000" y="1731169"/>
            <a:ext cx="7720200" cy="58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3.Listen and 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0" b="1"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number.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Google Shape;15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748" y="1319706"/>
            <a:ext cx="13368338" cy="767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29066">
            <a:off x="202704" y="527691"/>
            <a:ext cx="1689108" cy="153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68898" y="177747"/>
            <a:ext cx="1566729" cy="155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880939">
            <a:off x="482879" y="8294554"/>
            <a:ext cx="1566729" cy="155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14"/>
          <p:cNvSpPr/>
          <p:nvPr/>
        </p:nvSpPr>
        <p:spPr>
          <a:xfrm>
            <a:off x="15149795" y="4516935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522" name="Google Shape;1522;p14"/>
          <p:cNvSpPr/>
          <p:nvPr/>
        </p:nvSpPr>
        <p:spPr>
          <a:xfrm>
            <a:off x="8185717" y="8485378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4"/>
          <p:cNvSpPr/>
          <p:nvPr/>
        </p:nvSpPr>
        <p:spPr>
          <a:xfrm>
            <a:off x="15149795" y="8443903"/>
            <a:ext cx="510076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4"/>
          <p:cNvSpPr/>
          <p:nvPr/>
        </p:nvSpPr>
        <p:spPr>
          <a:xfrm>
            <a:off x="8305800" y="4527910"/>
            <a:ext cx="237944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8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5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5" name="Google Shape;15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4131" y="0"/>
            <a:ext cx="1441798" cy="14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>
            <a:alpha val="58823"/>
          </a:srgbClr>
        </a:solid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Google Shape;15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2479">
            <a:off x="1009456" y="1646322"/>
            <a:ext cx="12939093" cy="151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15"/>
          <p:cNvSpPr txBox="1"/>
          <p:nvPr/>
        </p:nvSpPr>
        <p:spPr>
          <a:xfrm>
            <a:off x="-457200" y="1086680"/>
            <a:ext cx="152181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9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4. Let’s talk.</a:t>
            </a:r>
            <a:endParaRPr sz="15999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33" name="Google Shape;153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3695699"/>
            <a:ext cx="8933895" cy="575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62917">
            <a:off x="15071426" y="-396320"/>
            <a:ext cx="3063030" cy="366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76" y="8648700"/>
            <a:ext cx="1287674" cy="1281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15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6BDA"/>
        </a:solidFill>
        <a:effectLst/>
      </p:bgPr>
    </p:bg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62917">
            <a:off x="16038787" y="521814"/>
            <a:ext cx="3063030" cy="366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487703">
            <a:off x="223290" y="468592"/>
            <a:ext cx="1065975" cy="10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98424">
            <a:off x="-534112" y="8332774"/>
            <a:ext cx="7632689" cy="206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17"/>
          <p:cNvSpPr/>
          <p:nvPr/>
        </p:nvSpPr>
        <p:spPr>
          <a:xfrm>
            <a:off x="794923" y="495610"/>
            <a:ext cx="6672134" cy="6672120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7"/>
          <p:cNvSpPr/>
          <p:nvPr/>
        </p:nvSpPr>
        <p:spPr>
          <a:xfrm>
            <a:off x="984880" y="761879"/>
            <a:ext cx="6248400" cy="614384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0" name="Google Shape;155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7236" y="403376"/>
            <a:ext cx="5963688" cy="607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17"/>
          <p:cNvSpPr/>
          <p:nvPr/>
        </p:nvSpPr>
        <p:spPr>
          <a:xfrm>
            <a:off x="10726731" y="2953077"/>
            <a:ext cx="6672134" cy="6672120"/>
          </a:xfrm>
          <a:custGeom>
            <a:avLst/>
            <a:gdLst/>
            <a:ahLst/>
            <a:cxnLst/>
            <a:rect l="l" t="t" r="r" b="b"/>
            <a:pathLst>
              <a:path w="6350000" h="6349987" extrusionOk="0">
                <a:moveTo>
                  <a:pt x="3175000" y="6349987"/>
                </a:moveTo>
                <a:cubicBezTo>
                  <a:pt x="1424279" y="6349987"/>
                  <a:pt x="0" y="4925733"/>
                  <a:pt x="0" y="3175038"/>
                </a:cubicBezTo>
                <a:cubicBezTo>
                  <a:pt x="0" y="1424317"/>
                  <a:pt x="1424292" y="0"/>
                  <a:pt x="3175000" y="0"/>
                </a:cubicBezTo>
                <a:cubicBezTo>
                  <a:pt x="4925733" y="0"/>
                  <a:pt x="6350000" y="1424330"/>
                  <a:pt x="6350000" y="3175038"/>
                </a:cubicBezTo>
                <a:cubicBezTo>
                  <a:pt x="6350000" y="4925720"/>
                  <a:pt x="4925733" y="6349987"/>
                  <a:pt x="3175000" y="6349987"/>
                </a:cubicBezTo>
                <a:close/>
                <a:moveTo>
                  <a:pt x="3175000" y="115760"/>
                </a:moveTo>
                <a:cubicBezTo>
                  <a:pt x="1488135" y="115760"/>
                  <a:pt x="115760" y="1488148"/>
                  <a:pt x="115760" y="3175038"/>
                </a:cubicBezTo>
                <a:cubicBezTo>
                  <a:pt x="115760" y="4861915"/>
                  <a:pt x="1488135" y="6234265"/>
                  <a:pt x="3175000" y="6234265"/>
                </a:cubicBezTo>
                <a:cubicBezTo>
                  <a:pt x="4861852" y="6234265"/>
                  <a:pt x="6234265" y="4861890"/>
                  <a:pt x="6234265" y="3175038"/>
                </a:cubicBezTo>
                <a:cubicBezTo>
                  <a:pt x="6234265" y="1488148"/>
                  <a:pt x="4861852" y="115760"/>
                  <a:pt x="3175000" y="11576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7"/>
          <p:cNvSpPr/>
          <p:nvPr/>
        </p:nvSpPr>
        <p:spPr>
          <a:xfrm>
            <a:off x="10916688" y="3219346"/>
            <a:ext cx="6248400" cy="614384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3" name="Google Shape;155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16688" y="3036946"/>
            <a:ext cx="5890563" cy="5992754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7"/>
          <p:cNvSpPr/>
          <p:nvPr/>
        </p:nvSpPr>
        <p:spPr>
          <a:xfrm>
            <a:off x="9220200" y="3619500"/>
            <a:ext cx="2344731" cy="807229"/>
          </a:xfrm>
          <a:prstGeom prst="wedgeRoundRectCallout">
            <a:avLst>
              <a:gd name="adj1" fmla="val 76570"/>
              <a:gd name="adj2" fmla="val 52557"/>
              <a:gd name="adj3" fmla="val 16667"/>
            </a:avLst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old...?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17"/>
          <p:cNvSpPr/>
          <p:nvPr/>
        </p:nvSpPr>
        <p:spPr>
          <a:xfrm>
            <a:off x="6514557" y="1118359"/>
            <a:ext cx="1905000" cy="914090"/>
          </a:xfrm>
          <a:prstGeom prst="wedgeRoundRectCallout">
            <a:avLst>
              <a:gd name="adj1" fmla="val -60931"/>
              <a:gd name="adj2" fmla="val 75857"/>
              <a:gd name="adj3" fmla="val 16667"/>
            </a:avLst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What...?</a:t>
            </a:r>
            <a:endParaRPr sz="3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6" name="Google Shape;1556;p17"/>
          <p:cNvSpPr txBox="1"/>
          <p:nvPr/>
        </p:nvSpPr>
        <p:spPr>
          <a:xfrm>
            <a:off x="13861969" y="-854080"/>
            <a:ext cx="5410614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3636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Let’s talk</a:t>
            </a:r>
            <a:endParaRPr sz="4400" b="1" i="0" u="none" strike="noStrike" cap="none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89499">
            <a:off x="-899121" y="561294"/>
            <a:ext cx="7632689" cy="20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1195">
            <a:off x="13400235" y="8152850"/>
            <a:ext cx="4042447" cy="289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3287">
            <a:off x="15343053" y="1771763"/>
            <a:ext cx="1154103" cy="169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575719">
            <a:off x="1348603" y="7388465"/>
            <a:ext cx="1520909" cy="1513304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18"/>
          <p:cNvSpPr txBox="1"/>
          <p:nvPr/>
        </p:nvSpPr>
        <p:spPr>
          <a:xfrm>
            <a:off x="2667000" y="3198709"/>
            <a:ext cx="13045808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2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5. Fun corner and wrap-up</a:t>
            </a:r>
            <a:endParaRPr sz="133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2" name="Google Shape;1572;p19"/>
          <p:cNvGraphicFramePr/>
          <p:nvPr/>
        </p:nvGraphicFramePr>
        <p:xfrm>
          <a:off x="761999" y="342900"/>
          <a:ext cx="16916425" cy="9277350"/>
        </p:xfrm>
        <a:graphic>
          <a:graphicData uri="http://schemas.openxmlformats.org/drawingml/2006/table">
            <a:tbl>
              <a:tblPr firstRow="1" bandRow="1">
                <a:noFill/>
                <a:tableStyleId>{133D3056-C7FF-457E-9D5E-B77E1B9FC604}</a:tableStyleId>
              </a:tblPr>
              <a:tblGrid>
                <a:gridCol w="5690775"/>
                <a:gridCol w="5612825"/>
                <a:gridCol w="5612825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 u="none" strike="noStrike" cap="none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</a:tr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Calibri"/>
                        <a:buNone/>
                      </a:pPr>
                      <a:r>
                        <a:rPr lang="en-US" sz="4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</a:t>
                      </a:r>
                      <a:endParaRPr sz="4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600" b="1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600" b="1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 u="none" strike="noStrike" cap="none"/>
                        <a:t>2.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"/>
          <p:cNvSpPr txBox="1"/>
          <p:nvPr/>
        </p:nvSpPr>
        <p:spPr>
          <a:xfrm>
            <a:off x="1838801" y="3566600"/>
            <a:ext cx="136452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653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 sz="21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7" name="Google Shape;136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06883">
            <a:off x="780953" y="8068262"/>
            <a:ext cx="3624491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7591">
            <a:off x="9549797" y="162306"/>
            <a:ext cx="8999250" cy="242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1569" y="8403169"/>
            <a:ext cx="1825425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7621">
            <a:off x="633074" y="385934"/>
            <a:ext cx="1170070" cy="11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6266443" y="5953664"/>
            <a:ext cx="5821616" cy="16882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2"/>
          <p:cNvSpPr txBox="1"/>
          <p:nvPr/>
        </p:nvSpPr>
        <p:spPr>
          <a:xfrm>
            <a:off x="6715996" y="6672170"/>
            <a:ext cx="4922510" cy="45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1</a:t>
            </a:r>
            <a:endParaRPr sz="4800" b="1" i="1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8" name="Google Shape;1578;p20"/>
          <p:cNvGraphicFramePr/>
          <p:nvPr/>
        </p:nvGraphicFramePr>
        <p:xfrm>
          <a:off x="761999" y="342900"/>
          <a:ext cx="16916425" cy="9277350"/>
        </p:xfrm>
        <a:graphic>
          <a:graphicData uri="http://schemas.openxmlformats.org/drawingml/2006/table">
            <a:tbl>
              <a:tblPr firstRow="1" bandRow="1">
                <a:noFill/>
                <a:tableStyleId>{133D3056-C7FF-457E-9D5E-B77E1B9FC604}</a:tableStyleId>
              </a:tblPr>
              <a:tblGrid>
                <a:gridCol w="5690775"/>
                <a:gridCol w="5612825"/>
                <a:gridCol w="5612825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Name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Age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latin typeface="Aharoni"/>
                          <a:ea typeface="Aharoni"/>
                          <a:cs typeface="Aharoni"/>
                          <a:sym typeface="Aharoni"/>
                        </a:rPr>
                        <a:t>Hobby</a:t>
                      </a:r>
                      <a:endParaRPr sz="4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solidFill>
                      <a:srgbClr val="D6E3BC"/>
                    </a:solidFill>
                  </a:tcPr>
                </a:tc>
              </a:tr>
              <a:tr h="1209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1.      Minh 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8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600" b="1">
                          <a:solidFill>
                            <a:srgbClr val="FF0000"/>
                          </a:solidFill>
                        </a:rPr>
                        <a:t>drawing</a:t>
                      </a:r>
                      <a:endParaRPr sz="6600" b="1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00"/>
                    </a:solidFill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2.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3.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4.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5.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6.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400"/>
                        <a:t>7.</a:t>
                      </a:r>
                      <a:endParaRPr sz="4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CDC"/>
        </a:solidFill>
        <a:effectLst/>
      </p:bgPr>
    </p:bg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Google Shape;13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24125" y="5972425"/>
            <a:ext cx="4927890" cy="494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8600" y="110312"/>
            <a:ext cx="2527299" cy="271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3259341" y="64875"/>
            <a:ext cx="10996788" cy="25947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3"/>
          <p:cNvSpPr/>
          <p:nvPr/>
        </p:nvSpPr>
        <p:spPr>
          <a:xfrm>
            <a:off x="4483300" y="149350"/>
            <a:ext cx="8085300" cy="21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85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sp>
        <p:nvSpPr>
          <p:cNvPr id="1381" name="Google Shape;1381;p3"/>
          <p:cNvSpPr/>
          <p:nvPr/>
        </p:nvSpPr>
        <p:spPr>
          <a:xfrm>
            <a:off x="852576" y="2553975"/>
            <a:ext cx="88971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/>
          </a:p>
        </p:txBody>
      </p:sp>
      <p:sp>
        <p:nvSpPr>
          <p:cNvPr id="1382" name="Google Shape;1382;p3"/>
          <p:cNvSpPr/>
          <p:nvPr/>
        </p:nvSpPr>
        <p:spPr>
          <a:xfrm>
            <a:off x="9614999" y="2674000"/>
            <a:ext cx="82590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Listen </a:t>
            </a:r>
            <a:r>
              <a:rPr lang="en-US" sz="6000"/>
              <a:t>and number.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"/>
          <p:cNvSpPr/>
          <p:nvPr/>
        </p:nvSpPr>
        <p:spPr>
          <a:xfrm>
            <a:off x="1731949" y="4491975"/>
            <a:ext cx="71577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Listen and tick.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"/>
          <p:cNvSpPr/>
          <p:nvPr/>
        </p:nvSpPr>
        <p:spPr>
          <a:xfrm>
            <a:off x="9615000" y="4558075"/>
            <a:ext cx="7578900" cy="23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Let’s talk.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"/>
          <p:cNvSpPr/>
          <p:nvPr/>
        </p:nvSpPr>
        <p:spPr>
          <a:xfrm>
            <a:off x="4380383" y="6841269"/>
            <a:ext cx="9276029" cy="234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93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5.Fun corner and wrap-up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1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2" y="86038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202344" y="2159159"/>
            <a:ext cx="15480689" cy="400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4"/>
          <p:cNvSpPr txBox="1"/>
          <p:nvPr/>
        </p:nvSpPr>
        <p:spPr>
          <a:xfrm>
            <a:off x="1061828" y="3404394"/>
            <a:ext cx="16682586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33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1. </a:t>
            </a:r>
            <a:r>
              <a:rPr lang="en-US" sz="9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and review</a:t>
            </a:r>
            <a:endParaRPr sz="192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5"/>
          <p:cNvPicPr preferRelativeResize="0"/>
          <p:nvPr/>
        </p:nvPicPr>
        <p:blipFill rotWithShape="1">
          <a:blip r:embed="rId4">
            <a:alphaModFix/>
          </a:blip>
          <a:srcRect l="54920"/>
          <a:stretch/>
        </p:blipFill>
        <p:spPr>
          <a:xfrm flipH="1">
            <a:off x="-43508" y="4610100"/>
            <a:ext cx="2793622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826959" y="4044043"/>
            <a:ext cx="5747657" cy="574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5"/>
          <p:cNvPicPr preferRelativeResize="0"/>
          <p:nvPr/>
        </p:nvPicPr>
        <p:blipFill rotWithShape="1">
          <a:blip r:embed="rId6">
            <a:alphaModFix/>
          </a:blip>
          <a:srcRect l="36813" t="10529" r="37637" b="7922"/>
          <a:stretch/>
        </p:blipFill>
        <p:spPr>
          <a:xfrm>
            <a:off x="15578217" y="1562100"/>
            <a:ext cx="2535742" cy="809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15600" y="3630386"/>
            <a:ext cx="6694714" cy="6694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5"/>
          <p:cNvSpPr/>
          <p:nvPr/>
        </p:nvSpPr>
        <p:spPr>
          <a:xfrm>
            <a:off x="4512129" y="3116036"/>
            <a:ext cx="2438400" cy="1066800"/>
          </a:xfrm>
          <a:prstGeom prst="wedgeEllipseCallout">
            <a:avLst>
              <a:gd name="adj1" fmla="val -32057"/>
              <a:gd name="adj2" fmla="val 74745"/>
            </a:avLst>
          </a:prstGeom>
          <a:solidFill>
            <a:srgbClr val="92D05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5"/>
          <p:cNvPicPr preferRelativeResize="0"/>
          <p:nvPr/>
        </p:nvPicPr>
        <p:blipFill rotWithShape="1">
          <a:blip r:embed="rId8">
            <a:alphaModFix/>
          </a:blip>
          <a:srcRect l="34470" r="52661"/>
          <a:stretch/>
        </p:blipFill>
        <p:spPr>
          <a:xfrm>
            <a:off x="3673929" y="2228849"/>
            <a:ext cx="2057400" cy="9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8">
            <a:alphaModFix/>
          </a:blip>
          <a:srcRect l="46385" t="25933" r="36552" b="18572"/>
          <a:stretch/>
        </p:blipFill>
        <p:spPr>
          <a:xfrm>
            <a:off x="5731329" y="4160295"/>
            <a:ext cx="2895600" cy="583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823"/>
          </a:srgbClr>
        </a:solid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5500"/>
            <a:ext cx="9144000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7" y="8680026"/>
            <a:ext cx="4742697" cy="128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734076" y="1741180"/>
            <a:ext cx="7351387" cy="183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10766154" y="6069777"/>
            <a:ext cx="5874321" cy="1438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6"/>
          <p:cNvSpPr txBox="1"/>
          <p:nvPr/>
        </p:nvSpPr>
        <p:spPr>
          <a:xfrm>
            <a:off x="10058400" y="1640477"/>
            <a:ext cx="7520220" cy="61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2. Listen and </a:t>
            </a:r>
            <a:endParaRPr/>
          </a:p>
          <a:p>
            <a:pPr marL="0" marR="0" lvl="0" indent="0" algn="ctr" rtl="0">
              <a:lnSpc>
                <a:spcPct val="1441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100" b="1" i="0" u="none" strike="noStrike" cap="non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tick.</a:t>
            </a:r>
            <a:endParaRPr sz="11100" b="1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905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7400" y="571500"/>
            <a:ext cx="13749338" cy="8572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8"/>
          <p:cNvPicPr preferRelativeResize="0"/>
          <p:nvPr/>
        </p:nvPicPr>
        <p:blipFill rotWithShape="1">
          <a:blip r:embed="rId6">
            <a:alphaModFix/>
          </a:blip>
          <a:srcRect t="4743" b="4519"/>
          <a:stretch/>
        </p:blipFill>
        <p:spPr>
          <a:xfrm>
            <a:off x="2895600" y="2799444"/>
            <a:ext cx="5591380" cy="46001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34" name="Google Shape;1434;p8"/>
          <p:cNvPicPr preferRelativeResize="0"/>
          <p:nvPr/>
        </p:nvPicPr>
        <p:blipFill rotWithShape="1">
          <a:blip r:embed="rId7">
            <a:alphaModFix/>
          </a:blip>
          <a:srcRect b="6251"/>
          <a:stretch/>
        </p:blipFill>
        <p:spPr>
          <a:xfrm>
            <a:off x="10695445" y="2799444"/>
            <a:ext cx="5202909" cy="460014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35" name="Google Shape;1435;p8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8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8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9" name="Google Shape;1439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0359" y="8184944"/>
            <a:ext cx="1381441" cy="143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20895" y="8648700"/>
            <a:ext cx="1482683" cy="1482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Google Shape;14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9600" y="9274623"/>
            <a:ext cx="2181794" cy="69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-518684" y="3982492"/>
            <a:ext cx="2485169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3800">
            <a:off x="15830918" y="-630495"/>
            <a:ext cx="3410623" cy="29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0" y="3007807"/>
            <a:ext cx="5657931" cy="4853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50" name="Google Shape;145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01565" y="3007807"/>
            <a:ext cx="5690294" cy="48534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51" name="Google Shape;1451;p9"/>
          <p:cNvPicPr preferRelativeResize="0"/>
          <p:nvPr/>
        </p:nvPicPr>
        <p:blipFill rotWithShape="1">
          <a:blip r:embed="rId8">
            <a:alphaModFix/>
          </a:blip>
          <a:srcRect t="63336" r="40534"/>
          <a:stretch/>
        </p:blipFill>
        <p:spPr>
          <a:xfrm>
            <a:off x="152399" y="228600"/>
            <a:ext cx="10337119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Google Shape;1452;p9"/>
          <p:cNvSpPr/>
          <p:nvPr/>
        </p:nvSpPr>
        <p:spPr>
          <a:xfrm>
            <a:off x="5015325" y="83275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9"/>
          <p:cNvSpPr/>
          <p:nvPr/>
        </p:nvSpPr>
        <p:spPr>
          <a:xfrm>
            <a:off x="12573000" y="8251377"/>
            <a:ext cx="1447800" cy="1387923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115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9"/>
          <p:cNvSpPr/>
          <p:nvPr/>
        </p:nvSpPr>
        <p:spPr>
          <a:xfrm>
            <a:off x="1143001" y="2400300"/>
            <a:ext cx="1066800" cy="1447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5" name="Google Shape;1455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46712" y="8263483"/>
            <a:ext cx="1355088" cy="141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76434" y="8724900"/>
            <a:ext cx="1411565" cy="1411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Custom</PresentationFormat>
  <Paragraphs>92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Fira Sans Extra Condensed Medium</vt:lpstr>
      <vt:lpstr>Caveat</vt:lpstr>
      <vt:lpstr>Aharoni</vt:lpstr>
      <vt:lpstr>Montserrat</vt:lpstr>
      <vt:lpstr>Times New Roman</vt:lpstr>
      <vt:lpstr>Calibri</vt:lpstr>
      <vt:lpstr>Hind</vt:lpstr>
      <vt:lpstr>Barlow</vt:lpstr>
      <vt:lpstr>1_Over The Rainbow by Slidesgo</vt:lpstr>
      <vt:lpstr>Office Theme</vt:lpstr>
      <vt:lpstr>5_Office Theme</vt:lpstr>
      <vt:lpstr>1_Office Theme</vt:lpstr>
      <vt:lpstr>2_Office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dell</cp:lastModifiedBy>
  <cp:revision>2</cp:revision>
  <dcterms:created xsi:type="dcterms:W3CDTF">2006-08-16T00:00:00Z</dcterms:created>
  <dcterms:modified xsi:type="dcterms:W3CDTF">2024-05-06T09:31:28Z</dcterms:modified>
</cp:coreProperties>
</file>