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262" r:id="rId4"/>
    <p:sldId id="274" r:id="rId5"/>
    <p:sldId id="279" r:id="rId6"/>
    <p:sldId id="280" r:id="rId7"/>
    <p:sldId id="281" r:id="rId8"/>
    <p:sldId id="282" r:id="rId9"/>
    <p:sldId id="277"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04438"/>
    <a:srgbClr val="FD6F4B"/>
    <a:srgbClr val="FFB200"/>
    <a:srgbClr val="BFC932"/>
    <a:srgbClr val="7DB343"/>
    <a:srgbClr val="007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Kiểu Trung bình 4 - Màu chủ đề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Kiểu Trung bình 4 - Màu chủ đề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Kiểu Tối 2 - Màu chủ đề 3/Màu chủ đề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3" d="100"/>
          <a:sy n="73" d="100"/>
        </p:scale>
        <p:origin x="40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9D4F4F-4E50-4F2A-8155-736B69E3AAFD}"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325036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D4F4F-4E50-4F2A-8155-736B69E3AAFD}"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287423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D4F4F-4E50-4F2A-8155-736B69E3AAFD}"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332025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D4F4F-4E50-4F2A-8155-736B69E3AAFD}"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7680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D4F4F-4E50-4F2A-8155-736B69E3AAFD}"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110563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9D4F4F-4E50-4F2A-8155-736B69E3AAFD}"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36774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9D4F4F-4E50-4F2A-8155-736B69E3AAFD}"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92697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D4F4F-4E50-4F2A-8155-736B69E3AAFD}"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289572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D4F4F-4E50-4F2A-8155-736B69E3AAFD}"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3077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9D4F4F-4E50-4F2A-8155-736B69E3AAFD}"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380561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9D4F4F-4E50-4F2A-8155-736B69E3AAFD}"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C6E7A-D349-4608-86C1-1DB47634DE8E}" type="slidenum">
              <a:rPr lang="en-US" smtClean="0"/>
              <a:t>‹#›</a:t>
            </a:fld>
            <a:endParaRPr lang="en-US"/>
          </a:p>
        </p:txBody>
      </p:sp>
    </p:spTree>
    <p:extLst>
      <p:ext uri="{BB962C8B-B14F-4D97-AF65-F5344CB8AC3E}">
        <p14:creationId xmlns:p14="http://schemas.microsoft.com/office/powerpoint/2010/main" val="249499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D4F4F-4E50-4F2A-8155-736B69E3AAFD}"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C6E7A-D349-4608-86C1-1DB47634DE8E}" type="slidenum">
              <a:rPr lang="en-US" smtClean="0"/>
              <a:t>‹#›</a:t>
            </a:fld>
            <a:endParaRPr lang="en-US"/>
          </a:p>
        </p:txBody>
      </p:sp>
    </p:spTree>
    <p:extLst>
      <p:ext uri="{BB962C8B-B14F-4D97-AF65-F5344CB8AC3E}">
        <p14:creationId xmlns:p14="http://schemas.microsoft.com/office/powerpoint/2010/main" val="1619975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60484"/>
            <a:chOff x="0" y="0"/>
            <a:chExt cx="12192000" cy="6860484"/>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60484"/>
            </a:xfrm>
            <a:prstGeom prst="rect">
              <a:avLst/>
            </a:prstGeom>
          </p:spPr>
        </p:pic>
        <p:sp>
          <p:nvSpPr>
            <p:cNvPr id="7" name="Rectangle 6"/>
            <p:cNvSpPr/>
            <p:nvPr/>
          </p:nvSpPr>
          <p:spPr>
            <a:xfrm>
              <a:off x="3685903" y="1097281"/>
              <a:ext cx="4820194" cy="248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45874" y="849085"/>
              <a:ext cx="2610394" cy="933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490651" y="1679798"/>
            <a:ext cx="7210698" cy="1323439"/>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Khởi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endParaRPr lang="en-US" sz="4000" dirty="0">
              <a:latin typeface="Times New Roman" panose="02020603050405020304" pitchFamily="18" charset="0"/>
              <a:cs typeface="Times New Roman" panose="02020603050405020304" pitchFamily="18" charset="0"/>
            </a:endParaRPr>
          </a:p>
          <a:p>
            <a:pPr algn="ctr"/>
            <a:r>
              <a:rPr lang="en-US" sz="4000" dirty="0" err="1">
                <a:latin typeface="Times New Roman" panose="02020603050405020304" pitchFamily="18" charset="0"/>
                <a:cs typeface="Times New Roman" panose="02020603050405020304" pitchFamily="18" charset="0"/>
              </a:rPr>
              <a:t>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rác</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089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r>
              <a:rPr lang="vi-VN"/>
              <a:t>MỤC </a:t>
            </a:r>
            <a:r>
              <a:rPr lang="vi-VN" dirty="0"/>
              <a:t>TIÊU</a:t>
            </a:r>
            <a:endParaRPr lang="en-US" dirty="0"/>
          </a:p>
        </p:txBody>
      </p:sp>
      <p:sp>
        <p:nvSpPr>
          <p:cNvPr id="3" name="Content Placeholder 2"/>
          <p:cNvSpPr>
            <a:spLocks noGrp="1"/>
          </p:cNvSpPr>
          <p:nvPr>
            <p:ph idx="1"/>
          </p:nvPr>
        </p:nvSpPr>
        <p:spPr>
          <a:xfrm>
            <a:off x="838200" y="1825625"/>
            <a:ext cx="10515600" cy="2302238"/>
          </a:xfrm>
        </p:spPr>
        <p:txBody>
          <a:bodyPr/>
          <a:lstStyle/>
          <a:p>
            <a:pPr marL="0" indent="0">
              <a:buNone/>
            </a:pPr>
            <a:r>
              <a:rPr lang="nl-NL" sz="3200"/>
              <a:t>   -Nêu được các việc nên và không nên làm để giữ vệ sinh khi tham gia các hoạt động ở trường. </a:t>
            </a:r>
          </a:p>
          <a:p>
            <a:pPr marL="0" indent="0">
              <a:buNone/>
            </a:pPr>
            <a:r>
              <a:rPr lang="nl-NL" sz="3200"/>
              <a:t>-Biết th</a:t>
            </a:r>
            <a:r>
              <a:rPr lang="en-US" sz="3200"/>
              <a:t>ực hành </a:t>
            </a:r>
            <a:r>
              <a:rPr lang="nl-NL" sz="3200"/>
              <a:t> vệ sinh tr</a:t>
            </a:r>
            <a:r>
              <a:rPr lang="vi-VN" sz="3200"/>
              <a:t>ư</a:t>
            </a:r>
            <a:r>
              <a:rPr lang="en-US" sz="3200"/>
              <a:t>ờng học đúng cách.</a:t>
            </a:r>
          </a:p>
          <a:p>
            <a:endParaRPr lang="en-US" dirty="0"/>
          </a:p>
        </p:txBody>
      </p:sp>
    </p:spTree>
    <p:extLst>
      <p:ext uri="{BB962C8B-B14F-4D97-AF65-F5344CB8AC3E}">
        <p14:creationId xmlns:p14="http://schemas.microsoft.com/office/powerpoint/2010/main" val="294882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12192001" cy="6855079"/>
          </a:xfrm>
          <a:prstGeom prst="rect">
            <a:avLst/>
          </a:prstGeom>
        </p:spPr>
      </p:pic>
      <p:sp>
        <p:nvSpPr>
          <p:cNvPr id="5" name="TextBox 4"/>
          <p:cNvSpPr txBox="1"/>
          <p:nvPr/>
        </p:nvSpPr>
        <p:spPr>
          <a:xfrm>
            <a:off x="527221" y="1186249"/>
            <a:ext cx="9416082" cy="1938992"/>
          </a:xfrm>
          <a:prstGeom prst="rect">
            <a:avLst/>
          </a:prstGeom>
          <a:noFill/>
        </p:spPr>
        <p:txBody>
          <a:bodyPr wrap="square" rtlCol="0">
            <a:spAutoFit/>
          </a:bodyPr>
          <a:lstStyle/>
          <a:p>
            <a:pPr algn="ctr"/>
            <a:r>
              <a:rPr lang="vi-VN" sz="4000" b="1" dirty="0">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Thứ </a:t>
            </a:r>
            <a:r>
              <a:rPr lang="en-US" sz="4000" b="1">
                <a:latin typeface="Times New Roman" panose="02020603050405020304" pitchFamily="18" charset="0"/>
                <a:cs typeface="Times New Roman" panose="02020603050405020304" pitchFamily="18" charset="0"/>
              </a:rPr>
              <a:t>năm</a:t>
            </a:r>
            <a:r>
              <a:rPr lang="vi-VN" sz="4000" b="1">
                <a:latin typeface="Times New Roman" panose="02020603050405020304" pitchFamily="18" charset="0"/>
                <a:cs typeface="Times New Roman" panose="02020603050405020304" pitchFamily="18" charset="0"/>
              </a:rPr>
              <a:t> ngày </a:t>
            </a:r>
            <a:r>
              <a:rPr lang="en-US" sz="4000" b="1">
                <a:latin typeface="Times New Roman" panose="02020603050405020304" pitchFamily="18" charset="0"/>
                <a:cs typeface="Times New Roman" panose="02020603050405020304" pitchFamily="18" charset="0"/>
              </a:rPr>
              <a:t>26</a:t>
            </a:r>
            <a:r>
              <a:rPr lang="vi-VN" sz="4000" b="1">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tháng 10 </a:t>
            </a:r>
            <a:r>
              <a:rPr lang="vi-VN" sz="4000" b="1">
                <a:latin typeface="Times New Roman" panose="02020603050405020304" pitchFamily="18" charset="0"/>
                <a:cs typeface="Times New Roman" panose="02020603050405020304" pitchFamily="18" charset="0"/>
              </a:rPr>
              <a:t>năm 202</a:t>
            </a:r>
            <a:r>
              <a:rPr lang="en-US" sz="4000" b="1">
                <a:latin typeface="Times New Roman" panose="02020603050405020304" pitchFamily="18" charset="0"/>
                <a:cs typeface="Times New Roman" panose="02020603050405020304" pitchFamily="18" charset="0"/>
              </a:rPr>
              <a:t>3</a:t>
            </a:r>
            <a:endParaRPr lang="vi-VN" sz="4000" b="1" dirty="0">
              <a:latin typeface="Times New Roman" panose="02020603050405020304" pitchFamily="18" charset="0"/>
              <a:cs typeface="Times New Roman" panose="02020603050405020304" pitchFamily="18" charset="0"/>
            </a:endParaRPr>
          </a:p>
          <a:p>
            <a:pPr algn="ctr"/>
            <a:r>
              <a:rPr lang="vi-VN" sz="4000" b="1" u="sng" dirty="0">
                <a:latin typeface="Times New Roman" panose="02020603050405020304" pitchFamily="18" charset="0"/>
                <a:cs typeface="Times New Roman" panose="02020603050405020304" pitchFamily="18" charset="0"/>
              </a:rPr>
              <a:t>Tự nhiên và Xã hội</a:t>
            </a:r>
          </a:p>
          <a:p>
            <a:pPr algn="ctr"/>
            <a:r>
              <a:rPr lang="vi-VN" sz="4000" b="1" dirty="0">
                <a:latin typeface="Times New Roman" panose="02020603050405020304" pitchFamily="18" charset="0"/>
                <a:cs typeface="Times New Roman" panose="02020603050405020304" pitchFamily="18" charset="0"/>
              </a:rPr>
              <a:t>   Bài</a:t>
            </a:r>
            <a:r>
              <a:rPr lang="en-US" sz="4000" b="1" dirty="0">
                <a:latin typeface="Times New Roman" panose="02020603050405020304" pitchFamily="18" charset="0"/>
                <a:cs typeface="Times New Roman" panose="02020603050405020304" pitchFamily="18" charset="0"/>
              </a:rPr>
              <a:t> 6: </a:t>
            </a:r>
            <a:r>
              <a:rPr lang="vi-VN" sz="4000" b="1" dirty="0">
                <a:latin typeface="Times New Roman" panose="02020603050405020304" pitchFamily="18" charset="0"/>
                <a:cs typeface="Times New Roman" panose="02020603050405020304" pitchFamily="18" charset="0"/>
              </a:rPr>
              <a:t>Giữ vệ sinh trường học </a:t>
            </a:r>
            <a:r>
              <a:rPr lang="en-US" sz="4000" b="1" dirty="0">
                <a:latin typeface="Times New Roman" panose="02020603050405020304" pitchFamily="18" charset="0"/>
                <a:cs typeface="Times New Roman" panose="02020603050405020304" pitchFamily="18" charset="0"/>
              </a:rPr>
              <a:t>(Tiết </a:t>
            </a:r>
            <a:r>
              <a:rPr lang="vi-VN" sz="4000" b="1" dirty="0">
                <a:latin typeface="Times New Roman" panose="02020603050405020304" pitchFamily="18" charset="0"/>
                <a:cs typeface="Times New Roman" panose="02020603050405020304" pitchFamily="18" charset="0"/>
              </a:rPr>
              <a:t>2</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510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60484"/>
            <a:chOff x="0" y="0"/>
            <a:chExt cx="12192000" cy="6860484"/>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60484"/>
            </a:xfrm>
            <a:prstGeom prst="rect">
              <a:avLst/>
            </a:prstGeom>
          </p:spPr>
        </p:pic>
        <p:sp>
          <p:nvSpPr>
            <p:cNvPr id="7" name="Rectangle 6"/>
            <p:cNvSpPr/>
            <p:nvPr/>
          </p:nvSpPr>
          <p:spPr>
            <a:xfrm>
              <a:off x="3685903" y="1097281"/>
              <a:ext cx="4820194" cy="248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45874" y="849085"/>
              <a:ext cx="2610394" cy="933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63337" y="949234"/>
            <a:ext cx="8434820"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2</a:t>
            </a:r>
          </a:p>
          <a:p>
            <a:pPr algn="ctr"/>
            <a:r>
              <a:rPr lang="en-US" sz="4000">
                <a:latin typeface="Times New Roman" panose="02020603050405020304" pitchFamily="18" charset="0"/>
                <a:cs typeface="Times New Roman" panose="02020603050405020304" pitchFamily="18" charset="0"/>
              </a:rPr>
              <a:t> -</a:t>
            </a:r>
            <a:r>
              <a:rPr lang="en-US" sz="4000">
                <a:solidFill>
                  <a:srgbClr val="000000"/>
                </a:solidFill>
                <a:effectLst/>
                <a:latin typeface="Times New Roman" panose="02020603050405020304" pitchFamily="18" charset="0"/>
                <a:ea typeface="Calibri" panose="020F0502020204030204" pitchFamily="34" charset="0"/>
              </a:rPr>
              <a:t>Thực </a:t>
            </a:r>
            <a:r>
              <a:rPr lang="en-US" sz="4000" dirty="0" err="1">
                <a:solidFill>
                  <a:srgbClr val="000000"/>
                </a:solidFill>
                <a:effectLst/>
                <a:latin typeface="Times New Roman" panose="02020603050405020304" pitchFamily="18" charset="0"/>
                <a:ea typeface="Calibri" panose="020F0502020204030204" pitchFamily="34" charset="0"/>
              </a:rPr>
              <a:t>hành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làm</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vệ</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sinh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err="1">
                <a:solidFill>
                  <a:srgbClr val="000000"/>
                </a:solidFill>
                <a:effectLst/>
                <a:latin typeface="Times New Roman" panose="02020603050405020304" pitchFamily="18" charset="0"/>
                <a:ea typeface="Calibri" panose="020F0502020204030204" pitchFamily="34" charset="0"/>
              </a:rPr>
              <a:t>trường</a:t>
            </a:r>
            <a:r>
              <a:rPr lang="en-US" sz="4000">
                <a:solidFill>
                  <a:srgbClr val="000000"/>
                </a:solidFill>
                <a:effectLst/>
                <a:latin typeface="Times New Roman" panose="02020603050405020304" pitchFamily="18" charset="0"/>
                <a:ea typeface="Calibri" panose="020F0502020204030204" pitchFamily="34" charset="0"/>
              </a:rPr>
              <a:t> học</a:t>
            </a:r>
          </a:p>
          <a:p>
            <a:pPr algn="ctr"/>
            <a:r>
              <a:rPr lang="en-US" sz="4000">
                <a:solidFill>
                  <a:srgbClr val="000000"/>
                </a:solidFill>
                <a:latin typeface="Times New Roman" panose="02020603050405020304" pitchFamily="18" charset="0"/>
                <a:cs typeface="Times New Roman" panose="02020603050405020304" pitchFamily="18" charset="0"/>
              </a:rPr>
              <a:t>-GV chia lớp 3 tổ chia khu vực làm VS.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02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ỗ dành sẵn cho Nội dung 3">
            <a:extLst>
              <a:ext uri="{FF2B5EF4-FFF2-40B4-BE49-F238E27FC236}">
                <a16:creationId xmlns:a16="http://schemas.microsoft.com/office/drawing/2014/main" id="{382E361E-8BEF-4E98-B416-6F73BCDF9488}"/>
              </a:ext>
            </a:extLst>
          </p:cNvPr>
          <p:cNvPicPr>
            <a:picLocks noGrp="1" noChangeAspect="1"/>
          </p:cNvPicPr>
          <p:nvPr>
            <p:ph idx="1"/>
          </p:nvPr>
        </p:nvPicPr>
        <p:blipFill rotWithShape="1">
          <a:blip r:embed="rId2"/>
          <a:srcRect l="52346" t="48240" r="39021" b="19900"/>
          <a:stretch/>
        </p:blipFill>
        <p:spPr>
          <a:xfrm>
            <a:off x="176783" y="0"/>
            <a:ext cx="3256908" cy="6760896"/>
          </a:xfrm>
          <a:prstGeom prst="rect">
            <a:avLst/>
          </a:prstGeom>
        </p:spPr>
      </p:pic>
      <p:pic>
        <p:nvPicPr>
          <p:cNvPr id="5" name="Chỗ dành sẵn cho Nội dung 3">
            <a:extLst>
              <a:ext uri="{FF2B5EF4-FFF2-40B4-BE49-F238E27FC236}">
                <a16:creationId xmlns:a16="http://schemas.microsoft.com/office/drawing/2014/main" id="{1827F356-78FD-4DC4-89D5-A10C9AE151C1}"/>
              </a:ext>
            </a:extLst>
          </p:cNvPr>
          <p:cNvPicPr>
            <a:picLocks noChangeAspect="1"/>
          </p:cNvPicPr>
          <p:nvPr/>
        </p:nvPicPr>
        <p:blipFill rotWithShape="1">
          <a:blip r:embed="rId2"/>
          <a:srcRect l="60571" t="56081" r="13653" b="16106"/>
          <a:stretch/>
        </p:blipFill>
        <p:spPr>
          <a:xfrm>
            <a:off x="3299792" y="387626"/>
            <a:ext cx="8637104" cy="6291470"/>
          </a:xfrm>
          <a:prstGeom prst="rect">
            <a:avLst/>
          </a:prstGeom>
        </p:spPr>
      </p:pic>
    </p:spTree>
    <p:extLst>
      <p:ext uri="{BB962C8B-B14F-4D97-AF65-F5344CB8AC3E}">
        <p14:creationId xmlns:p14="http://schemas.microsoft.com/office/powerpoint/2010/main" val="177586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5" y="296091"/>
            <a:ext cx="11756571" cy="287383"/>
          </a:xfrm>
        </p:spPr>
        <p:txBody>
          <a:bodyPr>
            <a:normAutofit fontScale="90000"/>
          </a:bodyPr>
          <a:lstStyle/>
          <a:p>
            <a:r>
              <a:rPr lang="en-US"/>
              <a:t>  </a:t>
            </a:r>
            <a:br>
              <a:rPr lang="en-US"/>
            </a:br>
            <a:r>
              <a:rPr lang="en-US" sz="3100" b="1"/>
              <a:t>HĐ 3: Vận dụng sáng tạo.(TH TL GD địa ph</a:t>
            </a:r>
            <a:r>
              <a:rPr lang="vi-VN" sz="3100" b="1"/>
              <a:t>ư</a:t>
            </a:r>
            <a:r>
              <a:rPr lang="en-US" sz="3100" b="1"/>
              <a:t>ơng)</a:t>
            </a:r>
            <a:br>
              <a:rPr lang="en-US" sz="3100" b="1"/>
            </a:br>
            <a:endParaRPr lang="en-US" sz="3100" b="1" dirty="0"/>
          </a:p>
        </p:txBody>
      </p:sp>
      <p:sp>
        <p:nvSpPr>
          <p:cNvPr id="3" name="Content Placeholder 2"/>
          <p:cNvSpPr>
            <a:spLocks noGrp="1"/>
          </p:cNvSpPr>
          <p:nvPr>
            <p:ph idx="1"/>
          </p:nvPr>
        </p:nvSpPr>
        <p:spPr>
          <a:xfrm>
            <a:off x="766354" y="670560"/>
            <a:ext cx="10587446" cy="6187439"/>
          </a:xfrm>
        </p:spPr>
        <p:txBody>
          <a:bodyPr>
            <a:normAutofit fontScale="92500" lnSpcReduction="10000"/>
          </a:bodyPr>
          <a:lstStyle/>
          <a:p>
            <a:pPr marL="0" indent="0">
              <a:buNone/>
            </a:pPr>
            <a:r>
              <a:rPr lang="en-US">
                <a:latin typeface="+mj-lt"/>
                <a:ea typeface="+mj-ea"/>
                <a:cs typeface="+mj-cs"/>
              </a:rPr>
              <a:t>3.1 </a:t>
            </a:r>
            <a:r>
              <a:rPr lang="vi-VN">
                <a:latin typeface="+mj-lt"/>
                <a:ea typeface="+mj-ea"/>
                <a:cs typeface="+mj-cs"/>
              </a:rPr>
              <a:t>Lập và thực hiện kế hoạch tham gia giữ gìn vệ sinh môi trường </a:t>
            </a:r>
            <a:endParaRPr lang="en-US">
              <a:latin typeface="+mj-lt"/>
              <a:ea typeface="+mj-ea"/>
              <a:cs typeface="+mj-cs"/>
            </a:endParaRPr>
          </a:p>
          <a:p>
            <a:pPr marL="514350" indent="-514350">
              <a:buAutoNum type="alphaLcPeriod"/>
            </a:pPr>
            <a:r>
              <a:rPr lang="vi-VN">
                <a:latin typeface="+mj-lt"/>
                <a:ea typeface="+mj-ea"/>
                <a:cs typeface="+mj-cs"/>
              </a:rPr>
              <a:t>Em hãy chọn một trong các việc trên để lập kế hoạch tham gia giữ gìn vệ sinh môi trường.</a:t>
            </a:r>
            <a:endParaRPr lang="en-US">
              <a:latin typeface="+mj-lt"/>
              <a:ea typeface="+mj-ea"/>
              <a:cs typeface="+mj-cs"/>
            </a:endParaRPr>
          </a:p>
          <a:p>
            <a:pPr marL="0" indent="0">
              <a:buNone/>
            </a:pPr>
            <a:r>
              <a:rPr lang="vi-VN">
                <a:latin typeface="+mj-lt"/>
                <a:ea typeface="+mj-ea"/>
                <a:cs typeface="+mj-cs"/>
              </a:rPr>
              <a:t> b. Lập kế hoạch theo mẫu</a:t>
            </a:r>
            <a:r>
              <a:rPr lang="en-US">
                <a:latin typeface="+mj-lt"/>
                <a:ea typeface="+mj-ea"/>
                <a:cs typeface="+mj-cs"/>
              </a:rPr>
              <a:t>   </a:t>
            </a:r>
          </a:p>
          <a:p>
            <a:pPr marL="0" indent="0">
              <a:buNone/>
            </a:pPr>
            <a:r>
              <a:rPr lang="en-US" sz="1800"/>
              <a:t>                                                  </a:t>
            </a:r>
            <a:r>
              <a:rPr lang="vi-VN" sz="1800"/>
              <a:t>KẾ HOẠCH THAM GIA GIỮ GÌN MÔI TRƯỜNG </a:t>
            </a:r>
            <a:endParaRPr lang="en-US" sz="1800"/>
          </a:p>
          <a:p>
            <a:pPr marL="0" indent="0">
              <a:buNone/>
            </a:pPr>
            <a:r>
              <a:rPr lang="en-US"/>
              <a:t>                                                                           </a:t>
            </a:r>
            <a:r>
              <a:rPr lang="vi-VN">
                <a:latin typeface="+mj-lt"/>
                <a:ea typeface="+mj-ea"/>
                <a:cs typeface="+mj-cs"/>
              </a:rPr>
              <a:t>Nhóm: ..</a:t>
            </a:r>
            <a:r>
              <a:rPr lang="en-US">
                <a:latin typeface="+mj-lt"/>
                <a:ea typeface="+mj-ea"/>
                <a:cs typeface="+mj-cs"/>
              </a:rPr>
              <a:t> </a:t>
            </a:r>
          </a:p>
          <a:p>
            <a:pPr marL="0" indent="0">
              <a:buNone/>
            </a:pPr>
            <a:r>
              <a:rPr lang="en-US" b="1">
                <a:latin typeface="+mj-lt"/>
                <a:ea typeface="+mj-ea"/>
                <a:cs typeface="+mj-cs"/>
              </a:rPr>
              <a:t>1.Thời gian: ... </a:t>
            </a:r>
          </a:p>
          <a:p>
            <a:pPr marL="0" indent="0">
              <a:buNone/>
            </a:pPr>
            <a:r>
              <a:rPr lang="en-US" b="1">
                <a:latin typeface="+mj-lt"/>
                <a:ea typeface="+mj-ea"/>
                <a:cs typeface="+mj-cs"/>
              </a:rPr>
              <a:t>2.Địa điểm: ... </a:t>
            </a:r>
          </a:p>
          <a:p>
            <a:pPr marL="0" indent="0">
              <a:buNone/>
            </a:pPr>
            <a:r>
              <a:rPr lang="en-US" b="1">
                <a:latin typeface="+mj-lt"/>
                <a:ea typeface="+mj-ea"/>
                <a:cs typeface="+mj-cs"/>
              </a:rPr>
              <a:t>3. Thành viên tham gia: ... </a:t>
            </a:r>
          </a:p>
          <a:p>
            <a:pPr marL="0" indent="0">
              <a:buNone/>
            </a:pPr>
            <a:r>
              <a:rPr lang="en-US" b="1">
                <a:latin typeface="+mj-lt"/>
                <a:ea typeface="+mj-ea"/>
                <a:cs typeface="+mj-cs"/>
              </a:rPr>
              <a:t>4. Nội dung công việc: ... </a:t>
            </a:r>
          </a:p>
          <a:p>
            <a:pPr marL="0" indent="0">
              <a:buNone/>
            </a:pPr>
            <a:r>
              <a:rPr lang="en-US" b="1">
                <a:latin typeface="+mj-lt"/>
                <a:ea typeface="+mj-ea"/>
                <a:cs typeface="+mj-cs"/>
              </a:rPr>
              <a:t>5. Chuẩn bị: ... </a:t>
            </a:r>
          </a:p>
          <a:p>
            <a:pPr marL="0" indent="0">
              <a:buNone/>
            </a:pPr>
            <a:r>
              <a:rPr lang="en-US" b="1">
                <a:latin typeface="+mj-lt"/>
                <a:ea typeface="+mj-ea"/>
                <a:cs typeface="+mj-cs"/>
              </a:rPr>
              <a:t>– Phân công công việc cho từng thành viên: ... </a:t>
            </a:r>
          </a:p>
          <a:p>
            <a:pPr marL="0" indent="0">
              <a:buNone/>
            </a:pPr>
            <a:r>
              <a:rPr lang="en-US" b="1">
                <a:latin typeface="+mj-lt"/>
                <a:ea typeface="+mj-ea"/>
                <a:cs typeface="+mj-cs"/>
              </a:rPr>
              <a:t>– Dụng cụ: ...</a:t>
            </a:r>
          </a:p>
          <a:p>
            <a:pPr marL="0" indent="0">
              <a:buNone/>
            </a:pPr>
            <a:r>
              <a:rPr lang="en-US" b="1">
                <a:latin typeface="+mj-lt"/>
                <a:ea typeface="+mj-ea"/>
                <a:cs typeface="+mj-cs"/>
              </a:rPr>
              <a:t> 6. Kết quả thực hiện: ...</a:t>
            </a:r>
          </a:p>
        </p:txBody>
      </p:sp>
    </p:spTree>
    <p:extLst>
      <p:ext uri="{BB962C8B-B14F-4D97-AF65-F5344CB8AC3E}">
        <p14:creationId xmlns:p14="http://schemas.microsoft.com/office/powerpoint/2010/main" val="30980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296091"/>
            <a:ext cx="11434353" cy="1802675"/>
          </a:xfrm>
        </p:spPr>
        <p:txBody>
          <a:bodyPr>
            <a:normAutofit/>
          </a:bodyPr>
          <a:lstStyle/>
          <a:p>
            <a:r>
              <a:rPr lang="en-US"/>
              <a:t>  </a:t>
            </a:r>
            <a:br>
              <a:rPr lang="en-US"/>
            </a:br>
            <a:endParaRPr lang="en-US" sz="3100" dirty="0"/>
          </a:p>
        </p:txBody>
      </p:sp>
      <p:sp>
        <p:nvSpPr>
          <p:cNvPr id="4" name="TextBox 3">
            <a:extLst>
              <a:ext uri="{FF2B5EF4-FFF2-40B4-BE49-F238E27FC236}">
                <a16:creationId xmlns:a16="http://schemas.microsoft.com/office/drawing/2014/main" id="{88237063-69AC-4195-932D-754152020550}"/>
              </a:ext>
            </a:extLst>
          </p:cNvPr>
          <p:cNvSpPr txBox="1"/>
          <p:nvPr/>
        </p:nvSpPr>
        <p:spPr>
          <a:xfrm>
            <a:off x="757646" y="809898"/>
            <a:ext cx="10894423" cy="1323439"/>
          </a:xfrm>
          <a:prstGeom prst="rect">
            <a:avLst/>
          </a:prstGeom>
          <a:noFill/>
        </p:spPr>
        <p:txBody>
          <a:bodyPr wrap="square" rtlCol="0">
            <a:spAutoFit/>
          </a:bodyPr>
          <a:lstStyle/>
          <a:p>
            <a:r>
              <a:rPr lang="en-US" sz="4000"/>
              <a:t>c.Tham gia giữ gìn vệ sinh theo kế hoạch.Báo cáo ,chia sẻ KQ sau khi hoàn thành kế hoạch.</a:t>
            </a:r>
          </a:p>
        </p:txBody>
      </p:sp>
      <p:sp>
        <p:nvSpPr>
          <p:cNvPr id="5" name="TextBox 4">
            <a:extLst>
              <a:ext uri="{FF2B5EF4-FFF2-40B4-BE49-F238E27FC236}">
                <a16:creationId xmlns:a16="http://schemas.microsoft.com/office/drawing/2014/main" id="{C761C338-3B17-4346-83F2-9EC079280F17}"/>
              </a:ext>
            </a:extLst>
          </p:cNvPr>
          <p:cNvSpPr txBox="1"/>
          <p:nvPr/>
        </p:nvSpPr>
        <p:spPr>
          <a:xfrm>
            <a:off x="836022" y="2434564"/>
            <a:ext cx="10284821" cy="4216539"/>
          </a:xfrm>
          <a:prstGeom prst="rect">
            <a:avLst/>
          </a:prstGeom>
          <a:noFill/>
        </p:spPr>
        <p:txBody>
          <a:bodyPr wrap="square" rtlCol="0">
            <a:spAutoFit/>
          </a:bodyPr>
          <a:lstStyle/>
          <a:p>
            <a:r>
              <a:rPr lang="en-US" sz="4000"/>
              <a:t>3.2 Thiết kế khẩu hiệu h</a:t>
            </a:r>
            <a:r>
              <a:rPr lang="vi-VN" sz="4000"/>
              <a:t>ư</a:t>
            </a:r>
            <a:r>
              <a:rPr lang="en-US" sz="4000"/>
              <a:t>ởng ứng bảo vệ môi tr</a:t>
            </a:r>
            <a:r>
              <a:rPr lang="vi-VN" sz="4000"/>
              <a:t>ư</a:t>
            </a:r>
            <a:r>
              <a:rPr lang="en-US" sz="4000"/>
              <a:t>ờng.</a:t>
            </a:r>
          </a:p>
          <a:p>
            <a:r>
              <a:rPr lang="en-US" sz="4000"/>
              <a:t>-Viết 1 khẩu hiệu ngắn h</a:t>
            </a:r>
            <a:r>
              <a:rPr lang="vi-VN" sz="4000"/>
              <a:t>ư</a:t>
            </a:r>
            <a:r>
              <a:rPr lang="en-US" sz="4000"/>
              <a:t>ởng ứng bảo vệ môi tr</a:t>
            </a:r>
            <a:r>
              <a:rPr lang="vi-VN" sz="4000"/>
              <a:t>ư</a:t>
            </a:r>
            <a:r>
              <a:rPr lang="en-US" sz="4000"/>
              <a:t>ờng ở quê h</a:t>
            </a:r>
            <a:r>
              <a:rPr lang="vi-VN" sz="4000"/>
              <a:t>ư</a:t>
            </a:r>
            <a:r>
              <a:rPr lang="en-US" sz="4000"/>
              <a:t>ơng em.</a:t>
            </a:r>
          </a:p>
          <a:p>
            <a:r>
              <a:rPr lang="en-US" sz="4000"/>
              <a:t>-Thiết kế khẩu hiệu bằng vật tái chế.Ví dụ: giấy báo cũ,pa-nô đã sử dụng…để cắt dán chữ.</a:t>
            </a:r>
          </a:p>
          <a:p>
            <a:r>
              <a:rPr lang="en-US" sz="2800"/>
              <a:t>  </a:t>
            </a:r>
          </a:p>
        </p:txBody>
      </p:sp>
    </p:spTree>
    <p:extLst>
      <p:ext uri="{BB962C8B-B14F-4D97-AF65-F5344CB8AC3E}">
        <p14:creationId xmlns:p14="http://schemas.microsoft.com/office/powerpoint/2010/main" val="159107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296091"/>
            <a:ext cx="11434353" cy="1802675"/>
          </a:xfrm>
        </p:spPr>
        <p:txBody>
          <a:bodyPr>
            <a:normAutofit/>
          </a:bodyPr>
          <a:lstStyle/>
          <a:p>
            <a:r>
              <a:rPr lang="en-US"/>
              <a:t>  </a:t>
            </a:r>
            <a:br>
              <a:rPr lang="en-US"/>
            </a:br>
            <a:endParaRPr lang="en-US" sz="3100" dirty="0"/>
          </a:p>
        </p:txBody>
      </p:sp>
      <p:sp>
        <p:nvSpPr>
          <p:cNvPr id="4" name="TextBox 3">
            <a:extLst>
              <a:ext uri="{FF2B5EF4-FFF2-40B4-BE49-F238E27FC236}">
                <a16:creationId xmlns:a16="http://schemas.microsoft.com/office/drawing/2014/main" id="{88237063-69AC-4195-932D-754152020550}"/>
              </a:ext>
            </a:extLst>
          </p:cNvPr>
          <p:cNvSpPr txBox="1"/>
          <p:nvPr/>
        </p:nvSpPr>
        <p:spPr>
          <a:xfrm>
            <a:off x="330926" y="104503"/>
            <a:ext cx="11321143" cy="6740307"/>
          </a:xfrm>
          <a:prstGeom prst="rect">
            <a:avLst/>
          </a:prstGeom>
          <a:noFill/>
        </p:spPr>
        <p:txBody>
          <a:bodyPr wrap="square" rtlCol="0">
            <a:spAutoFit/>
          </a:bodyPr>
          <a:lstStyle/>
          <a:p>
            <a:r>
              <a:rPr lang="en-US" sz="4000"/>
              <a:t>4.Đánh giá- Phát triển:</a:t>
            </a:r>
          </a:p>
          <a:p>
            <a:r>
              <a:rPr lang="vi-VN" sz="2800"/>
              <a:t>Chọn một ngôi sao để đánh giá những điều em làm được. </a:t>
            </a:r>
            <a:endParaRPr lang="en-US" sz="2800"/>
          </a:p>
          <a:p>
            <a:endParaRPr lang="en-US" sz="2800"/>
          </a:p>
          <a:p>
            <a:endParaRPr lang="en-US" sz="2800"/>
          </a:p>
          <a:p>
            <a:endParaRPr lang="en-US" sz="2800"/>
          </a:p>
          <a:p>
            <a:endParaRPr lang="en-US" sz="2800"/>
          </a:p>
          <a:p>
            <a:endParaRPr lang="en-US" sz="2800"/>
          </a:p>
          <a:p>
            <a:endParaRPr lang="en-US" sz="2800"/>
          </a:p>
          <a:p>
            <a:endParaRPr lang="en-US" sz="2800"/>
          </a:p>
          <a:p>
            <a:endParaRPr lang="en-US" sz="2800"/>
          </a:p>
          <a:p>
            <a:endParaRPr lang="en-US" sz="2800"/>
          </a:p>
          <a:p>
            <a:endParaRPr lang="en-US" sz="2800"/>
          </a:p>
          <a:p>
            <a:endParaRPr lang="en-US" sz="2800"/>
          </a:p>
          <a:p>
            <a:endParaRPr lang="en-US" sz="2800"/>
          </a:p>
          <a:p>
            <a:endParaRPr lang="en-US" sz="2800"/>
          </a:p>
        </p:txBody>
      </p:sp>
      <p:pic>
        <p:nvPicPr>
          <p:cNvPr id="6" name="Picture 5">
            <a:extLst>
              <a:ext uri="{FF2B5EF4-FFF2-40B4-BE49-F238E27FC236}">
                <a16:creationId xmlns:a16="http://schemas.microsoft.com/office/drawing/2014/main" id="{10AB99B2-2731-423F-8C3F-DAACFAB49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10"/>
            <a:ext cx="12192000" cy="5611090"/>
          </a:xfrm>
          <a:prstGeom prst="rect">
            <a:avLst/>
          </a:prstGeom>
        </p:spPr>
      </p:pic>
    </p:spTree>
    <p:extLst>
      <p:ext uri="{BB962C8B-B14F-4D97-AF65-F5344CB8AC3E}">
        <p14:creationId xmlns:p14="http://schemas.microsoft.com/office/powerpoint/2010/main" val="35688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sp>
        <p:nvSpPr>
          <p:cNvPr id="3" name="Content Placeholder 2"/>
          <p:cNvSpPr>
            <a:spLocks noGrp="1"/>
          </p:cNvSpPr>
          <p:nvPr>
            <p:ph idx="1"/>
          </p:nvPr>
        </p:nvSpPr>
        <p:spPr>
          <a:xfrm>
            <a:off x="644434" y="627017"/>
            <a:ext cx="10709366" cy="3500846"/>
          </a:xfrm>
        </p:spPr>
        <p:txBody>
          <a:bodyPr/>
          <a:lstStyle/>
          <a:p>
            <a:pPr marL="0" indent="0">
              <a:buNone/>
            </a:pPr>
            <a:r>
              <a:rPr lang="nl-NL" sz="3200"/>
              <a:t>   </a:t>
            </a:r>
            <a:endParaRPr lang="en-US" dirty="0"/>
          </a:p>
        </p:txBody>
      </p:sp>
      <p:sp>
        <p:nvSpPr>
          <p:cNvPr id="4" name="TextBox 3">
            <a:extLst>
              <a:ext uri="{FF2B5EF4-FFF2-40B4-BE49-F238E27FC236}">
                <a16:creationId xmlns:a16="http://schemas.microsoft.com/office/drawing/2014/main" id="{BBADB8FA-119A-4D21-8758-F055B78C625A}"/>
              </a:ext>
            </a:extLst>
          </p:cNvPr>
          <p:cNvSpPr txBox="1"/>
          <p:nvPr/>
        </p:nvSpPr>
        <p:spPr>
          <a:xfrm>
            <a:off x="400595" y="627016"/>
            <a:ext cx="11077302" cy="4739759"/>
          </a:xfrm>
          <a:prstGeom prst="rect">
            <a:avLst/>
          </a:prstGeom>
          <a:noFill/>
        </p:spPr>
        <p:txBody>
          <a:bodyPr wrap="square" rtlCol="0">
            <a:spAutoFit/>
          </a:bodyPr>
          <a:lstStyle/>
          <a:p>
            <a:r>
              <a:rPr lang="en-US" sz="4000"/>
              <a:t>                           </a:t>
            </a:r>
            <a:r>
              <a:rPr lang="en-US" sz="4400"/>
              <a:t>Nhắn gửi phụ huynh</a:t>
            </a:r>
          </a:p>
          <a:p>
            <a:r>
              <a:rPr lang="en-US" sz="4000"/>
              <a:t>           </a:t>
            </a:r>
            <a:r>
              <a:rPr lang="vi-VN" sz="4000"/>
              <a:t>Nhắc nhở con thực hiện các việc làm tiết kiệm tài nguyên, bảo vệ môi trường. Hỗ trợ con trong việc tìm kiếm và tái chế một sản phẩm làm vật dụng cho bản thân hoặc gia đình. Hỗ trợ con trong việc tham gia giữ gìn vệ sinh ở đường</a:t>
            </a:r>
            <a:r>
              <a:rPr lang="en-US" sz="4000"/>
              <a:t> phố,nơi công cộng.</a:t>
            </a:r>
          </a:p>
          <a:p>
            <a:endParaRPr lang="en-US"/>
          </a:p>
        </p:txBody>
      </p:sp>
    </p:spTree>
    <p:extLst>
      <p:ext uri="{BB962C8B-B14F-4D97-AF65-F5344CB8AC3E}">
        <p14:creationId xmlns:p14="http://schemas.microsoft.com/office/powerpoint/2010/main" val="53699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935" y="589950"/>
            <a:ext cx="10515600" cy="4351338"/>
          </a:xfrm>
        </p:spPr>
        <p:txBody>
          <a:bodyPr/>
          <a:lstStyle/>
          <a:p>
            <a:endParaRPr lang="en-US" dirty="0"/>
          </a:p>
        </p:txBody>
      </p:sp>
      <p:sp>
        <p:nvSpPr>
          <p:cNvPr id="3" name="TextBox 2"/>
          <p:cNvSpPr txBox="1"/>
          <p:nvPr/>
        </p:nvSpPr>
        <p:spPr>
          <a:xfrm>
            <a:off x="1977081" y="2611395"/>
            <a:ext cx="9160476" cy="830997"/>
          </a:xfrm>
          <a:prstGeom prst="rect">
            <a:avLst/>
          </a:prstGeom>
          <a:noFill/>
        </p:spPr>
        <p:txBody>
          <a:bodyPr wrap="square" rtlCol="0">
            <a:spAutoFit/>
          </a:bodyPr>
          <a:lstStyle/>
          <a:p>
            <a:r>
              <a:rPr lang="vi-VN" sz="4800" dirty="0"/>
              <a:t>Tổng kết-nhận xét buổi vệ sinh</a:t>
            </a:r>
            <a:endParaRPr lang="en-US" sz="4800"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12192001" cy="6855079"/>
          </a:xfrm>
          <a:prstGeom prst="rect">
            <a:avLst/>
          </a:prstGeom>
        </p:spPr>
      </p:pic>
      <p:sp>
        <p:nvSpPr>
          <p:cNvPr id="7" name="TextBox 6"/>
          <p:cNvSpPr txBox="1"/>
          <p:nvPr/>
        </p:nvSpPr>
        <p:spPr>
          <a:xfrm rot="10800000" flipV="1">
            <a:off x="1723767" y="2380562"/>
            <a:ext cx="8962768" cy="646331"/>
          </a:xfrm>
          <a:prstGeom prst="rect">
            <a:avLst/>
          </a:prstGeom>
          <a:noFill/>
        </p:spPr>
        <p:txBody>
          <a:bodyPr wrap="square" rtlCol="0">
            <a:spAutoFit/>
          </a:bodyPr>
          <a:lstStyle/>
          <a:p>
            <a:r>
              <a:rPr lang="vi-VN" sz="3600"/>
              <a:t>Tổng kết- Nhận </a:t>
            </a:r>
            <a:r>
              <a:rPr lang="vi-VN" sz="3600" dirty="0"/>
              <a:t>xét buổi vệ sinh</a:t>
            </a:r>
            <a:endParaRPr lang="en-US" sz="3600" dirty="0"/>
          </a:p>
        </p:txBody>
      </p:sp>
    </p:spTree>
    <p:extLst>
      <p:ext uri="{BB962C8B-B14F-4D97-AF65-F5344CB8AC3E}">
        <p14:creationId xmlns:p14="http://schemas.microsoft.com/office/powerpoint/2010/main" val="4044792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433</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   HĐ 3: Vận dụng sáng tạo.(TH TL GD địa phương) </vt:lpstr>
      <vt:lpstr>   </vt:lpstr>
      <vt:lpstr>   </vt:lpstr>
      <vt:lpstr>                      </vt:lpstr>
      <vt:lpstr>PowerPoint Presentation</vt:lpstr>
      <vt:lpstr>                      MỤC TIÊU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58</cp:revision>
  <dcterms:created xsi:type="dcterms:W3CDTF">2020-08-14T09:53:18Z</dcterms:created>
  <dcterms:modified xsi:type="dcterms:W3CDTF">2023-12-06T14:08:53Z</dcterms:modified>
</cp:coreProperties>
</file>