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9"/>
  </p:notesMasterIdLst>
  <p:sldIdLst>
    <p:sldId id="362" r:id="rId3"/>
    <p:sldId id="4417" r:id="rId4"/>
    <p:sldId id="260" r:id="rId5"/>
    <p:sldId id="262" r:id="rId6"/>
    <p:sldId id="264" r:id="rId7"/>
    <p:sldId id="361" r:id="rId8"/>
    <p:sldId id="372" r:id="rId9"/>
    <p:sldId id="259" r:id="rId10"/>
    <p:sldId id="369" r:id="rId11"/>
    <p:sldId id="292" r:id="rId12"/>
    <p:sldId id="4418" r:id="rId13"/>
    <p:sldId id="4419" r:id="rId14"/>
    <p:sldId id="4420" r:id="rId15"/>
    <p:sldId id="415" r:id="rId16"/>
    <p:sldId id="4421" r:id="rId17"/>
    <p:sldId id="4423" r:id="rId18"/>
    <p:sldId id="4424" r:id="rId19"/>
    <p:sldId id="4425" r:id="rId20"/>
    <p:sldId id="4413" r:id="rId21"/>
    <p:sldId id="416" r:id="rId22"/>
    <p:sldId id="4426" r:id="rId23"/>
    <p:sldId id="4414" r:id="rId24"/>
    <p:sldId id="385" r:id="rId25"/>
    <p:sldId id="395" r:id="rId26"/>
    <p:sldId id="4428" r:id="rId27"/>
    <p:sldId id="4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C24F7-C5D7-4C18-8663-0AB1FFC0C303}"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0A0A8-7D9D-4174-ACEC-86AF6855AC9D}" type="slidenum">
              <a:rPr lang="en-US" smtClean="0"/>
              <a:t>‹#›</a:t>
            </a:fld>
            <a:endParaRPr lang="en-US"/>
          </a:p>
        </p:txBody>
      </p:sp>
    </p:spTree>
    <p:extLst>
      <p:ext uri="{BB962C8B-B14F-4D97-AF65-F5344CB8AC3E}">
        <p14:creationId xmlns:p14="http://schemas.microsoft.com/office/powerpoint/2010/main" val="42014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GV </a:t>
            </a:r>
            <a:r>
              <a:rPr lang="en-US" sz="1200" dirty="0" err="1"/>
              <a:t>giúp</a:t>
            </a:r>
            <a:r>
              <a:rPr lang="en-US" sz="1200" dirty="0"/>
              <a:t> HS </a:t>
            </a:r>
            <a:r>
              <a:rPr lang="en-US" sz="1200" dirty="0" err="1"/>
              <a:t>phân</a:t>
            </a:r>
            <a:r>
              <a:rPr lang="en-US" sz="1200" dirty="0"/>
              <a:t> </a:t>
            </a:r>
            <a:r>
              <a:rPr lang="en-US" sz="1200" dirty="0" err="1"/>
              <a:t>biệt</a:t>
            </a:r>
            <a:r>
              <a:rPr lang="en-US" sz="1200" dirty="0"/>
              <a:t> </a:t>
            </a:r>
            <a:r>
              <a:rPr lang="en-US" sz="1200" dirty="0" err="1"/>
              <a:t>bụi</a:t>
            </a:r>
            <a:r>
              <a:rPr lang="en-US" sz="1200" dirty="0"/>
              <a:t> </a:t>
            </a:r>
            <a:r>
              <a:rPr lang="en-US" sz="1200" dirty="0" err="1"/>
              <a:t>cỏ</a:t>
            </a:r>
            <a:r>
              <a:rPr lang="en-US" sz="1200" dirty="0"/>
              <a:t> 2 </a:t>
            </a:r>
            <a:r>
              <a:rPr lang="en-US" sz="1200" dirty="0" err="1"/>
              <a:t>lá</a:t>
            </a:r>
            <a:r>
              <a:rPr lang="en-US" sz="1200" dirty="0"/>
              <a:t>, 3 </a:t>
            </a:r>
            <a:r>
              <a:rPr lang="en-US" sz="1200" dirty="0" err="1"/>
              <a:t>lá</a:t>
            </a:r>
            <a:r>
              <a:rPr lang="en-US" sz="1200" dirty="0"/>
              <a:t>… </a:t>
            </a:r>
            <a:r>
              <a:rPr lang="en-US" sz="1200" dirty="0" err="1"/>
              <a:t>để</a:t>
            </a:r>
            <a:r>
              <a:rPr lang="en-US" sz="1200" dirty="0"/>
              <a:t> </a:t>
            </a:r>
            <a:r>
              <a:rPr lang="en-US" sz="1200" dirty="0" err="1"/>
              <a:t>chọn</a:t>
            </a:r>
            <a:r>
              <a:rPr lang="en-US" sz="1200" dirty="0"/>
              <a:t>.</a:t>
            </a:r>
          </a:p>
          <a:p>
            <a:pPr marL="514350" indent="-514350">
              <a:buFont typeface="+mj-lt"/>
              <a:buAutoNum type="arabicPeriod"/>
            </a:pPr>
            <a:r>
              <a:rPr lang="en-US" sz="1200" dirty="0"/>
              <a:t>Click </a:t>
            </a:r>
            <a:r>
              <a:rPr lang="en-US" sz="1200" dirty="0" err="1"/>
              <a:t>vào</a:t>
            </a:r>
            <a:r>
              <a:rPr lang="en-US" sz="1200" dirty="0"/>
              <a:t> </a:t>
            </a:r>
            <a:r>
              <a:rPr lang="en-US" sz="1200" dirty="0" err="1"/>
              <a:t>từng</a:t>
            </a:r>
            <a:r>
              <a:rPr lang="en-US" sz="1200" dirty="0"/>
              <a:t> </a:t>
            </a:r>
            <a:r>
              <a:rPr lang="en-US" sz="1200" dirty="0" err="1"/>
              <a:t>bụi</a:t>
            </a:r>
            <a:r>
              <a:rPr lang="en-US" sz="1200" dirty="0"/>
              <a:t> </a:t>
            </a:r>
            <a:r>
              <a:rPr lang="en-US" sz="1200" dirty="0" err="1"/>
              <a:t>cỏ</a:t>
            </a:r>
            <a:r>
              <a:rPr lang="en-US" sz="1200" dirty="0"/>
              <a:t> </a:t>
            </a:r>
            <a:r>
              <a:rPr lang="en-US" sz="1200" dirty="0" err="1"/>
              <a:t>để</a:t>
            </a:r>
            <a:r>
              <a:rPr lang="en-US" sz="1200" dirty="0"/>
              <a:t> </a:t>
            </a:r>
            <a:r>
              <a:rPr lang="en-US" sz="1200" dirty="0" err="1"/>
              <a:t>đi</a:t>
            </a:r>
            <a:r>
              <a:rPr lang="en-US" sz="1200" dirty="0"/>
              <a:t> </a:t>
            </a:r>
            <a:r>
              <a:rPr lang="en-US" sz="1200" dirty="0" err="1"/>
              <a:t>đến</a:t>
            </a:r>
            <a:r>
              <a:rPr lang="en-US" sz="1200" dirty="0"/>
              <a:t> </a:t>
            </a:r>
            <a:r>
              <a:rPr lang="en-US" sz="1200" dirty="0" err="1"/>
              <a:t>câu</a:t>
            </a:r>
            <a:r>
              <a:rPr lang="en-US" sz="1200" dirty="0"/>
              <a:t> </a:t>
            </a:r>
            <a:r>
              <a:rPr lang="en-US" sz="1200" dirty="0" err="1"/>
              <a:t>hỏi</a:t>
            </a:r>
            <a:r>
              <a:rPr lang="en-US" sz="1200" dirty="0"/>
              <a:t> </a:t>
            </a:r>
          </a:p>
          <a:p>
            <a:pPr marL="514350" indent="-514350">
              <a:buFont typeface="+mj-lt"/>
              <a:buAutoNum type="arabicPeriod"/>
            </a:pPr>
            <a:r>
              <a:rPr lang="en-US" sz="1200" dirty="0" err="1"/>
              <a:t>Tại</a:t>
            </a:r>
            <a:r>
              <a:rPr lang="en-US" sz="1200" dirty="0"/>
              <a:t> slide </a:t>
            </a:r>
            <a:r>
              <a:rPr lang="en-US" sz="1200" dirty="0" err="1"/>
              <a:t>câu</a:t>
            </a:r>
            <a:r>
              <a:rPr lang="en-US" sz="1200" dirty="0"/>
              <a:t> </a:t>
            </a:r>
            <a:r>
              <a:rPr lang="en-US" sz="1200" dirty="0" err="1"/>
              <a:t>hỏi</a:t>
            </a:r>
            <a:r>
              <a:rPr lang="en-US" sz="1200" dirty="0"/>
              <a:t>, click </a:t>
            </a:r>
            <a:r>
              <a:rPr lang="en-US" sz="1200" dirty="0" err="1"/>
              <a:t>vào</a:t>
            </a:r>
            <a:r>
              <a:rPr lang="en-US" sz="1200" dirty="0"/>
              <a:t> </a:t>
            </a:r>
            <a:r>
              <a:rPr lang="en-US" sz="1200" dirty="0" err="1"/>
              <a:t>hình</a:t>
            </a:r>
            <a:r>
              <a:rPr lang="en-US" sz="1200" dirty="0"/>
              <a:t> ở </a:t>
            </a:r>
            <a:r>
              <a:rPr lang="en-US" sz="1200" dirty="0" err="1"/>
              <a:t>góc</a:t>
            </a:r>
            <a:r>
              <a:rPr lang="en-US" sz="1200" dirty="0"/>
              <a:t> </a:t>
            </a:r>
            <a:r>
              <a:rPr lang="en-US" sz="1200" dirty="0" err="1"/>
              <a:t>phải</a:t>
            </a:r>
            <a:r>
              <a:rPr lang="en-US" sz="1200" dirty="0"/>
              <a:t> </a:t>
            </a:r>
            <a:r>
              <a:rPr lang="en-US" sz="1200" dirty="0" err="1"/>
              <a:t>để</a:t>
            </a:r>
            <a:r>
              <a:rPr lang="en-US" sz="1200" dirty="0"/>
              <a:t> quay </a:t>
            </a:r>
            <a:r>
              <a:rPr lang="en-US" sz="1200" dirty="0" err="1"/>
              <a:t>về</a:t>
            </a:r>
            <a:r>
              <a:rPr lang="en-US" sz="1200" dirty="0"/>
              <a:t> </a:t>
            </a:r>
            <a:r>
              <a:rPr lang="en-US" sz="1200" dirty="0" err="1"/>
              <a:t>đây</a:t>
            </a:r>
            <a:r>
              <a:rPr lang="en-US" sz="1200" dirty="0"/>
              <a:t>.</a:t>
            </a:r>
          </a:p>
          <a:p>
            <a:pPr marL="514350" indent="-514350">
              <a:buFont typeface="+mj-lt"/>
              <a:buAutoNum type="arabicPeriod"/>
            </a:pPr>
            <a:r>
              <a:rPr lang="en-US" sz="1200" dirty="0" err="1"/>
              <a:t>Sau</a:t>
            </a:r>
            <a:r>
              <a:rPr lang="en-US" sz="1200" dirty="0"/>
              <a:t> </a:t>
            </a:r>
            <a:r>
              <a:rPr lang="en-US" sz="1200" dirty="0" err="1"/>
              <a:t>khi</a:t>
            </a:r>
            <a:r>
              <a:rPr lang="en-US" sz="1200" dirty="0"/>
              <a:t> </a:t>
            </a:r>
            <a:r>
              <a:rPr lang="en-US" sz="1200" dirty="0" err="1"/>
              <a:t>nhổ</a:t>
            </a:r>
            <a:r>
              <a:rPr lang="en-US" sz="1200" dirty="0"/>
              <a:t> </a:t>
            </a:r>
            <a:r>
              <a:rPr lang="en-US" sz="1200" dirty="0" err="1"/>
              <a:t>hết</a:t>
            </a:r>
            <a:r>
              <a:rPr lang="en-US" sz="1200" dirty="0"/>
              <a:t> </a:t>
            </a:r>
            <a:r>
              <a:rPr lang="en-US" sz="1200" dirty="0" err="1"/>
              <a:t>cỏ</a:t>
            </a:r>
            <a:r>
              <a:rPr lang="en-US" sz="1200" dirty="0"/>
              <a:t> </a:t>
            </a:r>
            <a:r>
              <a:rPr lang="en-US" sz="1200" dirty="0" err="1"/>
              <a:t>thì</a:t>
            </a:r>
            <a:r>
              <a:rPr lang="en-US" sz="1200" dirty="0"/>
              <a:t> click </a:t>
            </a:r>
            <a:r>
              <a:rPr lang="en-US" sz="1200" dirty="0" err="1"/>
              <a:t>vào</a:t>
            </a:r>
            <a:r>
              <a:rPr lang="en-US" sz="1200" dirty="0"/>
              <a:t> </a:t>
            </a:r>
            <a:r>
              <a:rPr lang="en-US" sz="1200" dirty="0" err="1"/>
              <a:t>mũi</a:t>
            </a:r>
            <a:r>
              <a:rPr lang="en-US" sz="1200" dirty="0"/>
              <a:t> </a:t>
            </a:r>
            <a:r>
              <a:rPr lang="en-US" sz="1200" dirty="0" err="1"/>
              <a:t>tên</a:t>
            </a:r>
            <a:r>
              <a:rPr lang="en-US" sz="1200" dirty="0"/>
              <a:t> </a:t>
            </a:r>
            <a:r>
              <a:rPr lang="en-US" sz="1200" dirty="0" err="1"/>
              <a:t>để</a:t>
            </a:r>
            <a:r>
              <a:rPr lang="en-US" sz="1200" dirty="0"/>
              <a:t> </a:t>
            </a:r>
            <a:r>
              <a:rPr lang="en-US" sz="1200" dirty="0" err="1"/>
              <a:t>tới</a:t>
            </a:r>
            <a:r>
              <a:rPr lang="en-US" sz="1200" dirty="0"/>
              <a:t> </a:t>
            </a:r>
            <a:r>
              <a:rPr lang="en-US" sz="1200" dirty="0" err="1"/>
              <a:t>bài</a:t>
            </a:r>
            <a:r>
              <a:rPr lang="en-US" sz="1200" dirty="0"/>
              <a:t> </a:t>
            </a:r>
            <a:r>
              <a:rPr lang="en-US" sz="1200" dirty="0" err="1"/>
              <a:t>học</a:t>
            </a:r>
            <a:r>
              <a:rPr lang="en-US" sz="1200" dirty="0"/>
              <a:t> </a:t>
            </a:r>
            <a:r>
              <a:rPr lang="en-US" sz="1200" dirty="0" err="1"/>
              <a:t>mới</a:t>
            </a:r>
            <a:r>
              <a:rPr lang="en-US" sz="12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840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4.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38.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1.png"/><Relationship Id="rId26" Type="http://schemas.openxmlformats.org/officeDocument/2006/relationships/image" Target="../media/image57.png"/><Relationship Id="rId3" Type="http://schemas.openxmlformats.org/officeDocument/2006/relationships/image" Target="../media/image40.svg"/><Relationship Id="rId21" Type="http://schemas.openxmlformats.org/officeDocument/2006/relationships/image" Target="../media/image28.svg"/><Relationship Id="rId7" Type="http://schemas.openxmlformats.org/officeDocument/2006/relationships/image" Target="../media/image8.svg"/><Relationship Id="rId12" Type="http://schemas.openxmlformats.org/officeDocument/2006/relationships/image" Target="../media/image47.png"/><Relationship Id="rId17" Type="http://schemas.openxmlformats.org/officeDocument/2006/relationships/image" Target="../media/image16.svg"/><Relationship Id="rId25" Type="http://schemas.openxmlformats.org/officeDocument/2006/relationships/image" Target="../media/image56.svg"/><Relationship Id="rId2" Type="http://schemas.openxmlformats.org/officeDocument/2006/relationships/image" Target="../media/image39.png"/><Relationship Id="rId16" Type="http://schemas.openxmlformats.org/officeDocument/2006/relationships/image" Target="../media/image15.png"/><Relationship Id="rId20" Type="http://schemas.openxmlformats.org/officeDocument/2006/relationships/image" Target="../media/image27.png"/><Relationship Id="rId29" Type="http://schemas.openxmlformats.org/officeDocument/2006/relationships/image" Target="../media/image60.sv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46.svg"/><Relationship Id="rId24" Type="http://schemas.openxmlformats.org/officeDocument/2006/relationships/image" Target="../media/image55.png"/><Relationship Id="rId5" Type="http://schemas.openxmlformats.org/officeDocument/2006/relationships/image" Target="../media/image42.svg"/><Relationship Id="rId15" Type="http://schemas.openxmlformats.org/officeDocument/2006/relationships/image" Target="../media/image50.svg"/><Relationship Id="rId23" Type="http://schemas.openxmlformats.org/officeDocument/2006/relationships/image" Target="../media/image54.svg"/><Relationship Id="rId28" Type="http://schemas.openxmlformats.org/officeDocument/2006/relationships/image" Target="../media/image59.png"/><Relationship Id="rId10" Type="http://schemas.openxmlformats.org/officeDocument/2006/relationships/image" Target="../media/image45.png"/><Relationship Id="rId19" Type="http://schemas.openxmlformats.org/officeDocument/2006/relationships/image" Target="../media/image52.svg"/><Relationship Id="rId31" Type="http://schemas.openxmlformats.org/officeDocument/2006/relationships/image" Target="../media/image62.svg"/><Relationship Id="rId4" Type="http://schemas.openxmlformats.org/officeDocument/2006/relationships/image" Target="../media/image41.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8.svg"/><Relationship Id="rId30" Type="http://schemas.openxmlformats.org/officeDocument/2006/relationships/image" Target="../media/image6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7236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501227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8637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278722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83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1652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9743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809834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033906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521561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2915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767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556934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5402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50462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3061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61370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552417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2999309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6B50"/>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10541" y="-33103"/>
            <a:ext cx="12181458" cy="6891103"/>
            <a:chOff x="10541" y="-33103"/>
            <a:chExt cx="12181458" cy="6891103"/>
          </a:xfrm>
        </p:grpSpPr>
        <p:pic>
          <p:nvPicPr>
            <p:cNvPr id="22" name="그래픽 46">
              <a:extLst>
                <a:ext uri="{FF2B5EF4-FFF2-40B4-BE49-F238E27FC236}">
                  <a16:creationId xmlns:a16="http://schemas.microsoft.com/office/drawing/2014/main" id="{EE92C46B-B050-4FE2-A278-30D6343CC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8854893" y="4765040"/>
              <a:ext cx="3337103" cy="2091539"/>
            </a:xfrm>
            <a:prstGeom prst="rect">
              <a:avLst/>
            </a:prstGeom>
          </p:spPr>
        </p:pic>
        <p:pic>
          <p:nvPicPr>
            <p:cNvPr id="23" name="그래픽 52">
              <a:extLst>
                <a:ext uri="{FF2B5EF4-FFF2-40B4-BE49-F238E27FC236}">
                  <a16:creationId xmlns:a16="http://schemas.microsoft.com/office/drawing/2014/main" id="{DCA82F0E-0D2C-4DC6-89F5-698A49C908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flipH="1" flipV="1">
              <a:off x="-325083" y="4856566"/>
              <a:ext cx="2337058" cy="1665809"/>
            </a:xfrm>
            <a:prstGeom prst="rect">
              <a:avLst/>
            </a:prstGeom>
          </p:spPr>
        </p:pic>
        <p:pic>
          <p:nvPicPr>
            <p:cNvPr id="24" name="그래픽 54">
              <a:extLst>
                <a:ext uri="{FF2B5EF4-FFF2-40B4-BE49-F238E27FC236}">
                  <a16:creationId xmlns:a16="http://schemas.microsoft.com/office/drawing/2014/main" id="{B59C35EF-06A2-4D00-B8D4-618BCDA85D8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3209" b="45296"/>
            <a:stretch/>
          </p:blipFill>
          <p:spPr>
            <a:xfrm flipV="1">
              <a:off x="666217" y="73997"/>
              <a:ext cx="321802" cy="657097"/>
            </a:xfrm>
            <a:prstGeom prst="rect">
              <a:avLst/>
            </a:prstGeom>
          </p:spPr>
        </p:pic>
        <p:pic>
          <p:nvPicPr>
            <p:cNvPr id="25" name="그래픽 55">
              <a:extLst>
                <a:ext uri="{FF2B5EF4-FFF2-40B4-BE49-F238E27FC236}">
                  <a16:creationId xmlns:a16="http://schemas.microsoft.com/office/drawing/2014/main" id="{DE78754C-6577-42DD-B6B2-7FC95DF0E48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1622" b="72636"/>
            <a:stretch/>
          </p:blipFill>
          <p:spPr>
            <a:xfrm flipH="1" flipV="1">
              <a:off x="148083" y="788015"/>
              <a:ext cx="380589" cy="242770"/>
            </a:xfrm>
            <a:prstGeom prst="rect">
              <a:avLst/>
            </a:prstGeom>
          </p:spPr>
        </p:pic>
        <p:sp>
          <p:nvSpPr>
            <p:cNvPr id="26" name="자유형: 도형 56">
              <a:extLst>
                <a:ext uri="{FF2B5EF4-FFF2-40B4-BE49-F238E27FC236}">
                  <a16:creationId xmlns:a16="http://schemas.microsoft.com/office/drawing/2014/main" id="{D1F6B030-1405-41BF-A48A-5EDD7B9D84F8}"/>
                </a:ext>
              </a:extLst>
            </p:cNvPr>
            <p:cNvSpPr>
              <a:spLocks noChangeAspect="1"/>
            </p:cNvSpPr>
            <p:nvPr/>
          </p:nvSpPr>
          <p:spPr>
            <a:xfrm rot="16200000" flipH="1" flipV="1">
              <a:off x="-40243" y="17681"/>
              <a:ext cx="757243" cy="655676"/>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D0CA"/>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pic>
          <p:nvPicPr>
            <p:cNvPr id="27" name="그래픽 57">
              <a:extLst>
                <a:ext uri="{FF2B5EF4-FFF2-40B4-BE49-F238E27FC236}">
                  <a16:creationId xmlns:a16="http://schemas.microsoft.com/office/drawing/2014/main" id="{A2CBB559-04E7-43B3-8F64-B7ECDB1FB8BC}"/>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199" b="-1"/>
            <a:stretch/>
          </p:blipFill>
          <p:spPr>
            <a:xfrm>
              <a:off x="10343625" y="6030009"/>
              <a:ext cx="456048" cy="461516"/>
            </a:xfrm>
            <a:prstGeom prst="rect">
              <a:avLst/>
            </a:prstGeom>
          </p:spPr>
        </p:pic>
        <p:pic>
          <p:nvPicPr>
            <p:cNvPr id="28" name="그래픽 58">
              <a:extLst>
                <a:ext uri="{FF2B5EF4-FFF2-40B4-BE49-F238E27FC236}">
                  <a16:creationId xmlns:a16="http://schemas.microsoft.com/office/drawing/2014/main" id="{A4AB6A2A-F18D-47C9-A259-C8748D68BD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9548" y="6500216"/>
              <a:ext cx="129921" cy="129921"/>
            </a:xfrm>
            <a:prstGeom prst="rect">
              <a:avLst/>
            </a:prstGeom>
          </p:spPr>
        </p:pic>
        <p:pic>
          <p:nvPicPr>
            <p:cNvPr id="29" name="그래픽 59">
              <a:extLst>
                <a:ext uri="{FF2B5EF4-FFF2-40B4-BE49-F238E27FC236}">
                  <a16:creationId xmlns:a16="http://schemas.microsoft.com/office/drawing/2014/main" id="{6B4912BE-079C-431C-B563-EC9F89978C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flipH="1" flipV="1">
              <a:off x="10020174" y="94053"/>
              <a:ext cx="382135" cy="741111"/>
            </a:xfrm>
            <a:prstGeom prst="rect">
              <a:avLst/>
            </a:prstGeom>
          </p:spPr>
        </p:pic>
        <p:pic>
          <p:nvPicPr>
            <p:cNvPr id="30" name="그래픽 60">
              <a:extLst>
                <a:ext uri="{FF2B5EF4-FFF2-40B4-BE49-F238E27FC236}">
                  <a16:creationId xmlns:a16="http://schemas.microsoft.com/office/drawing/2014/main" id="{377D6C3B-2938-44E0-B337-5E31A091E4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97948" y="1277566"/>
              <a:ext cx="260761" cy="1136175"/>
            </a:xfrm>
            <a:prstGeom prst="rect">
              <a:avLst/>
            </a:prstGeom>
          </p:spPr>
        </p:pic>
        <p:pic>
          <p:nvPicPr>
            <p:cNvPr id="31" name="그래픽 62">
              <a:extLst>
                <a:ext uri="{FF2B5EF4-FFF2-40B4-BE49-F238E27FC236}">
                  <a16:creationId xmlns:a16="http://schemas.microsoft.com/office/drawing/2014/main" id="{73FBAABC-8348-41F1-A0B1-14C6883A18A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flipV="1">
              <a:off x="1106558" y="6173809"/>
              <a:ext cx="1950641" cy="340582"/>
            </a:xfrm>
            <a:prstGeom prst="rect">
              <a:avLst/>
            </a:prstGeom>
          </p:spPr>
        </p:pic>
        <p:pic>
          <p:nvPicPr>
            <p:cNvPr id="32" name="그래픽 63">
              <a:extLst>
                <a:ext uri="{FF2B5EF4-FFF2-40B4-BE49-F238E27FC236}">
                  <a16:creationId xmlns:a16="http://schemas.microsoft.com/office/drawing/2014/main" id="{C5355B16-9A5C-45CB-851A-C67879E2C02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flipV="1">
              <a:off x="133086" y="5793858"/>
              <a:ext cx="472543" cy="472543"/>
            </a:xfrm>
            <a:prstGeom prst="rect">
              <a:avLst/>
            </a:prstGeom>
          </p:spPr>
        </p:pic>
        <p:pic>
          <p:nvPicPr>
            <p:cNvPr id="34" name="그래픽 68">
              <a:extLst>
                <a:ext uri="{FF2B5EF4-FFF2-40B4-BE49-F238E27FC236}">
                  <a16:creationId xmlns:a16="http://schemas.microsoft.com/office/drawing/2014/main" id="{D8386346-52E8-4BED-AB2D-A05FA6B9E8C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flipV="1">
              <a:off x="10443807" y="5407851"/>
              <a:ext cx="255683" cy="255683"/>
            </a:xfrm>
            <a:prstGeom prst="rect">
              <a:avLst/>
            </a:prstGeom>
          </p:spPr>
        </p:pic>
        <p:pic>
          <p:nvPicPr>
            <p:cNvPr id="35" name="그래픽 70">
              <a:extLst>
                <a:ext uri="{FF2B5EF4-FFF2-40B4-BE49-F238E27FC236}">
                  <a16:creationId xmlns:a16="http://schemas.microsoft.com/office/drawing/2014/main" id="{57B7D1B5-3FF2-4953-B5A6-02D6BA4B317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flipV="1">
              <a:off x="10815232" y="1006068"/>
              <a:ext cx="271498" cy="271498"/>
            </a:xfrm>
            <a:prstGeom prst="rect">
              <a:avLst/>
            </a:prstGeom>
          </p:spPr>
        </p:pic>
        <p:pic>
          <p:nvPicPr>
            <p:cNvPr id="36" name="그래픽 72">
              <a:extLst>
                <a:ext uri="{FF2B5EF4-FFF2-40B4-BE49-F238E27FC236}">
                  <a16:creationId xmlns:a16="http://schemas.microsoft.com/office/drawing/2014/main" id="{2BEE255D-0E15-4C69-A6B2-08DF9F396EC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rot="16200000" flipH="1" flipV="1">
              <a:off x="636888" y="5968575"/>
              <a:ext cx="361735" cy="701547"/>
            </a:xfrm>
            <a:prstGeom prst="rect">
              <a:avLst/>
            </a:prstGeom>
          </p:spPr>
        </p:pic>
        <p:sp>
          <p:nvSpPr>
            <p:cNvPr id="37" name="자유형: 도형 77">
              <a:extLst>
                <a:ext uri="{FF2B5EF4-FFF2-40B4-BE49-F238E27FC236}">
                  <a16:creationId xmlns:a16="http://schemas.microsoft.com/office/drawing/2014/main" id="{08ED78C4-1935-402A-BDAC-B1FBA2DED964}"/>
                </a:ext>
              </a:extLst>
            </p:cNvPr>
            <p:cNvSpPr/>
            <p:nvPr/>
          </p:nvSpPr>
          <p:spPr>
            <a:xfrm flipV="1">
              <a:off x="11734799" y="6399379"/>
              <a:ext cx="457200" cy="457200"/>
            </a:xfrm>
            <a:custGeom>
              <a:avLst/>
              <a:gdLst>
                <a:gd name="connsiteX0" fmla="*/ 0 w 457200"/>
                <a:gd name="connsiteY0" fmla="*/ 0 h 457200"/>
                <a:gd name="connsiteX1" fmla="*/ 114300 w 457200"/>
                <a:gd name="connsiteY1" fmla="*/ 0 h 457200"/>
                <a:gd name="connsiteX2" fmla="*/ 457200 w 457200"/>
                <a:gd name="connsiteY2" fmla="*/ 342900 h 457200"/>
                <a:gd name="connsiteX3" fmla="*/ 457200 w 457200"/>
                <a:gd name="connsiteY3" fmla="*/ 457200 h 457200"/>
                <a:gd name="connsiteX4" fmla="*/ 0 w 4572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0" y="0"/>
                  </a:moveTo>
                  <a:lnTo>
                    <a:pt x="114300" y="0"/>
                  </a:lnTo>
                  <a:cubicBezTo>
                    <a:pt x="114300" y="189378"/>
                    <a:pt x="267822" y="342900"/>
                    <a:pt x="457200" y="342900"/>
                  </a:cubicBezTo>
                  <a:lnTo>
                    <a:pt x="457200" y="457200"/>
                  </a:lnTo>
                  <a:cubicBezTo>
                    <a:pt x="204695" y="457200"/>
                    <a:pt x="0" y="252505"/>
                    <a:pt x="0" y="0"/>
                  </a:cubicBezTo>
                  <a:close/>
                </a:path>
              </a:pathLst>
            </a:custGeom>
            <a:solidFill>
              <a:srgbClr val="FF6B5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mj-lt"/>
              </a:endParaRPr>
            </a:p>
          </p:txBody>
        </p:sp>
        <p:sp>
          <p:nvSpPr>
            <p:cNvPr id="38" name="자유형: 도형 78">
              <a:extLst>
                <a:ext uri="{FF2B5EF4-FFF2-40B4-BE49-F238E27FC236}">
                  <a16:creationId xmlns:a16="http://schemas.microsoft.com/office/drawing/2014/main" id="{23328117-BD69-40A1-B1C7-741D8CE82D43}"/>
                </a:ext>
              </a:extLst>
            </p:cNvPr>
            <p:cNvSpPr/>
            <p:nvPr/>
          </p:nvSpPr>
          <p:spPr>
            <a:xfrm flipV="1">
              <a:off x="11569699" y="6234279"/>
              <a:ext cx="622300" cy="622300"/>
            </a:xfrm>
            <a:custGeom>
              <a:avLst/>
              <a:gdLst>
                <a:gd name="connsiteX0" fmla="*/ 0 w 622300"/>
                <a:gd name="connsiteY0" fmla="*/ 0 h 622300"/>
                <a:gd name="connsiteX1" fmla="*/ 36429 w 622300"/>
                <a:gd name="connsiteY1" fmla="*/ 0 h 622300"/>
                <a:gd name="connsiteX2" fmla="*/ 622300 w 622300"/>
                <a:gd name="connsiteY2" fmla="*/ 585871 h 622300"/>
                <a:gd name="connsiteX3" fmla="*/ 622300 w 622300"/>
                <a:gd name="connsiteY3" fmla="*/ 622300 h 622300"/>
                <a:gd name="connsiteX4" fmla="*/ 0 w 622300"/>
                <a:gd name="connsiteY4" fmla="*/ 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622300">
                  <a:moveTo>
                    <a:pt x="0" y="0"/>
                  </a:moveTo>
                  <a:lnTo>
                    <a:pt x="36429" y="0"/>
                  </a:lnTo>
                  <a:cubicBezTo>
                    <a:pt x="36429" y="323568"/>
                    <a:pt x="298732" y="585871"/>
                    <a:pt x="622300" y="585871"/>
                  </a:cubicBezTo>
                  <a:lnTo>
                    <a:pt x="622300" y="622300"/>
                  </a:lnTo>
                  <a:cubicBezTo>
                    <a:pt x="278613" y="622300"/>
                    <a:pt x="0" y="343687"/>
                    <a:pt x="0"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mj-lt"/>
              </a:endParaRPr>
            </a:p>
          </p:txBody>
        </p:sp>
        <p:pic>
          <p:nvPicPr>
            <p:cNvPr id="39" name="그래픽 79">
              <a:extLst>
                <a:ext uri="{FF2B5EF4-FFF2-40B4-BE49-F238E27FC236}">
                  <a16:creationId xmlns:a16="http://schemas.microsoft.com/office/drawing/2014/main" id="{25108DF3-5AC5-4B36-9E3D-028213937E3B}"/>
                </a:ext>
              </a:extLst>
            </p:cNvPr>
            <p:cNvPicPr>
              <a:picLocks noChangeAspect="1"/>
            </p:cNvPicPr>
            <p:nvPr/>
          </p:nvPicPr>
          <p:blipFill rotWithShape="1">
            <a:blip r:embed="rId28">
              <a:extLst>
                <a:ext uri="{96DAC541-7B7A-43D3-8B79-37D633B846F1}">
                  <asvg:svgBlip xmlns:asvg="http://schemas.microsoft.com/office/drawing/2016/SVG/main" r:embed="rId29"/>
                </a:ext>
              </a:extLst>
            </a:blip>
            <a:srcRect t="49889"/>
            <a:stretch/>
          </p:blipFill>
          <p:spPr>
            <a:xfrm flipH="1" flipV="1">
              <a:off x="7931953" y="6216771"/>
              <a:ext cx="1279617" cy="641229"/>
            </a:xfrm>
            <a:prstGeom prst="rect">
              <a:avLst/>
            </a:prstGeom>
          </p:spPr>
        </p:pic>
      </p:grpSp>
      <p:pic>
        <p:nvPicPr>
          <p:cNvPr id="40" name="그래픽 66">
            <a:extLst>
              <a:ext uri="{FF2B5EF4-FFF2-40B4-BE49-F238E27FC236}">
                <a16:creationId xmlns:a16="http://schemas.microsoft.com/office/drawing/2014/main" id="{ED4B4CD9-230B-4068-B612-EF9D25A88518}"/>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l="54530" t="54055" r="-1"/>
          <a:stretch/>
        </p:blipFill>
        <p:spPr>
          <a:xfrm flipH="1" flipV="1">
            <a:off x="4576432" y="6220327"/>
            <a:ext cx="1466851" cy="559777"/>
          </a:xfrm>
          <a:prstGeom prst="rect">
            <a:avLst/>
          </a:prstGeom>
        </p:spPr>
      </p:pic>
    </p:spTree>
    <p:extLst>
      <p:ext uri="{BB962C8B-B14F-4D97-AF65-F5344CB8AC3E}">
        <p14:creationId xmlns:p14="http://schemas.microsoft.com/office/powerpoint/2010/main" val="2779605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40304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93546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9049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6430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206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63373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3/18/2024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0037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69363A19-46DD-1445-8E72-5292CABDD0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38375" y="397300"/>
            <a:ext cx="1205257" cy="1205257"/>
          </a:xfrm>
          <a:prstGeom prst="rect">
            <a:avLst/>
          </a:prstGeom>
        </p:spPr>
      </p:pic>
    </p:spTree>
    <p:extLst>
      <p:ext uri="{BB962C8B-B14F-4D97-AF65-F5344CB8AC3E}">
        <p14:creationId xmlns:p14="http://schemas.microsoft.com/office/powerpoint/2010/main" val="920438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452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5.wdp"/><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3.xml"/><Relationship Id="rId5" Type="http://schemas.openxmlformats.org/officeDocument/2006/relationships/image" Target="../media/image102.jpg"/><Relationship Id="rId4" Type="http://schemas.openxmlformats.org/officeDocument/2006/relationships/image" Target="../media/image101.jp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slideLayout" Target="../slideLayouts/slideLayout15.xml"/><Relationship Id="rId7" Type="http://schemas.microsoft.com/office/2007/relationships/hdphoto" Target="../media/hdphoto1.wdp"/><Relationship Id="rId12" Type="http://schemas.openxmlformats.org/officeDocument/2006/relationships/slide" Target="slide3.xml"/><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image" Target="../media/image65.png"/><Relationship Id="rId11" Type="http://schemas.microsoft.com/office/2007/relationships/hdphoto" Target="../media/hdphoto2.wdp"/><Relationship Id="rId5" Type="http://schemas.openxmlformats.org/officeDocument/2006/relationships/image" Target="../media/image64.jpeg"/><Relationship Id="rId15" Type="http://schemas.openxmlformats.org/officeDocument/2006/relationships/slide" Target="slide5.xml"/><Relationship Id="rId10" Type="http://schemas.openxmlformats.org/officeDocument/2006/relationships/image" Target="../media/image67.png"/><Relationship Id="rId4" Type="http://schemas.openxmlformats.org/officeDocument/2006/relationships/notesSlide" Target="../notesSlides/notesSlide1.xml"/><Relationship Id="rId9" Type="http://schemas.openxmlformats.org/officeDocument/2006/relationships/slide" Target="slide4.xml"/><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08.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jpeg"/><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2.gif"/><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jpeg"/><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2.gif"/><Relationship Id="rId5" Type="http://schemas.openxmlformats.org/officeDocument/2006/relationships/image" Target="../media/image74.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jpeg"/><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2.gif"/><Relationship Id="rId5" Type="http://schemas.openxmlformats.org/officeDocument/2006/relationships/image" Target="../media/image75.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g"/><Relationship Id="rId7"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4.wdp"/><Relationship Id="rId4" Type="http://schemas.openxmlformats.org/officeDocument/2006/relationships/image" Target="../media/image77.png"/><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5.wdp"/><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3B8C2F-3E31-4F56-942A-3D003ECB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6A8000-5E4B-DF72-47E0-765FDE05AEB8}"/>
              </a:ext>
            </a:extLst>
          </p:cNvPr>
          <p:cNvPicPr>
            <a:picLocks noChangeAspect="1"/>
          </p:cNvPicPr>
          <p:nvPr/>
        </p:nvPicPr>
        <p:blipFill>
          <a:blip r:embed="rId3"/>
          <a:stretch>
            <a:fillRect/>
          </a:stretch>
        </p:blipFill>
        <p:spPr>
          <a:xfrm>
            <a:off x="514615" y="1440738"/>
            <a:ext cx="11467570" cy="4700423"/>
          </a:xfrm>
          <a:prstGeom prst="rect">
            <a:avLst/>
          </a:prstGeom>
        </p:spPr>
      </p:pic>
    </p:spTree>
    <p:extLst>
      <p:ext uri="{BB962C8B-B14F-4D97-AF65-F5344CB8AC3E}">
        <p14:creationId xmlns:p14="http://schemas.microsoft.com/office/powerpoint/2010/main" val="2355743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26670ED-2C9A-12C1-113C-D8A26CB064C1}"/>
              </a:ext>
            </a:extLst>
          </p:cNvPr>
          <p:cNvSpPr/>
          <p:nvPr/>
        </p:nvSpPr>
        <p:spPr>
          <a:xfrm>
            <a:off x="404734" y="209861"/>
            <a:ext cx="11062741" cy="636238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aphicFrame>
        <p:nvGraphicFramePr>
          <p:cNvPr id="2" name="Table 4">
            <a:extLst>
              <a:ext uri="{FF2B5EF4-FFF2-40B4-BE49-F238E27FC236}">
                <a16:creationId xmlns:a16="http://schemas.microsoft.com/office/drawing/2014/main" id="{CC112BFC-1122-BA63-5903-7A2A66F13837}"/>
              </a:ext>
            </a:extLst>
          </p:cNvPr>
          <p:cNvGraphicFramePr>
            <a:graphicFrameLocks noGrp="1"/>
          </p:cNvGraphicFramePr>
          <p:nvPr>
            <p:extLst>
              <p:ext uri="{D42A27DB-BD31-4B8C-83A1-F6EECF244321}">
                <p14:modId xmlns:p14="http://schemas.microsoft.com/office/powerpoint/2010/main" val="1954252610"/>
              </p:ext>
            </p:extLst>
          </p:nvPr>
        </p:nvGraphicFramePr>
        <p:xfrm>
          <a:off x="609600" y="1057275"/>
          <a:ext cx="10820399" cy="4705350"/>
        </p:xfrm>
        <a:graphic>
          <a:graphicData uri="http://schemas.openxmlformats.org/drawingml/2006/table">
            <a:tbl>
              <a:tblPr firstRow="1" bandRow="1">
                <a:tableStyleId>{21E4AEA4-8DFA-4A89-87EB-49C32662AFE0}</a:tableStyleId>
              </a:tblPr>
              <a:tblGrid>
                <a:gridCol w="2095768">
                  <a:extLst>
                    <a:ext uri="{9D8B030D-6E8A-4147-A177-3AD203B41FA5}">
                      <a16:colId xmlns:a16="http://schemas.microsoft.com/office/drawing/2014/main" val="1655877042"/>
                    </a:ext>
                  </a:extLst>
                </a:gridCol>
                <a:gridCol w="4864702">
                  <a:extLst>
                    <a:ext uri="{9D8B030D-6E8A-4147-A177-3AD203B41FA5}">
                      <a16:colId xmlns:a16="http://schemas.microsoft.com/office/drawing/2014/main" val="3301677279"/>
                    </a:ext>
                  </a:extLst>
                </a:gridCol>
                <a:gridCol w="3859929">
                  <a:extLst>
                    <a:ext uri="{9D8B030D-6E8A-4147-A177-3AD203B41FA5}">
                      <a16:colId xmlns:a16="http://schemas.microsoft.com/office/drawing/2014/main" val="3000814823"/>
                    </a:ext>
                  </a:extLst>
                </a:gridCol>
              </a:tblGrid>
              <a:tr h="771525">
                <a:tc>
                  <a:txBody>
                    <a:bodyPr/>
                    <a:lstStyle/>
                    <a:p>
                      <a:pPr algn="ct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Tây</a:t>
                      </a:r>
                      <a:r>
                        <a:rPr lang="en-US" sz="3200" dirty="0">
                          <a:solidFill>
                            <a:srgbClr val="002060"/>
                          </a:solidFill>
                          <a:latin typeface="Cambria" panose="02040503050406030204" pitchFamily="18" charset="0"/>
                          <a:ea typeface="Cambria" panose="02040503050406030204" pitchFamily="18" charset="0"/>
                        </a:rPr>
                        <a:t> Nam </a:t>
                      </a:r>
                      <a:r>
                        <a:rPr lang="en-US" sz="3200" dirty="0" err="1">
                          <a:solidFill>
                            <a:srgbClr val="002060"/>
                          </a:solidFill>
                          <a:latin typeface="Cambria" panose="02040503050406030204" pitchFamily="18" charset="0"/>
                          <a:ea typeface="Cambria" panose="02040503050406030204" pitchFamily="18" charset="0"/>
                        </a:rPr>
                        <a:t>Bộ</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Đông</a:t>
                      </a:r>
                      <a:r>
                        <a:rPr lang="en-US" sz="3200" dirty="0">
                          <a:solidFill>
                            <a:srgbClr val="002060"/>
                          </a:solidFill>
                          <a:latin typeface="Cambria" panose="02040503050406030204" pitchFamily="18" charset="0"/>
                          <a:ea typeface="Cambria" panose="02040503050406030204" pitchFamily="18" charset="0"/>
                        </a:rPr>
                        <a:t> Nam </a:t>
                      </a:r>
                      <a:r>
                        <a:rPr lang="en-US" sz="3200" dirty="0" err="1">
                          <a:solidFill>
                            <a:srgbClr val="002060"/>
                          </a:solidFill>
                          <a:latin typeface="Cambria" panose="02040503050406030204" pitchFamily="18" charset="0"/>
                          <a:ea typeface="Cambria" panose="02040503050406030204" pitchFamily="18" charset="0"/>
                        </a:rPr>
                        <a:t>Bộ</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9475083"/>
                  </a:ext>
                </a:extLst>
              </a:tr>
              <a:tr h="1704974">
                <a:tc>
                  <a:txBody>
                    <a:bodyPr/>
                    <a:lstStyle/>
                    <a:p>
                      <a:pPr algn="ct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biệt</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229149"/>
                  </a:ext>
                </a:extLst>
              </a:tr>
              <a:tr h="1933576">
                <a:tc>
                  <a:txBody>
                    <a:bodyPr/>
                    <a:lstStyle/>
                    <a:p>
                      <a:pPr algn="ct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lý</a:t>
                      </a:r>
                      <a:r>
                        <a:rPr lang="en-US" sz="3200" dirty="0">
                          <a:solidFill>
                            <a:srgbClr val="002060"/>
                          </a:solidFill>
                          <a:latin typeface="Cambria" panose="02040503050406030204" pitchFamily="18" charset="0"/>
                          <a:ea typeface="Cambria" panose="02040503050406030204" pitchFamily="18" charset="0"/>
                        </a:rPr>
                        <a:t>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796697"/>
                  </a:ext>
                </a:extLst>
              </a:tr>
            </a:tbl>
          </a:graphicData>
        </a:graphic>
      </p:graphicFrame>
      <p:sp>
        <p:nvSpPr>
          <p:cNvPr id="5" name="TextBox 4">
            <a:extLst>
              <a:ext uri="{FF2B5EF4-FFF2-40B4-BE49-F238E27FC236}">
                <a16:creationId xmlns:a16="http://schemas.microsoft.com/office/drawing/2014/main" id="{11469CEE-9361-27DA-75EB-8D94ABF61921}"/>
              </a:ext>
            </a:extLst>
          </p:cNvPr>
          <p:cNvSpPr txBox="1"/>
          <p:nvPr/>
        </p:nvSpPr>
        <p:spPr>
          <a:xfrm>
            <a:off x="2790825" y="2133600"/>
            <a:ext cx="4572000" cy="156966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N</a:t>
            </a:r>
            <a:r>
              <a:rPr lang="vi-VN" sz="2400" dirty="0">
                <a:latin typeface="Cambria" panose="02040503050406030204" pitchFamily="18" charset="0"/>
                <a:ea typeface="Cambria" panose="02040503050406030204" pitchFamily="18" charset="0"/>
              </a:rPr>
              <a:t>gười dân thường làm nhà dọc theo các sông ngòi, kênh rạch để tiện cho việc sinh hoạt. Nhà ở đơn sơ, thoáng mát.</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7322C-4E8D-74E8-6316-7CA88D19B09B}"/>
              </a:ext>
            </a:extLst>
          </p:cNvPr>
          <p:cNvSpPr txBox="1"/>
          <p:nvPr/>
        </p:nvSpPr>
        <p:spPr>
          <a:xfrm>
            <a:off x="7734300" y="2247900"/>
            <a:ext cx="3571875"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N</a:t>
            </a:r>
            <a:r>
              <a:rPr lang="vi-VN" sz="2400" dirty="0">
                <a:latin typeface="Cambria" panose="02040503050406030204" pitchFamily="18" charset="0"/>
                <a:ea typeface="Cambria" panose="02040503050406030204" pitchFamily="18" charset="0"/>
              </a:rPr>
              <a:t>hà ở thường làm chắc chắn hơn để </a:t>
            </a:r>
            <a:r>
              <a:rPr lang="en-US" sz="2400" dirty="0" err="1">
                <a:latin typeface="Cambria" panose="02040503050406030204" pitchFamily="18" charset="0"/>
                <a:ea typeface="Cambria" panose="02040503050406030204" pitchFamily="18" charset="0"/>
              </a:rPr>
              <a:t>đảm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bảo</a:t>
            </a:r>
            <a:r>
              <a:rPr lang="vi-VN" sz="2400" dirty="0">
                <a:latin typeface="Cambria" panose="02040503050406030204" pitchFamily="18" charset="0"/>
                <a:ea typeface="Cambria" panose="02040503050406030204" pitchFamily="18" charset="0"/>
              </a:rPr>
              <a:t> an toàn.</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242CB15-FB0D-73F1-DD0B-A354063223CF}"/>
              </a:ext>
            </a:extLst>
          </p:cNvPr>
          <p:cNvSpPr txBox="1"/>
          <p:nvPr/>
        </p:nvSpPr>
        <p:spPr>
          <a:xfrm>
            <a:off x="2762250" y="3990975"/>
            <a:ext cx="4572000" cy="156966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Đ</a:t>
            </a:r>
            <a:r>
              <a:rPr lang="vi-VN" sz="2400" dirty="0">
                <a:latin typeface="Cambria" panose="02040503050406030204" pitchFamily="18" charset="0"/>
                <a:ea typeface="Cambria" panose="02040503050406030204" pitchFamily="18" charset="0"/>
              </a:rPr>
              <a:t>ịa hình thấp hơn, có nhiều vùng trũng, thấp, thường xuyên bị ngập nước và hệ thống sông ngòi, kênh rạch chằng chịt.</a:t>
            </a:r>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995F3EC-A140-B592-C38D-9DD13CD0EF87}"/>
              </a:ext>
            </a:extLst>
          </p:cNvPr>
          <p:cNvSpPr txBox="1"/>
          <p:nvPr/>
        </p:nvSpPr>
        <p:spPr>
          <a:xfrm>
            <a:off x="7639050" y="3981450"/>
            <a:ext cx="3467100" cy="1384995"/>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rừng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rậm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dữ</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45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Độc đáo những ngôi nhà cổ có một không hai ở miền Tây Nam Bộ">
            <a:extLst>
              <a:ext uri="{FF2B5EF4-FFF2-40B4-BE49-F238E27FC236}">
                <a16:creationId xmlns:a16="http://schemas.microsoft.com/office/drawing/2014/main" id="{D8B199A3-9E67-64C1-5680-F9AA8C18B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FE197FA-3804-0892-7D7D-4D6E60444BC3}"/>
              </a:ext>
            </a:extLst>
          </p:cNvPr>
          <p:cNvSpPr/>
          <p:nvPr/>
        </p:nvSpPr>
        <p:spPr>
          <a:xfrm>
            <a:off x="3324225" y="5800725"/>
            <a:ext cx="5438775" cy="866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Nhà</a:t>
            </a:r>
            <a:r>
              <a:rPr lang="en-US" sz="4400" b="1" dirty="0"/>
              <a:t> ở </a:t>
            </a:r>
            <a:r>
              <a:rPr lang="en-US" sz="4400" b="1" dirty="0" err="1"/>
              <a:t>Đông</a:t>
            </a:r>
            <a:r>
              <a:rPr lang="en-US" sz="4400" b="1" dirty="0"/>
              <a:t> Nam </a:t>
            </a:r>
            <a:r>
              <a:rPr lang="en-US" sz="4400" b="1" dirty="0" err="1"/>
              <a:t>Bộ</a:t>
            </a:r>
            <a:endParaRPr lang="en-US" sz="4400" b="1" dirty="0"/>
          </a:p>
        </p:txBody>
      </p:sp>
    </p:spTree>
    <p:extLst>
      <p:ext uri="{BB962C8B-B14F-4D97-AF65-F5344CB8AC3E}">
        <p14:creationId xmlns:p14="http://schemas.microsoft.com/office/powerpoint/2010/main" val="1523903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ài 2 trang 121 SGK Địa lí 4 | SGK Lịch sử và Địa lí lớp 4">
            <a:extLst>
              <a:ext uri="{FF2B5EF4-FFF2-40B4-BE49-F238E27FC236}">
                <a16:creationId xmlns:a16="http://schemas.microsoft.com/office/drawing/2014/main" id="{5F14A19E-9DBA-9831-BA75-5AD99A333C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01" b="770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7142177-4AA4-6DB5-6B65-8D27BFC83D65}"/>
              </a:ext>
            </a:extLst>
          </p:cNvPr>
          <p:cNvSpPr/>
          <p:nvPr/>
        </p:nvSpPr>
        <p:spPr>
          <a:xfrm>
            <a:off x="3324225" y="5800725"/>
            <a:ext cx="5438775" cy="866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Nhà</a:t>
            </a:r>
            <a:r>
              <a:rPr lang="en-US" sz="4400" b="1" dirty="0"/>
              <a:t> ở </a:t>
            </a:r>
            <a:r>
              <a:rPr lang="en-US" sz="4400" b="1" dirty="0" err="1"/>
              <a:t>Tây</a:t>
            </a:r>
            <a:r>
              <a:rPr lang="en-US" sz="4400" b="1" dirty="0"/>
              <a:t> Nam </a:t>
            </a:r>
            <a:r>
              <a:rPr lang="en-US" sz="4400" b="1" dirty="0" err="1"/>
              <a:t>Bộ</a:t>
            </a:r>
            <a:endParaRPr lang="en-US" sz="4400" b="1" dirty="0"/>
          </a:p>
        </p:txBody>
      </p:sp>
    </p:spTree>
    <p:extLst>
      <p:ext uri="{BB962C8B-B14F-4D97-AF65-F5344CB8AC3E}">
        <p14:creationId xmlns:p14="http://schemas.microsoft.com/office/powerpoint/2010/main" val="328620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4A840-3241-F430-EB69-554BC1DC3E24}"/>
              </a:ext>
            </a:extLst>
          </p:cNvPr>
          <p:cNvPicPr>
            <a:picLocks noChangeAspect="1"/>
          </p:cNvPicPr>
          <p:nvPr/>
        </p:nvPicPr>
        <p:blipFill rotWithShape="1">
          <a:blip r:embed="rId2"/>
          <a:srcRect t="442"/>
          <a:stretch/>
        </p:blipFill>
        <p:spPr>
          <a:xfrm>
            <a:off x="-76200" y="10"/>
            <a:ext cx="12268200" cy="6857990"/>
          </a:xfrm>
          <a:prstGeom prst="rect">
            <a:avLst/>
          </a:prstGeom>
        </p:spPr>
      </p:pic>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Lênh đênh sông nước khám phá nhà bè ở làng nổi Châu Đốc">
            <a:extLst>
              <a:ext uri="{FF2B5EF4-FFF2-40B4-BE49-F238E27FC236}">
                <a16:creationId xmlns:a16="http://schemas.microsoft.com/office/drawing/2014/main" id="{71703B4A-8949-2F59-C3CA-6AAA4E2AA3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93" r="11773"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AD6C736-DE4B-D77A-2D95-0CFF12D3E448}"/>
              </a:ext>
            </a:extLst>
          </p:cNvPr>
          <p:cNvSpPr/>
          <p:nvPr/>
        </p:nvSpPr>
        <p:spPr>
          <a:xfrm>
            <a:off x="485775" y="76200"/>
            <a:ext cx="10963275" cy="1647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a:t>Phương tiện đi lại phổ biến của người dân Nam Bộ là xuồng ghe.</a:t>
            </a:r>
            <a:endParaRPr lang="en-US" sz="4400" b="1" dirty="0"/>
          </a:p>
        </p:txBody>
      </p:sp>
    </p:spTree>
    <p:extLst>
      <p:ext uri="{BB962C8B-B14F-4D97-AF65-F5344CB8AC3E}">
        <p14:creationId xmlns:p14="http://schemas.microsoft.com/office/powerpoint/2010/main" val="39507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 name="Rectangle 1">
            <a:extLst>
              <a:ext uri="{FF2B5EF4-FFF2-40B4-BE49-F238E27FC236}">
                <a16:creationId xmlns:a16="http://schemas.microsoft.com/office/drawing/2014/main" id="{82EFE4FB-84BD-A32A-6FAD-7AA063D62168}"/>
              </a:ext>
            </a:extLst>
          </p:cNvPr>
          <p:cNvSpPr/>
          <p:nvPr/>
        </p:nvSpPr>
        <p:spPr>
          <a:xfrm>
            <a:off x="657225" y="4020807"/>
            <a:ext cx="5629275" cy="2308324"/>
          </a:xfrm>
          <a:prstGeom prst="rect">
            <a:avLst/>
          </a:prstGeom>
        </p:spPr>
        <p:txBody>
          <a:bodyPr wrap="square">
            <a:spAutoFit/>
          </a:bodyPr>
          <a:lstStyle/>
          <a:p>
            <a:pPr lvl="0" algn="just" fontAlgn="base">
              <a:spcAft>
                <a:spcPct val="0"/>
              </a:spcAft>
            </a:pPr>
            <a:r>
              <a:rPr lang="vi-VN" altLang="en-US" sz="3600" b="1" dirty="0">
                <a:solidFill>
                  <a:srgbClr val="002060"/>
                </a:solidFill>
                <a:cs typeface="Arial" panose="020B0604020202020204" pitchFamily="34" charset="0"/>
              </a:rPr>
              <a:t>Hiện nay nhà ở của người dân Nam Bộ hiện đại hơn, phương tiện đi lại đa dạng hơn.</a:t>
            </a:r>
            <a:endPar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A77332-5F04-8AE8-FC8D-A9CE1D63090E}"/>
              </a:ext>
            </a:extLst>
          </p:cNvPr>
          <p:cNvPicPr>
            <a:picLocks noChangeAspect="1"/>
          </p:cNvPicPr>
          <p:nvPr/>
        </p:nvPicPr>
        <p:blipFill>
          <a:blip r:embed="rId2"/>
          <a:stretch>
            <a:fillRect/>
          </a:stretch>
        </p:blipFill>
        <p:spPr>
          <a:xfrm>
            <a:off x="976312" y="719137"/>
            <a:ext cx="5165022" cy="3024188"/>
          </a:xfrm>
          <a:prstGeom prst="rect">
            <a:avLst/>
          </a:prstGeom>
        </p:spPr>
      </p:pic>
      <p:pic>
        <p:nvPicPr>
          <p:cNvPr id="6" name="Picture 5">
            <a:extLst>
              <a:ext uri="{FF2B5EF4-FFF2-40B4-BE49-F238E27FC236}">
                <a16:creationId xmlns:a16="http://schemas.microsoft.com/office/drawing/2014/main" id="{2C376A08-4321-D3AE-7DB5-AA154B640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49" y="818215"/>
            <a:ext cx="4988173" cy="278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2911250-D2AD-F7DE-9494-404957CAFE57}"/>
              </a:ext>
            </a:extLst>
          </p:cNvPr>
          <p:cNvPicPr>
            <a:picLocks noChangeAspect="1"/>
          </p:cNvPicPr>
          <p:nvPr/>
        </p:nvPicPr>
        <p:blipFill>
          <a:blip r:embed="rId4"/>
          <a:stretch>
            <a:fillRect/>
          </a:stretch>
        </p:blipFill>
        <p:spPr>
          <a:xfrm>
            <a:off x="6867525" y="3709787"/>
            <a:ext cx="4090966" cy="2791331"/>
          </a:xfrm>
          <a:prstGeom prst="rect">
            <a:avLst/>
          </a:prstGeom>
        </p:spPr>
      </p:pic>
    </p:spTree>
    <p:extLst>
      <p:ext uri="{BB962C8B-B14F-4D97-AF65-F5344CB8AC3E}">
        <p14:creationId xmlns:p14="http://schemas.microsoft.com/office/powerpoint/2010/main" val="109729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88CB9-F54F-5F95-2C10-4DF8702EDC0B}"/>
              </a:ext>
            </a:extLst>
          </p:cNvPr>
          <p:cNvPicPr>
            <a:picLocks noChangeAspect="1"/>
          </p:cNvPicPr>
          <p:nvPr/>
        </p:nvPicPr>
        <p:blipFill rotWithShape="1">
          <a:blip r:embed="rId3"/>
          <a:srcRect l="3088" r="3088"/>
          <a:stretch/>
        </p:blipFill>
        <p:spPr>
          <a:xfrm>
            <a:off x="50783" y="-77820"/>
            <a:ext cx="12192001" cy="6935820"/>
          </a:xfrm>
          <a:prstGeom prst="rect">
            <a:avLst/>
          </a:prstGeom>
        </p:spPr>
      </p:pic>
      <p:pic>
        <p:nvPicPr>
          <p:cNvPr id="5" name="Picture 4">
            <a:extLst>
              <a:ext uri="{FF2B5EF4-FFF2-40B4-BE49-F238E27FC236}">
                <a16:creationId xmlns:a16="http://schemas.microsoft.com/office/drawing/2014/main" id="{48FE40AC-226D-423C-1328-38954FDF048F}"/>
              </a:ext>
            </a:extLst>
          </p:cNvPr>
          <p:cNvPicPr>
            <a:picLocks noChangeAspect="1"/>
          </p:cNvPicPr>
          <p:nvPr/>
        </p:nvPicPr>
        <p:blipFill>
          <a:blip r:embed="rId4">
            <a:extLst>
              <a:ext uri="{BEBA8EAE-BF5A-486C-A8C5-ECC9F3942E4B}">
                <a14:imgProps xmlns:a14="http://schemas.microsoft.com/office/drawing/2010/main">
                  <a14:imgLayer r:embed="rId5">
                    <a14:imgEffect>
                      <a14:saturation sat="133000"/>
                    </a14:imgEffect>
                  </a14:imgLayer>
                </a14:imgProps>
              </a:ext>
            </a:extLst>
          </a:blip>
          <a:stretch>
            <a:fillRect/>
          </a:stretch>
        </p:blipFill>
        <p:spPr>
          <a:xfrm>
            <a:off x="203183" y="3332735"/>
            <a:ext cx="4416442" cy="2809705"/>
          </a:xfrm>
          <a:prstGeom prst="rect">
            <a:avLst/>
          </a:prstGeom>
          <a:effectLst>
            <a:glow rad="101600">
              <a:schemeClr val="bg1"/>
            </a:glow>
          </a:effectLst>
        </p:spPr>
      </p:pic>
      <p:grpSp>
        <p:nvGrpSpPr>
          <p:cNvPr id="11" name="Group 10">
            <a:extLst>
              <a:ext uri="{FF2B5EF4-FFF2-40B4-BE49-F238E27FC236}">
                <a16:creationId xmlns:a16="http://schemas.microsoft.com/office/drawing/2014/main" id="{A6D2F9CB-9E66-C52A-A88A-787E3B509077}"/>
              </a:ext>
            </a:extLst>
          </p:cNvPr>
          <p:cNvGrpSpPr/>
          <p:nvPr/>
        </p:nvGrpSpPr>
        <p:grpSpPr>
          <a:xfrm>
            <a:off x="101908" y="695483"/>
            <a:ext cx="12062382" cy="960001"/>
            <a:chOff x="101908" y="640063"/>
            <a:chExt cx="12062382" cy="960001"/>
          </a:xfrm>
        </p:grpSpPr>
        <p:pic>
          <p:nvPicPr>
            <p:cNvPr id="9" name="Picture 8">
              <a:extLst>
                <a:ext uri="{FF2B5EF4-FFF2-40B4-BE49-F238E27FC236}">
                  <a16:creationId xmlns:a16="http://schemas.microsoft.com/office/drawing/2014/main" id="{F7C777D9-B9BB-9016-ADA9-0906F4BC9746}"/>
                </a:ext>
              </a:extLst>
            </p:cNvPr>
            <p:cNvPicPr>
              <a:picLocks noChangeAspect="1"/>
            </p:cNvPicPr>
            <p:nvPr/>
          </p:nvPicPr>
          <p:blipFill>
            <a:blip r:embed="rId6"/>
            <a:stretch>
              <a:fillRect/>
            </a:stretch>
          </p:blipFill>
          <p:spPr>
            <a:xfrm>
              <a:off x="101908" y="640063"/>
              <a:ext cx="937183" cy="960001"/>
            </a:xfrm>
            <a:prstGeom prst="rect">
              <a:avLst/>
            </a:prstGeom>
          </p:spPr>
        </p:pic>
        <p:pic>
          <p:nvPicPr>
            <p:cNvPr id="10" name="Picture 9">
              <a:extLst>
                <a:ext uri="{FF2B5EF4-FFF2-40B4-BE49-F238E27FC236}">
                  <a16:creationId xmlns:a16="http://schemas.microsoft.com/office/drawing/2014/main" id="{E57C63AF-E134-0B0C-4A03-2DEB6A4D2223}"/>
                </a:ext>
              </a:extLst>
            </p:cNvPr>
            <p:cNvPicPr>
              <a:picLocks noChangeAspect="1"/>
            </p:cNvPicPr>
            <p:nvPr/>
          </p:nvPicPr>
          <p:blipFill>
            <a:blip r:embed="rId6"/>
            <a:stretch>
              <a:fillRect/>
            </a:stretch>
          </p:blipFill>
          <p:spPr>
            <a:xfrm>
              <a:off x="11227107" y="640063"/>
              <a:ext cx="937183" cy="960001"/>
            </a:xfrm>
            <a:prstGeom prst="rect">
              <a:avLst/>
            </a:prstGeom>
          </p:spPr>
        </p:pic>
      </p:grpSp>
      <p:sp>
        <p:nvSpPr>
          <p:cNvPr id="13" name="TextBox 12">
            <a:extLst>
              <a:ext uri="{FF2B5EF4-FFF2-40B4-BE49-F238E27FC236}">
                <a16:creationId xmlns:a16="http://schemas.microsoft.com/office/drawing/2014/main" id="{A8E728B7-B953-7064-5880-B4657B78D00D}"/>
              </a:ext>
            </a:extLst>
          </p:cNvPr>
          <p:cNvSpPr txBox="1"/>
          <p:nvPr/>
        </p:nvSpPr>
        <p:spPr>
          <a:xfrm>
            <a:off x="228601" y="360291"/>
            <a:ext cx="8867774" cy="2145268"/>
          </a:xfrm>
          <a:prstGeom prst="wedgeRoundRectCallout">
            <a:avLst>
              <a:gd name="adj1" fmla="val -24844"/>
              <a:gd name="adj2" fmla="val 81570"/>
              <a:gd name="adj3" fmla="val 16667"/>
            </a:avLst>
          </a:prstGeom>
          <a:solidFill>
            <a:schemeClr val="bg1"/>
          </a:solidFill>
          <a:ln w="57150">
            <a:solidFill>
              <a:srgbClr val="002060"/>
            </a:solidFill>
          </a:ln>
        </p:spPr>
        <p:txBody>
          <a:bodyPr wrap="square" rtlCol="0">
            <a:spAutoFit/>
          </a:bodyPr>
          <a:lstStyle/>
          <a:p>
            <a:pPr lvl="0" algn="just">
              <a:defRPr/>
            </a:pPr>
            <a:r>
              <a:rPr lang="vi-VN" sz="4000" b="1" dirty="0">
                <a:solidFill>
                  <a:prstClr val="black"/>
                </a:solidFill>
                <a:latin typeface="Calibri" panose="020F0502020204030204"/>
              </a:rPr>
              <a:t>Đọc thông tin, quan sát hình 7 và kết hợp vốn hiểu biết của bản thân, em hãy mô tả về chợ nổi trên sông.</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6C2AD486-1472-0B25-1A05-83B53B275409}"/>
              </a:ext>
            </a:extLst>
          </p:cNvPr>
          <p:cNvPicPr>
            <a:picLocks noChangeAspect="1"/>
          </p:cNvPicPr>
          <p:nvPr/>
        </p:nvPicPr>
        <p:blipFill>
          <a:blip r:embed="rId7"/>
          <a:stretch>
            <a:fillRect/>
          </a:stretch>
        </p:blipFill>
        <p:spPr>
          <a:xfrm>
            <a:off x="6296025" y="2807741"/>
            <a:ext cx="4438650" cy="3826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7485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78A787F-08FC-060F-16D6-15028208604A}"/>
              </a:ext>
            </a:extLst>
          </p:cNvPr>
          <p:cNvSpPr/>
          <p:nvPr/>
        </p:nvSpPr>
        <p:spPr>
          <a:xfrm>
            <a:off x="247650" y="466725"/>
            <a:ext cx="114966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F859FA7C-1C3E-D7C4-4133-263B8CEB2958}"/>
              </a:ext>
            </a:extLst>
          </p:cNvPr>
          <p:cNvSpPr/>
          <p:nvPr/>
        </p:nvSpPr>
        <p:spPr>
          <a:xfrm>
            <a:off x="533401" y="4211307"/>
            <a:ext cx="5724524" cy="1938992"/>
          </a:xfrm>
          <a:prstGeom prst="rect">
            <a:avLst/>
          </a:prstGeom>
        </p:spPr>
        <p:txBody>
          <a:bodyPr wrap="square">
            <a:spAutoFit/>
          </a:bodyPr>
          <a:lstStyle/>
          <a:p>
            <a:pPr lvl="0" algn="just" fontAlgn="base">
              <a:spcAft>
                <a:spcPct val="0"/>
              </a:spcAft>
            </a:pPr>
            <a:r>
              <a:rPr lang="vi-VN" alt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Chợ nổi trên sông là nét văn hóa đặc thù của Tây Nam Bộ.</a:t>
            </a:r>
          </a:p>
        </p:txBody>
      </p:sp>
      <p:grpSp>
        <p:nvGrpSpPr>
          <p:cNvPr id="15" name="组合 4">
            <a:extLst>
              <a:ext uri="{FF2B5EF4-FFF2-40B4-BE49-F238E27FC236}">
                <a16:creationId xmlns:a16="http://schemas.microsoft.com/office/drawing/2014/main" id="{4CB1AE5F-EC11-D41E-7781-5991C7982A55}"/>
              </a:ext>
            </a:extLst>
          </p:cNvPr>
          <p:cNvGrpSpPr/>
          <p:nvPr/>
        </p:nvGrpSpPr>
        <p:grpSpPr>
          <a:xfrm>
            <a:off x="0" y="0"/>
            <a:ext cx="2705099" cy="769441"/>
            <a:chOff x="2249276" y="3248699"/>
            <a:chExt cx="1159974" cy="1967760"/>
          </a:xfrm>
        </p:grpSpPr>
        <p:sp>
          <p:nvSpPr>
            <p:cNvPr id="16" name="矩形: 圆角 5">
              <a:extLst>
                <a:ext uri="{FF2B5EF4-FFF2-40B4-BE49-F238E27FC236}">
                  <a16:creationId xmlns:a16="http://schemas.microsoft.com/office/drawing/2014/main" id="{914B04A1-BE23-83FB-899C-D628B42500AB}"/>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6">
              <a:extLst>
                <a:ext uri="{FF2B5EF4-FFF2-40B4-BE49-F238E27FC236}">
                  <a16:creationId xmlns:a16="http://schemas.microsoft.com/office/drawing/2014/main" id="{D5AA120A-CD27-748C-6038-4C0001DE3201}"/>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18" name="Picture 17">
            <a:extLst>
              <a:ext uri="{FF2B5EF4-FFF2-40B4-BE49-F238E27FC236}">
                <a16:creationId xmlns:a16="http://schemas.microsoft.com/office/drawing/2014/main" id="{88B6D079-00C5-A2D3-AA2F-634DA7EE04C7}"/>
              </a:ext>
            </a:extLst>
          </p:cNvPr>
          <p:cNvPicPr>
            <a:picLocks noChangeAspect="1"/>
          </p:cNvPicPr>
          <p:nvPr/>
        </p:nvPicPr>
        <p:blipFill>
          <a:blip r:embed="rId2"/>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7AB53D2B-41E3-EDAD-68F0-DA53D6DB8537}"/>
              </a:ext>
            </a:extLst>
          </p:cNvPr>
          <p:cNvPicPr>
            <a:picLocks noChangeAspect="1"/>
          </p:cNvPicPr>
          <p:nvPr/>
        </p:nvPicPr>
        <p:blipFill>
          <a:blip r:embed="rId3"/>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36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78A787F-08FC-060F-16D6-15028208604A}"/>
              </a:ext>
            </a:extLst>
          </p:cNvPr>
          <p:cNvSpPr/>
          <p:nvPr/>
        </p:nvSpPr>
        <p:spPr>
          <a:xfrm>
            <a:off x="247650" y="466725"/>
            <a:ext cx="114966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859FA7C-1C3E-D7C4-4133-263B8CEB2958}"/>
              </a:ext>
            </a:extLst>
          </p:cNvPr>
          <p:cNvSpPr/>
          <p:nvPr/>
        </p:nvSpPr>
        <p:spPr>
          <a:xfrm>
            <a:off x="6753225" y="544182"/>
            <a:ext cx="4857750" cy="17543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Chợ nổi trên sông là nét văn hóa đặc thù của Tây Nam Bộ.</a:t>
            </a:r>
          </a:p>
        </p:txBody>
      </p:sp>
      <p:grpSp>
        <p:nvGrpSpPr>
          <p:cNvPr id="15" name="组合 4">
            <a:extLst>
              <a:ext uri="{FF2B5EF4-FFF2-40B4-BE49-F238E27FC236}">
                <a16:creationId xmlns:a16="http://schemas.microsoft.com/office/drawing/2014/main" id="{4CB1AE5F-EC11-D41E-7781-5991C7982A55}"/>
              </a:ext>
            </a:extLst>
          </p:cNvPr>
          <p:cNvGrpSpPr/>
          <p:nvPr/>
        </p:nvGrpSpPr>
        <p:grpSpPr>
          <a:xfrm>
            <a:off x="0" y="0"/>
            <a:ext cx="2705099" cy="769441"/>
            <a:chOff x="2249276" y="3248699"/>
            <a:chExt cx="1159974" cy="1967760"/>
          </a:xfrm>
        </p:grpSpPr>
        <p:sp>
          <p:nvSpPr>
            <p:cNvPr id="16" name="矩形: 圆角 5">
              <a:extLst>
                <a:ext uri="{FF2B5EF4-FFF2-40B4-BE49-F238E27FC236}">
                  <a16:creationId xmlns:a16="http://schemas.microsoft.com/office/drawing/2014/main" id="{914B04A1-BE23-83FB-899C-D628B42500AB}"/>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6">
              <a:extLst>
                <a:ext uri="{FF2B5EF4-FFF2-40B4-BE49-F238E27FC236}">
                  <a16:creationId xmlns:a16="http://schemas.microsoft.com/office/drawing/2014/main" id="{D5AA120A-CD27-748C-6038-4C0001DE3201}"/>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18" name="Picture 17">
            <a:extLst>
              <a:ext uri="{FF2B5EF4-FFF2-40B4-BE49-F238E27FC236}">
                <a16:creationId xmlns:a16="http://schemas.microsoft.com/office/drawing/2014/main" id="{88B6D079-00C5-A2D3-AA2F-634DA7EE04C7}"/>
              </a:ext>
            </a:extLst>
          </p:cNvPr>
          <p:cNvPicPr>
            <a:picLocks noChangeAspect="1"/>
          </p:cNvPicPr>
          <p:nvPr/>
        </p:nvPicPr>
        <p:blipFill>
          <a:blip r:embed="rId2"/>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7AB53D2B-41E3-EDAD-68F0-DA53D6DB8537}"/>
              </a:ext>
            </a:extLst>
          </p:cNvPr>
          <p:cNvPicPr>
            <a:picLocks noChangeAspect="1"/>
          </p:cNvPicPr>
          <p:nvPr/>
        </p:nvPicPr>
        <p:blipFill>
          <a:blip r:embed="rId3"/>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C61D6AC3-C33F-72B5-C9C4-D527E4A8D0F2}"/>
              </a:ext>
            </a:extLst>
          </p:cNvPr>
          <p:cNvSpPr/>
          <p:nvPr/>
        </p:nvSpPr>
        <p:spPr>
          <a:xfrm>
            <a:off x="600075" y="4382757"/>
            <a:ext cx="6000749" cy="2062103"/>
          </a:xfrm>
          <a:prstGeom prst="rect">
            <a:avLst/>
          </a:prstGeom>
        </p:spPr>
        <p:txBody>
          <a:bodyPr wrap="square">
            <a:spAutoFit/>
          </a:bodyPr>
          <a:lstStyle/>
          <a:p>
            <a:pPr lvl="0" algn="just" fontAlgn="base">
              <a:spcAft>
                <a:spcPct val="0"/>
              </a:spcAft>
            </a:pPr>
            <a:r>
              <a:rPr lang="vi-VN" alt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Chợ nổi thường họp ở những đoạn sông thuận tiện cho việc đi lại bằng xuồng, ghe từ nhiều nơi đến.</a:t>
            </a:r>
            <a:endPar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1579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78A787F-08FC-060F-16D6-15028208604A}"/>
              </a:ext>
            </a:extLst>
          </p:cNvPr>
          <p:cNvSpPr/>
          <p:nvPr/>
        </p:nvSpPr>
        <p:spPr>
          <a:xfrm>
            <a:off x="247650" y="466725"/>
            <a:ext cx="114966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1EE92B-A27A-E5A1-A616-8809358F8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563419"/>
            <a:ext cx="5381336" cy="357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D9A2679-564F-DBEC-D3B3-5169885D9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4367143"/>
            <a:ext cx="2813627" cy="185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8FE29F6-9D7C-CA6B-57A7-FE287925B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774" y="2530763"/>
            <a:ext cx="5021163" cy="37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190DB9C-9A2C-4BDD-7A1C-733D2C5C6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709" y="4367142"/>
            <a:ext cx="2419927" cy="185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12">
            <a:extLst>
              <a:ext uri="{FF2B5EF4-FFF2-40B4-BE49-F238E27FC236}">
                <a16:creationId xmlns:a16="http://schemas.microsoft.com/office/drawing/2014/main" id="{2133601A-4B3D-FA17-1C3F-ADF6D97AF9C9}"/>
              </a:ext>
            </a:extLst>
          </p:cNvPr>
          <p:cNvSpPr txBox="1">
            <a:spLocks noChangeArrowheads="1"/>
          </p:cNvSpPr>
          <p:nvPr/>
        </p:nvSpPr>
        <p:spPr bwMode="auto">
          <a:xfrm>
            <a:off x="6301445" y="402053"/>
            <a:ext cx="50813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fontAlgn="base">
              <a:spcAft>
                <a:spcPct val="0"/>
              </a:spcAft>
            </a:pPr>
            <a:r>
              <a:rPr lang="vi-VN" alt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Hàng hóa được bán trên các ghe xuồng, chủ yếu là nông sản và các vật dụng cần thiết.</a:t>
            </a:r>
          </a:p>
        </p:txBody>
      </p:sp>
    </p:spTree>
    <p:extLst>
      <p:ext uri="{BB962C8B-B14F-4D97-AF65-F5344CB8AC3E}">
        <p14:creationId xmlns:p14="http://schemas.microsoft.com/office/powerpoint/2010/main" val="239350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E54D3-699A-BDAA-AB7D-7C5164DB1E68}"/>
              </a:ext>
            </a:extLst>
          </p:cNvPr>
          <p:cNvPicPr>
            <a:picLocks noChangeAspect="1"/>
          </p:cNvPicPr>
          <p:nvPr/>
        </p:nvPicPr>
        <p:blipFill rotWithShape="1">
          <a:blip r:embed="rId2"/>
          <a:srcRect t="1623"/>
          <a:stretch/>
        </p:blipFill>
        <p:spPr>
          <a:xfrm>
            <a:off x="0" y="0"/>
            <a:ext cx="12192000" cy="6857999"/>
          </a:xfrm>
          <a:prstGeom prst="rect">
            <a:avLst/>
          </a:prstGeom>
        </p:spPr>
      </p:pic>
      <p:sp>
        <p:nvSpPr>
          <p:cNvPr id="14" name="TextBox 13">
            <a:extLst>
              <a:ext uri="{FF2B5EF4-FFF2-40B4-BE49-F238E27FC236}">
                <a16:creationId xmlns:a16="http://schemas.microsoft.com/office/drawing/2014/main" id="{EFDB4889-9EB6-524B-FE1B-68F7839676C0}"/>
              </a:ext>
            </a:extLst>
          </p:cNvPr>
          <p:cNvSpPr txBox="1"/>
          <p:nvPr/>
        </p:nvSpPr>
        <p:spPr>
          <a:xfrm>
            <a:off x="2709174" y="-208012"/>
            <a:ext cx="7860547" cy="1260345"/>
          </a:xfrm>
          <a:prstGeom prst="rect">
            <a:avLst/>
          </a:prstGeom>
          <a:noFill/>
        </p:spPr>
        <p:txBody>
          <a:bodyPr wrap="square">
            <a:spAutoFit/>
          </a:bodyPr>
          <a:lstStyle/>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sv-SE" sz="66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3901D4E-3437-7D16-F462-36E3610D7669}"/>
              </a:ext>
            </a:extLst>
          </p:cNvPr>
          <p:cNvPicPr>
            <a:picLocks noChangeAspect="1"/>
          </p:cNvPicPr>
          <p:nvPr/>
        </p:nvPicPr>
        <p:blipFill>
          <a:blip r:embed="rId3"/>
          <a:stretch>
            <a:fillRect/>
          </a:stretch>
        </p:blipFill>
        <p:spPr>
          <a:xfrm>
            <a:off x="626653" y="1949084"/>
            <a:ext cx="10900593" cy="2578832"/>
          </a:xfrm>
          <a:prstGeom prst="rect">
            <a:avLst/>
          </a:prstGeom>
        </p:spPr>
      </p:pic>
    </p:spTree>
    <p:extLst>
      <p:ext uri="{BB962C8B-B14F-4D97-AF65-F5344CB8AC3E}">
        <p14:creationId xmlns:p14="http://schemas.microsoft.com/office/powerpoint/2010/main" val="2165593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8" descr="Vegetable Garden Clipart Images | Free Vectors, Stock Photos &amp; PSD | Pag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r="49275"/>
          <a:stretch/>
        </p:blipFill>
        <p:spPr bwMode="auto">
          <a:xfrm>
            <a:off x="3638659" y="2019232"/>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1"/>
            <p:extLst>
              <p:ext uri="{DAA4B4D4-6D71-4841-9C94-3DE7FCFB9230}">
                <p14:media xmlns:p14="http://schemas.microsoft.com/office/powerpoint/2010/main" r:embed="rId2">
                  <p14:trim end="147129.075"/>
                </p14:media>
              </p:ext>
            </p:extLst>
          </p:nvPr>
        </p:nvPicPr>
        <p:blipFill>
          <a:blip r:embed="rId8"/>
          <a:stretch>
            <a:fillRect/>
          </a:stretch>
        </p:blipFill>
        <p:spPr>
          <a:xfrm>
            <a:off x="390270" y="6849517"/>
            <a:ext cx="1081052" cy="1081052"/>
          </a:xfrm>
          <a:prstGeom prst="rect">
            <a:avLst/>
          </a:prstGeom>
        </p:spPr>
      </p:pic>
      <p:pic>
        <p:nvPicPr>
          <p:cNvPr id="8" name="Picture 4" descr="Grass Cartoon - Un Brin D Herbe - (1170x2335) Png Clipart Download">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393653" y="2179932"/>
            <a:ext cx="1333263" cy="24801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ass - Blades Of Grass Cartoon Clipart - Large Size Png Image - PikPng">
            <a:hlinkClick r:id="rId12"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3924" t="52605" r="65425" b="22138"/>
          <a:stretch/>
        </p:blipFill>
        <p:spPr bwMode="auto">
          <a:xfrm>
            <a:off x="1334258" y="4955252"/>
            <a:ext cx="1595677" cy="1558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ss - Blades Of Grass Cartoon Clipart - Large Size Png Image - PikPng">
            <a:hlinkClick r:id="rId15"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8637359" y="5445991"/>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ss - Blades Of Grass Cartoon Clipart - Large Size Png Image - PikPng">
            <a:hlinkClick r:id="rId9"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7645976" y="3259439"/>
            <a:ext cx="1093902" cy="14883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437093" y="133854"/>
            <a:ext cx="7665053" cy="1687154"/>
            <a:chOff x="2263473" y="367108"/>
            <a:chExt cx="7665053" cy="1499637"/>
          </a:xfrm>
        </p:grpSpPr>
        <p:sp>
          <p:nvSpPr>
            <p:cNvPr id="13" name="Rectangle 2"/>
            <p:cNvSpPr/>
            <p:nvPr/>
          </p:nvSpPr>
          <p:spPr>
            <a:xfrm>
              <a:off x="2263473" y="375812"/>
              <a:ext cx="7665053" cy="1415919"/>
            </a:xfrm>
            <a:custGeom>
              <a:avLst/>
              <a:gdLst>
                <a:gd name="connsiteX0" fmla="*/ 0 w 7665053"/>
                <a:gd name="connsiteY0" fmla="*/ 296809 h 1780854"/>
                <a:gd name="connsiteX1" fmla="*/ 296809 w 7665053"/>
                <a:gd name="connsiteY1" fmla="*/ 0 h 1780854"/>
                <a:gd name="connsiteX2" fmla="*/ 7368244 w 7665053"/>
                <a:gd name="connsiteY2" fmla="*/ 0 h 1780854"/>
                <a:gd name="connsiteX3" fmla="*/ 7665053 w 7665053"/>
                <a:gd name="connsiteY3" fmla="*/ 296809 h 1780854"/>
                <a:gd name="connsiteX4" fmla="*/ 7665053 w 7665053"/>
                <a:gd name="connsiteY4" fmla="*/ 1484045 h 1780854"/>
                <a:gd name="connsiteX5" fmla="*/ 7368244 w 7665053"/>
                <a:gd name="connsiteY5" fmla="*/ 1780854 h 1780854"/>
                <a:gd name="connsiteX6" fmla="*/ 296809 w 7665053"/>
                <a:gd name="connsiteY6" fmla="*/ 1780854 h 1780854"/>
                <a:gd name="connsiteX7" fmla="*/ 0 w 7665053"/>
                <a:gd name="connsiteY7" fmla="*/ 1484045 h 1780854"/>
                <a:gd name="connsiteX8" fmla="*/ 0 w 7665053"/>
                <a:gd name="connsiteY8" fmla="*/ 296809 h 1780854"/>
                <a:gd name="connsiteX0" fmla="*/ 0 w 7665053"/>
                <a:gd name="connsiteY0" fmla="*/ 296809 h 1780854"/>
                <a:gd name="connsiteX1" fmla="*/ 204212 w 7665053"/>
                <a:gd name="connsiteY1" fmla="*/ 0 h 1780854"/>
                <a:gd name="connsiteX2" fmla="*/ 7368244 w 7665053"/>
                <a:gd name="connsiteY2" fmla="*/ 0 h 1780854"/>
                <a:gd name="connsiteX3" fmla="*/ 7665053 w 7665053"/>
                <a:gd name="connsiteY3" fmla="*/ 296809 h 1780854"/>
                <a:gd name="connsiteX4" fmla="*/ 7665053 w 7665053"/>
                <a:gd name="connsiteY4" fmla="*/ 1484045 h 1780854"/>
                <a:gd name="connsiteX5" fmla="*/ 7368244 w 7665053"/>
                <a:gd name="connsiteY5" fmla="*/ 1780854 h 1780854"/>
                <a:gd name="connsiteX6" fmla="*/ 296809 w 7665053"/>
                <a:gd name="connsiteY6" fmla="*/ 1780854 h 1780854"/>
                <a:gd name="connsiteX7" fmla="*/ 0 w 7665053"/>
                <a:gd name="connsiteY7" fmla="*/ 1484045 h 1780854"/>
                <a:gd name="connsiteX8" fmla="*/ 0 w 7665053"/>
                <a:gd name="connsiteY8" fmla="*/ 296809 h 17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053" h="1780854">
                  <a:moveTo>
                    <a:pt x="0" y="296809"/>
                  </a:moveTo>
                  <a:cubicBezTo>
                    <a:pt x="0" y="132886"/>
                    <a:pt x="40289" y="0"/>
                    <a:pt x="204212" y="0"/>
                  </a:cubicBezTo>
                  <a:lnTo>
                    <a:pt x="7368244" y="0"/>
                  </a:lnTo>
                  <a:cubicBezTo>
                    <a:pt x="7532167" y="0"/>
                    <a:pt x="7665053" y="132886"/>
                    <a:pt x="7665053" y="296809"/>
                  </a:cubicBezTo>
                  <a:lnTo>
                    <a:pt x="7665053" y="1484045"/>
                  </a:lnTo>
                  <a:cubicBezTo>
                    <a:pt x="7665053" y="1647968"/>
                    <a:pt x="7532167" y="1780854"/>
                    <a:pt x="7368244" y="1780854"/>
                  </a:cubicBezTo>
                  <a:lnTo>
                    <a:pt x="296809" y="1780854"/>
                  </a:lnTo>
                  <a:cubicBezTo>
                    <a:pt x="132886" y="1780854"/>
                    <a:pt x="0" y="1647968"/>
                    <a:pt x="0" y="1484045"/>
                  </a:cubicBezTo>
                  <a:lnTo>
                    <a:pt x="0" y="296809"/>
                  </a:lnTo>
                  <a:close/>
                </a:path>
              </a:pathLst>
            </a:custGeom>
            <a:solidFill>
              <a:schemeClr val="accent2">
                <a:lumMod val="40000"/>
                <a:lumOff val="6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prstClr val="white"/>
                    </a:solidFill>
                  </a:ln>
                  <a:noFill/>
                  <a:effectLst/>
                  <a:uLnTx/>
                  <a:uFillTx/>
                  <a:latin typeface="Calibri" panose="020F0502020204030204"/>
                  <a:ea typeface="+mn-ea"/>
                  <a:cs typeface="+mn-cs"/>
                </a:rPr>
                <a:t> </a:t>
              </a:r>
              <a:r>
                <a:rPr kumimoji="0" lang="en-US" sz="6000" b="1" i="0" u="none" strike="noStrike" kern="1200" cap="none" spc="0" normalizeH="0" baseline="0" noProof="0" dirty="0">
                  <a:ln w="254000">
                    <a:solidFill>
                      <a:prstClr val="white"/>
                    </a:solidFill>
                  </a:ln>
                  <a:noFill/>
                  <a:effectLst/>
                  <a:uLnTx/>
                  <a:uFillTx/>
                  <a:latin typeface="#9Slide07 FS North Land Sans" panose="00000500000000000000" pitchFamily="2" charset="0"/>
                  <a:ea typeface="+mn-ea"/>
                  <a:cs typeface="+mn-cs"/>
                </a:rPr>
                <a:t>NHỔ CỎ VƯỜN RAU</a:t>
              </a:r>
            </a:p>
          </p:txBody>
        </p:sp>
        <p:sp>
          <p:nvSpPr>
            <p:cNvPr id="14" name="Rectangle 2"/>
            <p:cNvSpPr/>
            <p:nvPr/>
          </p:nvSpPr>
          <p:spPr>
            <a:xfrm>
              <a:off x="2302070" y="367108"/>
              <a:ext cx="7587858" cy="1499637"/>
            </a:xfrm>
            <a:prstGeom prst="flowChartAlternateProcess">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a:ln>
                    <a:noFill/>
                  </a:ln>
                  <a:solidFill>
                    <a:srgbClr val="FF0000"/>
                  </a:solidFill>
                  <a:effectLst/>
                  <a:uLnTx/>
                  <a:uFillTx/>
                  <a:latin typeface="#9Slide07 FS North Land Sans" panose="00000500000000000000" pitchFamily="2" charset="0"/>
                  <a:ea typeface="+mn-ea"/>
                  <a:cs typeface="+mn-cs"/>
                </a:rPr>
                <a:t>NHỔ CỎ VƯỜN RAU</a:t>
              </a:r>
            </a:p>
          </p:txBody>
        </p:sp>
      </p:grpSp>
      <p:pic>
        <p:nvPicPr>
          <p:cNvPr id="15" name="Picture 2" descr="Farmer Children are Holding Carrots clipart. Free download transparent .PNG  | Creazilla"/>
          <p:cNvPicPr>
            <a:picLocks noChangeAspect="1" noChangeArrowheads="1"/>
          </p:cNvPicPr>
          <p:nvPr/>
        </p:nvPicPr>
        <p:blipFill rotWithShape="1">
          <a:blip r:embed="rId1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0000" r="-725"/>
          <a:stretch/>
        </p:blipFill>
        <p:spPr bwMode="auto">
          <a:xfrm>
            <a:off x="8340790" y="2648705"/>
            <a:ext cx="1905000" cy="29027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14013" y="-753039"/>
            <a:ext cx="11336646" cy="3507343"/>
          </a:xfrm>
          <a:prstGeom prst="roundRect">
            <a:avLst/>
          </a:prstGeom>
          <a:solidFill>
            <a:srgbClr val="FFFFFF"/>
          </a:solidFill>
          <a:ln w="38100">
            <a:solidFill>
              <a:srgbClr val="7EC7AA"/>
            </a:solidFill>
            <a:prstDash val="sys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Vườn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tốt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đang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nhiều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bụi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chúng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nhổ</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17" name="TextBox 16"/>
          <p:cNvSpPr txBox="1"/>
          <p:nvPr/>
        </p:nvSpPr>
        <p:spPr>
          <a:xfrm>
            <a:off x="-1958891" y="-2438992"/>
            <a:ext cx="17244100" cy="2281476"/>
          </a:xfrm>
          <a:prstGeom prst="roundRect">
            <a:avLst/>
          </a:prstGeom>
          <a:solidFill>
            <a:srgbClr val="FFFFFF"/>
          </a:solidFill>
          <a:ln w="38100">
            <a:solidFill>
              <a:srgbClr val="7EC7AA"/>
            </a:solidFill>
            <a:prstDash val="sysDot"/>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biệt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bụi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bụi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slide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góc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phải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nhổ</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Notched Right Arrow 17">
            <a:hlinkClick r:id="rId17" action="ppaction://hlinksldjump"/>
          </p:cNvPr>
          <p:cNvSpPr/>
          <p:nvPr/>
        </p:nvSpPr>
        <p:spPr>
          <a:xfrm>
            <a:off x="10874477" y="6253316"/>
            <a:ext cx="1060353" cy="529609"/>
          </a:xfrm>
          <a:prstGeom prst="notchedRightArrow">
            <a:avLst/>
          </a:prstGeom>
          <a:ln>
            <a:solidFill>
              <a:schemeClr val="accent4">
                <a:lumMod val="50000"/>
              </a:schemeClr>
            </a:solidFill>
            <a:prstDash val="sysDash"/>
          </a:ln>
          <a:scene3d>
            <a:camera prst="orthographicFront"/>
            <a:lightRig rig="threePt" dir="t"/>
          </a:scene3d>
          <a:sp3d>
            <a:bevelT w="139700" h="139700" prst="divo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5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200"/>
                                        <p:tgtEl>
                                          <p:spTgt spid="16"/>
                                        </p:tgtEl>
                                      </p:cBhvr>
                                    </p:animEffect>
                                  </p:childTnLst>
                                </p:cTn>
                              </p:par>
                              <p:par>
                                <p:cTn id="8" presetID="1" presetClass="mediacall" presetSubtype="0" fill="hold" nodeType="withEffect">
                                  <p:stCondLst>
                                    <p:cond delay="0"/>
                                  </p:stCondLst>
                                  <p:childTnLst>
                                    <p:cmd type="call" cmd="playFrom(0.0)">
                                      <p:cBhvr>
                                        <p:cTn id="9" dur="1" fill="hold"/>
                                        <p:tgtEl>
                                          <p:spTgt spid="6"/>
                                        </p:tgtEl>
                                      </p:cBhvr>
                                    </p:cmd>
                                  </p:childTnLst>
                                </p:cTn>
                              </p:par>
                            </p:childTnLst>
                          </p:cTn>
                        </p:par>
                        <p:par>
                          <p:cTn id="10" fill="hold">
                            <p:stCondLst>
                              <p:cond delay="2200"/>
                            </p:stCondLst>
                            <p:childTnLst>
                              <p:par>
                                <p:cTn id="11" presetID="42" presetClass="exit" presetSubtype="0" fill="hold" grpId="1" nodeType="afterEffect">
                                  <p:stCondLst>
                                    <p:cond delay="3800"/>
                                  </p:stCondLst>
                                  <p:childTnLst>
                                    <p:animEffect transition="out" filter="fade">
                                      <p:cBhvr>
                                        <p:cTn id="12" dur="1000"/>
                                        <p:tgtEl>
                                          <p:spTgt spid="16"/>
                                        </p:tgtEl>
                                      </p:cBhvr>
                                    </p:animEffect>
                                    <p:anim calcmode="lin" valueType="num">
                                      <p:cBhvr>
                                        <p:cTn id="13" dur="1000"/>
                                        <p:tgtEl>
                                          <p:spTgt spid="16"/>
                                        </p:tgtEl>
                                        <p:attrNameLst>
                                          <p:attrName>ppt_x</p:attrName>
                                        </p:attrNameLst>
                                      </p:cBhvr>
                                      <p:tavLst>
                                        <p:tav tm="0">
                                          <p:val>
                                            <p:strVal val="ppt_x"/>
                                          </p:val>
                                        </p:tav>
                                        <p:tav tm="100000">
                                          <p:val>
                                            <p:strVal val="ppt_x"/>
                                          </p:val>
                                        </p:tav>
                                      </p:tavLst>
                                    </p:anim>
                                    <p:anim calcmode="lin" valueType="num">
                                      <p:cBhvr>
                                        <p:cTn id="14" dur="1000"/>
                                        <p:tgtEl>
                                          <p:spTgt spid="16"/>
                                        </p:tgtEl>
                                        <p:attrNameLst>
                                          <p:attrName>ppt_y</p:attrName>
                                        </p:attrNameLst>
                                      </p:cBhvr>
                                      <p:tavLst>
                                        <p:tav tm="0">
                                          <p:val>
                                            <p:strVal val="ppt_y"/>
                                          </p:val>
                                        </p:tav>
                                        <p:tav tm="100000">
                                          <p:val>
                                            <p:strVal val="ppt_y+.1"/>
                                          </p:val>
                                        </p:tav>
                                      </p:tavLst>
                                    </p:anim>
                                    <p:set>
                                      <p:cBhvr>
                                        <p:cTn id="15" dur="1" fill="hold">
                                          <p:stCondLst>
                                            <p:cond delay="999"/>
                                          </p:stCondLst>
                                        </p:cTn>
                                        <p:tgtEl>
                                          <p:spTgt spid="16"/>
                                        </p:tgtEl>
                                        <p:attrNameLst>
                                          <p:attrName>style.visibility</p:attrName>
                                        </p:attrNameLst>
                                      </p:cBhvr>
                                      <p:to>
                                        <p:strVal val="hidden"/>
                                      </p:to>
                                    </p:set>
                                  </p:childTnLst>
                                </p:cTn>
                              </p:par>
                              <p:par>
                                <p:cTn id="16" presetID="6" presetClass="entr" presetSubtype="32" fill="hold" nodeType="withEffect">
                                  <p:stCondLst>
                                    <p:cond delay="38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1100"/>
                                        <p:tgtEl>
                                          <p:spTgt spid="12"/>
                                        </p:tgtEl>
                                      </p:cBhvr>
                                    </p:animEffect>
                                  </p:childTnLst>
                                </p:cTn>
                              </p:par>
                            </p:childTnLst>
                          </p:cTn>
                        </p:par>
                        <p:par>
                          <p:cTn id="19" fill="hold">
                            <p:stCondLst>
                              <p:cond delay="7100"/>
                            </p:stCondLst>
                            <p:childTnLst>
                              <p:par>
                                <p:cTn id="20" presetID="32" presetClass="emph" presetSubtype="0" fill="hold" nodeType="after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 0 L 0 0 C -0.00378 0.00764 -0.00873 0.01342 -0.00873 0.0243 C -0.00873 0.02662 -0.00808 0.02893 -0.00756 0.03101 C -0.00599 0.03657 -0.00443 0.03958 -0.00118 0.04213 C 0.00117 0.04398 0.00625 0.04652 0.00625 0.04652 C 0.00716 0.05139 0.00898 0.05717 0.00625 0.06203 C 0.00507 0.06435 0.00286 0.06342 0.0013 0.06435 C -0.00326 0.06666 -0.00209 0.0662 -0.00625 0.07106 C -0.00664 0.07314 -0.00756 0.07523 -0.00756 0.07777 C -0.00756 0.08148 -0.00717 0.08541 -0.00625 0.08889 C -0.00508 0.09305 -0.00092 0.09722 0.0013 0.1 C 0.00182 0.10301 0.00377 0.11273 0.00377 0.11551 C 0.00377 0.12129 0.00299 0.12731 0.00247 0.13333 C 0.00091 0.1324 -0.00079 0.13171 -0.00248 0.13101 C -0.00456 0.13009 -0.00717 0.13125 -0.00873 0.1287 C -0.01042 0.12615 -0.01042 0.12129 -0.0112 0.11759 C -0.0112 0.11736 -0.00977 0.10208 -0.00873 0.1 C -0.00743 0.09699 -0.0056 0.0949 -0.00378 0.09328 C -0.00222 0.09189 -0.00039 0.09166 0.0013 0.09097 C 0.00455 0.0824 0.00833 0.07986 0.00507 0.07106 C 0.00403 0.06828 0.00273 0.06597 0.0013 0.06435 C 0.00013 0.06296 -0.00118 0.06296 -0.00248 0.06203 C -0.00456 0.05139 -0.0043 0.05578 -0.00248 0.03981 C -0.00222 0.0375 -0.00222 0.03495 -0.00118 0.03333 C -0.00026 0.03148 0.0013 0.03171 0.00247 0.03101 C 0.00455 0.02569 0.01106 0.01504 0.00625 0.00648 C 0.00442 0.00324 0.00117 0.00393 -0.00118 0.00208 C -0.00183 0.00162 -0.00013 0.00023 0 0 Z " pathEditMode="relative" ptsTypes="AAAAAAAAAAAAAAAAAAAAAAAAAAAAA">
                                      <p:cBhvr>
                                        <p:cTn id="29" dur="2000" fill="hold"/>
                                        <p:tgtEl>
                                          <p:spTgt spid="5"/>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 0 C -0.00378 0.00764 -0.00873 0.01342 -0.00873 0.0243 C -0.00873 0.02662 -0.00808 0.02893 -0.00756 0.03101 C -0.00599 0.03657 -0.00443 0.03958 -0.00118 0.04213 C 0.00117 0.04398 0.00625 0.04652 0.00625 0.04652 C 0.00716 0.05139 0.00898 0.05717 0.00625 0.06203 C 0.00507 0.06435 0.00286 0.06342 0.0013 0.06435 C -0.00326 0.06666 -0.00209 0.0662 -0.00625 0.07106 C -0.00664 0.07314 -0.00756 0.07523 -0.00756 0.07777 C -0.00756 0.08148 -0.00717 0.08541 -0.00625 0.08889 C -0.00508 0.09305 -0.00092 0.09722 0.0013 0.1 C 0.00182 0.10301 0.00377 0.11273 0.00377 0.11551 C 0.00377 0.12129 0.00299 0.12731 0.00247 0.13333 C 0.00091 0.1324 -0.00079 0.13171 -0.00248 0.13101 C -0.00456 0.13009 -0.00717 0.13125 -0.00873 0.1287 C -0.01042 0.12615 -0.01042 0.12129 -0.0112 0.11759 C -0.0112 0.11736 -0.00977 0.10208 -0.00873 0.1 C -0.00743 0.09699 -0.0056 0.0949 -0.00378 0.09328 C -0.00222 0.09189 -0.00039 0.09166 0.0013 0.09097 C 0.00455 0.0824 0.00833 0.07986 0.00507 0.07106 C 0.00403 0.06828 0.00273 0.06597 0.0013 0.06435 C 0.00013 0.06296 -0.00118 0.06296 -0.00248 0.06203 C -0.00456 0.05139 -0.0043 0.05578 -0.00248 0.03981 C -0.00222 0.0375 -0.00222 0.03495 -0.00118 0.03333 C -0.00026 0.03148 0.0013 0.03171 0.00247 0.03101 C 0.00455 0.02569 0.01106 0.01504 0.00625 0.00648 C 0.00442 0.00324 0.00117 0.00393 -0.00118 0.00208 C -0.00183 0.00162 -0.00013 0.00023 0 0 Z " pathEditMode="relative" ptsTypes="AAAAAAAAAAAAAAAAAAAAAAAAAAAAA">
                                      <p:cBhvr>
                                        <p:cTn id="31" dur="2000" fill="hold"/>
                                        <p:tgtEl>
                                          <p:spTgt spid="15"/>
                                        </p:tgtEl>
                                        <p:attrNameLst>
                                          <p:attrName>ppt_x</p:attrName>
                                          <p:attrName>ppt_y</p:attrName>
                                        </p:attrNameLst>
                                      </p:cBhvr>
                                    </p:animMotion>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18868" numSld="999">
                <p:cTn id="54" fill="hold" display="0">
                  <p:stCondLst>
                    <p:cond delay="indefinite"/>
                  </p:stCondLst>
                  <p:endCondLst>
                    <p:cond evt="onStopAudio" delay="0">
                      <p:tgtEl>
                        <p:sldTgt/>
                      </p:tgtEl>
                    </p:cond>
                  </p:endCondLst>
                </p:cTn>
                <p:tgtEl>
                  <p:spTgt spid="6"/>
                </p:tgtEl>
              </p:cMediaNode>
            </p:audio>
          </p:childTnLst>
        </p:cTn>
      </p:par>
    </p:tnLst>
    <p:bldLst>
      <p:bldP spid="16" grpId="0" animBg="1"/>
      <p:bldP spid="16" grpId="1"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34047" y="525031"/>
            <a:ext cx="5267056" cy="5632424"/>
            <a:chOff x="860475" y="593055"/>
            <a:chExt cx="5267056" cy="5632424"/>
          </a:xfrm>
        </p:grpSpPr>
        <p:pic>
          <p:nvPicPr>
            <p:cNvPr id="10" name="Picture 6">
              <a:extLst>
                <a:ext uri="{FF2B5EF4-FFF2-40B4-BE49-F238E27FC236}">
                  <a16:creationId xmlns:a16="http://schemas.microsoft.com/office/drawing/2014/main"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860475" y="1547978"/>
              <a:ext cx="5123853" cy="415498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1.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Hãy nêu những ví dụ cho thấy người dân Nam Bộ đã biết cách chung sống hài hoà với thiên nhiên.</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0882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Việt Nam đã có ý kiến với Campuchia việc giải tỏa nhà nổi có đông người  Việt sinh sống - Tuổi Trẻ Online">
            <a:extLst>
              <a:ext uri="{FF2B5EF4-FFF2-40B4-BE49-F238E27FC236}">
                <a16:creationId xmlns:a16="http://schemas.microsoft.com/office/drawing/2014/main" id="{B8F4CB68-1EDB-EB86-B39E-D93D67B62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577FD24-2EF7-AABD-A5F5-E8546726783D}"/>
              </a:ext>
            </a:extLst>
          </p:cNvPr>
          <p:cNvSpPr/>
          <p:nvPr/>
        </p:nvSpPr>
        <p:spPr>
          <a:xfrm>
            <a:off x="485775" y="28575"/>
            <a:ext cx="11401425" cy="14763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prstClr val="black"/>
                </a:solidFill>
                <a:latin typeface="Calibri" panose="020F0502020204030204" pitchFamily="34" charset="0"/>
                <a:cs typeface="Calibri" panose="020F0502020204030204" pitchFamily="34" charset="0"/>
              </a:rPr>
              <a:t>Ở những vùng ngập nước, người dân làm nhà dọc theo các sông ngòi, kênh rạch để tiện cho việc sinh hoạt. Ở những vùng đất cao, nhiều rừng rậm, người dân thường làm nhà ở chắc chắn hơn để sống an toàn.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79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5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Thế giới xuồng ghe Nam bộ">
            <a:extLst>
              <a:ext uri="{FF2B5EF4-FFF2-40B4-BE49-F238E27FC236}">
                <a16:creationId xmlns:a16="http://schemas.microsoft.com/office/drawing/2014/main" id="{2AED76AD-29F2-C561-9FBF-8DCEA2C9C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32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9F0F9F8-E184-FCB3-8E00-51759E69706C}"/>
              </a:ext>
            </a:extLst>
          </p:cNvPr>
          <p:cNvSpPr/>
          <p:nvPr/>
        </p:nvSpPr>
        <p:spPr>
          <a:xfrm>
            <a:off x="381000" y="85725"/>
            <a:ext cx="11401425" cy="7048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prstClr val="black"/>
                </a:solidFill>
                <a:latin typeface="Calibri" panose="020F0502020204030204" pitchFamily="34" charset="0"/>
                <a:cs typeface="Calibri" panose="020F0502020204030204" pitchFamily="34" charset="0"/>
              </a:rPr>
              <a:t> Sử dụng ghe, xuồng làm phương tiện đi lại chủ yếu ở vùng sông nước.</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41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E54D3-699A-BDAA-AB7D-7C5164DB1E68}"/>
              </a:ext>
            </a:extLst>
          </p:cNvPr>
          <p:cNvPicPr>
            <a:picLocks noChangeAspect="1"/>
          </p:cNvPicPr>
          <p:nvPr/>
        </p:nvPicPr>
        <p:blipFill rotWithShape="1">
          <a:blip r:embed="rId2"/>
          <a:srcRect t="1623"/>
          <a:stretch/>
        </p:blipFill>
        <p:spPr>
          <a:xfrm>
            <a:off x="0" y="0"/>
            <a:ext cx="12192000" cy="6857999"/>
          </a:xfrm>
          <a:prstGeom prst="rect">
            <a:avLst/>
          </a:prstGeom>
        </p:spPr>
      </p:pic>
      <p:sp>
        <p:nvSpPr>
          <p:cNvPr id="14" name="TextBox 13">
            <a:extLst>
              <a:ext uri="{FF2B5EF4-FFF2-40B4-BE49-F238E27FC236}">
                <a16:creationId xmlns:a16="http://schemas.microsoft.com/office/drawing/2014/main" id="{EFDB4889-9EB6-524B-FE1B-68F7839676C0}"/>
              </a:ext>
            </a:extLst>
          </p:cNvPr>
          <p:cNvSpPr txBox="1"/>
          <p:nvPr/>
        </p:nvSpPr>
        <p:spPr>
          <a:xfrm>
            <a:off x="2709174" y="-208012"/>
            <a:ext cx="7860547" cy="1260345"/>
          </a:xfrm>
          <a:prstGeom prst="rect">
            <a:avLst/>
          </a:prstGeom>
          <a:noFill/>
        </p:spPr>
        <p:txBody>
          <a:bodyPr wrap="square">
            <a:spAutoFit/>
          </a:bodyPr>
          <a:lstStyle/>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sv-SE" sz="66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07DB357-7594-2855-DB27-FC5BDAD49BD9}"/>
              </a:ext>
            </a:extLst>
          </p:cNvPr>
          <p:cNvPicPr>
            <a:picLocks noChangeAspect="1"/>
          </p:cNvPicPr>
          <p:nvPr/>
        </p:nvPicPr>
        <p:blipFill>
          <a:blip r:embed="rId3"/>
          <a:stretch>
            <a:fillRect/>
          </a:stretch>
        </p:blipFill>
        <p:spPr>
          <a:xfrm>
            <a:off x="945213" y="927162"/>
            <a:ext cx="9882473" cy="4432176"/>
          </a:xfrm>
          <a:prstGeom prst="rect">
            <a:avLst/>
          </a:prstGeom>
        </p:spPr>
      </p:pic>
    </p:spTree>
    <p:extLst>
      <p:ext uri="{BB962C8B-B14F-4D97-AF65-F5344CB8AC3E}">
        <p14:creationId xmlns:p14="http://schemas.microsoft.com/office/powerpoint/2010/main" val="719097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9AEF163D-2B0C-D4B9-06CB-908222DE8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1CEB39F-EA58-A8BA-933F-85B9787673EA}"/>
              </a:ext>
            </a:extLst>
          </p:cNvPr>
          <p:cNvGrpSpPr/>
          <p:nvPr/>
        </p:nvGrpSpPr>
        <p:grpSpPr>
          <a:xfrm>
            <a:off x="277367" y="562170"/>
            <a:ext cx="11637266" cy="2057401"/>
            <a:chOff x="2569573" y="404009"/>
            <a:chExt cx="14773550" cy="2057401"/>
          </a:xfrm>
        </p:grpSpPr>
        <p:sp>
          <p:nvSpPr>
            <p:cNvPr id="5" name="Rectangle: Rounded Corners 4">
              <a:extLst>
                <a:ext uri="{FF2B5EF4-FFF2-40B4-BE49-F238E27FC236}">
                  <a16:creationId xmlns:a16="http://schemas.microsoft.com/office/drawing/2014/main" id="{8DCF4B00-2A8C-BE4F-A20E-8973B44476AA}"/>
                </a:ext>
              </a:extLst>
            </p:cNvPr>
            <p:cNvSpPr/>
            <p:nvPr/>
          </p:nvSpPr>
          <p:spPr>
            <a:xfrm>
              <a:off x="2569573" y="404009"/>
              <a:ext cx="14773550" cy="205740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BFABC5DC-CD53-72A8-463F-EDFB68563DDF}"/>
                </a:ext>
              </a:extLst>
            </p:cNvPr>
            <p:cNvSpPr/>
            <p:nvPr/>
          </p:nvSpPr>
          <p:spPr>
            <a:xfrm>
              <a:off x="2760136" y="544370"/>
              <a:ext cx="14392424" cy="1776679"/>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934237"/>
                  </a:solidFill>
                  <a:effectLst/>
                  <a:uLnTx/>
                  <a:uFillTx/>
                  <a:latin typeface="Calibri" panose="020F0502020204030204"/>
                  <a:ea typeface="+mn-ea"/>
                  <a:cs typeface="+mn-cs"/>
                </a:rPr>
                <a:t>Trò</a:t>
              </a:r>
              <a:r>
                <a:rPr kumimoji="0" lang="en-US" sz="6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934237"/>
                  </a:solidFill>
                  <a:effectLst/>
                  <a:uLnTx/>
                  <a:uFillTx/>
                  <a:latin typeface="Calibri" panose="020F0502020204030204"/>
                  <a:ea typeface="+mn-ea"/>
                  <a:cs typeface="+mn-cs"/>
                </a:rPr>
                <a:t>chơi</a:t>
              </a:r>
              <a:r>
                <a:rPr kumimoji="0" lang="en-US" sz="6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lang="en-US" sz="6000" b="1" dirty="0">
                  <a:solidFill>
                    <a:srgbClr val="934237"/>
                  </a:solidFill>
                  <a:latin typeface="Calibri" panose="020F0502020204030204"/>
                </a:rPr>
                <a:t>H</a:t>
              </a:r>
              <a:r>
                <a:rPr kumimoji="0" lang="vi-VN" sz="6000" b="1" i="0" u="none" strike="noStrike" kern="1200" cap="none" spc="0" normalizeH="0" baseline="0" noProof="0" dirty="0">
                  <a:ln>
                    <a:noFill/>
                  </a:ln>
                  <a:solidFill>
                    <a:srgbClr val="934237"/>
                  </a:solidFill>
                  <a:effectLst/>
                  <a:uLnTx/>
                  <a:uFillTx/>
                  <a:latin typeface="Calibri" panose="020F0502020204030204"/>
                  <a:ea typeface="+mn-ea"/>
                  <a:cs typeface="+mn-cs"/>
                </a:rPr>
                <a:t>ướng dẫn viên du lịch </a:t>
              </a:r>
              <a:endParaRPr kumimoji="0" lang="en-US" sz="6000" b="1" i="0" u="none" strike="noStrike" kern="1200" cap="none" spc="0" normalizeH="0" baseline="0" noProof="0" dirty="0">
                <a:ln>
                  <a:noFill/>
                </a:ln>
                <a:solidFill>
                  <a:srgbClr val="934237"/>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381F404-558E-85C5-47A1-6E121D961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675" y="3221293"/>
            <a:ext cx="3793490" cy="3777068"/>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FB48304B-753C-98A4-5A98-6F0B8C8DA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67" y="3260846"/>
            <a:ext cx="3350197" cy="491471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E6BD3B-74EF-9C1B-2C23-BAC28D76B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3504" y="3260846"/>
            <a:ext cx="3350197" cy="4834606"/>
          </a:xfrm>
          <a:prstGeom prst="rect">
            <a:avLst/>
          </a:prstGeom>
        </p:spPr>
      </p:pic>
    </p:spTree>
    <p:extLst>
      <p:ext uri="{BB962C8B-B14F-4D97-AF65-F5344CB8AC3E}">
        <p14:creationId xmlns:p14="http://schemas.microsoft.com/office/powerpoint/2010/main" val="17381860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32" presetClass="emph" presetSubtype="0" fill="hold" nodeType="withEffect">
                                      <p:stCondLst>
                                        <p:cond delay="100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par>
                                    <p:cTn id="9" presetID="32" presetClass="emph" presetSubtype="0" fill="hold" nodeType="withEffect">
                                      <p:stCondLst>
                                        <p:cond delay="100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9AEF163D-2B0C-D4B9-06CB-908222DE8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03CDEAC-CEDE-7FE9-40A7-60D102896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57200"/>
            <a:ext cx="6858000" cy="6858000"/>
          </a:xfrm>
          <a:prstGeom prst="rect">
            <a:avLst/>
          </a:prstGeom>
        </p:spPr>
      </p:pic>
      <p:pic>
        <p:nvPicPr>
          <p:cNvPr id="10" name="Picture 9">
            <a:extLst>
              <a:ext uri="{FF2B5EF4-FFF2-40B4-BE49-F238E27FC236}">
                <a16:creationId xmlns:a16="http://schemas.microsoft.com/office/drawing/2014/main" id="{5673850E-24A3-5E9A-A813-C8BC0F523567}"/>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8900" y="991629"/>
            <a:ext cx="8550275" cy="3713721"/>
          </a:xfrm>
          <a:prstGeom prst="rect">
            <a:avLst/>
          </a:prstGeom>
        </p:spPr>
      </p:pic>
      <p:sp>
        <p:nvSpPr>
          <p:cNvPr id="11" name="Text Box 5">
            <a:extLst>
              <a:ext uri="{FF2B5EF4-FFF2-40B4-BE49-F238E27FC236}">
                <a16:creationId xmlns:a16="http://schemas.microsoft.com/office/drawing/2014/main" id="{05E7FA52-8FB0-14C0-26AE-751F15362F1B}"/>
              </a:ext>
            </a:extLst>
          </p:cNvPr>
          <p:cNvSpPr txBox="1">
            <a:spLocks noChangeArrowheads="1"/>
          </p:cNvSpPr>
          <p:nvPr/>
        </p:nvSpPr>
        <p:spPr bwMode="auto">
          <a:xfrm>
            <a:off x="456672" y="1387277"/>
            <a:ext cx="722047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lvl="0" algn="ctr" eaLnBrk="1" fontAlgn="base" hangingPunct="1">
              <a:spcBef>
                <a:spcPct val="50000"/>
              </a:spcBef>
              <a:spcAft>
                <a:spcPct val="0"/>
              </a:spcAft>
              <a:defRPr/>
            </a:pPr>
            <a:r>
              <a:rPr lang="en-US" sz="5400" dirty="0" err="1">
                <a:solidFill>
                  <a:srgbClr val="0070C0"/>
                </a:solidFill>
              </a:rPr>
              <a:t>Từng</a:t>
            </a:r>
            <a:r>
              <a:rPr lang="en-US" sz="5400" dirty="0">
                <a:solidFill>
                  <a:srgbClr val="0070C0"/>
                </a:solidFill>
              </a:rPr>
              <a:t> </a:t>
            </a:r>
            <a:r>
              <a:rPr lang="en-US" sz="5400" dirty="0" err="1">
                <a:solidFill>
                  <a:srgbClr val="0070C0"/>
                </a:solidFill>
              </a:rPr>
              <a:t>nhóm</a:t>
            </a:r>
            <a:r>
              <a:rPr lang="en-US" sz="5400" dirty="0">
                <a:solidFill>
                  <a:srgbClr val="0070C0"/>
                </a:solidFill>
              </a:rPr>
              <a:t> </a:t>
            </a:r>
            <a:r>
              <a:rPr lang="en-US" sz="5400" dirty="0" err="1">
                <a:solidFill>
                  <a:srgbClr val="0070C0"/>
                </a:solidFill>
              </a:rPr>
              <a:t>cử</a:t>
            </a:r>
            <a:r>
              <a:rPr lang="en-US" sz="5400" dirty="0">
                <a:solidFill>
                  <a:srgbClr val="0070C0"/>
                </a:solidFill>
              </a:rPr>
              <a:t> </a:t>
            </a:r>
            <a:r>
              <a:rPr lang="en-US" sz="5400" dirty="0" err="1">
                <a:solidFill>
                  <a:srgbClr val="0070C0"/>
                </a:solidFill>
              </a:rPr>
              <a:t>bạn</a:t>
            </a:r>
            <a:r>
              <a:rPr lang="en-US" sz="5400" dirty="0">
                <a:solidFill>
                  <a:srgbClr val="0070C0"/>
                </a:solidFill>
              </a:rPr>
              <a:t> </a:t>
            </a:r>
            <a:r>
              <a:rPr lang="en-US" sz="5400" dirty="0" err="1">
                <a:solidFill>
                  <a:srgbClr val="0070C0"/>
                </a:solidFill>
              </a:rPr>
              <a:t>của</a:t>
            </a:r>
            <a:r>
              <a:rPr lang="en-US" sz="5400" dirty="0">
                <a:solidFill>
                  <a:srgbClr val="0070C0"/>
                </a:solidFill>
              </a:rPr>
              <a:t> </a:t>
            </a:r>
            <a:r>
              <a:rPr lang="en-US" sz="5400" dirty="0" err="1">
                <a:solidFill>
                  <a:srgbClr val="0070C0"/>
                </a:solidFill>
              </a:rPr>
              <a:t>nhóm</a:t>
            </a:r>
            <a:r>
              <a:rPr lang="en-US" sz="5400" dirty="0">
                <a:solidFill>
                  <a:srgbClr val="0070C0"/>
                </a:solidFill>
              </a:rPr>
              <a:t> </a:t>
            </a:r>
            <a:r>
              <a:rPr lang="en-US" sz="5400" dirty="0" err="1">
                <a:solidFill>
                  <a:srgbClr val="0070C0"/>
                </a:solidFill>
              </a:rPr>
              <a:t>mình</a:t>
            </a:r>
            <a:r>
              <a:rPr lang="en-US" sz="5400" dirty="0">
                <a:solidFill>
                  <a:srgbClr val="0070C0"/>
                </a:solidFill>
              </a:rPr>
              <a:t> </a:t>
            </a:r>
            <a:r>
              <a:rPr lang="en-US" sz="5400" dirty="0" err="1">
                <a:solidFill>
                  <a:srgbClr val="0070C0"/>
                </a:solidFill>
              </a:rPr>
              <a:t>lên</a:t>
            </a:r>
            <a:r>
              <a:rPr lang="en-US" sz="5400" dirty="0">
                <a:solidFill>
                  <a:srgbClr val="0070C0"/>
                </a:solidFill>
              </a:rPr>
              <a:t> </a:t>
            </a:r>
            <a:r>
              <a:rPr lang="en-US" sz="5400" dirty="0" err="1">
                <a:solidFill>
                  <a:srgbClr val="0070C0"/>
                </a:solidFill>
              </a:rPr>
              <a:t>giới</a:t>
            </a:r>
            <a:r>
              <a:rPr lang="en-US" sz="5400" dirty="0">
                <a:solidFill>
                  <a:srgbClr val="0070C0"/>
                </a:solidFill>
              </a:rPr>
              <a:t> </a:t>
            </a:r>
            <a:r>
              <a:rPr lang="en-US" sz="5400" dirty="0" err="1">
                <a:solidFill>
                  <a:srgbClr val="0070C0"/>
                </a:solidFill>
              </a:rPr>
              <a:t>thiệu</a:t>
            </a:r>
            <a:r>
              <a:rPr lang="en-US" sz="5400" dirty="0">
                <a:solidFill>
                  <a:srgbClr val="0070C0"/>
                </a:solidFill>
              </a:rPr>
              <a:t> </a:t>
            </a:r>
            <a:r>
              <a:rPr lang="en-US" sz="5400" dirty="0" err="1">
                <a:solidFill>
                  <a:srgbClr val="0070C0"/>
                </a:solidFill>
              </a:rPr>
              <a:t>về</a:t>
            </a:r>
            <a:r>
              <a:rPr lang="en-US" sz="5400" dirty="0">
                <a:solidFill>
                  <a:srgbClr val="0070C0"/>
                </a:solidFill>
              </a:rPr>
              <a:t> </a:t>
            </a:r>
            <a:r>
              <a:rPr lang="en-US" sz="5400" dirty="0" err="1">
                <a:solidFill>
                  <a:srgbClr val="0070C0"/>
                </a:solidFill>
              </a:rPr>
              <a:t>chợ</a:t>
            </a:r>
            <a:r>
              <a:rPr lang="en-US" sz="5400" dirty="0">
                <a:solidFill>
                  <a:srgbClr val="0070C0"/>
                </a:solidFill>
              </a:rPr>
              <a:t> </a:t>
            </a:r>
            <a:r>
              <a:rPr lang="en-US" sz="5400" dirty="0" err="1">
                <a:solidFill>
                  <a:srgbClr val="0070C0"/>
                </a:solidFill>
              </a:rPr>
              <a:t>nổi</a:t>
            </a:r>
            <a:r>
              <a:rPr lang="en-US" sz="5400" dirty="0">
                <a:solidFill>
                  <a:srgbClr val="0070C0"/>
                </a:solidFill>
              </a:rPr>
              <a:t>.</a:t>
            </a:r>
            <a:endParaRPr kumimoji="0" lang="en-US" sz="5400" b="0" i="1"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77282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22">
            <a:extLst>
              <a:ext uri="{FF2B5EF4-FFF2-40B4-BE49-F238E27FC236}">
                <a16:creationId xmlns:a16="http://schemas.microsoft.com/office/drawing/2014/main" id="{1946D662-F7E7-4D13-8918-9AF250A489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pic>
        <p:nvPicPr>
          <p:cNvPr id="5" name="Picture 4">
            <a:extLst>
              <a:ext uri="{FF2B5EF4-FFF2-40B4-BE49-F238E27FC236}">
                <a16:creationId xmlns:a16="http://schemas.microsoft.com/office/drawing/2014/main" id="{2B96D89E-4FE4-2B90-1AA2-606D1AC52A99}"/>
              </a:ext>
            </a:extLst>
          </p:cNvPr>
          <p:cNvPicPr>
            <a:picLocks noChangeAspect="1"/>
          </p:cNvPicPr>
          <p:nvPr/>
        </p:nvPicPr>
        <p:blipFill>
          <a:blip r:embed="rId5"/>
          <a:stretch>
            <a:fillRect/>
          </a:stretch>
        </p:blipFill>
        <p:spPr>
          <a:xfrm>
            <a:off x="1808492" y="320586"/>
            <a:ext cx="8575015" cy="4591048"/>
          </a:xfrm>
          <a:prstGeom prst="rect">
            <a:avLst/>
          </a:prstGeom>
        </p:spPr>
      </p:pic>
    </p:spTree>
    <p:extLst>
      <p:ext uri="{BB962C8B-B14F-4D97-AF65-F5344CB8AC3E}">
        <p14:creationId xmlns:p14="http://schemas.microsoft.com/office/powerpoint/2010/main" val="989272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5"/>
                                        </p:tgtEl>
                                        <p:attrNameLst>
                                          <p:attrName>r</p:attrName>
                                        </p:attrNameLst>
                                      </p:cBhvr>
                                    </p:animRot>
                                    <p:animRot by="-240000">
                                      <p:cBhvr>
                                        <p:cTn id="12" dur="500" fill="hold">
                                          <p:stCondLst>
                                            <p:cond delay="500"/>
                                          </p:stCondLst>
                                        </p:cTn>
                                        <p:tgtEl>
                                          <p:spTgt spid="5"/>
                                        </p:tgtEl>
                                        <p:attrNameLst>
                                          <p:attrName>r</p:attrName>
                                        </p:attrNameLst>
                                      </p:cBhvr>
                                    </p:animRot>
                                    <p:animRot by="240000">
                                      <p:cBhvr>
                                        <p:cTn id="13" dur="500" fill="hold">
                                          <p:stCondLst>
                                            <p:cond delay="1000"/>
                                          </p:stCondLst>
                                        </p:cTn>
                                        <p:tgtEl>
                                          <p:spTgt spid="5"/>
                                        </p:tgtEl>
                                        <p:attrNameLst>
                                          <p:attrName>r</p:attrName>
                                        </p:attrNameLst>
                                      </p:cBhvr>
                                    </p:animRot>
                                    <p:animRot by="-240000">
                                      <p:cBhvr>
                                        <p:cTn id="14" dur="500" fill="hold">
                                          <p:stCondLst>
                                            <p:cond delay="1500"/>
                                          </p:stCondLst>
                                        </p:cTn>
                                        <p:tgtEl>
                                          <p:spTgt spid="5"/>
                                        </p:tgtEl>
                                        <p:attrNameLst>
                                          <p:attrName>r</p:attrName>
                                        </p:attrNameLst>
                                      </p:cBhvr>
                                    </p:animRot>
                                    <p:animRot by="120000">
                                      <p:cBhvr>
                                        <p:cTn id="15" dur="500" fill="hold">
                                          <p:stCondLst>
                                            <p:cond delay="2000"/>
                                          </p:stCondLst>
                                        </p:cTn>
                                        <p:tgtEl>
                                          <p:spTgt spid="5"/>
                                        </p:tgtEl>
                                        <p:attrNameLst>
                                          <p:attrName>r</p:attrName>
                                        </p:attrNameLst>
                                      </p:cBhvr>
                                    </p:animRot>
                                  </p:childTnLst>
                                </p:cTn>
                              </p:par>
                              <p:par>
                                <p:cTn id="16" presetID="10" presetClass="entr" presetSubtype="0" repeatCount="indefinite"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Vegetable Garden Clipart Images | Free Vectors, Stock Photos &amp; PSD | Page 5">
            <a:extLst>
              <a:ext uri="{FF2B5EF4-FFF2-40B4-BE49-F238E27FC236}">
                <a16:creationId xmlns:a16="http://schemas.microsoft.com/office/drawing/2014/main" id="{24EF8643-65E5-5F39-A1D1-2CF0F0673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33388" y="3581400"/>
            <a:ext cx="8006013" cy="3165856"/>
          </a:xfrm>
          <a:prstGeom prst="roundRect">
            <a:avLst/>
          </a:prstGeom>
          <a:solidFill>
            <a:schemeClr val="bg1">
              <a:alpha val="76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981325" y="3980415"/>
            <a:ext cx="6953250" cy="21060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b="1" dirty="0">
                <a:solidFill>
                  <a:srgbClr val="70AD47"/>
                </a:solidFill>
                <a:latin typeface="Cambria" panose="02040503050406030204" pitchFamily="18" charset="0"/>
                <a:ea typeface="Cambria" panose="02040503050406030204" pitchFamily="18" charset="0"/>
                <a:cs typeface="Arial-Rounded" pitchFamily="34" charset="0"/>
              </a:rPr>
              <a:t>Các dân tộc sinh sống ở vùng Nam Bộ là: Kinh, Khơ-me, Chăm, Hoa.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3274" y="3685408"/>
            <a:ext cx="725543" cy="711583"/>
          </a:xfrm>
          <a:prstGeom prst="rect">
            <a:avLst/>
          </a:prstGeom>
        </p:spPr>
      </p:pic>
      <p:sp>
        <p:nvSpPr>
          <p:cNvPr id="11" name="Cloud Callout 10"/>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UTM Avo" panose="02040603050506020204" pitchFamily="18" charset="0"/>
              <a:ea typeface="Arial-Rounded" pitchFamily="34" charset="0"/>
              <a:cs typeface="Arial-Rounded" pitchFamily="34" charset="0"/>
            </a:endParaRPr>
          </a:p>
        </p:txBody>
      </p:sp>
      <p:sp>
        <p:nvSpPr>
          <p:cNvPr id="12" name="TextBox 11"/>
          <p:cNvSpPr txBox="1"/>
          <p:nvPr/>
        </p:nvSpPr>
        <p:spPr>
          <a:xfrm>
            <a:off x="4647294" y="469272"/>
            <a:ext cx="6583186" cy="1200329"/>
          </a:xfrm>
          <a:prstGeom prst="rect">
            <a:avLst/>
          </a:prstGeom>
          <a:noFill/>
        </p:spPr>
        <p:txBody>
          <a:bodyPr wrap="square" rtlCol="0">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cs typeface="Arial-Rounded" pitchFamily="34" charset="0"/>
              </a:rPr>
              <a:t>Kể</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tên</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một</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số</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dân</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tộc</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sinh</a:t>
            </a:r>
            <a:r>
              <a:rPr lang="en-US" sz="3600" b="1" dirty="0">
                <a:solidFill>
                  <a:prstClr val="black"/>
                </a:solidFill>
                <a:latin typeface="Cambria" panose="02040503050406030204" pitchFamily="18" charset="0"/>
                <a:ea typeface="Cambria" panose="02040503050406030204" pitchFamily="18" charset="0"/>
                <a:cs typeface="Arial-Rounded" pitchFamily="34" charset="0"/>
              </a:rPr>
              <a:t>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sống</a:t>
            </a:r>
            <a:r>
              <a:rPr lang="en-US" sz="3600" b="1" dirty="0">
                <a:solidFill>
                  <a:prstClr val="black"/>
                </a:solidFill>
                <a:latin typeface="Cambria" panose="02040503050406030204" pitchFamily="18" charset="0"/>
                <a:ea typeface="Cambria" panose="02040503050406030204" pitchFamily="18" charset="0"/>
                <a:cs typeface="Arial-Rounded" pitchFamily="34" charset="0"/>
              </a:rPr>
              <a:t> ở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vùng</a:t>
            </a:r>
            <a:r>
              <a:rPr lang="en-US" sz="3600" b="1" dirty="0">
                <a:solidFill>
                  <a:prstClr val="black"/>
                </a:solidFill>
                <a:latin typeface="Cambria" panose="02040503050406030204" pitchFamily="18" charset="0"/>
                <a:ea typeface="Cambria" panose="02040503050406030204" pitchFamily="18" charset="0"/>
                <a:cs typeface="Arial-Rounded" pitchFamily="34" charset="0"/>
              </a:rPr>
              <a:t> Nam </a:t>
            </a:r>
            <a:r>
              <a:rPr lang="en-US" sz="3600" b="1" dirty="0" err="1">
                <a:solidFill>
                  <a:prstClr val="black"/>
                </a:solidFill>
                <a:latin typeface="Cambria" panose="02040503050406030204" pitchFamily="18" charset="0"/>
                <a:ea typeface="Cambria" panose="02040503050406030204" pitchFamily="18" charset="0"/>
                <a:cs typeface="Arial-Rounded" pitchFamily="34" charset="0"/>
              </a:rPr>
              <a:t>Bộ</a:t>
            </a:r>
            <a:r>
              <a:rPr lang="en-US" sz="3600" b="1" dirty="0">
                <a:solidFill>
                  <a:prstClr val="black"/>
                </a:solidFill>
                <a:latin typeface="Cambria" panose="02040503050406030204" pitchFamily="18" charset="0"/>
                <a:ea typeface="Cambria" panose="02040503050406030204" pitchFamily="18" charset="0"/>
                <a:cs typeface="Arial-Rounded"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3" name="sóc"/>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09539" y="3473416"/>
            <a:ext cx="1364284" cy="13642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ownload Vegetable Clip Art ~ Free Clipart of Vegetables: Mushroom,  Tomatoe, Carrot &amp;amp; More | Fruits drawing, Clip art, Fre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680" y="128217"/>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90681" y="5200650"/>
            <a:ext cx="1401676" cy="155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Vegetable Garden Clipart Images | Free Vectors, Stock Photos &amp; PSD | Page 5">
            <a:extLst>
              <a:ext uri="{FF2B5EF4-FFF2-40B4-BE49-F238E27FC236}">
                <a16:creationId xmlns:a16="http://schemas.microsoft.com/office/drawing/2014/main" id="{BF9A2541-1410-92F2-5A38-DA1B117B5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0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10134" y="2223759"/>
            <a:ext cx="9352345" cy="4437346"/>
          </a:xfrm>
          <a:prstGeom prst="roundRect">
            <a:avLst/>
          </a:prstGeom>
          <a:solidFill>
            <a:schemeClr val="bg1">
              <a:alpha val="77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499058" y="3486151"/>
            <a:ext cx="7792849" cy="201279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000" dirty="0">
                <a:solidFill>
                  <a:srgbClr val="002060"/>
                </a:solidFill>
                <a:latin typeface="Cambria" panose="02040503050406030204" pitchFamily="18" charset="0"/>
                <a:ea typeface="Cambria" panose="02040503050406030204" pitchFamily="18" charset="0"/>
                <a:cs typeface="Arial-Rounded" pitchFamily="34" charset="0"/>
              </a:rPr>
              <a:t>Dân cư phân bố không đều, tập trung ở các đô thị và các dải đất phù sa ven sông Tiền, sông Hậu.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5020" y="4827024"/>
            <a:ext cx="725543" cy="711583"/>
          </a:xfrm>
          <a:prstGeom prst="rect">
            <a:avLst/>
          </a:prstGeom>
        </p:spPr>
      </p:pic>
      <p:sp>
        <p:nvSpPr>
          <p:cNvPr id="11" name="Cloud Callout 10"/>
          <p:cNvSpPr/>
          <p:nvPr/>
        </p:nvSpPr>
        <p:spPr>
          <a:xfrm>
            <a:off x="4114800" y="154551"/>
            <a:ext cx="7315200" cy="2206684"/>
          </a:xfrm>
          <a:prstGeom prst="cloudCallout">
            <a:avLst>
              <a:gd name="adj1" fmla="val -59602"/>
              <a:gd name="adj2" fmla="val 12165"/>
            </a:avLst>
          </a:prstGeom>
          <a:solidFill>
            <a:srgbClr val="FFD44B"/>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UTM Avo" panose="02040603050506020204" pitchFamily="18" charset="0"/>
              <a:ea typeface="Arial-Rounded" pitchFamily="34" charset="0"/>
              <a:cs typeface="Arial-Rounded" pitchFamily="34" charset="0"/>
            </a:endParaRPr>
          </a:p>
        </p:txBody>
      </p:sp>
      <p:sp>
        <p:nvSpPr>
          <p:cNvPr id="12" name="TextBox 11"/>
          <p:cNvSpPr txBox="1"/>
          <p:nvPr/>
        </p:nvSpPr>
        <p:spPr>
          <a:xfrm>
            <a:off x="4632278" y="517058"/>
            <a:ext cx="6394543" cy="1323439"/>
          </a:xfrm>
          <a:prstGeom prst="rect">
            <a:avLst/>
          </a:prstGeom>
          <a:noFill/>
        </p:spPr>
        <p:txBody>
          <a:bodyPr wrap="square" rtlCol="0">
            <a:spAutoFit/>
          </a:bodyPr>
          <a:lstStyle/>
          <a:p>
            <a:pPr algn="ctr"/>
            <a:r>
              <a:rPr lang="nl-NL" sz="4000" b="1" dirty="0"/>
              <a:t>Nêu đặc điểm phân bố dân cư của vùng Nam Bộ.</a:t>
            </a:r>
            <a:endParaRPr lang="en-US" sz="4000" b="1" dirty="0"/>
          </a:p>
        </p:txBody>
      </p:sp>
      <p:pic>
        <p:nvPicPr>
          <p:cNvPr id="13" name="sóc"/>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75048" y="3554330"/>
            <a:ext cx="1364284" cy="1539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ownload Vegetable Clip Art ~ Free Clipart of Vegetables: Mushroom,  Tomatoe, Carrot &amp;amp; More | Fruits drawing, Clip art, Fre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405" y="-10564"/>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8025" y="5479288"/>
            <a:ext cx="1167181" cy="129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Vegetable Garden Clipart Images | Free Vectors, Stock Photos &amp; PSD | Page 5">
            <a:extLst>
              <a:ext uri="{FF2B5EF4-FFF2-40B4-BE49-F238E27FC236}">
                <a16:creationId xmlns:a16="http://schemas.microsoft.com/office/drawing/2014/main" id="{A3592172-2814-D20A-E276-3E24FE393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30"/>
            <a:ext cx="12192000" cy="6859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41142" y="2652602"/>
            <a:ext cx="10431723" cy="4074785"/>
          </a:xfrm>
          <a:prstGeom prst="roundRect">
            <a:avLst/>
          </a:prstGeom>
          <a:solidFill>
            <a:schemeClr val="bg1">
              <a:alpha val="77000"/>
            </a:schemeClr>
          </a:solidFill>
          <a:ln>
            <a:solidFill>
              <a:schemeClr val="accent1">
                <a:lumMod val="75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787741" y="3898451"/>
            <a:ext cx="8146666" cy="22165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200" dirty="0">
                <a:solidFill>
                  <a:srgbClr val="002060"/>
                </a:solidFill>
                <a:ea typeface="Arial-Rounded" pitchFamily="34" charset="0"/>
                <a:cs typeface="Arial-Rounded" pitchFamily="34" charset="0"/>
              </a:rPr>
              <a:t>Nam Bộ có nguồn nguyên liệu và lao động dồi dào, lại được đầu tư xây dựng nhiều nhà máy nên đã trở thành vùng sản xuất công nghiệp lớn nhất nước ta.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7526" y="3499736"/>
            <a:ext cx="725543" cy="711583"/>
          </a:xfrm>
          <a:prstGeom prst="rect">
            <a:avLst/>
          </a:prstGeom>
        </p:spPr>
      </p:pic>
      <p:sp>
        <p:nvSpPr>
          <p:cNvPr id="11" name="Cloud Callout 10"/>
          <p:cNvSpPr/>
          <p:nvPr/>
        </p:nvSpPr>
        <p:spPr>
          <a:xfrm>
            <a:off x="4140821" y="268642"/>
            <a:ext cx="7315200" cy="2403515"/>
          </a:xfrm>
          <a:prstGeom prst="cloudCallout">
            <a:avLst>
              <a:gd name="adj1" fmla="val -59602"/>
              <a:gd name="adj2" fmla="val 12165"/>
            </a:avLst>
          </a:prstGeom>
          <a:solidFill>
            <a:schemeClr val="accent2">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2" name="TextBox 11"/>
          <p:cNvSpPr txBox="1"/>
          <p:nvPr/>
        </p:nvSpPr>
        <p:spPr>
          <a:xfrm>
            <a:off x="4580538" y="675551"/>
            <a:ext cx="6415552" cy="1754326"/>
          </a:xfrm>
          <a:prstGeom prst="rect">
            <a:avLst/>
          </a:prstGeom>
          <a:noFill/>
        </p:spPr>
        <p:txBody>
          <a:bodyPr wrap="square" rtlCol="0">
            <a:spAutoFit/>
          </a:bodyPr>
          <a:lstStyle/>
          <a:p>
            <a:pPr lvl="0" algn="ctr">
              <a:defRPr/>
            </a:pPr>
            <a:r>
              <a:rPr lang="vi-VN" sz="3600" dirty="0">
                <a:latin typeface="Calibri" panose="020F0502020204030204" pitchFamily="34" charset="0"/>
                <a:cs typeface="Calibri" panose="020F0502020204030204" pitchFamily="34" charset="0"/>
              </a:rPr>
              <a:t>Giải thích vì sao Nam Bộ trở thành vùng sản xuất công nghiệp lớn nhất nước ta.</a:t>
            </a:r>
          </a:p>
        </p:txBody>
      </p:sp>
      <p:pic>
        <p:nvPicPr>
          <p:cNvPr id="13" name="sóc"/>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58982" y="3636646"/>
            <a:ext cx="858320" cy="13250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ownload Vegetable Clip Art ~ Free Clipart of Vegetables: Mushroom,  Tomatoe, Carrot &amp;amp; More | Fruits drawing, Clip art, Fre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448" y="116796"/>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01401"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22CC1F-76E4-4990-9893-12C0285C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216475" cy="77514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5435808-8A88-E54A-8314-3F32D82AF71C}"/>
              </a:ext>
            </a:extLst>
          </p:cNvPr>
          <p:cNvSpPr txBox="1"/>
          <p:nvPr/>
        </p:nvSpPr>
        <p:spPr>
          <a:xfrm>
            <a:off x="2689840" y="384209"/>
            <a:ext cx="72161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22" name="Picture 21">
            <a:extLst>
              <a:ext uri="{FF2B5EF4-FFF2-40B4-BE49-F238E27FC236}">
                <a16:creationId xmlns:a16="http://schemas.microsoft.com/office/drawing/2014/main" id="{FD6FE145-268D-09EE-2DB0-BFBE0621549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46221" r="66775"/>
          <a:stretch/>
        </p:blipFill>
        <p:spPr>
          <a:xfrm flipH="1">
            <a:off x="9466478" y="186507"/>
            <a:ext cx="2924839" cy="2663009"/>
          </a:xfrm>
          <a:prstGeom prst="rect">
            <a:avLst/>
          </a:prstGeom>
        </p:spPr>
      </p:pic>
      <p:pic>
        <p:nvPicPr>
          <p:cNvPr id="23" name="Picture 22">
            <a:extLst>
              <a:ext uri="{FF2B5EF4-FFF2-40B4-BE49-F238E27FC236}">
                <a16:creationId xmlns:a16="http://schemas.microsoft.com/office/drawing/2014/main" id="{54D1AAE6-F7C2-EB7B-7200-698B6D68353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65" t="2363" r="53001" b="43858"/>
          <a:stretch/>
        </p:blipFill>
        <p:spPr>
          <a:xfrm>
            <a:off x="-377576" y="232992"/>
            <a:ext cx="4084477" cy="2660912"/>
          </a:xfrm>
          <a:prstGeom prst="rect">
            <a:avLst/>
          </a:prstGeom>
        </p:spPr>
      </p:pic>
      <p:pic>
        <p:nvPicPr>
          <p:cNvPr id="2" name="Picture 1">
            <a:extLst>
              <a:ext uri="{FF2B5EF4-FFF2-40B4-BE49-F238E27FC236}">
                <a16:creationId xmlns:a16="http://schemas.microsoft.com/office/drawing/2014/main" id="{9000BE84-3CE6-C45B-5F67-36EA0F8751A3}"/>
              </a:ext>
            </a:extLst>
          </p:cNvPr>
          <p:cNvPicPr>
            <a:picLocks noChangeAspect="1"/>
          </p:cNvPicPr>
          <p:nvPr/>
        </p:nvPicPr>
        <p:blipFill>
          <a:blip r:embed="rId6"/>
          <a:stretch>
            <a:fillRect/>
          </a:stretch>
        </p:blipFill>
        <p:spPr>
          <a:xfrm>
            <a:off x="3485185" y="1254205"/>
            <a:ext cx="4688230" cy="1072989"/>
          </a:xfrm>
          <a:prstGeom prst="rect">
            <a:avLst/>
          </a:prstGeom>
        </p:spPr>
      </p:pic>
      <p:pic>
        <p:nvPicPr>
          <p:cNvPr id="3" name="Picture 2">
            <a:extLst>
              <a:ext uri="{FF2B5EF4-FFF2-40B4-BE49-F238E27FC236}">
                <a16:creationId xmlns:a16="http://schemas.microsoft.com/office/drawing/2014/main" id="{2FB1C278-5FCF-6DB3-F5A4-D4E4612B7F51}"/>
              </a:ext>
            </a:extLst>
          </p:cNvPr>
          <p:cNvPicPr>
            <a:picLocks noChangeAspect="1"/>
          </p:cNvPicPr>
          <p:nvPr/>
        </p:nvPicPr>
        <p:blipFill>
          <a:blip r:embed="rId7"/>
          <a:stretch>
            <a:fillRect/>
          </a:stretch>
        </p:blipFill>
        <p:spPr>
          <a:xfrm>
            <a:off x="1066440" y="3209926"/>
            <a:ext cx="10482941" cy="2715006"/>
          </a:xfrm>
          <a:prstGeom prst="rect">
            <a:avLst/>
          </a:prstGeom>
        </p:spPr>
      </p:pic>
      <p:pic>
        <p:nvPicPr>
          <p:cNvPr id="5" name="Picture 4">
            <a:extLst>
              <a:ext uri="{FF2B5EF4-FFF2-40B4-BE49-F238E27FC236}">
                <a16:creationId xmlns:a16="http://schemas.microsoft.com/office/drawing/2014/main" id="{1D2BB9E6-8711-97FD-2B40-A3F1D35CCE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4325" y="1584744"/>
            <a:ext cx="4143375" cy="2453011"/>
          </a:xfrm>
          <a:prstGeom prst="rect">
            <a:avLst/>
          </a:prstGeom>
        </p:spPr>
      </p:pic>
      <p:pic>
        <p:nvPicPr>
          <p:cNvPr id="4" name="Picture 3">
            <a:extLst>
              <a:ext uri="{FF2B5EF4-FFF2-40B4-BE49-F238E27FC236}">
                <a16:creationId xmlns:a16="http://schemas.microsoft.com/office/drawing/2014/main" id="{FB60FCF7-F7F7-2973-9F85-96F9B202228C}"/>
              </a:ext>
            </a:extLst>
          </p:cNvPr>
          <p:cNvPicPr>
            <a:picLocks noChangeAspect="1"/>
          </p:cNvPicPr>
          <p:nvPr/>
        </p:nvPicPr>
        <p:blipFill>
          <a:blip r:embed="rId9"/>
          <a:stretch>
            <a:fillRect/>
          </a:stretch>
        </p:blipFill>
        <p:spPr>
          <a:xfrm>
            <a:off x="4473176" y="2456650"/>
            <a:ext cx="3340898" cy="877900"/>
          </a:xfrm>
          <a:prstGeom prst="rect">
            <a:avLst/>
          </a:prstGeom>
        </p:spPr>
      </p:pic>
    </p:spTree>
    <p:extLst>
      <p:ext uri="{BB962C8B-B14F-4D97-AF65-F5344CB8AC3E}">
        <p14:creationId xmlns:p14="http://schemas.microsoft.com/office/powerpoint/2010/main" val="1259302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CC9EDC2-80FD-4FAD-933B-83D8ED4C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DF1790-2A87-615D-1E1F-A7D36DC3F7F0}"/>
              </a:ext>
            </a:extLst>
          </p:cNvPr>
          <p:cNvPicPr>
            <a:picLocks noChangeAspect="1"/>
          </p:cNvPicPr>
          <p:nvPr/>
        </p:nvPicPr>
        <p:blipFill>
          <a:blip r:embed="rId3"/>
          <a:stretch>
            <a:fillRect/>
          </a:stretch>
        </p:blipFill>
        <p:spPr>
          <a:xfrm>
            <a:off x="151511" y="1009131"/>
            <a:ext cx="11717528" cy="3182388"/>
          </a:xfrm>
          <a:prstGeom prst="rect">
            <a:avLst/>
          </a:prstGeom>
        </p:spPr>
      </p:pic>
    </p:spTree>
    <p:extLst>
      <p:ext uri="{BB962C8B-B14F-4D97-AF65-F5344CB8AC3E}">
        <p14:creationId xmlns:p14="http://schemas.microsoft.com/office/powerpoint/2010/main" val="1613496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62952" y="525031"/>
            <a:ext cx="5238151" cy="5632424"/>
            <a:chOff x="889380" y="593055"/>
            <a:chExt cx="5238151" cy="5632424"/>
          </a:xfrm>
        </p:grpSpPr>
        <p:pic>
          <p:nvPicPr>
            <p:cNvPr id="10" name="Picture 6">
              <a:extLst>
                <a:ext uri="{FF2B5EF4-FFF2-40B4-BE49-F238E27FC236}">
                  <a16:creationId xmlns:a16="http://schemas.microsoft.com/office/drawing/2014/main"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984300" y="2100428"/>
              <a:ext cx="5009553"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Hoạt động 3: Một số nét văn hóa ở vùng Nam Bộ </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8919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88CB9-F54F-5F95-2C10-4DF8702EDC0B}"/>
              </a:ext>
            </a:extLst>
          </p:cNvPr>
          <p:cNvPicPr>
            <a:picLocks noChangeAspect="1"/>
          </p:cNvPicPr>
          <p:nvPr/>
        </p:nvPicPr>
        <p:blipFill rotWithShape="1">
          <a:blip r:embed="rId3"/>
          <a:srcRect l="3088" r="3088"/>
          <a:stretch/>
        </p:blipFill>
        <p:spPr>
          <a:xfrm>
            <a:off x="50783" y="-77820"/>
            <a:ext cx="12192001" cy="6935820"/>
          </a:xfrm>
          <a:prstGeom prst="rect">
            <a:avLst/>
          </a:prstGeom>
        </p:spPr>
      </p:pic>
      <p:pic>
        <p:nvPicPr>
          <p:cNvPr id="5" name="Picture 4">
            <a:extLst>
              <a:ext uri="{FF2B5EF4-FFF2-40B4-BE49-F238E27FC236}">
                <a16:creationId xmlns:a16="http://schemas.microsoft.com/office/drawing/2014/main" id="{48FE40AC-226D-423C-1328-38954FDF048F}"/>
              </a:ext>
            </a:extLst>
          </p:cNvPr>
          <p:cNvPicPr>
            <a:picLocks noChangeAspect="1"/>
          </p:cNvPicPr>
          <p:nvPr/>
        </p:nvPicPr>
        <p:blipFill>
          <a:blip r:embed="rId4">
            <a:extLst>
              <a:ext uri="{BEBA8EAE-BF5A-486C-A8C5-ECC9F3942E4B}">
                <a14:imgProps xmlns:a14="http://schemas.microsoft.com/office/drawing/2010/main">
                  <a14:imgLayer r:embed="rId5">
                    <a14:imgEffect>
                      <a14:saturation sat="133000"/>
                    </a14:imgEffect>
                  </a14:imgLayer>
                </a14:imgProps>
              </a:ext>
            </a:extLst>
          </a:blip>
          <a:stretch>
            <a:fillRect/>
          </a:stretch>
        </p:blipFill>
        <p:spPr>
          <a:xfrm>
            <a:off x="50783" y="4151885"/>
            <a:ext cx="4416442" cy="2809705"/>
          </a:xfrm>
          <a:prstGeom prst="rect">
            <a:avLst/>
          </a:prstGeom>
          <a:effectLst>
            <a:glow rad="101600">
              <a:schemeClr val="bg1"/>
            </a:glow>
          </a:effectLst>
        </p:spPr>
      </p:pic>
      <p:grpSp>
        <p:nvGrpSpPr>
          <p:cNvPr id="11" name="Group 10">
            <a:extLst>
              <a:ext uri="{FF2B5EF4-FFF2-40B4-BE49-F238E27FC236}">
                <a16:creationId xmlns:a16="http://schemas.microsoft.com/office/drawing/2014/main" id="{A6D2F9CB-9E66-C52A-A88A-787E3B509077}"/>
              </a:ext>
            </a:extLst>
          </p:cNvPr>
          <p:cNvGrpSpPr/>
          <p:nvPr/>
        </p:nvGrpSpPr>
        <p:grpSpPr>
          <a:xfrm>
            <a:off x="101908" y="695483"/>
            <a:ext cx="12062382" cy="960001"/>
            <a:chOff x="101908" y="640063"/>
            <a:chExt cx="12062382" cy="960001"/>
          </a:xfrm>
        </p:grpSpPr>
        <p:pic>
          <p:nvPicPr>
            <p:cNvPr id="9" name="Picture 8">
              <a:extLst>
                <a:ext uri="{FF2B5EF4-FFF2-40B4-BE49-F238E27FC236}">
                  <a16:creationId xmlns:a16="http://schemas.microsoft.com/office/drawing/2014/main" id="{F7C777D9-B9BB-9016-ADA9-0906F4BC9746}"/>
                </a:ext>
              </a:extLst>
            </p:cNvPr>
            <p:cNvPicPr>
              <a:picLocks noChangeAspect="1"/>
            </p:cNvPicPr>
            <p:nvPr/>
          </p:nvPicPr>
          <p:blipFill>
            <a:blip r:embed="rId6"/>
            <a:stretch>
              <a:fillRect/>
            </a:stretch>
          </p:blipFill>
          <p:spPr>
            <a:xfrm>
              <a:off x="101908" y="640063"/>
              <a:ext cx="937183" cy="960001"/>
            </a:xfrm>
            <a:prstGeom prst="rect">
              <a:avLst/>
            </a:prstGeom>
          </p:spPr>
        </p:pic>
        <p:pic>
          <p:nvPicPr>
            <p:cNvPr id="10" name="Picture 9">
              <a:extLst>
                <a:ext uri="{FF2B5EF4-FFF2-40B4-BE49-F238E27FC236}">
                  <a16:creationId xmlns:a16="http://schemas.microsoft.com/office/drawing/2014/main" id="{E57C63AF-E134-0B0C-4A03-2DEB6A4D2223}"/>
                </a:ext>
              </a:extLst>
            </p:cNvPr>
            <p:cNvPicPr>
              <a:picLocks noChangeAspect="1"/>
            </p:cNvPicPr>
            <p:nvPr/>
          </p:nvPicPr>
          <p:blipFill>
            <a:blip r:embed="rId6"/>
            <a:stretch>
              <a:fillRect/>
            </a:stretch>
          </p:blipFill>
          <p:spPr>
            <a:xfrm>
              <a:off x="11227107" y="640063"/>
              <a:ext cx="937183" cy="960001"/>
            </a:xfrm>
            <a:prstGeom prst="rect">
              <a:avLst/>
            </a:prstGeom>
          </p:spPr>
        </p:pic>
      </p:grpSp>
      <p:sp>
        <p:nvSpPr>
          <p:cNvPr id="13" name="TextBox 12">
            <a:extLst>
              <a:ext uri="{FF2B5EF4-FFF2-40B4-BE49-F238E27FC236}">
                <a16:creationId xmlns:a16="http://schemas.microsoft.com/office/drawing/2014/main" id="{A8E728B7-B953-7064-5880-B4657B78D00D}"/>
              </a:ext>
            </a:extLst>
          </p:cNvPr>
          <p:cNvSpPr txBox="1"/>
          <p:nvPr/>
        </p:nvSpPr>
        <p:spPr>
          <a:xfrm>
            <a:off x="2971801" y="103116"/>
            <a:ext cx="8867774" cy="3371136"/>
          </a:xfrm>
          <a:prstGeom prst="wedgeRoundRectCallout">
            <a:avLst>
              <a:gd name="adj1" fmla="val -42245"/>
              <a:gd name="adj2" fmla="val 72246"/>
              <a:gd name="adj3" fmla="val 16667"/>
            </a:avLst>
          </a:prstGeom>
          <a:solidFill>
            <a:schemeClr val="bg1"/>
          </a:solidFill>
          <a:ln w="57150">
            <a:solidFill>
              <a:srgbClr val="002060"/>
            </a:solidFill>
          </a:ln>
        </p:spPr>
        <p:txBody>
          <a:bodyPr wrap="square" rtlCol="0">
            <a:spAutoFit/>
          </a:bodyPr>
          <a:lstStyle/>
          <a:p>
            <a:pPr lvl="0" algn="just">
              <a:defRPr/>
            </a:pPr>
            <a:r>
              <a:rPr lang="vi-VN" sz="3200" b="1" dirty="0">
                <a:solidFill>
                  <a:prstClr val="black"/>
                </a:solidFill>
                <a:latin typeface="Calibri" panose="020F0502020204030204"/>
              </a:rPr>
              <a:t>Đọc thông tin, quan sát hình 6 và kết hợp vốn hiểu biết của bản thân, em hãy cho biết:</a:t>
            </a:r>
          </a:p>
          <a:p>
            <a:pPr lvl="0" algn="just">
              <a:defRPr/>
            </a:pPr>
            <a:r>
              <a:rPr lang="vi-VN" sz="3200" dirty="0">
                <a:solidFill>
                  <a:prstClr val="black"/>
                </a:solidFill>
                <a:latin typeface="Calibri" panose="020F0502020204030204"/>
              </a:rPr>
              <a:t>• Nhà của người dân ở Đông Nam Bộ và Tây Nam Bộ trước kia có gì khác nhau? Vì sao?</a:t>
            </a:r>
          </a:p>
          <a:p>
            <a:pPr lvl="0" algn="just">
              <a:defRPr/>
            </a:pPr>
            <a:r>
              <a:rPr lang="vi-VN" sz="3200" dirty="0">
                <a:solidFill>
                  <a:prstClr val="black"/>
                </a:solidFill>
                <a:latin typeface="Calibri" panose="020F0502020204030204"/>
              </a:rPr>
              <a:t>• Phương tiện đi lại phổ biến của người dân Nam Bộ hiện nay là gì?</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150358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758</Words>
  <Application>Microsoft Office PowerPoint</Application>
  <PresentationFormat>Widescreen</PresentationFormat>
  <Paragraphs>47</Paragraphs>
  <Slides>26</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#9Slide07 FS North Land Sans</vt:lpstr>
      <vt:lpstr>Arial</vt:lpstr>
      <vt:lpstr>Arial-Rounded</vt:lpstr>
      <vt:lpstr>Calibri</vt:lpstr>
      <vt:lpstr>Calibri Light</vt:lpstr>
      <vt:lpstr>Cambria</vt:lpstr>
      <vt:lpstr>LNTH-Hoa Nho LNTH</vt:lpstr>
      <vt:lpstr>UTM Avo</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2024-03-18T07:58:40Z</dcterms:created>
  <dcterms:modified xsi:type="dcterms:W3CDTF">2024-03-18T12:17:12Z</dcterms:modified>
</cp:coreProperties>
</file>