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9" r:id="rId4"/>
    <p:sldId id="260" r:id="rId5"/>
    <p:sldId id="257" r:id="rId6"/>
    <p:sldId id="263" r:id="rId7"/>
    <p:sldId id="264" r:id="rId8"/>
    <p:sldId id="265" r:id="rId9"/>
    <p:sldId id="270" r:id="rId10"/>
    <p:sldId id="271" r:id="rId11"/>
    <p:sldId id="268" r:id="rId12"/>
    <p:sldId id="269" r:id="rId13"/>
    <p:sldId id="277" r:id="rId14"/>
    <p:sldId id="278" r:id="rId15"/>
    <p:sldId id="279" r:id="rId16"/>
    <p:sldId id="280" r:id="rId17"/>
    <p:sldId id="281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709D-30B6-4BFE-AC16-054743A86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ACF5F-4E88-4A73-88B5-398F8E36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EF388-5027-4A36-BBF8-CB3DE78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219E5-60C8-4623-A7CA-29D5B36E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D3CE-7ED7-4E10-B902-22323CA6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9460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5F82-F404-4F07-80FD-D50870ED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27A10-FA9C-4DA8-99E4-9690580B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3B728-5224-47BE-AE09-536011A1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9E3B-7AC3-43A8-8B90-9806C16A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07FE-1A86-4F58-B669-ACBE4149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23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0DD49-A9C9-4B44-B049-F600E03DF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A73D6-3A04-4F83-AB8B-76628BBC2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64CA-1190-4D94-97C8-6AC59A5E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2628-C855-48F5-85AA-F217BCA8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9DE8-3A38-4E56-9980-B2B29781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9138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90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2918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421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4973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681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025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102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37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63AD-A832-4144-89E3-33BD6A4A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956CF-65E9-4D8E-A479-AC1A6DEB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0E04-D0A9-4E4F-A4AC-4D6F5FBE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E2A6D-3775-45E5-B9B6-4E978DD9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207A5-D6BC-4407-B673-7E5A7E74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451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5820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9984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622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19666-9EE5-42FB-A7FC-A91CB371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3A6F-33DE-4309-A4A6-4438457C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BB1B0-068B-4FA3-8F3A-E2A978A5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9CB28-46F1-46DE-80AE-133916D5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399E7-4CD3-489C-9570-FA8177D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2CE57-7A40-4BAC-88F2-2FD1C8B8A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4405490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1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5C7D-6328-4384-8D23-3A52070A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617E1-598F-4295-A152-88D62450A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13666-163F-49B7-AE74-4760F9FF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3DC11-5B5B-4B3F-8908-C83E5940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5C37C-3ED0-45C4-9F9E-75706E9B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D4A2E-8661-4F1B-AEF9-20459A45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61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DF1C-D3F1-4188-BBC6-0CD85AEBD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8D99F-7E4E-49FE-921E-D3EE68B6E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C7A38-623C-472C-8EDC-66D45566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D38A3-07D7-4231-B7EC-ECAF9B0C5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D28ED5-6BC3-409F-9A79-6A709783D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65046-46E2-4B9D-98D2-6D4517C2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860BC-531A-45F1-A10C-370102ED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6BDCF-F7A8-44C2-B650-DE178490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1636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7E58-B838-4E19-89E3-45152E66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B797B-7369-4D0C-9992-D7B68260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164A6-0F09-4076-A3A7-44D469ED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D532-AEA1-410C-9AB9-15209A25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320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FFB70-A3EE-4661-81C2-8745F55D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691A5-941E-4B91-83D5-B2EC7AF1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0E2B2-6B6A-46CB-A88D-54608D9D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89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AB5F-3045-4FCA-A849-AC08A9D7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D8012-BE25-4E89-A9BA-3EEB2D15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34336-B92E-412D-813D-442EA7DE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E13D-7C7A-4527-8AB2-ADA2CC9FEA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1419A-87AD-4103-AECA-776BDE89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F658E-8A5A-42BC-A294-D02F5A62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651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98AD-3C12-47DC-A671-210E92E1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B30F1-1B97-4AAD-AC48-C36F2B88B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A2185-2646-4AA4-A233-B3D2BF69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BFF43-67FD-4883-8992-BE940B61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14/04/2024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DC00D-A330-48D6-9157-96624BEE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A49AA-DA81-4F73-ACDB-19D0DFBC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82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01134-3E28-4EAC-9192-63F19179D3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18D777-509F-79A0-7ECD-4A6DA44C9A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3" y="171057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30BCF4C-445D-BB38-5280-CAB48C28A2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3" y="171057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B0207D8-5D8B-45DC-85BB-E96F027C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67" y="-2668188"/>
            <a:ext cx="4324785" cy="30536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22D100-AF0A-309F-15B6-892130899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493" y="1600402"/>
            <a:ext cx="8846063" cy="413344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D50616-8741-414E-865F-162CA8063A67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224747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553460" y="87999"/>
            <a:ext cx="11085080" cy="1378745"/>
            <a:chOff x="5418475" y="479771"/>
            <a:chExt cx="11085080" cy="1378745"/>
          </a:xfrm>
        </p:grpSpPr>
        <p:sp>
          <p:nvSpPr>
            <p:cNvPr id="18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5"/>
              <a:ext cx="10996539" cy="896939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6120851" y="904409"/>
              <a:ext cx="103827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800" dirty="0">
                  <a:solidFill>
                    <a:prstClr val="black"/>
                  </a:solidFill>
                </a:rPr>
                <a:t>2. Hãy lập bảng để phân biệt đặc điểm địa hình hoặc đất ở Đông Nam Bộ và Tây Nam Bộ theo gợi ý dưới đây.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64" y="2291419"/>
            <a:ext cx="11014904" cy="176557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D0F941-B248-52F5-822E-A257667B6CDE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3696502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918744"/>
              </p:ext>
            </p:extLst>
          </p:nvPr>
        </p:nvGraphicFramePr>
        <p:xfrm>
          <a:off x="641131" y="401790"/>
          <a:ext cx="10689021" cy="5357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7684">
                  <a:extLst>
                    <a:ext uri="{9D8B030D-6E8A-4147-A177-3AD203B41FA5}">
                      <a16:colId xmlns:a16="http://schemas.microsoft.com/office/drawing/2014/main" val="3671816924"/>
                    </a:ext>
                  </a:extLst>
                </a:gridCol>
                <a:gridCol w="4367806">
                  <a:extLst>
                    <a:ext uri="{9D8B030D-6E8A-4147-A177-3AD203B41FA5}">
                      <a16:colId xmlns:a16="http://schemas.microsoft.com/office/drawing/2014/main" val="4102915587"/>
                    </a:ext>
                  </a:extLst>
                </a:gridCol>
                <a:gridCol w="4603531">
                  <a:extLst>
                    <a:ext uri="{9D8B030D-6E8A-4147-A177-3AD203B41FA5}">
                      <a16:colId xmlns:a16="http://schemas.microsoft.com/office/drawing/2014/main" val="597557734"/>
                    </a:ext>
                  </a:extLst>
                </a:gridCol>
              </a:tblGrid>
              <a:tr h="1177087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Đặc điểm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28575" marR="2857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thiên nhiên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Nam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Bộ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Tây Nam Bộ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185500"/>
                  </a:ext>
                </a:extLst>
              </a:tr>
              <a:tr h="3135593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Tây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Nam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28575" marR="2857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Đồi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thoải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lượn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sóng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chiếm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lớn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diện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tích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28575" marR="2857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núi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núi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Đen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núi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Chứa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Chan,..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phẳng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thấp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vùng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ngập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Tháp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Mười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Kiên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Giang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Mau.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28575" marR="2857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Vùng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ven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biển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thấp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chịu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hưởng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mạnh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biển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146800"/>
                  </a:ext>
                </a:extLst>
              </a:tr>
              <a:tr h="1045198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</a:rPr>
                        <a:t>- Chủ yếu là đất đỏ badan và đất xám.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ba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sa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phèn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mặn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76910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45A8ED-B670-B2E7-3900-C494CAF0AEF6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402699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4" descr="Children education">
            <a:extLst>
              <a:ext uri="{FF2B5EF4-FFF2-40B4-BE49-F238E27FC236}">
                <a16:creationId xmlns:a16="http://schemas.microsoft.com/office/drawing/2014/main" id="{D97C001A-EFC6-4EDE-B51C-E3F6CC1F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6" y="3468414"/>
            <a:ext cx="4769222" cy="3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3626069" y="1271752"/>
            <a:ext cx="7588469" cy="2427889"/>
          </a:xfrm>
          <a:prstGeom prst="wedgeRoundRectCallout">
            <a:avLst>
              <a:gd name="adj1" fmla="val -39511"/>
              <a:gd name="adj2" fmla="val 6466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3. Nêu những ví dụ cho thấy ảnh hưởng của môi trường tự nhiên đến sản xuất và sinh hoạt của người dân ở vùng Nam Bộ.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4B89BD-128E-B5E0-9FC1-FAA9332A755B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151990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642001" y="512637"/>
            <a:ext cx="10996539" cy="1384995"/>
            <a:chOff x="5507016" y="904409"/>
            <a:chExt cx="10996539" cy="138499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5"/>
              <a:ext cx="10996539" cy="1286288"/>
            </a:xfrm>
            <a:prstGeom prst="roundRect">
              <a:avLst>
                <a:gd name="adj" fmla="val 10221"/>
              </a:avLst>
            </a:prstGeom>
            <a:solidFill>
              <a:srgbClr val="FFFF00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5618296" y="904409"/>
              <a:ext cx="1088525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800" b="1" dirty="0">
                  <a:solidFill>
                    <a:prstClr val="black"/>
                  </a:solidFill>
                </a:rPr>
                <a:t>Ví dụ: </a:t>
              </a:r>
              <a:r>
                <a:rPr lang="vi-VN" sz="2800" dirty="0">
                  <a:solidFill>
                    <a:prstClr val="black"/>
                  </a:solidFill>
                </a:rPr>
                <a:t>Vùng đất đỏ badan và đất xám ở Đông Nam Bộ thuận lợi để trồng các loại cây công nghiệp lâu năm (cao su, điều, hồ tiêu, cà phê,...).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 descr="Đất đỏ bazan - Ưu nhược điểm và cách canh tác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2" y="2282307"/>
            <a:ext cx="553331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ị trường Cây công nghiệp | May gat lua, may cay kubota, binh phun thuoc  s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89" y="2282307"/>
            <a:ext cx="505848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80E4BE-BD6D-EC34-BF5B-02B9D2C7DA62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1320902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642001" y="546693"/>
            <a:ext cx="10996539" cy="672507"/>
            <a:chOff x="5507016" y="938465"/>
            <a:chExt cx="10996539" cy="6725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5"/>
              <a:ext cx="10996539" cy="672507"/>
            </a:xfrm>
            <a:prstGeom prst="roundRect">
              <a:avLst>
                <a:gd name="adj" fmla="val 10221"/>
              </a:avLst>
            </a:prstGeom>
            <a:solidFill>
              <a:srgbClr val="FFFF00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5562655" y="938465"/>
              <a:ext cx="10885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</a:rPr>
                <a:t>Đất phù sa ở Tây Nam Bộ thuận lợi cho trồng lúa, cây ăn quả.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74" name="Picture 2" descr="Thành lập 2 Hội đồng điều phối vùng ở đồng bằng sông Cửu Long và trung du  và miền núi phía B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154" y="1435863"/>
            <a:ext cx="8331691" cy="46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259D3F-1307-4786-B80A-3F02324E7719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2992531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949" y="1252937"/>
            <a:ext cx="6394633" cy="48177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A1FEBA-C118-2226-C629-A37E90B10A8B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254781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509730" y="187754"/>
            <a:ext cx="10996539" cy="1157570"/>
            <a:chOff x="5507016" y="938465"/>
            <a:chExt cx="10996539" cy="12862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5"/>
              <a:ext cx="10996539" cy="1286288"/>
            </a:xfrm>
            <a:prstGeom prst="roundRect">
              <a:avLst>
                <a:gd name="adj" fmla="val 10221"/>
              </a:avLst>
            </a:prstGeom>
            <a:solidFill>
              <a:srgbClr val="FFFF00"/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5507016" y="1015254"/>
              <a:ext cx="108852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prstClr val="black"/>
                  </a:solidFill>
                </a:rPr>
                <a:t>Vẽ tranh với thông điệp về sử dụng tiết kiệm hợp lý nguồn nước ngọt.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4098" name="Picture 2" descr="HƯỚNG DẪN CÁC BƯỚC ĐƠN GIẢN VẼ POSTER BẢO VỆ NGUỒN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619" y="1647067"/>
            <a:ext cx="7964761" cy="448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BF82E4-0EE4-1718-8885-1EDECFAFDF00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214085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0691438-1D84-4D0B-BEFB-C4A9BDA2BD25}"/>
              </a:ext>
            </a:extLst>
          </p:cNvPr>
          <p:cNvGrpSpPr/>
          <p:nvPr/>
        </p:nvGrpSpPr>
        <p:grpSpPr>
          <a:xfrm>
            <a:off x="1871024" y="640460"/>
            <a:ext cx="8615641" cy="5230810"/>
            <a:chOff x="1871024" y="640460"/>
            <a:chExt cx="8615641" cy="5230810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A5FE3553-110C-404D-B72B-8AB2F24582FD}"/>
                </a:ext>
              </a:extLst>
            </p:cNvPr>
            <p:cNvSpPr/>
            <p:nvPr/>
          </p:nvSpPr>
          <p:spPr>
            <a:xfrm rot="10421213" flipH="1">
              <a:off x="4365630" y="3863931"/>
              <a:ext cx="3457017" cy="2007339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55713B-84B5-4C8D-A2E3-4B4F70C40E43}"/>
                </a:ext>
              </a:extLst>
            </p:cNvPr>
            <p:cNvGrpSpPr/>
            <p:nvPr/>
          </p:nvGrpSpPr>
          <p:grpSpPr>
            <a:xfrm>
              <a:off x="1871024" y="640460"/>
              <a:ext cx="8615641" cy="4639889"/>
              <a:chOff x="2161274" y="1373091"/>
              <a:chExt cx="7802841" cy="4648208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97D177E-A633-496E-BA0D-AD405AB5E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06347" y="1373091"/>
                <a:ext cx="6415315" cy="3207656"/>
              </a:xfrm>
              <a:custGeom>
                <a:avLst/>
                <a:gdLst>
                  <a:gd name="connsiteX0" fmla="*/ 3585029 w 7170058"/>
                  <a:gd name="connsiteY0" fmla="*/ 0 h 3585027"/>
                  <a:gd name="connsiteX1" fmla="*/ 7165393 w 7170058"/>
                  <a:gd name="connsiteY1" fmla="*/ 3400544 h 3585027"/>
                  <a:gd name="connsiteX2" fmla="*/ 7170058 w 7170058"/>
                  <a:gd name="connsiteY2" fmla="*/ 3585027 h 3585027"/>
                  <a:gd name="connsiteX3" fmla="*/ 6821621 w 7170058"/>
                  <a:gd name="connsiteY3" fmla="*/ 3585027 h 3585027"/>
                  <a:gd name="connsiteX4" fmla="*/ 6804911 w 7170058"/>
                  <a:gd name="connsiteY4" fmla="*/ 3254106 h 3585027"/>
                  <a:gd name="connsiteX5" fmla="*/ 3585029 w 7170058"/>
                  <a:gd name="connsiteY5" fmla="*/ 348437 h 3585027"/>
                  <a:gd name="connsiteX6" fmla="*/ 365147 w 7170058"/>
                  <a:gd name="connsiteY6" fmla="*/ 3254106 h 3585027"/>
                  <a:gd name="connsiteX7" fmla="*/ 348437 w 7170058"/>
                  <a:gd name="connsiteY7" fmla="*/ 3585027 h 3585027"/>
                  <a:gd name="connsiteX8" fmla="*/ 0 w 7170058"/>
                  <a:gd name="connsiteY8" fmla="*/ 3585027 h 3585027"/>
                  <a:gd name="connsiteX9" fmla="*/ 4665 w 7170058"/>
                  <a:gd name="connsiteY9" fmla="*/ 3400544 h 3585027"/>
                  <a:gd name="connsiteX10" fmla="*/ 3585029 w 7170058"/>
                  <a:gd name="connsiteY10" fmla="*/ 0 h 358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70058" h="3585027">
                    <a:moveTo>
                      <a:pt x="3585029" y="0"/>
                    </a:moveTo>
                    <a:cubicBezTo>
                      <a:pt x="5503113" y="0"/>
                      <a:pt x="7069375" y="1506323"/>
                      <a:pt x="7165393" y="3400544"/>
                    </a:cubicBezTo>
                    <a:lnTo>
                      <a:pt x="7170058" y="3585027"/>
                    </a:lnTo>
                    <a:lnTo>
                      <a:pt x="6821621" y="3585027"/>
                    </a:lnTo>
                    <a:lnTo>
                      <a:pt x="6804911" y="3254106"/>
                    </a:lnTo>
                    <a:cubicBezTo>
                      <a:pt x="6639165" y="1622036"/>
                      <a:pt x="5260829" y="348437"/>
                      <a:pt x="3585029" y="348437"/>
                    </a:cubicBezTo>
                    <a:cubicBezTo>
                      <a:pt x="1909229" y="348437"/>
                      <a:pt x="530893" y="1622036"/>
                      <a:pt x="365147" y="3254106"/>
                    </a:cubicBezTo>
                    <a:lnTo>
                      <a:pt x="348437" y="3585027"/>
                    </a:lnTo>
                    <a:lnTo>
                      <a:pt x="0" y="3585027"/>
                    </a:lnTo>
                    <a:lnTo>
                      <a:pt x="4665" y="3400544"/>
                    </a:lnTo>
                    <a:cubicBezTo>
                      <a:pt x="100683" y="1506323"/>
                      <a:pt x="1666946" y="0"/>
                      <a:pt x="3585029" y="0"/>
                    </a:cubicBezTo>
                    <a:close/>
                  </a:path>
                </a:pathLst>
              </a:custGeom>
              <a:solidFill>
                <a:srgbClr val="E64893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40CE55F-31CA-400E-BF82-A386D3CA2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8598" y="1983458"/>
                <a:ext cx="5194587" cy="2597289"/>
              </a:xfrm>
              <a:custGeom>
                <a:avLst/>
                <a:gdLst>
                  <a:gd name="connsiteX0" fmla="*/ 2902857 w 5805714"/>
                  <a:gd name="connsiteY0" fmla="*/ 0 h 2902853"/>
                  <a:gd name="connsiteX1" fmla="*/ 5790727 w 5805714"/>
                  <a:gd name="connsiteY1" fmla="*/ 2606057 h 2902853"/>
                  <a:gd name="connsiteX2" fmla="*/ 5805714 w 5805714"/>
                  <a:gd name="connsiteY2" fmla="*/ 2902853 h 2902853"/>
                  <a:gd name="connsiteX3" fmla="*/ 5486400 w 5805714"/>
                  <a:gd name="connsiteY3" fmla="*/ 2902853 h 2902853"/>
                  <a:gd name="connsiteX4" fmla="*/ 5473061 w 5805714"/>
                  <a:gd name="connsiteY4" fmla="*/ 2638705 h 2902853"/>
                  <a:gd name="connsiteX5" fmla="*/ 2902857 w 5805714"/>
                  <a:gd name="connsiteY5" fmla="*/ 319314 h 2902853"/>
                  <a:gd name="connsiteX6" fmla="*/ 332653 w 5805714"/>
                  <a:gd name="connsiteY6" fmla="*/ 2638705 h 2902853"/>
                  <a:gd name="connsiteX7" fmla="*/ 319314 w 5805714"/>
                  <a:gd name="connsiteY7" fmla="*/ 2902853 h 2902853"/>
                  <a:gd name="connsiteX8" fmla="*/ 0 w 5805714"/>
                  <a:gd name="connsiteY8" fmla="*/ 2902853 h 2902853"/>
                  <a:gd name="connsiteX9" fmla="*/ 14987 w 5805714"/>
                  <a:gd name="connsiteY9" fmla="*/ 2606057 h 2902853"/>
                  <a:gd name="connsiteX10" fmla="*/ 2902857 w 5805714"/>
                  <a:gd name="connsiteY10" fmla="*/ 0 h 290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5714" h="2902853">
                    <a:moveTo>
                      <a:pt x="2902857" y="0"/>
                    </a:moveTo>
                    <a:cubicBezTo>
                      <a:pt x="4405861" y="0"/>
                      <a:pt x="5642072" y="1142273"/>
                      <a:pt x="5790727" y="2606057"/>
                    </a:cubicBezTo>
                    <a:lnTo>
                      <a:pt x="5805714" y="2902853"/>
                    </a:lnTo>
                    <a:lnTo>
                      <a:pt x="5486400" y="2902853"/>
                    </a:lnTo>
                    <a:lnTo>
                      <a:pt x="5473061" y="2638705"/>
                    </a:lnTo>
                    <a:cubicBezTo>
                      <a:pt x="5340758" y="1335938"/>
                      <a:pt x="4240530" y="319314"/>
                      <a:pt x="2902857" y="319314"/>
                    </a:cubicBezTo>
                    <a:cubicBezTo>
                      <a:pt x="1565185" y="319314"/>
                      <a:pt x="464956" y="1335938"/>
                      <a:pt x="332653" y="2638705"/>
                    </a:cubicBezTo>
                    <a:lnTo>
                      <a:pt x="319314" y="2902853"/>
                    </a:lnTo>
                    <a:lnTo>
                      <a:pt x="0" y="2902853"/>
                    </a:lnTo>
                    <a:lnTo>
                      <a:pt x="14987" y="2606057"/>
                    </a:lnTo>
                    <a:cubicBezTo>
                      <a:pt x="163643" y="1142273"/>
                      <a:pt x="1399854" y="0"/>
                      <a:pt x="2902857" y="0"/>
                    </a:cubicBezTo>
                    <a:close/>
                  </a:path>
                </a:pathLst>
              </a:custGeom>
              <a:solidFill>
                <a:srgbClr val="FEE9B9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EA51D3-B9A1-45E7-B853-5CF8BEC63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1880" y="1684852"/>
                <a:ext cx="5791796" cy="2895895"/>
              </a:xfrm>
              <a:custGeom>
                <a:avLst/>
                <a:gdLst>
                  <a:gd name="connsiteX0" fmla="*/ 3236592 w 6473184"/>
                  <a:gd name="connsiteY0" fmla="*/ 0 h 3236589"/>
                  <a:gd name="connsiteX1" fmla="*/ 6456474 w 6473184"/>
                  <a:gd name="connsiteY1" fmla="*/ 2905670 h 3236589"/>
                  <a:gd name="connsiteX2" fmla="*/ 6473184 w 6473184"/>
                  <a:gd name="connsiteY2" fmla="*/ 3236589 h 3236589"/>
                  <a:gd name="connsiteX3" fmla="*/ 6139449 w 6473184"/>
                  <a:gd name="connsiteY3" fmla="*/ 3236589 h 3236589"/>
                  <a:gd name="connsiteX4" fmla="*/ 6124462 w 6473184"/>
                  <a:gd name="connsiteY4" fmla="*/ 2939792 h 3236589"/>
                  <a:gd name="connsiteX5" fmla="*/ 3236592 w 6473184"/>
                  <a:gd name="connsiteY5" fmla="*/ 333735 h 3236589"/>
                  <a:gd name="connsiteX6" fmla="*/ 348722 w 6473184"/>
                  <a:gd name="connsiteY6" fmla="*/ 2939792 h 3236589"/>
                  <a:gd name="connsiteX7" fmla="*/ 333735 w 6473184"/>
                  <a:gd name="connsiteY7" fmla="*/ 3236589 h 3236589"/>
                  <a:gd name="connsiteX8" fmla="*/ 0 w 6473184"/>
                  <a:gd name="connsiteY8" fmla="*/ 3236589 h 3236589"/>
                  <a:gd name="connsiteX9" fmla="*/ 16710 w 6473184"/>
                  <a:gd name="connsiteY9" fmla="*/ 2905670 h 3236589"/>
                  <a:gd name="connsiteX10" fmla="*/ 3236592 w 6473184"/>
                  <a:gd name="connsiteY10" fmla="*/ 0 h 323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73184" h="3236589">
                    <a:moveTo>
                      <a:pt x="3236592" y="0"/>
                    </a:moveTo>
                    <a:cubicBezTo>
                      <a:pt x="4912392" y="0"/>
                      <a:pt x="6290728" y="1273599"/>
                      <a:pt x="6456474" y="2905670"/>
                    </a:cubicBezTo>
                    <a:lnTo>
                      <a:pt x="6473184" y="3236589"/>
                    </a:lnTo>
                    <a:lnTo>
                      <a:pt x="6139449" y="3236589"/>
                    </a:lnTo>
                    <a:lnTo>
                      <a:pt x="6124462" y="2939792"/>
                    </a:lnTo>
                    <a:cubicBezTo>
                      <a:pt x="5975807" y="1476008"/>
                      <a:pt x="4739596" y="333735"/>
                      <a:pt x="3236592" y="333735"/>
                    </a:cubicBezTo>
                    <a:cubicBezTo>
                      <a:pt x="1733589" y="333735"/>
                      <a:pt x="497378" y="1476008"/>
                      <a:pt x="348722" y="2939792"/>
                    </a:cubicBezTo>
                    <a:lnTo>
                      <a:pt x="333735" y="3236589"/>
                    </a:lnTo>
                    <a:lnTo>
                      <a:pt x="0" y="3236589"/>
                    </a:lnTo>
                    <a:lnTo>
                      <a:pt x="16710" y="2905670"/>
                    </a:lnTo>
                    <a:cubicBezTo>
                      <a:pt x="182456" y="1273599"/>
                      <a:pt x="1560792" y="0"/>
                      <a:pt x="3236592" y="0"/>
                    </a:cubicBezTo>
                    <a:close/>
                  </a:path>
                </a:pathLst>
              </a:custGeom>
              <a:solidFill>
                <a:srgbClr val="F480B1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F21416F-2A36-4B68-94E6-0BA96DECD8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6140" y="2269160"/>
                <a:ext cx="4623183" cy="2311587"/>
              </a:xfrm>
              <a:custGeom>
                <a:avLst/>
                <a:gdLst>
                  <a:gd name="connsiteX0" fmla="*/ 2583543 w 5167086"/>
                  <a:gd name="connsiteY0" fmla="*/ 0 h 2583538"/>
                  <a:gd name="connsiteX1" fmla="*/ 5153747 w 5167086"/>
                  <a:gd name="connsiteY1" fmla="*/ 2319391 h 2583538"/>
                  <a:gd name="connsiteX2" fmla="*/ 5167086 w 5167086"/>
                  <a:gd name="connsiteY2" fmla="*/ 2583538 h 2583538"/>
                  <a:gd name="connsiteX3" fmla="*/ 4851400 w 5167086"/>
                  <a:gd name="connsiteY3" fmla="*/ 2583538 h 2583538"/>
                  <a:gd name="connsiteX4" fmla="*/ 4839692 w 5167086"/>
                  <a:gd name="connsiteY4" fmla="*/ 2351668 h 2583538"/>
                  <a:gd name="connsiteX5" fmla="*/ 2583543 w 5167086"/>
                  <a:gd name="connsiteY5" fmla="*/ 315686 h 2583538"/>
                  <a:gd name="connsiteX6" fmla="*/ 327395 w 5167086"/>
                  <a:gd name="connsiteY6" fmla="*/ 2351668 h 2583538"/>
                  <a:gd name="connsiteX7" fmla="*/ 315686 w 5167086"/>
                  <a:gd name="connsiteY7" fmla="*/ 2583538 h 2583538"/>
                  <a:gd name="connsiteX8" fmla="*/ 0 w 5167086"/>
                  <a:gd name="connsiteY8" fmla="*/ 2583538 h 2583538"/>
                  <a:gd name="connsiteX9" fmla="*/ 13339 w 5167086"/>
                  <a:gd name="connsiteY9" fmla="*/ 2319391 h 2583538"/>
                  <a:gd name="connsiteX10" fmla="*/ 2583543 w 5167086"/>
                  <a:gd name="connsiteY10" fmla="*/ 0 h 2583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7086" h="2583538">
                    <a:moveTo>
                      <a:pt x="2583543" y="0"/>
                    </a:moveTo>
                    <a:cubicBezTo>
                      <a:pt x="3921216" y="0"/>
                      <a:pt x="5021444" y="1016624"/>
                      <a:pt x="5153747" y="2319391"/>
                    </a:cubicBezTo>
                    <a:lnTo>
                      <a:pt x="5167086" y="2583538"/>
                    </a:lnTo>
                    <a:lnTo>
                      <a:pt x="4851400" y="2583538"/>
                    </a:lnTo>
                    <a:lnTo>
                      <a:pt x="4839692" y="2351668"/>
                    </a:lnTo>
                    <a:cubicBezTo>
                      <a:pt x="4723555" y="1208087"/>
                      <a:pt x="3757765" y="315686"/>
                      <a:pt x="2583543" y="315686"/>
                    </a:cubicBezTo>
                    <a:cubicBezTo>
                      <a:pt x="1409322" y="315686"/>
                      <a:pt x="443532" y="1208087"/>
                      <a:pt x="327395" y="2351668"/>
                    </a:cubicBezTo>
                    <a:lnTo>
                      <a:pt x="315686" y="2583538"/>
                    </a:lnTo>
                    <a:lnTo>
                      <a:pt x="0" y="2583538"/>
                    </a:lnTo>
                    <a:lnTo>
                      <a:pt x="13339" y="2319391"/>
                    </a:lnTo>
                    <a:cubicBezTo>
                      <a:pt x="145642" y="1016624"/>
                      <a:pt x="1245871" y="0"/>
                      <a:pt x="2583543" y="0"/>
                    </a:cubicBezTo>
                    <a:close/>
                  </a:path>
                </a:pathLst>
              </a:custGeom>
              <a:solidFill>
                <a:srgbClr val="D9DFC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568E4DD-A36D-4C09-AC4D-98E2344A28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7590" y="2551616"/>
                <a:ext cx="4058269" cy="2029131"/>
              </a:xfrm>
              <a:custGeom>
                <a:avLst/>
                <a:gdLst>
                  <a:gd name="connsiteX0" fmla="*/ 2267856 w 4535713"/>
                  <a:gd name="connsiteY0" fmla="*/ 0 h 2267851"/>
                  <a:gd name="connsiteX1" fmla="*/ 4524005 w 4535713"/>
                  <a:gd name="connsiteY1" fmla="*/ 2035982 h 2267851"/>
                  <a:gd name="connsiteX2" fmla="*/ 4535713 w 4535713"/>
                  <a:gd name="connsiteY2" fmla="*/ 2267851 h 2267851"/>
                  <a:gd name="connsiteX3" fmla="*/ 4158342 w 4535713"/>
                  <a:gd name="connsiteY3" fmla="*/ 2267851 h 2267851"/>
                  <a:gd name="connsiteX4" fmla="*/ 4148582 w 4535713"/>
                  <a:gd name="connsiteY4" fmla="*/ 2074566 h 2267851"/>
                  <a:gd name="connsiteX5" fmla="*/ 2267856 w 4535713"/>
                  <a:gd name="connsiteY5" fmla="*/ 377371 h 2267851"/>
                  <a:gd name="connsiteX6" fmla="*/ 387131 w 4535713"/>
                  <a:gd name="connsiteY6" fmla="*/ 2074566 h 2267851"/>
                  <a:gd name="connsiteX7" fmla="*/ 377371 w 4535713"/>
                  <a:gd name="connsiteY7" fmla="*/ 2267851 h 2267851"/>
                  <a:gd name="connsiteX8" fmla="*/ 0 w 4535713"/>
                  <a:gd name="connsiteY8" fmla="*/ 2267851 h 2267851"/>
                  <a:gd name="connsiteX9" fmla="*/ 11708 w 4535713"/>
                  <a:gd name="connsiteY9" fmla="*/ 2035982 h 2267851"/>
                  <a:gd name="connsiteX10" fmla="*/ 2267856 w 4535713"/>
                  <a:gd name="connsiteY10" fmla="*/ 0 h 2267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35713" h="2267851">
                    <a:moveTo>
                      <a:pt x="2267856" y="0"/>
                    </a:moveTo>
                    <a:cubicBezTo>
                      <a:pt x="3442078" y="0"/>
                      <a:pt x="4407868" y="892401"/>
                      <a:pt x="4524005" y="2035982"/>
                    </a:cubicBezTo>
                    <a:lnTo>
                      <a:pt x="4535713" y="2267851"/>
                    </a:lnTo>
                    <a:lnTo>
                      <a:pt x="4158342" y="2267851"/>
                    </a:lnTo>
                    <a:lnTo>
                      <a:pt x="4148582" y="2074566"/>
                    </a:lnTo>
                    <a:cubicBezTo>
                      <a:pt x="4051770" y="1121277"/>
                      <a:pt x="3246688" y="377371"/>
                      <a:pt x="2267856" y="377371"/>
                    </a:cubicBezTo>
                    <a:cubicBezTo>
                      <a:pt x="1289025" y="377371"/>
                      <a:pt x="483943" y="1121277"/>
                      <a:pt x="387131" y="2074566"/>
                    </a:cubicBezTo>
                    <a:lnTo>
                      <a:pt x="377371" y="2267851"/>
                    </a:lnTo>
                    <a:lnTo>
                      <a:pt x="0" y="2267851"/>
                    </a:lnTo>
                    <a:lnTo>
                      <a:pt x="11708" y="2035982"/>
                    </a:lnTo>
                    <a:cubicBezTo>
                      <a:pt x="127845" y="892401"/>
                      <a:pt x="1093635" y="0"/>
                      <a:pt x="2267856" y="0"/>
                    </a:cubicBezTo>
                    <a:close/>
                  </a:path>
                </a:pathLst>
              </a:custGeom>
              <a:solidFill>
                <a:srgbClr val="E171A7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C30322C-8D85-4759-825B-67887BB1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24053" y="2889266"/>
                <a:ext cx="3382975" cy="1691481"/>
              </a:xfrm>
              <a:custGeom>
                <a:avLst/>
                <a:gdLst>
                  <a:gd name="connsiteX0" fmla="*/ 1890485 w 3780971"/>
                  <a:gd name="connsiteY0" fmla="*/ 0 h 1890479"/>
                  <a:gd name="connsiteX1" fmla="*/ 3771211 w 3780971"/>
                  <a:gd name="connsiteY1" fmla="*/ 1697195 h 1890479"/>
                  <a:gd name="connsiteX2" fmla="*/ 3780971 w 3780971"/>
                  <a:gd name="connsiteY2" fmla="*/ 1890479 h 1890479"/>
                  <a:gd name="connsiteX3" fmla="*/ 3414485 w 3780971"/>
                  <a:gd name="connsiteY3" fmla="*/ 1890479 h 1890479"/>
                  <a:gd name="connsiteX4" fmla="*/ 3406617 w 3780971"/>
                  <a:gd name="connsiteY4" fmla="*/ 1734666 h 1890479"/>
                  <a:gd name="connsiteX5" fmla="*/ 1890485 w 3780971"/>
                  <a:gd name="connsiteY5" fmla="*/ 366486 h 1890479"/>
                  <a:gd name="connsiteX6" fmla="*/ 374354 w 3780971"/>
                  <a:gd name="connsiteY6" fmla="*/ 1734666 h 1890479"/>
                  <a:gd name="connsiteX7" fmla="*/ 366486 w 3780971"/>
                  <a:gd name="connsiteY7" fmla="*/ 1890479 h 1890479"/>
                  <a:gd name="connsiteX8" fmla="*/ 0 w 3780971"/>
                  <a:gd name="connsiteY8" fmla="*/ 1890479 h 1890479"/>
                  <a:gd name="connsiteX9" fmla="*/ 9760 w 3780971"/>
                  <a:gd name="connsiteY9" fmla="*/ 1697195 h 1890479"/>
                  <a:gd name="connsiteX10" fmla="*/ 1890485 w 3780971"/>
                  <a:gd name="connsiteY10" fmla="*/ 0 h 189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80971" h="1890479">
                    <a:moveTo>
                      <a:pt x="1890485" y="0"/>
                    </a:moveTo>
                    <a:cubicBezTo>
                      <a:pt x="2869317" y="0"/>
                      <a:pt x="3674399" y="743905"/>
                      <a:pt x="3771211" y="1697195"/>
                    </a:cubicBezTo>
                    <a:lnTo>
                      <a:pt x="3780971" y="1890479"/>
                    </a:lnTo>
                    <a:lnTo>
                      <a:pt x="3414485" y="1890479"/>
                    </a:lnTo>
                    <a:lnTo>
                      <a:pt x="3406617" y="1734666"/>
                    </a:lnTo>
                    <a:cubicBezTo>
                      <a:pt x="3328573" y="966180"/>
                      <a:pt x="2679562" y="366486"/>
                      <a:pt x="1890485" y="366486"/>
                    </a:cubicBezTo>
                    <a:cubicBezTo>
                      <a:pt x="1101408" y="366486"/>
                      <a:pt x="452398" y="966180"/>
                      <a:pt x="374354" y="1734666"/>
                    </a:cubicBezTo>
                    <a:lnTo>
                      <a:pt x="366486" y="1890479"/>
                    </a:lnTo>
                    <a:lnTo>
                      <a:pt x="0" y="1890479"/>
                    </a:lnTo>
                    <a:lnTo>
                      <a:pt x="9760" y="1697195"/>
                    </a:lnTo>
                    <a:cubicBezTo>
                      <a:pt x="106572" y="743905"/>
                      <a:pt x="911654" y="0"/>
                      <a:pt x="1890485" y="0"/>
                    </a:cubicBezTo>
                    <a:close/>
                  </a:path>
                </a:pathLst>
              </a:custGeom>
              <a:solidFill>
                <a:srgbClr val="7760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Cloud 30">
                <a:extLst>
                  <a:ext uri="{FF2B5EF4-FFF2-40B4-BE49-F238E27FC236}">
                    <a16:creationId xmlns:a16="http://schemas.microsoft.com/office/drawing/2014/main" id="{0FE8ADEF-8BEA-4113-8E3D-DA5327D31D6F}"/>
                  </a:ext>
                </a:extLst>
              </p:cNvPr>
              <p:cNvSpPr/>
              <p:nvPr/>
            </p:nvSpPr>
            <p:spPr>
              <a:xfrm rot="11178787">
                <a:off x="2161274" y="4025638"/>
                <a:ext cx="2769226" cy="1995661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Cloud 31">
                <a:extLst>
                  <a:ext uri="{FF2B5EF4-FFF2-40B4-BE49-F238E27FC236}">
                    <a16:creationId xmlns:a16="http://schemas.microsoft.com/office/drawing/2014/main" id="{0C010446-54B2-451C-9A4D-7C2E381BC1E5}"/>
                  </a:ext>
                </a:extLst>
              </p:cNvPr>
              <p:cNvSpPr/>
              <p:nvPr/>
            </p:nvSpPr>
            <p:spPr>
              <a:xfrm rot="10421213" flipH="1">
                <a:off x="6833233" y="3994171"/>
                <a:ext cx="3130882" cy="2010938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9BE512-1AC7-481F-A410-82AB47EDE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357" y="3824408"/>
            <a:ext cx="6084335" cy="16094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18E4EF-D50C-8304-0F70-B064FE4370DE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3404678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 - Hương Sắc Miền Nam - Ngọc Thảo ft Cao Hoàng Ng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1C07F3-AE8F-1A9C-0B91-92D9FDC4EF04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212955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46864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456501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1008243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946334" y="243590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1137023" y="460173"/>
            <a:ext cx="9657104" cy="520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AEC4A62-653A-4083-BD81-C505BC2FF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46" y="5366"/>
            <a:ext cx="2066997" cy="19233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792"/>
            <a:ext cx="3722914" cy="2994779"/>
          </a:xfrm>
          <a:prstGeom prst="rect">
            <a:avLst/>
          </a:prstGeom>
        </p:spPr>
      </p:pic>
      <p:pic>
        <p:nvPicPr>
          <p:cNvPr id="19" name="Picture 4" descr="Children education">
            <a:extLst>
              <a:ext uri="{FF2B5EF4-FFF2-40B4-BE49-F238E27FC236}">
                <a16:creationId xmlns:a16="http://schemas.microsoft.com/office/drawing/2014/main" id="{D97C001A-EFC6-4EDE-B51C-E3F6CC1F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17" y="3165986"/>
            <a:ext cx="6214072" cy="39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FD483D-1B28-FD87-D0A1-E450F9CC1896}"/>
              </a:ext>
            </a:extLst>
          </p:cNvPr>
          <p:cNvSpPr/>
          <p:nvPr/>
        </p:nvSpPr>
        <p:spPr>
          <a:xfrm>
            <a:off x="1181129" y="876119"/>
            <a:ext cx="7836310" cy="1265903"/>
          </a:xfrm>
          <a:prstGeom prst="roundRect">
            <a:avLst>
              <a:gd name="adj" fmla="val 10221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Em hãy cho biết bài hát nói về vùng nào trên đất nước ta?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45FD483D-1B28-FD87-D0A1-E450F9CC1896}"/>
              </a:ext>
            </a:extLst>
          </p:cNvPr>
          <p:cNvSpPr/>
          <p:nvPr/>
        </p:nvSpPr>
        <p:spPr>
          <a:xfrm>
            <a:off x="1304313" y="2495103"/>
            <a:ext cx="8660953" cy="670883"/>
          </a:xfrm>
          <a:prstGeom prst="roundRect">
            <a:avLst>
              <a:gd name="adj" fmla="val 10221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>
                <a:solidFill>
                  <a:srgbClr val="002060"/>
                </a:solidFill>
                <a:latin typeface="Calibri" panose="020F0502020204030204"/>
              </a:rPr>
              <a:t>Vì sao em biết bài hát nói về vùng Nam Bộ?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5ED373-A3F9-8229-57EF-0098768C4F18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3938943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2" y="2926374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LỚN NHẤT NƯỚC TA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Đồng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bằng</a:t>
            </a:r>
            <a:endParaRPr kumimoji="0" lang="vi-VN" sz="13800" b="0" i="0" u="none" strike="noStrike" kern="1200" cap="none" spc="0" normalizeH="0" baseline="0" noProof="0" dirty="0">
              <a:ln>
                <a:noFill/>
              </a:ln>
              <a:solidFill>
                <a:srgbClr val="9B5DE6">
                  <a:alpha val="44000"/>
                </a:srgb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id="{0E8C16FD-E24B-438B-9375-3C4710A6C06B}"/>
              </a:ext>
            </a:extLst>
          </p:cNvPr>
          <p:cNvSpPr/>
          <p:nvPr/>
        </p:nvSpPr>
        <p:spPr>
          <a:xfrm rot="10800000">
            <a:off x="3240305" y="-1767657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!!8888">
            <a:extLst>
              <a:ext uri="{FF2B5EF4-FFF2-40B4-BE49-F238E27FC236}">
                <a16:creationId xmlns:a16="http://schemas.microsoft.com/office/drawing/2014/main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2370827" y="2820265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9504256" y="348252"/>
            <a:ext cx="1345846" cy="1021565"/>
          </a:xfrm>
          <a:prstGeom prst="rect">
            <a:avLst/>
          </a:prstGeom>
        </p:spPr>
      </p:pic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6" y="4397067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61" y="5300133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6" y="3069211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1CBC-0F42-C949-6E79-A229A257ED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1903" y="1083493"/>
            <a:ext cx="8778595" cy="3480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9038" y="3377578"/>
            <a:ext cx="2001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(Tiết 3)</a:t>
            </a:r>
            <a:endParaRPr lang="en-US" sz="36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72F344-18D9-960B-251B-2AF805DB496E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1A346-FAAB-042E-5687-D18ECF678013}"/>
              </a:ext>
            </a:extLst>
          </p:cNvPr>
          <p:cNvSpPr txBox="1"/>
          <p:nvPr/>
        </p:nvSpPr>
        <p:spPr>
          <a:xfrm>
            <a:off x="1613236" y="-35243"/>
            <a:ext cx="8687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Hai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15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A1D92-798D-460D-0D6A-E1540169D79D}"/>
              </a:ext>
            </a:extLst>
          </p:cNvPr>
          <p:cNvSpPr txBox="1"/>
          <p:nvPr/>
        </p:nvSpPr>
        <p:spPr>
          <a:xfrm>
            <a:off x="3213181" y="674828"/>
            <a:ext cx="5196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Lịch</a:t>
            </a:r>
            <a:r>
              <a:rPr kumimoji="0" lang="en-US" sz="4800" b="1" i="0" u="sng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sng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sử</a:t>
            </a:r>
            <a:r>
              <a:rPr kumimoji="0" lang="en-US" sz="4800" b="1" i="0" u="sng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sng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và</a:t>
            </a:r>
            <a:r>
              <a:rPr kumimoji="0" lang="en-US" sz="4800" b="1" i="0" u="sng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sng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địa</a:t>
            </a:r>
            <a:r>
              <a:rPr kumimoji="0" lang="en-US" sz="4800" b="1" i="0" u="sng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sng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lý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92442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1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3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6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7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  <p:bldP spid="2" grpId="0"/>
          <p:bldP spid="6" grpId="0" animBg="1"/>
          <p:bldP spid="7" grpId="0"/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1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3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  <p:bldP spid="2" grpId="0"/>
          <p:bldP spid="6" grpId="0" animBg="1"/>
          <p:bldP spid="7" grpId="0"/>
          <p:bldP spid="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7A7CA2-F437-80D0-CDEA-69429F041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968" y="1613874"/>
            <a:ext cx="8846063" cy="42858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68F92-3BB2-A5C2-C3C3-0BC8C2560A8E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2210582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362397C-9606-4EA0-94C9-1FA12A38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" y="1193657"/>
            <a:ext cx="12191997" cy="5756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2415"/>
            <a:ext cx="12192000" cy="11011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670546" y="5965446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248880E-6D44-4B8D-918C-A485BCB7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39" y="4354044"/>
            <a:ext cx="3712424" cy="296993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8D5D372-DC2C-42C4-AFCD-B8115E3EDF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72125" y="1457174"/>
            <a:ext cx="2819872" cy="53762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F751954-B0AF-44DA-B7BE-B28B2BEEC2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8783" y="2074384"/>
            <a:ext cx="4192258" cy="473697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4A0ACEA-F1F9-4236-847E-359004C6B601}"/>
              </a:ext>
            </a:extLst>
          </p:cNvPr>
          <p:cNvSpPr txBox="1"/>
          <p:nvPr/>
        </p:nvSpPr>
        <p:spPr>
          <a:xfrm>
            <a:off x="711155" y="6550223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E74C">
                    <a:lumMod val="75000"/>
                  </a:srgbClr>
                </a:solidFill>
                <a:effectLst/>
                <a:uLnTx/>
                <a:uFillTx/>
                <a:latin typeface="SVN-Sevillana" panose="02000500000000020002" pitchFamily="2" charset="0"/>
                <a:ea typeface="+mn-ea"/>
                <a:cs typeface="Times New Roman" panose="02020603050405020304" pitchFamily="18" charset="0"/>
              </a:rPr>
              <a:t>Diệu Hiền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DE74C">
                  <a:lumMod val="75000"/>
                </a:srgbClr>
              </a:solidFill>
              <a:effectLst/>
              <a:uLnTx/>
              <a:uFillTx/>
              <a:latin typeface="SVN-Sevillana" panose="02000500000000020002" pitchFamily="2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0150" y="1978892"/>
            <a:ext cx="7556938" cy="2368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Hoạt động 5: Tìm hiểu những ảnh hưởng của môi trường thiên nhiên đến sản xuất và sinh hoạt của người dân ở vùng Nam Bộ.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6ED2E8-6337-F992-7270-280D4C9F7467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247319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553460" y="87999"/>
            <a:ext cx="11085080" cy="1809633"/>
            <a:chOff x="5418475" y="479771"/>
            <a:chExt cx="11085080" cy="180963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5"/>
              <a:ext cx="10996539" cy="1286288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6120851" y="904409"/>
              <a:ext cx="103827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800" dirty="0">
                  <a:solidFill>
                    <a:prstClr val="black"/>
                  </a:solidFill>
                </a:rPr>
                <a:t>Đọc thông tin và quan sát các hình 4, 5, em hãy nêu ảnh hưởng của môi trường thiên nhiên đến sản xuất và sinh hoạt của người dân ở vùng Nam Bộ.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39" y="2248400"/>
            <a:ext cx="5095875" cy="3981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682" y="2120756"/>
            <a:ext cx="5336347" cy="388477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4EA976-5B76-2511-1070-4DD82DFA052D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287183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DD4ABF23-0833-473A-AE85-A7B0425A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0" y="544188"/>
            <a:ext cx="12192000" cy="6307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2545136" y="544188"/>
            <a:ext cx="9152473" cy="6213739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4CD498-AC95-4CBC-A9A9-2B02047C9275}"/>
              </a:ext>
            </a:extLst>
          </p:cNvPr>
          <p:cNvCxnSpPr>
            <a:cxnSpLocks/>
          </p:cNvCxnSpPr>
          <p:nvPr/>
        </p:nvCxnSpPr>
        <p:spPr>
          <a:xfrm flipV="1">
            <a:off x="7078304" y="1010150"/>
            <a:ext cx="32464" cy="560758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759218" y="6237209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6A5D15F-251C-45FF-8B7A-CF9B9F9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2" b="95664" l="5794" r="92275">
                        <a14:foregroundMark x1="33691" y1="8401" x2="33691" y2="8401"/>
                        <a14:foregroundMark x1="72318" y1="9756" x2="72318" y2="9756"/>
                        <a14:foregroundMark x1="67382" y1="31165" x2="67382" y2="31165"/>
                        <a14:foregroundMark x1="68670" y1="39295" x2="66738" y2="62602"/>
                        <a14:foregroundMark x1="63519" y1="86992" x2="63519" y2="86992"/>
                        <a14:foregroundMark x1="73605" y1="84011" x2="73605" y2="84011"/>
                        <a14:foregroundMark x1="91416" y1="75881" x2="91416" y2="75881"/>
                        <a14:foregroundMark x1="84764" y1="77236" x2="84335" y2="90786"/>
                        <a14:foregroundMark x1="89700" y1="84282" x2="89700" y2="88076"/>
                        <a14:foregroundMark x1="92275" y1="77507" x2="92275" y2="77507"/>
                        <a14:foregroundMark x1="83047" y1="95664" x2="83047" y2="95664"/>
                        <a14:foregroundMark x1="84979" y1="95664" x2="84979" y2="95664"/>
                        <a14:foregroundMark x1="86695" y1="95664" x2="86695" y2="95664"/>
                        <a14:foregroundMark x1="62876" y1="48238" x2="63519" y2="48238"/>
                        <a14:foregroundMark x1="36910" y1="33062" x2="34764" y2="35772"/>
                        <a14:foregroundMark x1="29828" y1="30623" x2="31330" y2="33333"/>
                        <a14:foregroundMark x1="9442" y1="57724" x2="9442" y2="57724"/>
                        <a14:foregroundMark x1="7296" y1="72900" x2="7296" y2="72900"/>
                        <a14:foregroundMark x1="5794" y1="82656" x2="5794" y2="82656"/>
                        <a14:foregroundMark x1="6009" y1="60163" x2="6009" y2="60163"/>
                        <a14:foregroundMark x1="34120" y1="5962" x2="34120" y2="596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3712844"/>
            <a:ext cx="3475752" cy="2904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415732">
            <a:off x="1787007" y="-156464"/>
            <a:ext cx="1345846" cy="102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1191594" y="57944"/>
            <a:ext cx="1043669" cy="792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1214940" y="5950545"/>
            <a:ext cx="1105552" cy="83917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D39C0E-FDAC-490C-AE30-BF2369767A14}"/>
              </a:ext>
            </a:extLst>
          </p:cNvPr>
          <p:cNvSpPr txBox="1"/>
          <p:nvPr/>
        </p:nvSpPr>
        <p:spPr>
          <a:xfrm>
            <a:off x="2707959" y="1042572"/>
            <a:ext cx="42814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 lợi: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 đai màu mỡ, khí hậu nóng quanh năm, mạng lưới sông ngòi dày đặc, nhiều dầu mỏ và khí tự nhiên,…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4FC119-A4E4-474F-B1B3-F2A96F3DA0CF}"/>
              </a:ext>
            </a:extLst>
          </p:cNvPr>
          <p:cNvSpPr txBox="1"/>
          <p:nvPr/>
        </p:nvSpPr>
        <p:spPr>
          <a:xfrm>
            <a:off x="7462344" y="1101179"/>
            <a:ext cx="39277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 khăn: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khô kéo dài, xâm nhập mặn,…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BAEA48-B8D3-E774-D4A4-787078453346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1365449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390" y="1454902"/>
            <a:ext cx="6037259" cy="44137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7C1671-1A34-721F-1F15-A786AFDC11B4}"/>
              </a:ext>
            </a:extLst>
          </p:cNvPr>
          <p:cNvSpPr/>
          <p:nvPr/>
        </p:nvSpPr>
        <p:spPr>
          <a:xfrm>
            <a:off x="-1622913" y="206521"/>
            <a:ext cx="1419225" cy="13811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LS&amp;ĐL</a:t>
            </a:r>
          </a:p>
        </p:txBody>
      </p:sp>
    </p:spTree>
    <p:extLst>
      <p:ext uri="{BB962C8B-B14F-4D97-AF65-F5344CB8AC3E}">
        <p14:creationId xmlns:p14="http://schemas.microsoft.com/office/powerpoint/2010/main" val="390331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455</Words>
  <Application>Microsoft Office PowerPoint</Application>
  <PresentationFormat>Widescreen</PresentationFormat>
  <Paragraphs>47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#9Slide03 AmpleSoft Bold</vt:lpstr>
      <vt:lpstr>Arial</vt:lpstr>
      <vt:lpstr>Calibri</vt:lpstr>
      <vt:lpstr>Cambria</vt:lpstr>
      <vt:lpstr>Montserrat</vt:lpstr>
      <vt:lpstr>SVN-Caprica Script</vt:lpstr>
      <vt:lpstr>SVN-Sevillana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DQ PC</dc:creator>
  <cp:lastModifiedBy>Administrator</cp:lastModifiedBy>
  <cp:revision>23</cp:revision>
  <dcterms:created xsi:type="dcterms:W3CDTF">2024-03-10T01:25:38Z</dcterms:created>
  <dcterms:modified xsi:type="dcterms:W3CDTF">2024-04-14T07:00:09Z</dcterms:modified>
</cp:coreProperties>
</file>