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0" r:id="rId2"/>
    <p:sldId id="4412" r:id="rId3"/>
    <p:sldId id="282" r:id="rId4"/>
    <p:sldId id="257" r:id="rId5"/>
    <p:sldId id="4411" r:id="rId6"/>
    <p:sldId id="261" r:id="rId7"/>
    <p:sldId id="2660" r:id="rId8"/>
    <p:sldId id="2653" r:id="rId9"/>
    <p:sldId id="2652" r:id="rId10"/>
    <p:sldId id="2661" r:id="rId11"/>
    <p:sldId id="4413" r:id="rId12"/>
    <p:sldId id="4414" r:id="rId13"/>
    <p:sldId id="4415" r:id="rId14"/>
    <p:sldId id="2662" r:id="rId15"/>
    <p:sldId id="4416" r:id="rId16"/>
    <p:sldId id="4417" r:id="rId17"/>
    <p:sldId id="4418" r:id="rId18"/>
    <p:sldId id="2655" r:id="rId19"/>
    <p:sldId id="4419" r:id="rId20"/>
    <p:sldId id="4420" r:id="rId21"/>
    <p:sldId id="4421" r:id="rId22"/>
    <p:sldId id="4422"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299"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AAF1D-2B46-40C1-B45F-58862F58970F}"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5EB10-4BA2-450D-B8D9-6E76F210382B}" type="slidenum">
              <a:rPr lang="en-US" smtClean="0"/>
              <a:t>‹#›</a:t>
            </a:fld>
            <a:endParaRPr lang="en-US"/>
          </a:p>
        </p:txBody>
      </p:sp>
    </p:spTree>
    <p:extLst>
      <p:ext uri="{BB962C8B-B14F-4D97-AF65-F5344CB8AC3E}">
        <p14:creationId xmlns:p14="http://schemas.microsoft.com/office/powerpoint/2010/main" val="342675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05D6C-86D8-4E41-8D4F-77B655E75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Như vậy, các sinh vật trong tự nhiên có mối quan hệ với nhau bằng quan hệ thức ăn. Sinh vật này là thức ăn của sinh vật kia rồi sinh vật nhận thức ăn đó lại là thức ăn của sinh vật khác. Cứ như vậy tạo thành một chuỗi thức ăn trong tự nhiên. Để hiểu rõ hơn về chuỗi thức ăn thì bài học hôm nay chúng ta sẽ cùng tìm hiểu:</a:t>
            </a:r>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05D6C-86D8-4E41-8D4F-77B655E75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05D6C-86D8-4E41-8D4F-77B655E75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05D6C-86D8-4E41-8D4F-77B655E75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842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05D6C-86D8-4E41-8D4F-77B655E75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30079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281682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214493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70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94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91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0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208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09686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37674C-737F-F3B3-7EF4-42E940B4F1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76080" y="152204"/>
            <a:ext cx="1233536" cy="1233536"/>
          </a:xfrm>
          <a:prstGeom prst="rect">
            <a:avLst/>
          </a:prstGeom>
        </p:spPr>
      </p:pic>
    </p:spTree>
    <p:extLst>
      <p:ext uri="{BB962C8B-B14F-4D97-AF65-F5344CB8AC3E}">
        <p14:creationId xmlns:p14="http://schemas.microsoft.com/office/powerpoint/2010/main" val="896471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
        <p:nvSpPr>
          <p:cNvPr id="12" name="Speech Bubble: Rectangle with Corners Rounded 1">
            <a:extLst>
              <a:ext uri="{FF2B5EF4-FFF2-40B4-BE49-F238E27FC236}">
                <a16:creationId xmlns:a16="http://schemas.microsoft.com/office/drawing/2014/main" id="{1AE49559-638D-C6C8-7D10-CD7A04E5F48B}"/>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BCCCD-6C1C-3581-90C8-FBF3BC9C951C}"/>
              </a:ext>
            </a:extLst>
          </p:cNvPr>
          <p:cNvPicPr>
            <a:picLocks noChangeAspect="1"/>
          </p:cNvPicPr>
          <p:nvPr/>
        </p:nvPicPr>
        <p:blipFill>
          <a:blip r:embed="rId2"/>
          <a:stretch>
            <a:fillRect/>
          </a:stretch>
        </p:blipFill>
        <p:spPr>
          <a:xfrm>
            <a:off x="2355396" y="674417"/>
            <a:ext cx="7010400" cy="943704"/>
          </a:xfrm>
          <a:prstGeom prst="rect">
            <a:avLst/>
          </a:prstGeom>
        </p:spPr>
      </p:pic>
      <p:sp>
        <p:nvSpPr>
          <p:cNvPr id="3" name="TextBox 2">
            <a:extLst>
              <a:ext uri="{FF2B5EF4-FFF2-40B4-BE49-F238E27FC236}">
                <a16:creationId xmlns:a16="http://schemas.microsoft.com/office/drawing/2014/main" id="{A555D095-26F2-1E39-05DA-652A939E494F}"/>
              </a:ext>
            </a:extLst>
          </p:cNvPr>
          <p:cNvSpPr txBox="1"/>
          <p:nvPr/>
        </p:nvSpPr>
        <p:spPr>
          <a:xfrm>
            <a:off x="5633545" y="2059395"/>
            <a:ext cx="6484883" cy="4401205"/>
          </a:xfrm>
          <a:custGeom>
            <a:avLst/>
            <a:gdLst>
              <a:gd name="connsiteX0" fmla="*/ 0 w 6484883"/>
              <a:gd name="connsiteY0" fmla="*/ 0 h 4401205"/>
              <a:gd name="connsiteX1" fmla="*/ 6484883 w 6484883"/>
              <a:gd name="connsiteY1" fmla="*/ 0 h 4401205"/>
              <a:gd name="connsiteX2" fmla="*/ 6484883 w 6484883"/>
              <a:gd name="connsiteY2" fmla="*/ 4401205 h 4401205"/>
              <a:gd name="connsiteX3" fmla="*/ 0 w 6484883"/>
              <a:gd name="connsiteY3" fmla="*/ 4401205 h 4401205"/>
              <a:gd name="connsiteX4" fmla="*/ 0 w 6484883"/>
              <a:gd name="connsiteY4" fmla="*/ 0 h 4401205"/>
              <a:gd name="connsiteX0" fmla="*/ 0 w 6484883"/>
              <a:gd name="connsiteY0" fmla="*/ 0 h 4401205"/>
              <a:gd name="connsiteX1" fmla="*/ 6484883 w 6484883"/>
              <a:gd name="connsiteY1" fmla="*/ 0 h 4401205"/>
              <a:gd name="connsiteX2" fmla="*/ 6484883 w 6484883"/>
              <a:gd name="connsiteY2" fmla="*/ 4401205 h 4401205"/>
              <a:gd name="connsiteX3" fmla="*/ 0 w 6484883"/>
              <a:gd name="connsiteY3" fmla="*/ 4401205 h 4401205"/>
              <a:gd name="connsiteX4" fmla="*/ 0 w 6484883"/>
              <a:gd name="connsiteY4" fmla="*/ 0 h 4401205"/>
              <a:gd name="connsiteX0" fmla="*/ 0 w 6484883"/>
              <a:gd name="connsiteY0" fmla="*/ 0 h 4401205"/>
              <a:gd name="connsiteX1" fmla="*/ 6484883 w 6484883"/>
              <a:gd name="connsiteY1" fmla="*/ 0 h 4401205"/>
              <a:gd name="connsiteX2" fmla="*/ 6484883 w 6484883"/>
              <a:gd name="connsiteY2" fmla="*/ 4401205 h 4401205"/>
              <a:gd name="connsiteX3" fmla="*/ 0 w 6484883"/>
              <a:gd name="connsiteY3" fmla="*/ 4401205 h 4401205"/>
              <a:gd name="connsiteX4" fmla="*/ 0 w 6484883"/>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4883" h="4401205" fill="none" extrusionOk="0">
                <a:moveTo>
                  <a:pt x="0" y="0"/>
                </a:moveTo>
                <a:cubicBezTo>
                  <a:pt x="781620" y="5222"/>
                  <a:pt x="4164206" y="24918"/>
                  <a:pt x="6484883" y="0"/>
                </a:cubicBezTo>
                <a:cubicBezTo>
                  <a:pt x="6160449" y="546283"/>
                  <a:pt x="6258513" y="2497610"/>
                  <a:pt x="6484883" y="4401205"/>
                </a:cubicBezTo>
                <a:cubicBezTo>
                  <a:pt x="5594376" y="4340428"/>
                  <a:pt x="1355707" y="4557869"/>
                  <a:pt x="0" y="4401205"/>
                </a:cubicBezTo>
                <a:cubicBezTo>
                  <a:pt x="8334" y="2403820"/>
                  <a:pt x="19660" y="666500"/>
                  <a:pt x="0" y="0"/>
                </a:cubicBezTo>
                <a:close/>
              </a:path>
              <a:path w="6484883" h="4401205" stroke="0" extrusionOk="0">
                <a:moveTo>
                  <a:pt x="0" y="0"/>
                </a:moveTo>
                <a:cubicBezTo>
                  <a:pt x="3294200" y="8799"/>
                  <a:pt x="5101331" y="-201345"/>
                  <a:pt x="6484883" y="0"/>
                </a:cubicBezTo>
                <a:cubicBezTo>
                  <a:pt x="6286452" y="1214080"/>
                  <a:pt x="6620180" y="3276482"/>
                  <a:pt x="6484883" y="4401205"/>
                </a:cubicBezTo>
                <a:cubicBezTo>
                  <a:pt x="4159064" y="4404222"/>
                  <a:pt x="1330632" y="4027032"/>
                  <a:pt x="0" y="4401205"/>
                </a:cubicBezTo>
                <a:cubicBezTo>
                  <a:pt x="-194701" y="3776648"/>
                  <a:pt x="432314" y="2048840"/>
                  <a:pt x="0" y="0"/>
                </a:cubicBezTo>
                <a:close/>
              </a:path>
              <a:path w="6484883" h="4401205" fill="none" stroke="0" extrusionOk="0">
                <a:moveTo>
                  <a:pt x="0" y="0"/>
                </a:moveTo>
                <a:cubicBezTo>
                  <a:pt x="1463535" y="139228"/>
                  <a:pt x="4770951" y="155234"/>
                  <a:pt x="6484883" y="0"/>
                </a:cubicBezTo>
                <a:cubicBezTo>
                  <a:pt x="6278810" y="1274175"/>
                  <a:pt x="6401485" y="2734759"/>
                  <a:pt x="6484883" y="4401205"/>
                </a:cubicBezTo>
                <a:cubicBezTo>
                  <a:pt x="5819872" y="4375502"/>
                  <a:pt x="1274142" y="4504278"/>
                  <a:pt x="0" y="4401205"/>
                </a:cubicBezTo>
                <a:cubicBezTo>
                  <a:pt x="-57113" y="2386178"/>
                  <a:pt x="-8029" y="654488"/>
                  <a:pt x="0" y="0"/>
                </a:cubicBezTo>
                <a:close/>
              </a:path>
              <a:path w="6484883" h="4401205" fill="none" stroke="0" extrusionOk="0">
                <a:moveTo>
                  <a:pt x="0" y="0"/>
                </a:moveTo>
                <a:cubicBezTo>
                  <a:pt x="1398214" y="11849"/>
                  <a:pt x="4852828" y="-161459"/>
                  <a:pt x="6484883" y="0"/>
                </a:cubicBezTo>
                <a:cubicBezTo>
                  <a:pt x="6405861" y="919361"/>
                  <a:pt x="6169788" y="2832947"/>
                  <a:pt x="6484883" y="4401205"/>
                </a:cubicBezTo>
                <a:cubicBezTo>
                  <a:pt x="5656531" y="4419751"/>
                  <a:pt x="1337284" y="4631969"/>
                  <a:pt x="0" y="4401205"/>
                </a:cubicBezTo>
                <a:cubicBezTo>
                  <a:pt x="-17313" y="2395312"/>
                  <a:pt x="23817" y="61661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484883"/>
                      <a:gd name="connsiteY0" fmla="*/ 0 h 4401205"/>
                      <a:gd name="connsiteX1" fmla="*/ 6484883 w 6484883"/>
                      <a:gd name="connsiteY1" fmla="*/ 0 h 4401205"/>
                      <a:gd name="connsiteX2" fmla="*/ 6484883 w 6484883"/>
                      <a:gd name="connsiteY2" fmla="*/ 4401205 h 4401205"/>
                      <a:gd name="connsiteX3" fmla="*/ 0 w 6484883"/>
                      <a:gd name="connsiteY3" fmla="*/ 4401205 h 4401205"/>
                      <a:gd name="connsiteX4" fmla="*/ 0 w 6484883"/>
                      <a:gd name="connsiteY4" fmla="*/ 0 h 4401205"/>
                      <a:gd name="connsiteX0" fmla="*/ 0 w 6484883"/>
                      <a:gd name="connsiteY0" fmla="*/ 0 h 4401205"/>
                      <a:gd name="connsiteX1" fmla="*/ 6484883 w 6484883"/>
                      <a:gd name="connsiteY1" fmla="*/ 0 h 4401205"/>
                      <a:gd name="connsiteX2" fmla="*/ 6484883 w 6484883"/>
                      <a:gd name="connsiteY2" fmla="*/ 4401205 h 4401205"/>
                      <a:gd name="connsiteX3" fmla="*/ 0 w 6484883"/>
                      <a:gd name="connsiteY3" fmla="*/ 4401205 h 4401205"/>
                      <a:gd name="connsiteX4" fmla="*/ 0 w 6484883"/>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4883" h="4401205" fill="none" extrusionOk="0">
                        <a:moveTo>
                          <a:pt x="0" y="0"/>
                        </a:moveTo>
                        <a:cubicBezTo>
                          <a:pt x="781620" y="5222"/>
                          <a:pt x="4164206" y="24918"/>
                          <a:pt x="6484883" y="0"/>
                        </a:cubicBezTo>
                        <a:cubicBezTo>
                          <a:pt x="6256529" y="798315"/>
                          <a:pt x="6310520" y="2606422"/>
                          <a:pt x="6484883" y="4401205"/>
                        </a:cubicBezTo>
                        <a:cubicBezTo>
                          <a:pt x="5609892" y="4330794"/>
                          <a:pt x="1272005" y="4545716"/>
                          <a:pt x="0" y="4401205"/>
                        </a:cubicBezTo>
                        <a:cubicBezTo>
                          <a:pt x="-11520" y="2419554"/>
                          <a:pt x="17655" y="577581"/>
                          <a:pt x="0" y="0"/>
                        </a:cubicBezTo>
                        <a:close/>
                      </a:path>
                      <a:path w="6484883" h="4401205" stroke="0" extrusionOk="0">
                        <a:moveTo>
                          <a:pt x="0" y="0"/>
                        </a:moveTo>
                        <a:cubicBezTo>
                          <a:pt x="3156978" y="10823"/>
                          <a:pt x="5001995" y="-174345"/>
                          <a:pt x="6484883" y="0"/>
                        </a:cubicBezTo>
                        <a:cubicBezTo>
                          <a:pt x="6381536" y="1301388"/>
                          <a:pt x="6546026" y="3297387"/>
                          <a:pt x="6484883" y="4401205"/>
                        </a:cubicBezTo>
                        <a:cubicBezTo>
                          <a:pt x="4143877" y="4391104"/>
                          <a:pt x="1351874" y="4167501"/>
                          <a:pt x="0" y="4401205"/>
                        </a:cubicBezTo>
                        <a:cubicBezTo>
                          <a:pt x="6431" y="3741256"/>
                          <a:pt x="309977" y="1933646"/>
                          <a:pt x="0" y="0"/>
                        </a:cubicBezTo>
                        <a:close/>
                      </a:path>
                      <a:path w="6484883" h="4401205" fill="none" stroke="0" extrusionOk="0">
                        <a:moveTo>
                          <a:pt x="0" y="0"/>
                        </a:moveTo>
                        <a:cubicBezTo>
                          <a:pt x="1398214" y="11849"/>
                          <a:pt x="4852828" y="-161459"/>
                          <a:pt x="6484883" y="0"/>
                        </a:cubicBezTo>
                        <a:cubicBezTo>
                          <a:pt x="6452699" y="1077082"/>
                          <a:pt x="6382139" y="2973570"/>
                          <a:pt x="6484883" y="4401205"/>
                        </a:cubicBezTo>
                        <a:cubicBezTo>
                          <a:pt x="5793899" y="4315830"/>
                          <a:pt x="1103677" y="4562866"/>
                          <a:pt x="0" y="4401205"/>
                        </a:cubicBezTo>
                        <a:cubicBezTo>
                          <a:pt x="-72743" y="2385158"/>
                          <a:pt x="34248" y="664676"/>
                          <a:pt x="0" y="0"/>
                        </a:cubicBezTo>
                        <a:close/>
                      </a:path>
                    </a:pathLst>
                  </a:cu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Tranh v</a:t>
            </a:r>
            <a:r>
              <a:rPr lang="vi-VN" sz="4000" dirty="0">
                <a:solidFill>
                  <a:srgbClr val="000000"/>
                </a:solidFill>
                <a:latin typeface="Calibri" panose="020F0502020204030204" pitchFamily="34" charset="0"/>
                <a:ea typeface="Cambria" panose="02040503050406030204" pitchFamily="18" charset="0"/>
                <a:cs typeface="Calibri" panose="020F0502020204030204" pitchFamily="34" charset="0"/>
              </a:rPr>
              <a:t>ẽ một góc vườn.</a:t>
            </a:r>
            <a:endPar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00000"/>
                </a:solidFill>
                <a:latin typeface="Calibri" panose="020F0502020204030204" pitchFamily="34" charset="0"/>
                <a:ea typeface="Cambria" panose="02040503050406030204" pitchFamily="18" charset="0"/>
                <a:cs typeface="Calibri" panose="020F0502020204030204" pitchFamily="34" charset="0"/>
              </a:rPr>
              <a:t>Các sinh vật: cây cà chua, sâu, chim, con người.</a:t>
            </a:r>
            <a:endPar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00000"/>
                </a:solidFill>
                <a:latin typeface="Calibri" panose="020F0502020204030204" pitchFamily="34" charset="0"/>
                <a:ea typeface="Cambria" panose="02040503050406030204" pitchFamily="18" charset="0"/>
                <a:cs typeface="Calibri" panose="020F0502020204030204" pitchFamily="34" charset="0"/>
              </a:rPr>
              <a:t>Trong đó, </a:t>
            </a:r>
            <a:r>
              <a:rPr lang="vi-VN" sz="4000" b="1" dirty="0">
                <a:solidFill>
                  <a:srgbClr val="000000"/>
                </a:solidFill>
                <a:latin typeface="Calibri" panose="020F0502020204030204" pitchFamily="34" charset="0"/>
                <a:ea typeface="Cambria" panose="02040503050406030204" pitchFamily="18" charset="0"/>
                <a:cs typeface="Calibri" panose="020F0502020204030204" pitchFamily="34" charset="0"/>
              </a:rPr>
              <a:t>lá cà chua là thức ăn của con sâu</a:t>
            </a:r>
            <a:r>
              <a:rPr lang="vi-VN"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4000" b="1" dirty="0">
                <a:solidFill>
                  <a:srgbClr val="0070C0"/>
                </a:solidFill>
                <a:latin typeface="Calibri" panose="020F0502020204030204" pitchFamily="34" charset="0"/>
                <a:ea typeface="Cambria" panose="02040503050406030204" pitchFamily="18" charset="0"/>
                <a:cs typeface="Calibri" panose="020F0502020204030204" pitchFamily="34" charset="0"/>
              </a:rPr>
              <a:t>sâu là thức ăn của chim</a:t>
            </a:r>
            <a:r>
              <a:rPr lang="vi-VN"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4000" b="1" dirty="0">
                <a:solidFill>
                  <a:srgbClr val="7030A0"/>
                </a:solidFill>
                <a:latin typeface="Calibri" panose="020F0502020204030204" pitchFamily="34" charset="0"/>
                <a:ea typeface="Cambria" panose="02040503050406030204" pitchFamily="18" charset="0"/>
                <a:cs typeface="Calibri" panose="020F0502020204030204" pitchFamily="34" charset="0"/>
              </a:rPr>
              <a:t>quả cà chua là thức ăn của con người</a:t>
            </a:r>
            <a:r>
              <a:rPr lang="vi-VN" sz="40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561B0A07-89D3-0A4F-F39A-D450BAF850C5}"/>
              </a:ext>
            </a:extLst>
          </p:cNvPr>
          <p:cNvPicPr>
            <a:picLocks noChangeAspect="1"/>
          </p:cNvPicPr>
          <p:nvPr/>
        </p:nvPicPr>
        <p:blipFill>
          <a:blip r:embed="rId3"/>
          <a:stretch>
            <a:fillRect/>
          </a:stretch>
        </p:blipFill>
        <p:spPr>
          <a:xfrm>
            <a:off x="327464" y="2772595"/>
            <a:ext cx="5264040" cy="2230329"/>
          </a:xfrm>
          <a:prstGeom prst="rect">
            <a:avLst/>
          </a:prstGeom>
        </p:spPr>
      </p:pic>
      <p:sp>
        <p:nvSpPr>
          <p:cNvPr id="4" name="Speech Bubble: Rectangle with Corners Rounded 1">
            <a:extLst>
              <a:ext uri="{FF2B5EF4-FFF2-40B4-BE49-F238E27FC236}">
                <a16:creationId xmlns:a16="http://schemas.microsoft.com/office/drawing/2014/main" id="{FC8CD225-6B66-F48A-F76C-5A61B528E5B2}"/>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BCCCD-6C1C-3581-90C8-FBF3BC9C951C}"/>
              </a:ext>
            </a:extLst>
          </p:cNvPr>
          <p:cNvPicPr>
            <a:picLocks noChangeAspect="1"/>
          </p:cNvPicPr>
          <p:nvPr/>
        </p:nvPicPr>
        <p:blipFill>
          <a:blip r:embed="rId2"/>
          <a:stretch>
            <a:fillRect/>
          </a:stretch>
        </p:blipFill>
        <p:spPr>
          <a:xfrm>
            <a:off x="2355396" y="674417"/>
            <a:ext cx="7010400" cy="943704"/>
          </a:xfrm>
          <a:prstGeom prst="rect">
            <a:avLst/>
          </a:prstGeom>
        </p:spPr>
      </p:pic>
      <p:sp>
        <p:nvSpPr>
          <p:cNvPr id="3" name="TextBox 2">
            <a:extLst>
              <a:ext uri="{FF2B5EF4-FFF2-40B4-BE49-F238E27FC236}">
                <a16:creationId xmlns:a16="http://schemas.microsoft.com/office/drawing/2014/main" id="{A555D095-26F2-1E39-05DA-652A939E494F}"/>
              </a:ext>
            </a:extLst>
          </p:cNvPr>
          <p:cNvSpPr txBox="1"/>
          <p:nvPr/>
        </p:nvSpPr>
        <p:spPr>
          <a:xfrm>
            <a:off x="5959367" y="2196029"/>
            <a:ext cx="6085490" cy="3970318"/>
          </a:xfrm>
          <a:custGeom>
            <a:avLst/>
            <a:gdLst>
              <a:gd name="connsiteX0" fmla="*/ 0 w 6085490"/>
              <a:gd name="connsiteY0" fmla="*/ 0 h 3970318"/>
              <a:gd name="connsiteX1" fmla="*/ 6085490 w 6085490"/>
              <a:gd name="connsiteY1" fmla="*/ 0 h 3970318"/>
              <a:gd name="connsiteX2" fmla="*/ 6085490 w 6085490"/>
              <a:gd name="connsiteY2" fmla="*/ 3970318 h 3970318"/>
              <a:gd name="connsiteX3" fmla="*/ 0 w 6085490"/>
              <a:gd name="connsiteY3" fmla="*/ 3970318 h 3970318"/>
              <a:gd name="connsiteX4" fmla="*/ 0 w 6085490"/>
              <a:gd name="connsiteY4" fmla="*/ 0 h 3970318"/>
              <a:gd name="connsiteX0" fmla="*/ 0 w 6085490"/>
              <a:gd name="connsiteY0" fmla="*/ 0 h 3970318"/>
              <a:gd name="connsiteX1" fmla="*/ 6085490 w 6085490"/>
              <a:gd name="connsiteY1" fmla="*/ 0 h 3970318"/>
              <a:gd name="connsiteX2" fmla="*/ 6085490 w 6085490"/>
              <a:gd name="connsiteY2" fmla="*/ 3970318 h 3970318"/>
              <a:gd name="connsiteX3" fmla="*/ 0 w 6085490"/>
              <a:gd name="connsiteY3" fmla="*/ 3970318 h 3970318"/>
              <a:gd name="connsiteX4" fmla="*/ 0 w 6085490"/>
              <a:gd name="connsiteY4" fmla="*/ 0 h 3970318"/>
              <a:gd name="connsiteX0" fmla="*/ 0 w 6085490"/>
              <a:gd name="connsiteY0" fmla="*/ 0 h 3970318"/>
              <a:gd name="connsiteX1" fmla="*/ 6085490 w 6085490"/>
              <a:gd name="connsiteY1" fmla="*/ 0 h 3970318"/>
              <a:gd name="connsiteX2" fmla="*/ 6085490 w 6085490"/>
              <a:gd name="connsiteY2" fmla="*/ 3970318 h 3970318"/>
              <a:gd name="connsiteX3" fmla="*/ 0 w 6085490"/>
              <a:gd name="connsiteY3" fmla="*/ 3970318 h 3970318"/>
              <a:gd name="connsiteX4" fmla="*/ 0 w 6085490"/>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90" h="3970318" fill="none" extrusionOk="0">
                <a:moveTo>
                  <a:pt x="0" y="0"/>
                </a:moveTo>
                <a:cubicBezTo>
                  <a:pt x="2507344" y="5222"/>
                  <a:pt x="3455666" y="24918"/>
                  <a:pt x="6085490" y="0"/>
                </a:cubicBezTo>
                <a:cubicBezTo>
                  <a:pt x="5872273" y="716683"/>
                  <a:pt x="5918475" y="2334253"/>
                  <a:pt x="6085490" y="3970318"/>
                </a:cubicBezTo>
                <a:cubicBezTo>
                  <a:pt x="5131586" y="3992519"/>
                  <a:pt x="1338385" y="4122768"/>
                  <a:pt x="0" y="3970318"/>
                </a:cubicBezTo>
                <a:cubicBezTo>
                  <a:pt x="36317" y="2144044"/>
                  <a:pt x="19492" y="651502"/>
                  <a:pt x="0" y="0"/>
                </a:cubicBezTo>
                <a:close/>
              </a:path>
              <a:path w="6085490" h="3970318" stroke="0" extrusionOk="0">
                <a:moveTo>
                  <a:pt x="0" y="0"/>
                </a:moveTo>
                <a:cubicBezTo>
                  <a:pt x="3292580" y="4870"/>
                  <a:pt x="4784345" y="-182478"/>
                  <a:pt x="6085490" y="0"/>
                </a:cubicBezTo>
                <a:cubicBezTo>
                  <a:pt x="5978555" y="1161290"/>
                  <a:pt x="6232941" y="2947504"/>
                  <a:pt x="6085490" y="3970318"/>
                </a:cubicBezTo>
                <a:cubicBezTo>
                  <a:pt x="3836667" y="3921081"/>
                  <a:pt x="1233925" y="3524373"/>
                  <a:pt x="0" y="3970318"/>
                </a:cubicBezTo>
                <a:cubicBezTo>
                  <a:pt x="-327059" y="3434027"/>
                  <a:pt x="265203" y="1724973"/>
                  <a:pt x="0" y="0"/>
                </a:cubicBezTo>
                <a:close/>
              </a:path>
              <a:path w="6085490" h="3970318" fill="none" stroke="0" extrusionOk="0">
                <a:moveTo>
                  <a:pt x="0" y="0"/>
                </a:moveTo>
                <a:cubicBezTo>
                  <a:pt x="756530" y="289536"/>
                  <a:pt x="3901662" y="12712"/>
                  <a:pt x="6085490" y="0"/>
                </a:cubicBezTo>
                <a:cubicBezTo>
                  <a:pt x="5926226" y="1173324"/>
                  <a:pt x="6000371" y="2623254"/>
                  <a:pt x="6085490" y="3970318"/>
                </a:cubicBezTo>
                <a:cubicBezTo>
                  <a:pt x="5500295" y="4047142"/>
                  <a:pt x="1092441" y="4085540"/>
                  <a:pt x="0" y="3970318"/>
                </a:cubicBezTo>
                <a:cubicBezTo>
                  <a:pt x="24488" y="2144465"/>
                  <a:pt x="-23201" y="569090"/>
                  <a:pt x="0" y="0"/>
                </a:cubicBezTo>
                <a:close/>
              </a:path>
              <a:path w="6085490" h="3970318" fill="none" stroke="0" extrusionOk="0">
                <a:moveTo>
                  <a:pt x="0" y="0"/>
                </a:moveTo>
                <a:cubicBezTo>
                  <a:pt x="614130" y="11849"/>
                  <a:pt x="3946692" y="-161459"/>
                  <a:pt x="6085490" y="0"/>
                </a:cubicBezTo>
                <a:cubicBezTo>
                  <a:pt x="5959856" y="861351"/>
                  <a:pt x="5951722" y="2510070"/>
                  <a:pt x="6085490" y="3970318"/>
                </a:cubicBezTo>
                <a:cubicBezTo>
                  <a:pt x="5291062" y="3988647"/>
                  <a:pt x="1262660" y="4231816"/>
                  <a:pt x="0" y="3970318"/>
                </a:cubicBezTo>
                <a:cubicBezTo>
                  <a:pt x="-56335" y="2141010"/>
                  <a:pt x="19382" y="59242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85490"/>
                      <a:gd name="connsiteY0" fmla="*/ 0 h 3970318"/>
                      <a:gd name="connsiteX1" fmla="*/ 6085490 w 6085490"/>
                      <a:gd name="connsiteY1" fmla="*/ 0 h 3970318"/>
                      <a:gd name="connsiteX2" fmla="*/ 6085490 w 6085490"/>
                      <a:gd name="connsiteY2" fmla="*/ 3970318 h 3970318"/>
                      <a:gd name="connsiteX3" fmla="*/ 0 w 6085490"/>
                      <a:gd name="connsiteY3" fmla="*/ 3970318 h 3970318"/>
                      <a:gd name="connsiteX4" fmla="*/ 0 w 6085490"/>
                      <a:gd name="connsiteY4" fmla="*/ 0 h 3970318"/>
                      <a:gd name="connsiteX0" fmla="*/ 0 w 6085490"/>
                      <a:gd name="connsiteY0" fmla="*/ 0 h 3970318"/>
                      <a:gd name="connsiteX1" fmla="*/ 6085490 w 6085490"/>
                      <a:gd name="connsiteY1" fmla="*/ 0 h 3970318"/>
                      <a:gd name="connsiteX2" fmla="*/ 6085490 w 6085490"/>
                      <a:gd name="connsiteY2" fmla="*/ 3970318 h 3970318"/>
                      <a:gd name="connsiteX3" fmla="*/ 0 w 6085490"/>
                      <a:gd name="connsiteY3" fmla="*/ 3970318 h 3970318"/>
                      <a:gd name="connsiteX4" fmla="*/ 0 w 6085490"/>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90" h="3970318" fill="none" extrusionOk="0">
                        <a:moveTo>
                          <a:pt x="0" y="0"/>
                        </a:moveTo>
                        <a:cubicBezTo>
                          <a:pt x="2507344" y="5222"/>
                          <a:pt x="3455666" y="24918"/>
                          <a:pt x="6085490" y="0"/>
                        </a:cubicBezTo>
                        <a:cubicBezTo>
                          <a:pt x="5912920" y="823306"/>
                          <a:pt x="5980426" y="2463868"/>
                          <a:pt x="6085490" y="3970318"/>
                        </a:cubicBezTo>
                        <a:cubicBezTo>
                          <a:pt x="5253429" y="3916867"/>
                          <a:pt x="1160590" y="4096952"/>
                          <a:pt x="0" y="3970318"/>
                        </a:cubicBezTo>
                        <a:cubicBezTo>
                          <a:pt x="-40974" y="2205298"/>
                          <a:pt x="17956" y="583394"/>
                          <a:pt x="0" y="0"/>
                        </a:cubicBezTo>
                        <a:close/>
                      </a:path>
                      <a:path w="6085490" h="3970318" stroke="0" extrusionOk="0">
                        <a:moveTo>
                          <a:pt x="0" y="0"/>
                        </a:moveTo>
                        <a:cubicBezTo>
                          <a:pt x="3149572" y="6980"/>
                          <a:pt x="4694449" y="-158044"/>
                          <a:pt x="6085490" y="0"/>
                        </a:cubicBezTo>
                        <a:cubicBezTo>
                          <a:pt x="6032805" y="1211103"/>
                          <a:pt x="6095681" y="2986200"/>
                          <a:pt x="6085490" y="3970318"/>
                        </a:cubicBezTo>
                        <a:cubicBezTo>
                          <a:pt x="3812753" y="3900425"/>
                          <a:pt x="1261437" y="3706304"/>
                          <a:pt x="0" y="3970318"/>
                        </a:cubicBezTo>
                        <a:cubicBezTo>
                          <a:pt x="-101805" y="3394391"/>
                          <a:pt x="214945" y="1677649"/>
                          <a:pt x="0" y="0"/>
                        </a:cubicBezTo>
                        <a:close/>
                      </a:path>
                      <a:path w="6085490" h="3970318" fill="none" stroke="0" extrusionOk="0">
                        <a:moveTo>
                          <a:pt x="0" y="0"/>
                        </a:moveTo>
                        <a:cubicBezTo>
                          <a:pt x="614130" y="11849"/>
                          <a:pt x="3946692" y="-161459"/>
                          <a:pt x="6085490" y="0"/>
                        </a:cubicBezTo>
                        <a:cubicBezTo>
                          <a:pt x="6081818" y="996969"/>
                          <a:pt x="5996231" y="2674362"/>
                          <a:pt x="6085490" y="3970318"/>
                        </a:cubicBezTo>
                        <a:cubicBezTo>
                          <a:pt x="5422076" y="3867434"/>
                          <a:pt x="1028011" y="4107685"/>
                          <a:pt x="0" y="3970318"/>
                        </a:cubicBezTo>
                        <a:cubicBezTo>
                          <a:pt x="-70861" y="2138241"/>
                          <a:pt x="28674" y="581591"/>
                          <a:pt x="0" y="0"/>
                        </a:cubicBezTo>
                        <a:close/>
                      </a:path>
                    </a:pathLst>
                  </a:cu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Tranh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vẽ</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luống</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rau</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bắp</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cải</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Các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sinh</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rau</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bắp</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cải</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chuột</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rắn</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p>
          <a:p>
            <a:pPr marL="571500" lvl="0" indent="-571500" algn="just">
              <a:buFont typeface="Arial" panose="020B0604020202020204" pitchFamily="34" charset="0"/>
              <a:buChar char="•"/>
              <a:defRPr/>
            </a:pP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Trong </a:t>
            </a:r>
            <a:r>
              <a:rPr lang="en-US" sz="3600" dirty="0" err="1">
                <a:solidFill>
                  <a:srgbClr val="000000"/>
                </a:solidFill>
                <a:latin typeface="Calibri" panose="020F0502020204030204" pitchFamily="34" charset="0"/>
                <a:ea typeface="Cambria" panose="02040503050406030204" pitchFamily="18" charset="0"/>
                <a:cs typeface="Calibri" panose="020F0502020204030204" pitchFamily="34" charset="0"/>
              </a:rPr>
              <a:t>đó</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cây</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bắp</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cải</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là</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thức</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ăn</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của</a:t>
            </a:r>
            <a:r>
              <a:rPr lang="en-US" sz="3600" b="1" dirty="0">
                <a:solidFill>
                  <a:srgbClr val="7030A0"/>
                </a:solidFill>
                <a:latin typeface="Calibri" panose="020F0502020204030204" pitchFamily="34" charset="0"/>
                <a:ea typeface="Cambria" panose="02040503050406030204" pitchFamily="18" charset="0"/>
                <a:cs typeface="Calibri" panose="020F0502020204030204" pitchFamily="34" charset="0"/>
              </a:rPr>
              <a:t> con </a:t>
            </a:r>
            <a:r>
              <a:rPr lang="en-US" sz="3600" b="1" dirty="0" err="1">
                <a:solidFill>
                  <a:srgbClr val="7030A0"/>
                </a:solidFill>
                <a:latin typeface="Calibri" panose="020F0502020204030204" pitchFamily="34" charset="0"/>
                <a:ea typeface="Cambria" panose="02040503050406030204" pitchFamily="18" charset="0"/>
                <a:cs typeface="Calibri" panose="020F0502020204030204" pitchFamily="34" charset="0"/>
              </a:rPr>
              <a:t>chuột</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con </a:t>
            </a:r>
            <a:r>
              <a:rPr lang="en-US" sz="3600" b="1" dirty="0" err="1">
                <a:solidFill>
                  <a:srgbClr val="00B0F0"/>
                </a:solidFill>
                <a:latin typeface="Calibri" panose="020F0502020204030204" pitchFamily="34" charset="0"/>
                <a:ea typeface="Cambria" panose="02040503050406030204" pitchFamily="18" charset="0"/>
                <a:cs typeface="Calibri" panose="020F0502020204030204" pitchFamily="34" charset="0"/>
              </a:rPr>
              <a:t>chuột</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00B0F0"/>
                </a:solidFill>
                <a:latin typeface="Calibri" panose="020F0502020204030204" pitchFamily="34" charset="0"/>
                <a:ea typeface="Cambria" panose="02040503050406030204" pitchFamily="18" charset="0"/>
                <a:cs typeface="Calibri" panose="020F0502020204030204" pitchFamily="34" charset="0"/>
              </a:rPr>
              <a:t>là</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00B0F0"/>
                </a:solidFill>
                <a:latin typeface="Calibri" panose="020F0502020204030204" pitchFamily="34" charset="0"/>
                <a:ea typeface="Cambria" panose="02040503050406030204" pitchFamily="18" charset="0"/>
                <a:cs typeface="Calibri" panose="020F0502020204030204" pitchFamily="34" charset="0"/>
              </a:rPr>
              <a:t>thức</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00B0F0"/>
                </a:solidFill>
                <a:latin typeface="Calibri" panose="020F0502020204030204" pitchFamily="34" charset="0"/>
                <a:ea typeface="Cambria" panose="02040503050406030204" pitchFamily="18" charset="0"/>
                <a:cs typeface="Calibri" panose="020F0502020204030204" pitchFamily="34" charset="0"/>
              </a:rPr>
              <a:t>ăn</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3600" b="1" dirty="0" err="1">
                <a:solidFill>
                  <a:srgbClr val="00B0F0"/>
                </a:solidFill>
                <a:latin typeface="Calibri" panose="020F0502020204030204" pitchFamily="34" charset="0"/>
                <a:ea typeface="Cambria" panose="02040503050406030204" pitchFamily="18" charset="0"/>
                <a:cs typeface="Calibri" panose="020F0502020204030204" pitchFamily="34" charset="0"/>
              </a:rPr>
              <a:t>của</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 con </a:t>
            </a:r>
            <a:r>
              <a:rPr lang="en-US" sz="3600" b="1" dirty="0" err="1">
                <a:solidFill>
                  <a:srgbClr val="00B0F0"/>
                </a:solidFill>
                <a:latin typeface="Calibri" panose="020F0502020204030204" pitchFamily="34" charset="0"/>
                <a:ea typeface="Cambria" panose="02040503050406030204" pitchFamily="18" charset="0"/>
                <a:cs typeface="Calibri" panose="020F0502020204030204" pitchFamily="34" charset="0"/>
              </a:rPr>
              <a:t>rắn</a:t>
            </a:r>
            <a:r>
              <a:rPr lang="en-US" sz="3600" b="1" dirty="0">
                <a:solidFill>
                  <a:srgbClr val="00B0F0"/>
                </a:solidFill>
                <a:latin typeface="Calibri" panose="020F0502020204030204" pitchFamily="34" charset="0"/>
                <a:ea typeface="Cambria" panose="02040503050406030204" pitchFamily="18" charset="0"/>
                <a:cs typeface="Calibri" panose="020F0502020204030204" pitchFamily="34" charset="0"/>
              </a:rPr>
              <a:t>.</a:t>
            </a:r>
          </a:p>
        </p:txBody>
      </p:sp>
      <p:pic>
        <p:nvPicPr>
          <p:cNvPr id="6" name="Picture 5">
            <a:extLst>
              <a:ext uri="{FF2B5EF4-FFF2-40B4-BE49-F238E27FC236}">
                <a16:creationId xmlns:a16="http://schemas.microsoft.com/office/drawing/2014/main" id="{9D1CD7E7-7CD8-C138-606B-0FDC9FC04613}"/>
              </a:ext>
            </a:extLst>
          </p:cNvPr>
          <p:cNvPicPr>
            <a:picLocks noChangeAspect="1"/>
          </p:cNvPicPr>
          <p:nvPr/>
        </p:nvPicPr>
        <p:blipFill>
          <a:blip r:embed="rId3"/>
          <a:stretch>
            <a:fillRect/>
          </a:stretch>
        </p:blipFill>
        <p:spPr>
          <a:xfrm>
            <a:off x="353738" y="2862097"/>
            <a:ext cx="5553076" cy="1909600"/>
          </a:xfrm>
          <a:prstGeom prst="rect">
            <a:avLst/>
          </a:prstGeom>
        </p:spPr>
      </p:pic>
      <p:sp>
        <p:nvSpPr>
          <p:cNvPr id="4" name="Speech Bubble: Rectangle with Corners Rounded 1">
            <a:extLst>
              <a:ext uri="{FF2B5EF4-FFF2-40B4-BE49-F238E27FC236}">
                <a16:creationId xmlns:a16="http://schemas.microsoft.com/office/drawing/2014/main" id="{14B6A313-D3CC-502F-DDE9-4E9D72F4E794}"/>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348122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BCCCD-6C1C-3581-90C8-FBF3BC9C951C}"/>
              </a:ext>
            </a:extLst>
          </p:cNvPr>
          <p:cNvPicPr>
            <a:picLocks noChangeAspect="1"/>
          </p:cNvPicPr>
          <p:nvPr/>
        </p:nvPicPr>
        <p:blipFill>
          <a:blip r:embed="rId2"/>
          <a:stretch>
            <a:fillRect/>
          </a:stretch>
        </p:blipFill>
        <p:spPr>
          <a:xfrm>
            <a:off x="2355396" y="674417"/>
            <a:ext cx="7010400" cy="943704"/>
          </a:xfrm>
          <a:prstGeom prst="rect">
            <a:avLst/>
          </a:prstGeom>
        </p:spPr>
      </p:pic>
      <p:sp>
        <p:nvSpPr>
          <p:cNvPr id="3" name="TextBox 2">
            <a:extLst>
              <a:ext uri="{FF2B5EF4-FFF2-40B4-BE49-F238E27FC236}">
                <a16:creationId xmlns:a16="http://schemas.microsoft.com/office/drawing/2014/main" id="{A555D095-26F2-1E39-05DA-652A939E494F}"/>
              </a:ext>
            </a:extLst>
          </p:cNvPr>
          <p:cNvSpPr txBox="1"/>
          <p:nvPr/>
        </p:nvSpPr>
        <p:spPr>
          <a:xfrm>
            <a:off x="5959367" y="2196029"/>
            <a:ext cx="5738647" cy="3785652"/>
          </a:xfrm>
          <a:custGeom>
            <a:avLst/>
            <a:gdLst>
              <a:gd name="connsiteX0" fmla="*/ 0 w 5738647"/>
              <a:gd name="connsiteY0" fmla="*/ 0 h 3785652"/>
              <a:gd name="connsiteX1" fmla="*/ 5738647 w 5738647"/>
              <a:gd name="connsiteY1" fmla="*/ 0 h 3785652"/>
              <a:gd name="connsiteX2" fmla="*/ 5738647 w 5738647"/>
              <a:gd name="connsiteY2" fmla="*/ 3785652 h 3785652"/>
              <a:gd name="connsiteX3" fmla="*/ 0 w 5738647"/>
              <a:gd name="connsiteY3" fmla="*/ 3785652 h 3785652"/>
              <a:gd name="connsiteX4" fmla="*/ 0 w 5738647"/>
              <a:gd name="connsiteY4" fmla="*/ 0 h 3785652"/>
              <a:gd name="connsiteX0" fmla="*/ 0 w 5738647"/>
              <a:gd name="connsiteY0" fmla="*/ 0 h 3785652"/>
              <a:gd name="connsiteX1" fmla="*/ 5738647 w 5738647"/>
              <a:gd name="connsiteY1" fmla="*/ 0 h 3785652"/>
              <a:gd name="connsiteX2" fmla="*/ 5738647 w 5738647"/>
              <a:gd name="connsiteY2" fmla="*/ 3785652 h 3785652"/>
              <a:gd name="connsiteX3" fmla="*/ 0 w 5738647"/>
              <a:gd name="connsiteY3" fmla="*/ 3785652 h 3785652"/>
              <a:gd name="connsiteX4" fmla="*/ 0 w 5738647"/>
              <a:gd name="connsiteY4" fmla="*/ 0 h 3785652"/>
              <a:gd name="connsiteX0" fmla="*/ 0 w 5738647"/>
              <a:gd name="connsiteY0" fmla="*/ 0 h 3785652"/>
              <a:gd name="connsiteX1" fmla="*/ 5738647 w 5738647"/>
              <a:gd name="connsiteY1" fmla="*/ 0 h 3785652"/>
              <a:gd name="connsiteX2" fmla="*/ 5738647 w 5738647"/>
              <a:gd name="connsiteY2" fmla="*/ 3785652 h 3785652"/>
              <a:gd name="connsiteX3" fmla="*/ 0 w 5738647"/>
              <a:gd name="connsiteY3" fmla="*/ 3785652 h 3785652"/>
              <a:gd name="connsiteX4" fmla="*/ 0 w 5738647"/>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647" h="3785652" fill="none" extrusionOk="0">
                <a:moveTo>
                  <a:pt x="0" y="0"/>
                </a:moveTo>
                <a:cubicBezTo>
                  <a:pt x="2208228" y="5222"/>
                  <a:pt x="3964127" y="24918"/>
                  <a:pt x="5738647" y="0"/>
                </a:cubicBezTo>
                <a:cubicBezTo>
                  <a:pt x="5500825" y="588602"/>
                  <a:pt x="5585795" y="2238157"/>
                  <a:pt x="5738647" y="3785652"/>
                </a:cubicBezTo>
                <a:cubicBezTo>
                  <a:pt x="4949384" y="3736604"/>
                  <a:pt x="1320714" y="3939010"/>
                  <a:pt x="0" y="3785652"/>
                </a:cubicBezTo>
                <a:cubicBezTo>
                  <a:pt x="6444" y="2067094"/>
                  <a:pt x="17776" y="592806"/>
                  <a:pt x="0" y="0"/>
                </a:cubicBezTo>
                <a:close/>
              </a:path>
              <a:path w="5738647" h="3785652" stroke="0" extrusionOk="0">
                <a:moveTo>
                  <a:pt x="0" y="0"/>
                </a:moveTo>
                <a:cubicBezTo>
                  <a:pt x="3099561" y="4780"/>
                  <a:pt x="4658422" y="-213454"/>
                  <a:pt x="5738647" y="0"/>
                </a:cubicBezTo>
                <a:cubicBezTo>
                  <a:pt x="5593316" y="1067482"/>
                  <a:pt x="5909085" y="2802279"/>
                  <a:pt x="5738647" y="3785652"/>
                </a:cubicBezTo>
                <a:cubicBezTo>
                  <a:pt x="3874898" y="3959780"/>
                  <a:pt x="1200861" y="3610827"/>
                  <a:pt x="0" y="3785652"/>
                </a:cubicBezTo>
                <a:cubicBezTo>
                  <a:pt x="-431969" y="3295313"/>
                  <a:pt x="320214" y="1709720"/>
                  <a:pt x="0" y="0"/>
                </a:cubicBezTo>
                <a:close/>
              </a:path>
              <a:path w="5738647" h="3785652" fill="none" stroke="0" extrusionOk="0">
                <a:moveTo>
                  <a:pt x="0" y="0"/>
                </a:moveTo>
                <a:cubicBezTo>
                  <a:pt x="2034683" y="217855"/>
                  <a:pt x="4166520" y="125658"/>
                  <a:pt x="5738647" y="0"/>
                </a:cubicBezTo>
                <a:cubicBezTo>
                  <a:pt x="5676220" y="1086953"/>
                  <a:pt x="5703340" y="2330335"/>
                  <a:pt x="5738647" y="3785652"/>
                </a:cubicBezTo>
                <a:cubicBezTo>
                  <a:pt x="5170225" y="3813169"/>
                  <a:pt x="1112468" y="3907884"/>
                  <a:pt x="0" y="3785652"/>
                </a:cubicBezTo>
                <a:cubicBezTo>
                  <a:pt x="18619" y="2078369"/>
                  <a:pt x="-63800" y="490151"/>
                  <a:pt x="0" y="0"/>
                </a:cubicBezTo>
                <a:close/>
              </a:path>
              <a:path w="5738647" h="3785652" fill="none" stroke="0" extrusionOk="0">
                <a:moveTo>
                  <a:pt x="0" y="0"/>
                </a:moveTo>
                <a:cubicBezTo>
                  <a:pt x="1929042" y="11849"/>
                  <a:pt x="4240751" y="-161459"/>
                  <a:pt x="5738647" y="0"/>
                </a:cubicBezTo>
                <a:cubicBezTo>
                  <a:pt x="5688159" y="856750"/>
                  <a:pt x="5559342" y="2386225"/>
                  <a:pt x="5738647" y="3785652"/>
                </a:cubicBezTo>
                <a:cubicBezTo>
                  <a:pt x="5076000" y="3837399"/>
                  <a:pt x="1199068" y="4017432"/>
                  <a:pt x="0" y="3785652"/>
                </a:cubicBezTo>
                <a:cubicBezTo>
                  <a:pt x="-54991" y="2017454"/>
                  <a:pt x="25059" y="60329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738647"/>
                      <a:gd name="connsiteY0" fmla="*/ 0 h 3785652"/>
                      <a:gd name="connsiteX1" fmla="*/ 5738647 w 5738647"/>
                      <a:gd name="connsiteY1" fmla="*/ 0 h 3785652"/>
                      <a:gd name="connsiteX2" fmla="*/ 5738647 w 5738647"/>
                      <a:gd name="connsiteY2" fmla="*/ 3785652 h 3785652"/>
                      <a:gd name="connsiteX3" fmla="*/ 0 w 5738647"/>
                      <a:gd name="connsiteY3" fmla="*/ 3785652 h 3785652"/>
                      <a:gd name="connsiteX4" fmla="*/ 0 w 5738647"/>
                      <a:gd name="connsiteY4" fmla="*/ 0 h 3785652"/>
                      <a:gd name="connsiteX0" fmla="*/ 0 w 5738647"/>
                      <a:gd name="connsiteY0" fmla="*/ 0 h 3785652"/>
                      <a:gd name="connsiteX1" fmla="*/ 5738647 w 5738647"/>
                      <a:gd name="connsiteY1" fmla="*/ 0 h 3785652"/>
                      <a:gd name="connsiteX2" fmla="*/ 5738647 w 5738647"/>
                      <a:gd name="connsiteY2" fmla="*/ 3785652 h 3785652"/>
                      <a:gd name="connsiteX3" fmla="*/ 0 w 5738647"/>
                      <a:gd name="connsiteY3" fmla="*/ 3785652 h 3785652"/>
                      <a:gd name="connsiteX4" fmla="*/ 0 w 5738647"/>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647" h="3785652" fill="none" extrusionOk="0">
                        <a:moveTo>
                          <a:pt x="0" y="0"/>
                        </a:moveTo>
                        <a:cubicBezTo>
                          <a:pt x="2208228" y="5222"/>
                          <a:pt x="3964127" y="24918"/>
                          <a:pt x="5738647" y="0"/>
                        </a:cubicBezTo>
                        <a:cubicBezTo>
                          <a:pt x="5564986" y="756907"/>
                          <a:pt x="5614291" y="2297778"/>
                          <a:pt x="5738647" y="3785652"/>
                        </a:cubicBezTo>
                        <a:cubicBezTo>
                          <a:pt x="5005038" y="3702049"/>
                          <a:pt x="1117370" y="3909485"/>
                          <a:pt x="0" y="3785652"/>
                        </a:cubicBezTo>
                        <a:cubicBezTo>
                          <a:pt x="-35237" y="2100127"/>
                          <a:pt x="16839" y="551237"/>
                          <a:pt x="0" y="0"/>
                        </a:cubicBezTo>
                        <a:close/>
                      </a:path>
                      <a:path w="5738647" h="3785652" stroke="0" extrusionOk="0">
                        <a:moveTo>
                          <a:pt x="0" y="0"/>
                        </a:moveTo>
                        <a:cubicBezTo>
                          <a:pt x="2932715" y="7241"/>
                          <a:pt x="4439471" y="-153942"/>
                          <a:pt x="5738647" y="0"/>
                        </a:cubicBezTo>
                        <a:cubicBezTo>
                          <a:pt x="5648157" y="1117838"/>
                          <a:pt x="5778687" y="2839040"/>
                          <a:pt x="5738647" y="3785652"/>
                        </a:cubicBezTo>
                        <a:cubicBezTo>
                          <a:pt x="3703106" y="3811393"/>
                          <a:pt x="1212554" y="3688150"/>
                          <a:pt x="0" y="3785652"/>
                        </a:cubicBezTo>
                        <a:cubicBezTo>
                          <a:pt x="-145856" y="3244968"/>
                          <a:pt x="176834" y="1574712"/>
                          <a:pt x="0" y="0"/>
                        </a:cubicBezTo>
                        <a:close/>
                      </a:path>
                      <a:path w="5738647" h="3785652" fill="none" stroke="0" extrusionOk="0">
                        <a:moveTo>
                          <a:pt x="0" y="0"/>
                        </a:moveTo>
                        <a:cubicBezTo>
                          <a:pt x="1929042" y="11849"/>
                          <a:pt x="4240751" y="-161459"/>
                          <a:pt x="5738647" y="0"/>
                        </a:cubicBezTo>
                        <a:cubicBezTo>
                          <a:pt x="5771596" y="978850"/>
                          <a:pt x="5690282" y="2491528"/>
                          <a:pt x="5738647" y="3785652"/>
                        </a:cubicBezTo>
                        <a:cubicBezTo>
                          <a:pt x="5126685" y="3713135"/>
                          <a:pt x="993908" y="3948633"/>
                          <a:pt x="0" y="3785652"/>
                        </a:cubicBezTo>
                        <a:cubicBezTo>
                          <a:pt x="-58763" y="2073318"/>
                          <a:pt x="20201" y="510393"/>
                          <a:pt x="0" y="0"/>
                        </a:cubicBezTo>
                        <a:close/>
                      </a:path>
                    </a:pathLst>
                  </a:cu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Tranh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vẽ</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góc</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hồ</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Các</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sinh</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lá</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sen</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ốc</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rùa</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p>
          <a:p>
            <a:pPr marL="571500" lvl="0" indent="-571500" algn="just">
              <a:buFont typeface="Arial" panose="020B0604020202020204" pitchFamily="34" charset="0"/>
              <a:buChar char="•"/>
              <a:defRPr/>
            </a:pP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Trong </a:t>
            </a:r>
            <a:r>
              <a:rPr lang="en-US" sz="4000" dirty="0" err="1">
                <a:solidFill>
                  <a:srgbClr val="000000"/>
                </a:solidFill>
                <a:latin typeface="Calibri" panose="020F0502020204030204" pitchFamily="34" charset="0"/>
                <a:ea typeface="Cambria" panose="02040503050406030204" pitchFamily="18" charset="0"/>
                <a:cs typeface="Calibri" panose="020F0502020204030204" pitchFamily="34" charset="0"/>
              </a:rPr>
              <a:t>đó</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sen</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là</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thức</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ăn</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của</a:t>
            </a:r>
            <a:r>
              <a:rPr lang="en-US" sz="40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0000"/>
                </a:solidFill>
                <a:latin typeface="Calibri" panose="020F0502020204030204" pitchFamily="34" charset="0"/>
                <a:ea typeface="Cambria" panose="02040503050406030204" pitchFamily="18" charset="0"/>
                <a:cs typeface="Calibri" panose="020F0502020204030204" pitchFamily="34" charset="0"/>
              </a:rPr>
              <a:t>ốc</a:t>
            </a:r>
            <a:r>
              <a:rPr lang="en-US" sz="40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B0F0"/>
                </a:solidFill>
                <a:latin typeface="Calibri" panose="020F0502020204030204" pitchFamily="34" charset="0"/>
                <a:ea typeface="Cambria" panose="02040503050406030204" pitchFamily="18" charset="0"/>
                <a:cs typeface="Calibri" panose="020F0502020204030204" pitchFamily="34" charset="0"/>
              </a:rPr>
              <a:t>ốc</a:t>
            </a:r>
            <a:r>
              <a:rPr lang="en-US" sz="40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B0F0"/>
                </a:solidFill>
                <a:latin typeface="Calibri" panose="020F0502020204030204" pitchFamily="34" charset="0"/>
                <a:ea typeface="Cambria" panose="02040503050406030204" pitchFamily="18" charset="0"/>
                <a:cs typeface="Calibri" panose="020F0502020204030204" pitchFamily="34" charset="0"/>
              </a:rPr>
              <a:t>là</a:t>
            </a:r>
            <a:r>
              <a:rPr lang="en-US" sz="40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B0F0"/>
                </a:solidFill>
                <a:latin typeface="Calibri" panose="020F0502020204030204" pitchFamily="34" charset="0"/>
                <a:ea typeface="Cambria" panose="02040503050406030204" pitchFamily="18" charset="0"/>
                <a:cs typeface="Calibri" panose="020F0502020204030204" pitchFamily="34" charset="0"/>
              </a:rPr>
              <a:t>thức</a:t>
            </a:r>
            <a:r>
              <a:rPr lang="en-US" sz="40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B0F0"/>
                </a:solidFill>
                <a:latin typeface="Calibri" panose="020F0502020204030204" pitchFamily="34" charset="0"/>
                <a:ea typeface="Cambria" panose="02040503050406030204" pitchFamily="18" charset="0"/>
                <a:cs typeface="Calibri" panose="020F0502020204030204" pitchFamily="34" charset="0"/>
              </a:rPr>
              <a:t>ăn</a:t>
            </a:r>
            <a:r>
              <a:rPr lang="en-US" sz="40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B0F0"/>
                </a:solidFill>
                <a:latin typeface="Calibri" panose="020F0502020204030204" pitchFamily="34" charset="0"/>
                <a:ea typeface="Cambria" panose="02040503050406030204" pitchFamily="18" charset="0"/>
                <a:cs typeface="Calibri" panose="020F0502020204030204" pitchFamily="34" charset="0"/>
              </a:rPr>
              <a:t>của</a:t>
            </a:r>
            <a:r>
              <a:rPr lang="en-US" sz="4000" b="1" dirty="0">
                <a:solidFill>
                  <a:srgbClr val="00B0F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B0F0"/>
                </a:solidFill>
                <a:latin typeface="Calibri" panose="020F0502020204030204" pitchFamily="34" charset="0"/>
                <a:ea typeface="Cambria" panose="02040503050406030204" pitchFamily="18" charset="0"/>
                <a:cs typeface="Calibri" panose="020F0502020204030204" pitchFamily="34" charset="0"/>
              </a:rPr>
              <a:t>rùa</a:t>
            </a:r>
            <a:r>
              <a:rPr lang="en-US" sz="4000" b="1" dirty="0">
                <a:solidFill>
                  <a:srgbClr val="00B0F0"/>
                </a:solidFill>
                <a:latin typeface="Calibri" panose="020F0502020204030204" pitchFamily="34" charset="0"/>
                <a:ea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DD4B86F0-CF97-37A5-D7C9-20BC247EF88B}"/>
              </a:ext>
            </a:extLst>
          </p:cNvPr>
          <p:cNvPicPr>
            <a:picLocks noChangeAspect="1"/>
          </p:cNvPicPr>
          <p:nvPr/>
        </p:nvPicPr>
        <p:blipFill>
          <a:blip r:embed="rId3"/>
          <a:stretch>
            <a:fillRect/>
          </a:stretch>
        </p:blipFill>
        <p:spPr>
          <a:xfrm>
            <a:off x="301350" y="2627588"/>
            <a:ext cx="5551875" cy="2284850"/>
          </a:xfrm>
          <a:prstGeom prst="rect">
            <a:avLst/>
          </a:prstGeom>
        </p:spPr>
      </p:pic>
      <p:sp>
        <p:nvSpPr>
          <p:cNvPr id="4" name="Speech Bubble: Rectangle with Corners Rounded 1">
            <a:extLst>
              <a:ext uri="{FF2B5EF4-FFF2-40B4-BE49-F238E27FC236}">
                <a16:creationId xmlns:a16="http://schemas.microsoft.com/office/drawing/2014/main" id="{31A6018B-4458-6BF0-25C4-5FDE0DB7209D}"/>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215151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lvl="0" algn="ctr"/>
            <a:r>
              <a:rPr lang="vi-VN" sz="4800" b="1" dirty="0">
                <a:solidFill>
                  <a:prstClr val="black"/>
                </a:solidFill>
                <a:latin typeface="Calibri" panose="020F0502020204030204"/>
              </a:rPr>
              <a:t>Hoạt động 2: Sơ đồ hóa mối quan hệ thức ăn giữa các sinh vật trong tự nhiên.</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819C7250-221C-0C0B-A6EE-801A6EBFC345}"/>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17353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FED5B-F0A8-F242-91BF-E696C3CE080A}"/>
              </a:ext>
            </a:extLst>
          </p:cNvPr>
          <p:cNvPicPr>
            <a:picLocks noChangeAspect="1"/>
          </p:cNvPicPr>
          <p:nvPr/>
        </p:nvPicPr>
        <p:blipFill>
          <a:blip r:embed="rId2"/>
          <a:stretch>
            <a:fillRect/>
          </a:stretch>
        </p:blipFill>
        <p:spPr>
          <a:xfrm>
            <a:off x="746235" y="2379591"/>
            <a:ext cx="11109434" cy="1952776"/>
          </a:xfrm>
          <a:prstGeom prst="rect">
            <a:avLst/>
          </a:prstGeom>
        </p:spPr>
      </p:pic>
      <p:sp>
        <p:nvSpPr>
          <p:cNvPr id="2" name="Speech Bubble: Rectangle with Corners Rounded 1">
            <a:extLst>
              <a:ext uri="{FF2B5EF4-FFF2-40B4-BE49-F238E27FC236}">
                <a16:creationId xmlns:a16="http://schemas.microsoft.com/office/drawing/2014/main" id="{5F96BC1F-2C9E-1D16-574D-B62E8C9D7B2F}"/>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1488965" y="297038"/>
            <a:ext cx="9063420" cy="851297"/>
          </a:xfrm>
          <a:prstGeom prst="roundRect">
            <a:avLst/>
          </a:prstGeom>
          <a:solidFill>
            <a:schemeClr val="accent4">
              <a:lumMod val="20000"/>
              <a:lumOff val="80000"/>
            </a:schemeClr>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4400" b="1" dirty="0" err="1">
                <a:solidFill>
                  <a:prstClr val="black"/>
                </a:solidFill>
                <a:latin typeface="Calibri" panose="020F0502020204030204" pitchFamily="34" charset="0"/>
                <a:ea typeface="Roboto" panose="02000000000000000000" pitchFamily="2" charset="0"/>
                <a:cs typeface="Calibri" panose="020F0502020204030204" pitchFamily="34" charset="0"/>
              </a:rPr>
              <a:t>Trình</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prstClr val="black"/>
                </a:solidFill>
                <a:latin typeface="Calibri" panose="020F0502020204030204" pitchFamily="34" charset="0"/>
                <a:ea typeface="Roboto" panose="02000000000000000000" pitchFamily="2" charset="0"/>
                <a:cs typeface="Calibri" panose="020F0502020204030204" pitchFamily="34" charset="0"/>
              </a:rPr>
              <a:t>bày</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prstClr val="black"/>
                </a:solidFill>
                <a:latin typeface="Calibri" panose="020F0502020204030204" pitchFamily="34" charset="0"/>
                <a:ea typeface="Roboto" panose="02000000000000000000" pitchFamily="2" charset="0"/>
                <a:cs typeface="Calibri" panose="020F0502020204030204" pitchFamily="34" charset="0"/>
              </a:rPr>
              <a:t>chuỗi</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4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 ở </a:t>
            </a:r>
            <a:r>
              <a:rPr lang="en-US" sz="4400" b="1" dirty="0" err="1">
                <a:solidFill>
                  <a:prstClr val="black"/>
                </a:solidFill>
                <a:latin typeface="Calibri" panose="020F0502020204030204" pitchFamily="34" charset="0"/>
                <a:ea typeface="Roboto" panose="02000000000000000000" pitchFamily="2" charset="0"/>
                <a:cs typeface="Calibri" panose="020F0502020204030204" pitchFamily="34" charset="0"/>
              </a:rPr>
              <a:t>hình</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 4, 5.</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4CFF0B7A-2643-4BD1-5CD3-A7327C40B67E}"/>
              </a:ext>
            </a:extLst>
          </p:cNvPr>
          <p:cNvPicPr>
            <a:picLocks noChangeAspect="1"/>
          </p:cNvPicPr>
          <p:nvPr/>
        </p:nvPicPr>
        <p:blipFill>
          <a:blip r:embed="rId3"/>
          <a:stretch>
            <a:fillRect/>
          </a:stretch>
        </p:blipFill>
        <p:spPr>
          <a:xfrm>
            <a:off x="2222281" y="1372092"/>
            <a:ext cx="7810500" cy="5038725"/>
          </a:xfrm>
          <a:prstGeom prst="rect">
            <a:avLst/>
          </a:prstGeom>
        </p:spPr>
      </p:pic>
      <p:sp>
        <p:nvSpPr>
          <p:cNvPr id="3" name="Speech Bubble: Rectangle with Corners Rounded 1">
            <a:extLst>
              <a:ext uri="{FF2B5EF4-FFF2-40B4-BE49-F238E27FC236}">
                <a16:creationId xmlns:a16="http://schemas.microsoft.com/office/drawing/2014/main" id="{9BF44F75-EB0D-129A-F115-C562B1BDBB3F}"/>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66985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BCCCD-6C1C-3581-90C8-FBF3BC9C951C}"/>
              </a:ext>
            </a:extLst>
          </p:cNvPr>
          <p:cNvPicPr>
            <a:picLocks noChangeAspect="1"/>
          </p:cNvPicPr>
          <p:nvPr/>
        </p:nvPicPr>
        <p:blipFill>
          <a:blip r:embed="rId2"/>
          <a:stretch>
            <a:fillRect/>
          </a:stretch>
        </p:blipFill>
        <p:spPr>
          <a:xfrm>
            <a:off x="2355396" y="674417"/>
            <a:ext cx="7010400" cy="94370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55D095-26F2-1E39-05DA-652A939E494F}"/>
                  </a:ext>
                </a:extLst>
              </p:cNvPr>
              <p:cNvSpPr txBox="1"/>
              <p:nvPr/>
            </p:nvSpPr>
            <p:spPr>
              <a:xfrm>
                <a:off x="3478925" y="4781574"/>
                <a:ext cx="6085490" cy="1015663"/>
              </a:xfrm>
              <a:custGeom>
                <a:avLst/>
                <a:gdLst>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90" h="1015663" fill="none" extrusionOk="0">
                    <a:moveTo>
                      <a:pt x="0" y="0"/>
                    </a:moveTo>
                    <a:cubicBezTo>
                      <a:pt x="2507344" y="5222"/>
                      <a:pt x="3455666" y="24918"/>
                      <a:pt x="6085490" y="0"/>
                    </a:cubicBezTo>
                    <a:cubicBezTo>
                      <a:pt x="5921023" y="192281"/>
                      <a:pt x="5985961" y="542639"/>
                      <a:pt x="6085490" y="1015663"/>
                    </a:cubicBezTo>
                    <a:cubicBezTo>
                      <a:pt x="5302093" y="1039596"/>
                      <a:pt x="1154628" y="1064272"/>
                      <a:pt x="0" y="1015663"/>
                    </a:cubicBezTo>
                    <a:cubicBezTo>
                      <a:pt x="-29591" y="548249"/>
                      <a:pt x="17078" y="170776"/>
                      <a:pt x="0" y="0"/>
                    </a:cubicBezTo>
                    <a:close/>
                  </a:path>
                  <a:path w="6085490" h="1015663" stroke="0" extrusionOk="0">
                    <a:moveTo>
                      <a:pt x="0" y="0"/>
                    </a:moveTo>
                    <a:cubicBezTo>
                      <a:pt x="2335577" y="-169069"/>
                      <a:pt x="4870329" y="-95544"/>
                      <a:pt x="6085490" y="0"/>
                    </a:cubicBezTo>
                    <a:cubicBezTo>
                      <a:pt x="6031174" y="270297"/>
                      <a:pt x="6047744" y="755240"/>
                      <a:pt x="6085490" y="1015663"/>
                    </a:cubicBezTo>
                    <a:cubicBezTo>
                      <a:pt x="3954696" y="1163629"/>
                      <a:pt x="1241604" y="671653"/>
                      <a:pt x="0" y="1015663"/>
                    </a:cubicBezTo>
                    <a:cubicBezTo>
                      <a:pt x="-17347" y="875991"/>
                      <a:pt x="263736" y="514538"/>
                      <a:pt x="0" y="0"/>
                    </a:cubicBezTo>
                    <a:close/>
                  </a:path>
                  <a:path w="6085490" h="1015663" fill="none" stroke="0" extrusionOk="0">
                    <a:moveTo>
                      <a:pt x="0" y="0"/>
                    </a:moveTo>
                    <a:cubicBezTo>
                      <a:pt x="756530" y="289536"/>
                      <a:pt x="3901662" y="12712"/>
                      <a:pt x="6085490" y="0"/>
                    </a:cubicBezTo>
                    <a:cubicBezTo>
                      <a:pt x="5915468" y="264277"/>
                      <a:pt x="6035794" y="645652"/>
                      <a:pt x="6085490" y="1015663"/>
                    </a:cubicBezTo>
                    <a:cubicBezTo>
                      <a:pt x="5501912" y="1185333"/>
                      <a:pt x="1104507" y="1108241"/>
                      <a:pt x="0" y="1015663"/>
                    </a:cubicBezTo>
                    <a:cubicBezTo>
                      <a:pt x="-37546" y="561604"/>
                      <a:pt x="12420" y="140000"/>
                      <a:pt x="0" y="0"/>
                    </a:cubicBezTo>
                    <a:close/>
                  </a:path>
                  <a:path w="6085490" h="1015663" fill="none" stroke="0" extrusionOk="0">
                    <a:moveTo>
                      <a:pt x="0" y="0"/>
                    </a:moveTo>
                    <a:cubicBezTo>
                      <a:pt x="614130" y="11849"/>
                      <a:pt x="3946692" y="-161459"/>
                      <a:pt x="6085490" y="0"/>
                    </a:cubicBezTo>
                    <a:cubicBezTo>
                      <a:pt x="5955578" y="230119"/>
                      <a:pt x="5983710" y="674735"/>
                      <a:pt x="6085490" y="1015663"/>
                    </a:cubicBezTo>
                    <a:cubicBezTo>
                      <a:pt x="5474639" y="1175756"/>
                      <a:pt x="1162898" y="1210595"/>
                      <a:pt x="0" y="1015663"/>
                    </a:cubicBezTo>
                    <a:cubicBezTo>
                      <a:pt x="-40630" y="551713"/>
                      <a:pt x="18019" y="15778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90" h="1015663" fill="none" extrusionOk="0">
                            <a:moveTo>
                              <a:pt x="0" y="0"/>
                            </a:moveTo>
                            <a:cubicBezTo>
                              <a:pt x="2507344" y="5222"/>
                              <a:pt x="3455666" y="24918"/>
                              <a:pt x="6085490" y="0"/>
                            </a:cubicBezTo>
                            <a:cubicBezTo>
                              <a:pt x="5926445" y="206504"/>
                              <a:pt x="6020666" y="615249"/>
                              <a:pt x="6085490" y="1015663"/>
                            </a:cubicBezTo>
                            <a:cubicBezTo>
                              <a:pt x="5378409" y="992212"/>
                              <a:pt x="1039504" y="1047556"/>
                              <a:pt x="0" y="1015663"/>
                            </a:cubicBezTo>
                            <a:cubicBezTo>
                              <a:pt x="-39568" y="556156"/>
                              <a:pt x="16579" y="148667"/>
                              <a:pt x="0" y="0"/>
                            </a:cubicBezTo>
                            <a:close/>
                          </a:path>
                          <a:path w="6085490" h="1015663" stroke="0" extrusionOk="0">
                            <a:moveTo>
                              <a:pt x="0" y="0"/>
                            </a:moveTo>
                            <a:cubicBezTo>
                              <a:pt x="2232126" y="-167543"/>
                              <a:pt x="4597800" y="-21469"/>
                              <a:pt x="6085490" y="0"/>
                            </a:cubicBezTo>
                            <a:cubicBezTo>
                              <a:pt x="6066577" y="302805"/>
                              <a:pt x="6012773" y="765099"/>
                              <a:pt x="6085490" y="1015663"/>
                            </a:cubicBezTo>
                            <a:cubicBezTo>
                              <a:pt x="3905815" y="1121408"/>
                              <a:pt x="1263540" y="816712"/>
                              <a:pt x="0" y="1015663"/>
                            </a:cubicBezTo>
                            <a:cubicBezTo>
                              <a:pt x="-3753" y="873599"/>
                              <a:pt x="199730" y="454269"/>
                              <a:pt x="0" y="0"/>
                            </a:cubicBezTo>
                            <a:close/>
                          </a:path>
                          <a:path w="6085490" h="1015663" fill="none" stroke="0" extrusionOk="0">
                            <a:moveTo>
                              <a:pt x="0" y="0"/>
                            </a:moveTo>
                            <a:cubicBezTo>
                              <a:pt x="614130" y="11849"/>
                              <a:pt x="3946692" y="-161459"/>
                              <a:pt x="6085490" y="0"/>
                            </a:cubicBezTo>
                            <a:cubicBezTo>
                              <a:pt x="5943466" y="232543"/>
                              <a:pt x="6032793" y="682701"/>
                              <a:pt x="6085490" y="1015663"/>
                            </a:cubicBezTo>
                            <a:cubicBezTo>
                              <a:pt x="5469414" y="1110669"/>
                              <a:pt x="1063243" y="1122423"/>
                              <a:pt x="0" y="1015663"/>
                            </a:cubicBezTo>
                            <a:cubicBezTo>
                              <a:pt x="-54061" y="560526"/>
                              <a:pt x="18166" y="141385"/>
                              <a:pt x="0" y="0"/>
                            </a:cubicBezTo>
                            <a:close/>
                          </a:path>
                        </a:pathLst>
                      </a:custGeom>
                      <ask:type>
                        <ask:lineSketchCurved/>
                      </ask:type>
                    </ask:lineSketchStyleProps>
                  </a:ext>
                </a:extLst>
              </a:ln>
            </p:spPr>
            <p:txBody>
              <a:bodyPr wrap="square">
                <a:spAutoFit/>
              </a:bodyPr>
              <a:lstStyle/>
              <a:p>
                <a:pPr algn="ctr"/>
                <a:r>
                  <a:rPr lang="nl-NL" sz="6000" b="1" dirty="0">
                    <a:solidFill>
                      <a:srgbClr val="FF0000"/>
                    </a:solidFill>
                  </a:rPr>
                  <a:t>Lúa </a:t>
                </a:r>
                <a14:m>
                  <m:oMath xmlns:m="http://schemas.openxmlformats.org/officeDocument/2006/math">
                    <m:r>
                      <a:rPr lang="nl-NL" sz="6000" b="1" i="1">
                        <a:solidFill>
                          <a:srgbClr val="FF0000"/>
                        </a:solidFill>
                        <a:latin typeface="Cambria Math" panose="02040503050406030204" pitchFamily="18" charset="0"/>
                      </a:rPr>
                      <m:t>→</m:t>
                    </m:r>
                  </m:oMath>
                </a14:m>
                <a:r>
                  <a:rPr lang="nl-NL" sz="6000" b="1" dirty="0">
                    <a:solidFill>
                      <a:srgbClr val="FF0000"/>
                    </a:solidFill>
                  </a:rPr>
                  <a:t> chuột </a:t>
                </a:r>
                <a14:m>
                  <m:oMath xmlns:m="http://schemas.openxmlformats.org/officeDocument/2006/math">
                    <m:r>
                      <a:rPr lang="nl-NL" sz="6000" b="1" i="1">
                        <a:solidFill>
                          <a:srgbClr val="FF0000"/>
                        </a:solidFill>
                        <a:latin typeface="Cambria Math" panose="02040503050406030204" pitchFamily="18" charset="0"/>
                      </a:rPr>
                      <m:t>→</m:t>
                    </m:r>
                  </m:oMath>
                </a14:m>
                <a:r>
                  <a:rPr lang="nl-NL" sz="6000" b="1" dirty="0">
                    <a:solidFill>
                      <a:srgbClr val="FF0000"/>
                    </a:solidFill>
                  </a:rPr>
                  <a:t> cú</a:t>
                </a:r>
                <a:endParaRPr lang="en-US" sz="6000" b="1" dirty="0">
                  <a:solidFill>
                    <a:srgbClr val="FF0000"/>
                  </a:solidFill>
                </a:endParaRPr>
              </a:p>
            </p:txBody>
          </p:sp>
        </mc:Choice>
        <mc:Fallback xmlns="">
          <p:sp>
            <p:nvSpPr>
              <p:cNvPr id="3" name="TextBox 2">
                <a:extLst>
                  <a:ext uri="{FF2B5EF4-FFF2-40B4-BE49-F238E27FC236}">
                    <a16:creationId xmlns:a16="http://schemas.microsoft.com/office/drawing/2014/main" id="{A555D095-26F2-1E39-05DA-652A939E494F}"/>
                  </a:ext>
                </a:extLst>
              </p:cNvPr>
              <p:cNvSpPr txBox="1">
                <a:spLocks noRot="1" noChangeAspect="1" noMove="1" noResize="1" noEditPoints="1" noAdjustHandles="1" noChangeArrowheads="1" noChangeShapeType="1" noTextEdit="1"/>
              </p:cNvSpPr>
              <p:nvPr/>
            </p:nvSpPr>
            <p:spPr>
              <a:xfrm>
                <a:off x="3478925" y="4781574"/>
                <a:ext cx="6085490" cy="1015663"/>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blipFill>
                <a:blip r:embed="rId3"/>
                <a:stretch>
                  <a:fillRect l="-3178" t="-8602" r="-3277" b="-32796"/>
                </a:stretch>
              </a:blip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 name="connsiteX0" fmla="*/ 0 w 6085490"/>
                          <a:gd name="connsiteY0" fmla="*/ 0 h 1015663"/>
                          <a:gd name="connsiteX1" fmla="*/ 6085490 w 6085490"/>
                          <a:gd name="connsiteY1" fmla="*/ 0 h 1015663"/>
                          <a:gd name="connsiteX2" fmla="*/ 6085490 w 6085490"/>
                          <a:gd name="connsiteY2" fmla="*/ 1015663 h 1015663"/>
                          <a:gd name="connsiteX3" fmla="*/ 0 w 6085490"/>
                          <a:gd name="connsiteY3" fmla="*/ 1015663 h 1015663"/>
                          <a:gd name="connsiteX4" fmla="*/ 0 w 6085490"/>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90" h="1015663" fill="none" extrusionOk="0">
                            <a:moveTo>
                              <a:pt x="0" y="0"/>
                            </a:moveTo>
                            <a:cubicBezTo>
                              <a:pt x="2507344" y="5222"/>
                              <a:pt x="3455666" y="24918"/>
                              <a:pt x="6085490" y="0"/>
                            </a:cubicBezTo>
                            <a:cubicBezTo>
                              <a:pt x="5926445" y="206504"/>
                              <a:pt x="6020666" y="615249"/>
                              <a:pt x="6085490" y="1015663"/>
                            </a:cubicBezTo>
                            <a:cubicBezTo>
                              <a:pt x="5378409" y="992212"/>
                              <a:pt x="1039504" y="1047556"/>
                              <a:pt x="0" y="1015663"/>
                            </a:cubicBezTo>
                            <a:cubicBezTo>
                              <a:pt x="-39568" y="556156"/>
                              <a:pt x="16579" y="148667"/>
                              <a:pt x="0" y="0"/>
                            </a:cubicBezTo>
                            <a:close/>
                          </a:path>
                          <a:path w="6085490" h="1015663" stroke="0" extrusionOk="0">
                            <a:moveTo>
                              <a:pt x="0" y="0"/>
                            </a:moveTo>
                            <a:cubicBezTo>
                              <a:pt x="2232126" y="-167543"/>
                              <a:pt x="4597800" y="-21469"/>
                              <a:pt x="6085490" y="0"/>
                            </a:cubicBezTo>
                            <a:cubicBezTo>
                              <a:pt x="6066577" y="302805"/>
                              <a:pt x="6012773" y="765099"/>
                              <a:pt x="6085490" y="1015663"/>
                            </a:cubicBezTo>
                            <a:cubicBezTo>
                              <a:pt x="3905815" y="1121408"/>
                              <a:pt x="1263540" y="816712"/>
                              <a:pt x="0" y="1015663"/>
                            </a:cubicBezTo>
                            <a:cubicBezTo>
                              <a:pt x="-3753" y="873599"/>
                              <a:pt x="199730" y="454269"/>
                              <a:pt x="0" y="0"/>
                            </a:cubicBezTo>
                            <a:close/>
                          </a:path>
                          <a:path w="6085490" h="1015663" fill="none" stroke="0" extrusionOk="0">
                            <a:moveTo>
                              <a:pt x="0" y="0"/>
                            </a:moveTo>
                            <a:cubicBezTo>
                              <a:pt x="614130" y="11849"/>
                              <a:pt x="3946692" y="-161459"/>
                              <a:pt x="6085490" y="0"/>
                            </a:cubicBezTo>
                            <a:cubicBezTo>
                              <a:pt x="5943466" y="232543"/>
                              <a:pt x="6032793" y="682701"/>
                              <a:pt x="6085490" y="1015663"/>
                            </a:cubicBezTo>
                            <a:cubicBezTo>
                              <a:pt x="5469414" y="1110669"/>
                              <a:pt x="1063243" y="1122423"/>
                              <a:pt x="0" y="1015663"/>
                            </a:cubicBezTo>
                            <a:cubicBezTo>
                              <a:pt x="-54061" y="560526"/>
                              <a:pt x="18166" y="141385"/>
                              <a:pt x="0" y="0"/>
                            </a:cubicBezTo>
                            <a:close/>
                          </a:path>
                        </a:pathLst>
                      </a:custGeom>
                      <ask:type>
                        <ask:lineSketchCurved/>
                      </ask:type>
                    </ask:lineSketchStyleProps>
                  </a:ext>
                </a:extLst>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FE59251E-6BC2-A112-BA26-DEC846F9085C}"/>
              </a:ext>
            </a:extLst>
          </p:cNvPr>
          <p:cNvPicPr>
            <a:picLocks noChangeAspect="1"/>
          </p:cNvPicPr>
          <p:nvPr/>
        </p:nvPicPr>
        <p:blipFill>
          <a:blip r:embed="rId4"/>
          <a:stretch>
            <a:fillRect/>
          </a:stretch>
        </p:blipFill>
        <p:spPr>
          <a:xfrm>
            <a:off x="2265143" y="1940251"/>
            <a:ext cx="8077036" cy="2430082"/>
          </a:xfrm>
          <a:prstGeom prst="rect">
            <a:avLst/>
          </a:prstGeom>
        </p:spPr>
      </p:pic>
      <p:sp>
        <p:nvSpPr>
          <p:cNvPr id="4" name="Speech Bubble: Rectangle with Corners Rounded 1">
            <a:extLst>
              <a:ext uri="{FF2B5EF4-FFF2-40B4-BE49-F238E27FC236}">
                <a16:creationId xmlns:a16="http://schemas.microsoft.com/office/drawing/2014/main" id="{B5DAE493-00E9-71E0-4CC3-AD447F53B99E}"/>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336105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BCCCD-6C1C-3581-90C8-FBF3BC9C951C}"/>
              </a:ext>
            </a:extLst>
          </p:cNvPr>
          <p:cNvPicPr>
            <a:picLocks noChangeAspect="1"/>
          </p:cNvPicPr>
          <p:nvPr/>
        </p:nvPicPr>
        <p:blipFill>
          <a:blip r:embed="rId2"/>
          <a:stretch>
            <a:fillRect/>
          </a:stretch>
        </p:blipFill>
        <p:spPr>
          <a:xfrm>
            <a:off x="2355396" y="674417"/>
            <a:ext cx="7010400" cy="943704"/>
          </a:xfrm>
          <a:prstGeom prst="rect">
            <a:avLst/>
          </a:prstGeom>
        </p:spPr>
      </p:pic>
      <p:sp>
        <p:nvSpPr>
          <p:cNvPr id="3" name="TextBox 2">
            <a:extLst>
              <a:ext uri="{FF2B5EF4-FFF2-40B4-BE49-F238E27FC236}">
                <a16:creationId xmlns:a16="http://schemas.microsoft.com/office/drawing/2014/main" id="{A555D095-26F2-1E39-05DA-652A939E494F}"/>
              </a:ext>
            </a:extLst>
          </p:cNvPr>
          <p:cNvSpPr txBox="1"/>
          <p:nvPr/>
        </p:nvSpPr>
        <p:spPr>
          <a:xfrm>
            <a:off x="1460938" y="4781574"/>
            <a:ext cx="9690538" cy="1015663"/>
          </a:xfrm>
          <a:custGeom>
            <a:avLst/>
            <a:gdLst>
              <a:gd name="connsiteX0" fmla="*/ 0 w 9690538"/>
              <a:gd name="connsiteY0" fmla="*/ 0 h 1015663"/>
              <a:gd name="connsiteX1" fmla="*/ 9690538 w 9690538"/>
              <a:gd name="connsiteY1" fmla="*/ 0 h 1015663"/>
              <a:gd name="connsiteX2" fmla="*/ 9690538 w 9690538"/>
              <a:gd name="connsiteY2" fmla="*/ 1015663 h 1015663"/>
              <a:gd name="connsiteX3" fmla="*/ 0 w 9690538"/>
              <a:gd name="connsiteY3" fmla="*/ 1015663 h 1015663"/>
              <a:gd name="connsiteX4" fmla="*/ 0 w 9690538"/>
              <a:gd name="connsiteY4" fmla="*/ 0 h 1015663"/>
              <a:gd name="connsiteX0" fmla="*/ 0 w 9690538"/>
              <a:gd name="connsiteY0" fmla="*/ 0 h 1015663"/>
              <a:gd name="connsiteX1" fmla="*/ 9690538 w 9690538"/>
              <a:gd name="connsiteY1" fmla="*/ 0 h 1015663"/>
              <a:gd name="connsiteX2" fmla="*/ 9690538 w 9690538"/>
              <a:gd name="connsiteY2" fmla="*/ 1015663 h 1015663"/>
              <a:gd name="connsiteX3" fmla="*/ 0 w 9690538"/>
              <a:gd name="connsiteY3" fmla="*/ 1015663 h 1015663"/>
              <a:gd name="connsiteX4" fmla="*/ 0 w 9690538"/>
              <a:gd name="connsiteY4" fmla="*/ 0 h 1015663"/>
              <a:gd name="connsiteX0" fmla="*/ 0 w 9690538"/>
              <a:gd name="connsiteY0" fmla="*/ 0 h 1015663"/>
              <a:gd name="connsiteX1" fmla="*/ 9690538 w 9690538"/>
              <a:gd name="connsiteY1" fmla="*/ 0 h 1015663"/>
              <a:gd name="connsiteX2" fmla="*/ 9690538 w 9690538"/>
              <a:gd name="connsiteY2" fmla="*/ 1015663 h 1015663"/>
              <a:gd name="connsiteX3" fmla="*/ 0 w 9690538"/>
              <a:gd name="connsiteY3" fmla="*/ 1015663 h 1015663"/>
              <a:gd name="connsiteX4" fmla="*/ 0 w 9690538"/>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538" h="1015663" fill="none" extrusionOk="0">
                <a:moveTo>
                  <a:pt x="0" y="0"/>
                </a:moveTo>
                <a:cubicBezTo>
                  <a:pt x="3612323" y="5222"/>
                  <a:pt x="4922505" y="24918"/>
                  <a:pt x="9690538" y="0"/>
                </a:cubicBezTo>
                <a:cubicBezTo>
                  <a:pt x="9400844" y="100444"/>
                  <a:pt x="9615910" y="645962"/>
                  <a:pt x="9690538" y="1015663"/>
                </a:cubicBezTo>
                <a:cubicBezTo>
                  <a:pt x="8386330" y="1110908"/>
                  <a:pt x="1839084" y="1077422"/>
                  <a:pt x="0" y="1015663"/>
                </a:cubicBezTo>
                <a:cubicBezTo>
                  <a:pt x="-74114" y="558826"/>
                  <a:pt x="26103" y="147440"/>
                  <a:pt x="0" y="0"/>
                </a:cubicBezTo>
                <a:close/>
              </a:path>
              <a:path w="9690538" h="1015663" stroke="0" extrusionOk="0">
                <a:moveTo>
                  <a:pt x="0" y="0"/>
                </a:moveTo>
                <a:cubicBezTo>
                  <a:pt x="3228169" y="-169723"/>
                  <a:pt x="5663035" y="-106692"/>
                  <a:pt x="9690538" y="0"/>
                </a:cubicBezTo>
                <a:cubicBezTo>
                  <a:pt x="9656483" y="287294"/>
                  <a:pt x="9566875" y="763503"/>
                  <a:pt x="9690538" y="1015663"/>
                </a:cubicBezTo>
                <a:cubicBezTo>
                  <a:pt x="5361466" y="1183489"/>
                  <a:pt x="3147252" y="1048867"/>
                  <a:pt x="0" y="1015663"/>
                </a:cubicBezTo>
                <a:cubicBezTo>
                  <a:pt x="78266" y="866481"/>
                  <a:pt x="321059" y="480003"/>
                  <a:pt x="0" y="0"/>
                </a:cubicBezTo>
                <a:close/>
              </a:path>
              <a:path w="9690538" h="1015663" fill="none" stroke="0" extrusionOk="0">
                <a:moveTo>
                  <a:pt x="0" y="0"/>
                </a:moveTo>
                <a:cubicBezTo>
                  <a:pt x="2919492" y="402028"/>
                  <a:pt x="7018277" y="-75349"/>
                  <a:pt x="9690538" y="0"/>
                </a:cubicBezTo>
                <a:cubicBezTo>
                  <a:pt x="9446120" y="302374"/>
                  <a:pt x="9620493" y="631802"/>
                  <a:pt x="9690538" y="1015663"/>
                </a:cubicBezTo>
                <a:cubicBezTo>
                  <a:pt x="8750683" y="1293319"/>
                  <a:pt x="1877259" y="1029832"/>
                  <a:pt x="0" y="1015663"/>
                </a:cubicBezTo>
                <a:cubicBezTo>
                  <a:pt x="-65566" y="551803"/>
                  <a:pt x="1846" y="125629"/>
                  <a:pt x="0" y="0"/>
                </a:cubicBezTo>
                <a:close/>
              </a:path>
              <a:path w="9690538" h="1015663" fill="none" stroke="0" extrusionOk="0">
                <a:moveTo>
                  <a:pt x="0" y="0"/>
                </a:moveTo>
                <a:cubicBezTo>
                  <a:pt x="2719406" y="11849"/>
                  <a:pt x="7040540" y="-161459"/>
                  <a:pt x="9690538" y="0"/>
                </a:cubicBezTo>
                <a:cubicBezTo>
                  <a:pt x="9444210" y="178887"/>
                  <a:pt x="9601142" y="684204"/>
                  <a:pt x="9690538" y="1015663"/>
                </a:cubicBezTo>
                <a:cubicBezTo>
                  <a:pt x="8685243" y="1241319"/>
                  <a:pt x="1901112" y="1200191"/>
                  <a:pt x="0" y="1015663"/>
                </a:cubicBezTo>
                <a:cubicBezTo>
                  <a:pt x="-85669" y="546974"/>
                  <a:pt x="27358" y="15339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9690538"/>
                      <a:gd name="connsiteY0" fmla="*/ 0 h 1015663"/>
                      <a:gd name="connsiteX1" fmla="*/ 9690538 w 9690538"/>
                      <a:gd name="connsiteY1" fmla="*/ 0 h 1015663"/>
                      <a:gd name="connsiteX2" fmla="*/ 9690538 w 9690538"/>
                      <a:gd name="connsiteY2" fmla="*/ 1015663 h 1015663"/>
                      <a:gd name="connsiteX3" fmla="*/ 0 w 9690538"/>
                      <a:gd name="connsiteY3" fmla="*/ 1015663 h 1015663"/>
                      <a:gd name="connsiteX4" fmla="*/ 0 w 9690538"/>
                      <a:gd name="connsiteY4" fmla="*/ 0 h 1015663"/>
                      <a:gd name="connsiteX0" fmla="*/ 0 w 9690538"/>
                      <a:gd name="connsiteY0" fmla="*/ 0 h 1015663"/>
                      <a:gd name="connsiteX1" fmla="*/ 9690538 w 9690538"/>
                      <a:gd name="connsiteY1" fmla="*/ 0 h 1015663"/>
                      <a:gd name="connsiteX2" fmla="*/ 9690538 w 9690538"/>
                      <a:gd name="connsiteY2" fmla="*/ 1015663 h 1015663"/>
                      <a:gd name="connsiteX3" fmla="*/ 0 w 9690538"/>
                      <a:gd name="connsiteY3" fmla="*/ 1015663 h 1015663"/>
                      <a:gd name="connsiteX4" fmla="*/ 0 w 9690538"/>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538" h="1015663" fill="none" extrusionOk="0">
                        <a:moveTo>
                          <a:pt x="0" y="0"/>
                        </a:moveTo>
                        <a:cubicBezTo>
                          <a:pt x="3612323" y="5222"/>
                          <a:pt x="4922505" y="24918"/>
                          <a:pt x="9690538" y="0"/>
                        </a:cubicBezTo>
                        <a:cubicBezTo>
                          <a:pt x="9424728" y="163095"/>
                          <a:pt x="9619819" y="654141"/>
                          <a:pt x="9690538" y="1015663"/>
                        </a:cubicBezTo>
                        <a:cubicBezTo>
                          <a:pt x="8560253" y="1002919"/>
                          <a:pt x="1804382" y="1072383"/>
                          <a:pt x="0" y="1015663"/>
                        </a:cubicBezTo>
                        <a:cubicBezTo>
                          <a:pt x="-81448" y="564638"/>
                          <a:pt x="26051" y="145116"/>
                          <a:pt x="0" y="0"/>
                        </a:cubicBezTo>
                        <a:close/>
                      </a:path>
                      <a:path w="9690538" h="1015663" stroke="0" extrusionOk="0">
                        <a:moveTo>
                          <a:pt x="0" y="0"/>
                        </a:moveTo>
                        <a:cubicBezTo>
                          <a:pt x="3080373" y="-167543"/>
                          <a:pt x="5349492" y="-21469"/>
                          <a:pt x="9690538" y="0"/>
                        </a:cubicBezTo>
                        <a:cubicBezTo>
                          <a:pt x="9660662" y="291131"/>
                          <a:pt x="9548834" y="768589"/>
                          <a:pt x="9690538" y="1015663"/>
                        </a:cubicBezTo>
                        <a:cubicBezTo>
                          <a:pt x="5130725" y="984185"/>
                          <a:pt x="3164986" y="1166142"/>
                          <a:pt x="0" y="1015663"/>
                        </a:cubicBezTo>
                        <a:cubicBezTo>
                          <a:pt x="98156" y="862981"/>
                          <a:pt x="268856" y="430848"/>
                          <a:pt x="0" y="0"/>
                        </a:cubicBezTo>
                        <a:close/>
                      </a:path>
                      <a:path w="9690538" h="1015663" fill="none" stroke="0" extrusionOk="0">
                        <a:moveTo>
                          <a:pt x="0" y="0"/>
                        </a:moveTo>
                        <a:cubicBezTo>
                          <a:pt x="2719406" y="11849"/>
                          <a:pt x="7040540" y="-161459"/>
                          <a:pt x="9690538" y="0"/>
                        </a:cubicBezTo>
                        <a:cubicBezTo>
                          <a:pt x="9487118" y="255905"/>
                          <a:pt x="9616821" y="677125"/>
                          <a:pt x="9690538" y="1015663"/>
                        </a:cubicBezTo>
                        <a:cubicBezTo>
                          <a:pt x="8684292" y="1140785"/>
                          <a:pt x="1646964" y="1108984"/>
                          <a:pt x="0" y="1015663"/>
                        </a:cubicBezTo>
                        <a:cubicBezTo>
                          <a:pt x="-87668" y="550360"/>
                          <a:pt x="26155" y="131487"/>
                          <a:pt x="0" y="0"/>
                        </a:cubicBezTo>
                        <a:close/>
                      </a:path>
                    </a:pathLst>
                  </a:custGeom>
                  <ask:type>
                    <ask:lineSketchCurved/>
                  </ask:type>
                </ask:lineSketchStyleProps>
              </a:ext>
            </a:extLst>
          </a:ln>
        </p:spPr>
        <p:txBody>
          <a:bodyPr wrap="square">
            <a:spAutoFit/>
          </a:bodyPr>
          <a:lstStyle/>
          <a:p>
            <a:pPr lvl="0" algn="ctr"/>
            <a:r>
              <a:rPr lang="nl-NL" sz="6000" b="1" dirty="0">
                <a:solidFill>
                  <a:srgbClr val="FF0000"/>
                </a:solidFill>
              </a:rPr>
              <a:t>Cỏ → thỏ → cáo  → đại bàng</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191921-2302-D301-5694-7617902967A5}"/>
              </a:ext>
            </a:extLst>
          </p:cNvPr>
          <p:cNvPicPr>
            <a:picLocks noChangeAspect="1"/>
          </p:cNvPicPr>
          <p:nvPr/>
        </p:nvPicPr>
        <p:blipFill>
          <a:blip r:embed="rId3"/>
          <a:stretch>
            <a:fillRect/>
          </a:stretch>
        </p:blipFill>
        <p:spPr>
          <a:xfrm>
            <a:off x="2429203" y="1959687"/>
            <a:ext cx="7543800" cy="2581275"/>
          </a:xfrm>
          <a:prstGeom prst="rect">
            <a:avLst/>
          </a:prstGeom>
        </p:spPr>
      </p:pic>
      <p:sp>
        <p:nvSpPr>
          <p:cNvPr id="4" name="Speech Bubble: Rectangle with Corners Rounded 1">
            <a:extLst>
              <a:ext uri="{FF2B5EF4-FFF2-40B4-BE49-F238E27FC236}">
                <a16:creationId xmlns:a16="http://schemas.microsoft.com/office/drawing/2014/main" id="{696F4BB3-B673-DD45-9163-F509B9CF6FBF}"/>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350734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17708" y="542163"/>
              <a:ext cx="14440523" cy="119638"/>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Mối quan hệ thức ăn giữa các sinh vật hình thành chuỗi thức ăn.</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Mỗi sinh vật trong chuỗi thức ăn được gọi là một mắt xích.</a:t>
              </a: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
        <p:nvSpPr>
          <p:cNvPr id="2" name="Speech Bubble: Rectangle with Corners Rounded 1">
            <a:extLst>
              <a:ext uri="{FF2B5EF4-FFF2-40B4-BE49-F238E27FC236}">
                <a16:creationId xmlns:a16="http://schemas.microsoft.com/office/drawing/2014/main" id="{68CEB1FC-9B5C-A2B7-5B79-47C327FEF300}"/>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F2B9F3B0-2F1B-A737-9A1C-D3E971B84667}"/>
              </a:ext>
            </a:extLst>
          </p:cNvPr>
          <p:cNvPicPr>
            <a:picLocks noChangeAspect="1"/>
          </p:cNvPicPr>
          <p:nvPr/>
        </p:nvPicPr>
        <p:blipFill>
          <a:blip r:embed="rId10"/>
          <a:stretch>
            <a:fillRect/>
          </a:stretch>
        </p:blipFill>
        <p:spPr>
          <a:xfrm>
            <a:off x="814758" y="2229764"/>
            <a:ext cx="7346317" cy="2566638"/>
          </a:xfrm>
          <a:prstGeom prst="rect">
            <a:avLst/>
          </a:prstGeom>
        </p:spPr>
      </p:pic>
      <p:sp>
        <p:nvSpPr>
          <p:cNvPr id="11" name="Speech Bubble: Rectangle with Corners Rounded 1">
            <a:extLst>
              <a:ext uri="{FF2B5EF4-FFF2-40B4-BE49-F238E27FC236}">
                <a16:creationId xmlns:a16="http://schemas.microsoft.com/office/drawing/2014/main" id="{E703C816-22EA-8B98-ED6C-EFAB91C3A073}"/>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2693456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ng Vật Săn Đêm">
            <a:hlinkClick r:id="" action="ppaction://media"/>
            <a:extLst>
              <a:ext uri="{FF2B5EF4-FFF2-40B4-BE49-F238E27FC236}">
                <a16:creationId xmlns:a16="http://schemas.microsoft.com/office/drawing/2014/main" id="{C39087C1-BA63-8309-939F-7C085C0C07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Speech Bubble: Rectangle with Corners Rounded 1">
            <a:extLst>
              <a:ext uri="{FF2B5EF4-FFF2-40B4-BE49-F238E27FC236}">
                <a16:creationId xmlns:a16="http://schemas.microsoft.com/office/drawing/2014/main" id="{FAAA540E-96AE-430E-5A30-416444453AA0}"/>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420002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14" fill="hold"/>
                                        <p:tgtEl>
                                          <p:spTgt spid="2"/>
                                        </p:tgtEl>
                                      </p:cBhvr>
                                    </p:cmd>
                                  </p:childTnLst>
                                </p:cTn>
                              </p:par>
                            </p:childTnLst>
                          </p:cTn>
                        </p:par>
                        <p:par>
                          <p:cTn id="7" fill="hold">
                            <p:stCondLst>
                              <p:cond delay="104814"/>
                            </p:stCondLst>
                            <p:childTnLst>
                              <p:par>
                                <p:cTn id="8" presetID="53" presetClass="entr" presetSubtype="16"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14346" y="806670"/>
            <a:ext cx="8534400" cy="2937852"/>
            <a:chOff x="723900" y="571500"/>
            <a:chExt cx="10934700" cy="2079814"/>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982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nêu các ví dụ khác trong thực tiễn về mối liên hệ thức ăn giữa các sinh vật trong tự nhiên?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
        <p:nvSpPr>
          <p:cNvPr id="6" name="Speech Bubble: Rectangle with Corners Rounded 1">
            <a:extLst>
              <a:ext uri="{FF2B5EF4-FFF2-40B4-BE49-F238E27FC236}">
                <a16:creationId xmlns:a16="http://schemas.microsoft.com/office/drawing/2014/main" id="{174648AC-E550-0B07-30B7-456A6BE1FAE7}"/>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340848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4197FFC-9D3F-5C65-B546-E70C98495F25}"/>
              </a:ext>
            </a:extLst>
          </p:cNvPr>
          <p:cNvSpPr/>
          <p:nvPr/>
        </p:nvSpPr>
        <p:spPr>
          <a:xfrm>
            <a:off x="4643318" y="245116"/>
            <a:ext cx="2566778" cy="742857"/>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Ví</a:t>
            </a:r>
            <a:r>
              <a:rPr kumimoji="0" lang="en-US" sz="4800" b="1" i="0" u="none" strike="noStrike" kern="1200" cap="none" spc="0" normalizeH="0" noProof="0" dirty="0">
                <a:ln>
                  <a:noFill/>
                </a:ln>
                <a:solidFill>
                  <a:sysClr val="windowText" lastClr="00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ysClr val="windowText" lastClr="000000"/>
                </a:solidFill>
                <a:effectLst/>
                <a:uLnTx/>
                <a:uFillTx/>
                <a:latin typeface="Calibri" panose="020F0502020204030204"/>
                <a:ea typeface="+mn-ea"/>
                <a:cs typeface="+mn-cs"/>
              </a:rPr>
              <a:t>dụ</a:t>
            </a:r>
            <a:endParaRPr kumimoji="0" lang="en-US" sz="4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8A93219-9B19-0648-1A41-6475BAF23CD9}"/>
              </a:ext>
            </a:extLst>
          </p:cNvPr>
          <p:cNvSpPr txBox="1"/>
          <p:nvPr/>
        </p:nvSpPr>
        <p:spPr>
          <a:xfrm>
            <a:off x="1376856" y="1366345"/>
            <a:ext cx="10068910" cy="584775"/>
          </a:xfrm>
          <a:prstGeom prst="rect">
            <a:avLst/>
          </a:prstGeom>
          <a:noFill/>
        </p:spPr>
        <p:txBody>
          <a:bodyPr wrap="square" rtlCol="0">
            <a:spAutoFit/>
          </a:bodyPr>
          <a:lstStyle/>
          <a:p>
            <a:r>
              <a:rPr lang="en-US" sz="3200" b="0" i="0" dirty="0" err="1">
                <a:solidFill>
                  <a:srgbClr val="002060"/>
                </a:solidFill>
                <a:effectLst/>
                <a:latin typeface="Cambria" panose="02040503050406030204" pitchFamily="18" charset="0"/>
                <a:ea typeface="Cambria" panose="02040503050406030204" pitchFamily="18" charset="0"/>
              </a:rPr>
              <a:t>Cỏ</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là</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thức</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ăn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của</a:t>
            </a:r>
            <a:r>
              <a:rPr lang="en-US" sz="3200" b="0" i="0" dirty="0">
                <a:solidFill>
                  <a:srgbClr val="002060"/>
                </a:solidFill>
                <a:effectLst/>
                <a:latin typeface="Cambria" panose="02040503050406030204" pitchFamily="18" charset="0"/>
                <a:ea typeface="Cambria" panose="02040503050406030204" pitchFamily="18" charset="0"/>
              </a:rPr>
              <a:t> con </a:t>
            </a:r>
            <a:r>
              <a:rPr lang="en-US" sz="3200" b="0" i="0" dirty="0" err="1">
                <a:solidFill>
                  <a:srgbClr val="002060"/>
                </a:solidFill>
                <a:effectLst/>
                <a:latin typeface="Cambria" panose="02040503050406030204" pitchFamily="18" charset="0"/>
                <a:ea typeface="Cambria" panose="02040503050406030204" pitchFamily="18" charset="0"/>
              </a:rPr>
              <a:t>bò</a:t>
            </a:r>
            <a:r>
              <a:rPr lang="en-US" sz="3200" b="0" i="0" dirty="0">
                <a:solidFill>
                  <a:srgbClr val="002060"/>
                </a:solidFill>
                <a:effectLst/>
                <a:latin typeface="Cambria" panose="02040503050406030204" pitchFamily="18" charset="0"/>
                <a:ea typeface="Cambria" panose="02040503050406030204" pitchFamily="18" charset="0"/>
              </a:rPr>
              <a:t>, con </a:t>
            </a:r>
            <a:r>
              <a:rPr lang="en-US" sz="3200" b="0" i="0" dirty="0" err="1">
                <a:solidFill>
                  <a:srgbClr val="002060"/>
                </a:solidFill>
                <a:effectLst/>
                <a:latin typeface="Cambria" panose="02040503050406030204" pitchFamily="18" charset="0"/>
                <a:ea typeface="Cambria" panose="02040503050406030204" pitchFamily="18" charset="0"/>
              </a:rPr>
              <a:t>bò</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là</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thức</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ăn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của</a:t>
            </a:r>
            <a:r>
              <a:rPr lang="en-US" sz="3200" b="0" i="0" dirty="0">
                <a:solidFill>
                  <a:srgbClr val="002060"/>
                </a:solidFill>
                <a:effectLst/>
                <a:latin typeface="Cambria" panose="02040503050406030204" pitchFamily="18" charset="0"/>
                <a:ea typeface="Cambria" panose="02040503050406030204" pitchFamily="18" charset="0"/>
              </a:rPr>
              <a:t> con </a:t>
            </a:r>
            <a:r>
              <a:rPr lang="en-US" sz="3200" b="0" i="0" dirty="0" err="1">
                <a:solidFill>
                  <a:srgbClr val="002060"/>
                </a:solidFill>
                <a:effectLst/>
                <a:latin typeface="Cambria" panose="02040503050406030204" pitchFamily="18" charset="0"/>
                <a:ea typeface="Cambria" panose="02040503050406030204" pitchFamily="18" charset="0"/>
              </a:rPr>
              <a:t>hổ</a:t>
            </a:r>
            <a:r>
              <a:rPr lang="en-US" sz="3200" b="0" i="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latin typeface="Cambria" panose="02040503050406030204" pitchFamily="18" charset="0"/>
              <a:ea typeface="Cambria" panose="02040503050406030204" pitchFamily="18" charset="0"/>
            </a:endParaRPr>
          </a:p>
        </p:txBody>
      </p:sp>
      <p:pic>
        <p:nvPicPr>
          <p:cNvPr id="1026" name="Picture 2" descr="6 loại cỏ trồng sân vườn thông dụng hiện nay - CafeLand.Vn">
            <a:extLst>
              <a:ext uri="{FF2B5EF4-FFF2-40B4-BE49-F238E27FC236}">
                <a16:creationId xmlns:a16="http://schemas.microsoft.com/office/drawing/2014/main" id="{81876E0B-564C-1AB7-FF2B-8D1169EC5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45" y="2770421"/>
            <a:ext cx="2759278" cy="207484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5090BDE7-A146-B322-D401-F4FDA40A2D12}"/>
              </a:ext>
            </a:extLst>
          </p:cNvPr>
          <p:cNvSpPr/>
          <p:nvPr/>
        </p:nvSpPr>
        <p:spPr>
          <a:xfrm>
            <a:off x="3310758" y="3563007"/>
            <a:ext cx="1051035" cy="5990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con bò đẹp lung linh - Điểm qua những bức ảnh ấn tượng và độc đáo!  - Classic Shop - Phòng Tranh &amp; Cá Cảnh Phước Sang">
            <a:extLst>
              <a:ext uri="{FF2B5EF4-FFF2-40B4-BE49-F238E27FC236}">
                <a16:creationId xmlns:a16="http://schemas.microsoft.com/office/drawing/2014/main" id="{192A02FB-F230-BF1C-BB7E-0035BF464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298" y="2806262"/>
            <a:ext cx="3367891" cy="202849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9570E9F0-2591-383C-247A-0AC35B7170F9}"/>
              </a:ext>
            </a:extLst>
          </p:cNvPr>
          <p:cNvSpPr/>
          <p:nvPr/>
        </p:nvSpPr>
        <p:spPr>
          <a:xfrm>
            <a:off x="7788164" y="3668111"/>
            <a:ext cx="1051035" cy="5990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Biểu tượng hổ trong đời sống, văn hoá của các nước châu Á | VOV.VN">
            <a:extLst>
              <a:ext uri="{FF2B5EF4-FFF2-40B4-BE49-F238E27FC236}">
                <a16:creationId xmlns:a16="http://schemas.microsoft.com/office/drawing/2014/main" id="{CC872DF8-3AD8-903D-DCE9-BDD781419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751" y="2901724"/>
            <a:ext cx="3132172" cy="193303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
            <a:extLst>
              <a:ext uri="{FF2B5EF4-FFF2-40B4-BE49-F238E27FC236}">
                <a16:creationId xmlns:a16="http://schemas.microsoft.com/office/drawing/2014/main" id="{6066A326-D467-56CA-5089-4B3F3B26E037}"/>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20978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00"/>
                                        <p:tgtEl>
                                          <p:spTgt spid="10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4197FFC-9D3F-5C65-B546-E70C98495F25}"/>
              </a:ext>
            </a:extLst>
          </p:cNvPr>
          <p:cNvSpPr/>
          <p:nvPr/>
        </p:nvSpPr>
        <p:spPr>
          <a:xfrm>
            <a:off x="4643318" y="245116"/>
            <a:ext cx="2566778" cy="742857"/>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Ví</a:t>
            </a:r>
            <a:r>
              <a:rPr kumimoji="0" lang="en-US" sz="4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dụ</a:t>
            </a:r>
            <a:endParaRPr kumimoji="0" lang="en-US" sz="4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8A93219-9B19-0648-1A41-6475BAF23CD9}"/>
              </a:ext>
            </a:extLst>
          </p:cNvPr>
          <p:cNvSpPr txBox="1"/>
          <p:nvPr/>
        </p:nvSpPr>
        <p:spPr>
          <a:xfrm>
            <a:off x="809297" y="1366345"/>
            <a:ext cx="106364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rong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rêu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ăn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ăn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vịt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3" name="Arrow: Right 2">
            <a:extLst>
              <a:ext uri="{FF2B5EF4-FFF2-40B4-BE49-F238E27FC236}">
                <a16:creationId xmlns:a16="http://schemas.microsoft.com/office/drawing/2014/main" id="{5090BDE7-A146-B322-D401-F4FDA40A2D12}"/>
              </a:ext>
            </a:extLst>
          </p:cNvPr>
          <p:cNvSpPr/>
          <p:nvPr/>
        </p:nvSpPr>
        <p:spPr>
          <a:xfrm>
            <a:off x="3310758" y="3563007"/>
            <a:ext cx="1051035" cy="5990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9570E9F0-2591-383C-247A-0AC35B7170F9}"/>
              </a:ext>
            </a:extLst>
          </p:cNvPr>
          <p:cNvSpPr/>
          <p:nvPr/>
        </p:nvSpPr>
        <p:spPr>
          <a:xfrm>
            <a:off x="7788164" y="3668111"/>
            <a:ext cx="1051035" cy="5990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ách diệt rong rêu trong hồ cá hiệu quả">
            <a:extLst>
              <a:ext uri="{FF2B5EF4-FFF2-40B4-BE49-F238E27FC236}">
                <a16:creationId xmlns:a16="http://schemas.microsoft.com/office/drawing/2014/main" id="{28273170-8381-331A-F815-5AF717214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86" y="2832983"/>
            <a:ext cx="2739206" cy="20227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Ốc nhồi là gì? Giá ốc nhồi bao nhiêu 1 kg? Phân biệt ốc bươu vàng, ốc nhồi">
            <a:extLst>
              <a:ext uri="{FF2B5EF4-FFF2-40B4-BE49-F238E27FC236}">
                <a16:creationId xmlns:a16="http://schemas.microsoft.com/office/drawing/2014/main" id="{AAC8F373-A7E7-B197-FCA1-9525FDDD4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428" y="3080406"/>
            <a:ext cx="3087414" cy="1739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Án mạng bí hiểm được phá sau 2 năm nhờ một con vịt">
            <a:extLst>
              <a:ext uri="{FF2B5EF4-FFF2-40B4-BE49-F238E27FC236}">
                <a16:creationId xmlns:a16="http://schemas.microsoft.com/office/drawing/2014/main" id="{3A647A0C-ADAD-5FFB-4744-C17BAB174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404" y="2890344"/>
            <a:ext cx="2542018" cy="221078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
            <a:extLst>
              <a:ext uri="{FF2B5EF4-FFF2-40B4-BE49-F238E27FC236}">
                <a16:creationId xmlns:a16="http://schemas.microsoft.com/office/drawing/2014/main" id="{EEECA8E5-4931-8BF0-48F0-B2BEFDA429AC}"/>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353333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wipe(down)">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wipe(down)">
                                      <p:cBhvr>
                                        <p:cTn id="28" dur="500"/>
                                        <p:tgtEl>
                                          <p:spTgt spid="2054"/>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
        <p:nvSpPr>
          <p:cNvPr id="5" name="Speech Bubble: Rectangle with Corners Rounded 1">
            <a:extLst>
              <a:ext uri="{FF2B5EF4-FFF2-40B4-BE49-F238E27FC236}">
                <a16:creationId xmlns:a16="http://schemas.microsoft.com/office/drawing/2014/main" id="{B4ED973D-3DB8-AD7E-B257-C80B25E5CD17}"/>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1"/>
            <a:ext cx="8534400" cy="1181100"/>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5842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Bài hát nhắc tới con vật nào?</a:t>
              </a:r>
              <a:endParaRPr kumimoji="0" lang="en-US" sz="48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grpSp>
        <p:nvGrpSpPr>
          <p:cNvPr id="6" name="Group 5">
            <a:extLst>
              <a:ext uri="{FF2B5EF4-FFF2-40B4-BE49-F238E27FC236}">
                <a16:creationId xmlns:a16="http://schemas.microsoft.com/office/drawing/2014/main" id="{A6757900-E541-E8E5-C0E5-94789542D744}"/>
              </a:ext>
            </a:extLst>
          </p:cNvPr>
          <p:cNvGrpSpPr/>
          <p:nvPr/>
        </p:nvGrpSpPr>
        <p:grpSpPr>
          <a:xfrm>
            <a:off x="3400425" y="2114551"/>
            <a:ext cx="8534400" cy="1181100"/>
            <a:chOff x="723900" y="571500"/>
            <a:chExt cx="10934700" cy="2042443"/>
          </a:xfrm>
        </p:grpSpPr>
        <p:sp>
          <p:nvSpPr>
            <p:cNvPr id="7" name="Rounded Rectangular Callout 1">
              <a:extLst>
                <a:ext uri="{FF2B5EF4-FFF2-40B4-BE49-F238E27FC236}">
                  <a16:creationId xmlns:a16="http://schemas.microsoft.com/office/drawing/2014/main" id="{C1687B89-8B47-5F46-AE82-E21D6C6A8714}"/>
                </a:ext>
              </a:extLst>
            </p:cNvPr>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2D11661-3696-B118-5490-084EAF052853}"/>
                </a:ext>
              </a:extLst>
            </p:cNvPr>
            <p:cNvSpPr txBox="1"/>
            <p:nvPr/>
          </p:nvSpPr>
          <p:spPr>
            <a:xfrm>
              <a:off x="879330" y="816789"/>
              <a:ext cx="10553700" cy="1437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Con cú đang làm gì?</a:t>
              </a:r>
              <a:endParaRPr kumimoji="0" lang="en-US" sz="48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12FC1ADF-7FF5-1EAA-8E75-EC24F4416DCF}"/>
              </a:ext>
            </a:extLst>
          </p:cNvPr>
          <p:cNvGrpSpPr/>
          <p:nvPr/>
        </p:nvGrpSpPr>
        <p:grpSpPr>
          <a:xfrm>
            <a:off x="3657600" y="3800476"/>
            <a:ext cx="8534400" cy="1181100"/>
            <a:chOff x="723900" y="571500"/>
            <a:chExt cx="10934700" cy="2042443"/>
          </a:xfrm>
        </p:grpSpPr>
        <p:sp>
          <p:nvSpPr>
            <p:cNvPr id="10" name="Rounded Rectangular Callout 1">
              <a:extLst>
                <a:ext uri="{FF2B5EF4-FFF2-40B4-BE49-F238E27FC236}">
                  <a16:creationId xmlns:a16="http://schemas.microsoft.com/office/drawing/2014/main" id="{495A7347-9D9B-7E17-4E56-D7334ED2ED9F}"/>
                </a:ext>
              </a:extLst>
            </p:cNvPr>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4A03E0-6291-E985-040C-C9389E9EE649}"/>
                </a:ext>
              </a:extLst>
            </p:cNvPr>
            <p:cNvSpPr txBox="1"/>
            <p:nvPr/>
          </p:nvSpPr>
          <p:spPr>
            <a:xfrm>
              <a:off x="879330" y="816789"/>
              <a:ext cx="10553700" cy="1330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Vậy sâu là thức ăn của con gì?</a:t>
              </a:r>
              <a:endParaRPr kumimoji="0" lang="en-US" sz="4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sp>
        <p:nvSpPr>
          <p:cNvPr id="12" name="Speech Bubble: Rectangle with Corners Rounded 1">
            <a:extLst>
              <a:ext uri="{FF2B5EF4-FFF2-40B4-BE49-F238E27FC236}">
                <a16:creationId xmlns:a16="http://schemas.microsoft.com/office/drawing/2014/main" id="{163FA618-965B-2079-DF23-FC80A2897189}"/>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5" name="Picture 4">
            <a:extLst>
              <a:ext uri="{FF2B5EF4-FFF2-40B4-BE49-F238E27FC236}">
                <a16:creationId xmlns:a16="http://schemas.microsoft.com/office/drawing/2014/main" id="{B6E7C2F5-E16D-FDF1-8A4E-E9DA309C82CA}"/>
              </a:ext>
            </a:extLst>
          </p:cNvPr>
          <p:cNvPicPr>
            <a:picLocks noChangeAspect="1"/>
          </p:cNvPicPr>
          <p:nvPr/>
        </p:nvPicPr>
        <p:blipFill>
          <a:blip r:embed="rId12"/>
          <a:stretch>
            <a:fillRect/>
          </a:stretch>
        </p:blipFill>
        <p:spPr>
          <a:xfrm>
            <a:off x="1266808" y="1938838"/>
            <a:ext cx="10640407" cy="1890212"/>
          </a:xfrm>
          <a:prstGeom prst="rect">
            <a:avLst/>
          </a:prstGeom>
        </p:spPr>
      </p:pic>
      <p:sp>
        <p:nvSpPr>
          <p:cNvPr id="3" name="Speech Bubble: Rectangle with Corners Rounded 1">
            <a:extLst>
              <a:ext uri="{FF2B5EF4-FFF2-40B4-BE49-F238E27FC236}">
                <a16:creationId xmlns:a16="http://schemas.microsoft.com/office/drawing/2014/main" id="{54F60D3D-6B52-3CFE-0DC5-273A7B6C1B6A}"/>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
        <p:nvSpPr>
          <p:cNvPr id="4" name="TextBox 3">
            <a:extLst>
              <a:ext uri="{FF2B5EF4-FFF2-40B4-BE49-F238E27FC236}">
                <a16:creationId xmlns:a16="http://schemas.microsoft.com/office/drawing/2014/main" id="{6830FC89-1C27-535B-CEEF-0DE9B92E1EA1}"/>
              </a:ext>
            </a:extLst>
          </p:cNvPr>
          <p:cNvSpPr txBox="1"/>
          <p:nvPr/>
        </p:nvSpPr>
        <p:spPr>
          <a:xfrm>
            <a:off x="9694526" y="3439805"/>
            <a:ext cx="1938673" cy="762966"/>
          </a:xfrm>
          <a:prstGeom prst="rect">
            <a:avLst/>
          </a:prstGeom>
          <a:noFill/>
        </p:spPr>
        <p:txBody>
          <a:bodyPr wrap="square" rtlCol="0">
            <a:spAutoFit/>
          </a:bodyPr>
          <a:lstStyle/>
          <a:p>
            <a:pPr marR="0" algn="just">
              <a:lnSpc>
                <a:spcPct val="120000"/>
              </a:lnSpc>
              <a:spcBef>
                <a:spcPts val="0"/>
              </a:spcBef>
              <a:spcAft>
                <a:spcPts val="0"/>
              </a:spcAft>
            </a:pP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1</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มีรูปภาพของ: ctto">
            <a:extLst>
              <a:ext uri="{FF2B5EF4-FFF2-40B4-BE49-F238E27FC236}">
                <a16:creationId xmlns:a16="http://schemas.microsoft.com/office/drawing/2014/main" id="{9D9ECB4A-1BF6-E582-798A-5218B055DF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31908">
            <a:off x="7943940" y="467004"/>
            <a:ext cx="1306576" cy="13065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DF272A-7261-2C11-C768-BDCDFEEAABA7}"/>
              </a:ext>
            </a:extLst>
          </p:cNvPr>
          <p:cNvSpPr txBox="1"/>
          <p:nvPr/>
        </p:nvSpPr>
        <p:spPr>
          <a:xfrm>
            <a:off x="3175289" y="721550"/>
            <a:ext cx="50222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solidFill>
                    <a:sysClr val="windowText" lastClr="000000"/>
                  </a:solidFill>
                </a:ln>
                <a:solidFill>
                  <a:srgbClr val="B2A2E3"/>
                </a:solidFill>
                <a:effectLst/>
                <a:uLnTx/>
                <a:uFillTx/>
                <a:ea typeface="CookieRun Black" panose="020B0600000101010101" pitchFamily="34" charset="-127"/>
                <a:cs typeface="+mn-cs"/>
              </a:rPr>
              <a:t>Yêu</a:t>
            </a:r>
            <a:r>
              <a:rPr kumimoji="0" lang="en-US" sz="5400" b="1" i="0" u="none" strike="noStrike" kern="1200" cap="none" spc="0" normalizeH="0" noProof="0" dirty="0">
                <a:ln w="38100">
                  <a:solidFill>
                    <a:sysClr val="windowText" lastClr="000000"/>
                  </a:solidFill>
                </a:ln>
                <a:solidFill>
                  <a:srgbClr val="B2A2E3"/>
                </a:solidFill>
                <a:effectLst/>
                <a:uLnTx/>
                <a:uFillTx/>
                <a:ea typeface="CookieRun Black" panose="020B0600000101010101" pitchFamily="34" charset="-127"/>
                <a:cs typeface="+mn-cs"/>
              </a:rPr>
              <a:t> </a:t>
            </a:r>
            <a:r>
              <a:rPr kumimoji="0" lang="en-US" sz="5400" b="1" i="0" u="none" strike="noStrike" kern="1200" cap="none" spc="0" normalizeH="0" noProof="0" dirty="0" err="1">
                <a:ln w="38100">
                  <a:solidFill>
                    <a:sysClr val="windowText" lastClr="000000"/>
                  </a:solidFill>
                </a:ln>
                <a:solidFill>
                  <a:srgbClr val="B2A2E3"/>
                </a:solidFill>
                <a:effectLst/>
                <a:uLnTx/>
                <a:uFillTx/>
                <a:ea typeface="CookieRun Black" panose="020B0600000101010101" pitchFamily="34" charset="-127"/>
                <a:cs typeface="+mn-cs"/>
              </a:rPr>
              <a:t>cầu</a:t>
            </a:r>
            <a:r>
              <a:rPr kumimoji="0" lang="en-US" sz="5400" b="1" i="0" u="none" strike="noStrike" kern="1200" cap="none" spc="0" normalizeH="0" noProof="0" dirty="0">
                <a:ln w="38100">
                  <a:solidFill>
                    <a:sysClr val="windowText" lastClr="000000"/>
                  </a:solidFill>
                </a:ln>
                <a:solidFill>
                  <a:srgbClr val="B2A2E3"/>
                </a:solidFill>
                <a:effectLst/>
                <a:uLnTx/>
                <a:uFillTx/>
                <a:ea typeface="CookieRun Black" panose="020B0600000101010101" pitchFamily="34" charset="-127"/>
                <a:cs typeface="+mn-cs"/>
              </a:rPr>
              <a:t> </a:t>
            </a:r>
            <a:r>
              <a:rPr kumimoji="0" lang="en-US" sz="5400" b="1" i="0" u="none" strike="noStrike" kern="1200" cap="none" spc="0" normalizeH="0" noProof="0" dirty="0" err="1">
                <a:ln w="38100">
                  <a:solidFill>
                    <a:sysClr val="windowText" lastClr="000000"/>
                  </a:solidFill>
                </a:ln>
                <a:solidFill>
                  <a:srgbClr val="B2A2E3"/>
                </a:solidFill>
                <a:effectLst/>
                <a:uLnTx/>
                <a:uFillTx/>
                <a:ea typeface="CookieRun Black" panose="020B0600000101010101" pitchFamily="34" charset="-127"/>
                <a:cs typeface="+mn-cs"/>
              </a:rPr>
              <a:t>cần</a:t>
            </a:r>
            <a:r>
              <a:rPr kumimoji="0" lang="en-US" sz="5400" b="1" i="0" u="none" strike="noStrike" kern="1200" cap="none" spc="0" normalizeH="0" noProof="0" dirty="0">
                <a:ln w="38100">
                  <a:solidFill>
                    <a:sysClr val="windowText" lastClr="000000"/>
                  </a:solidFill>
                </a:ln>
                <a:solidFill>
                  <a:srgbClr val="B2A2E3"/>
                </a:solidFill>
                <a:effectLst/>
                <a:uLnTx/>
                <a:uFillTx/>
                <a:ea typeface="CookieRun Black" panose="020B0600000101010101" pitchFamily="34" charset="-127"/>
                <a:cs typeface="+mn-cs"/>
              </a:rPr>
              <a:t> </a:t>
            </a:r>
            <a:r>
              <a:rPr kumimoji="0" lang="en-US" sz="5400" b="1" i="0" u="none" strike="noStrike" kern="1200" cap="none" spc="0" normalizeH="0" noProof="0" dirty="0" err="1">
                <a:ln w="38100">
                  <a:solidFill>
                    <a:sysClr val="windowText" lastClr="000000"/>
                  </a:solidFill>
                </a:ln>
                <a:solidFill>
                  <a:srgbClr val="B2A2E3"/>
                </a:solidFill>
                <a:effectLst/>
                <a:uLnTx/>
                <a:uFillTx/>
                <a:ea typeface="CookieRun Black" panose="020B0600000101010101" pitchFamily="34" charset="-127"/>
                <a:cs typeface="+mn-cs"/>
              </a:rPr>
              <a:t>đạt</a:t>
            </a:r>
            <a:endParaRPr kumimoji="0" lang="en-US" sz="5400" b="1" i="0" u="none" strike="noStrike" kern="1200" cap="none" spc="0" normalizeH="0" baseline="0" noProof="0" dirty="0">
              <a:ln w="38100">
                <a:solidFill>
                  <a:sysClr val="windowText" lastClr="000000"/>
                </a:solidFill>
              </a:ln>
              <a:solidFill>
                <a:srgbClr val="B2A2E3"/>
              </a:solidFill>
              <a:effectLst/>
              <a:uLnTx/>
              <a:uFillTx/>
              <a:ea typeface="CookieRun Black" panose="020B0600000101010101" pitchFamily="34" charset="-127"/>
              <a:cs typeface="+mn-cs"/>
            </a:endParaRPr>
          </a:p>
        </p:txBody>
      </p:sp>
      <p:sp>
        <p:nvSpPr>
          <p:cNvPr id="8" name="Star: 4 Points 7">
            <a:extLst>
              <a:ext uri="{FF2B5EF4-FFF2-40B4-BE49-F238E27FC236}">
                <a16:creationId xmlns:a16="http://schemas.microsoft.com/office/drawing/2014/main" id="{782E13B0-67C4-8E3E-1DD2-60F889476E6D}"/>
              </a:ext>
            </a:extLst>
          </p:cNvPr>
          <p:cNvSpPr/>
          <p:nvPr/>
        </p:nvSpPr>
        <p:spPr>
          <a:xfrm>
            <a:off x="2652338" y="865179"/>
            <a:ext cx="636300" cy="636300"/>
          </a:xfrm>
          <a:prstGeom prst="star4">
            <a:avLst>
              <a:gd name="adj" fmla="val 17665"/>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D514AAC-31BE-6F49-3CD7-6B36CC20E62B}"/>
              </a:ext>
            </a:extLst>
          </p:cNvPr>
          <p:cNvSpPr txBox="1"/>
          <p:nvPr/>
        </p:nvSpPr>
        <p:spPr>
          <a:xfrm>
            <a:off x="1009650" y="1872615"/>
            <a:ext cx="10534650" cy="3664145"/>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800" dirty="0">
                <a:latin typeface="Cambria" panose="02040503050406030204" pitchFamily="18" charset="0"/>
                <a:ea typeface="Cambria" panose="02040503050406030204" pitchFamily="18" charset="0"/>
              </a:rPr>
              <a:t>Trình bày được mối liên hệ giữa các sinh vật trong tự nhiên thông qua chuỗi thức ăn.</a:t>
            </a:r>
          </a:p>
          <a:p>
            <a:pPr marL="342900" marR="0" indent="-342900" algn="just">
              <a:lnSpc>
                <a:spcPct val="120000"/>
              </a:lnSpc>
              <a:spcBef>
                <a:spcPts val="0"/>
              </a:spcBef>
              <a:spcAft>
                <a:spcPts val="0"/>
              </a:spcAft>
              <a:buFont typeface="Wingdings" panose="05000000000000000000" pitchFamily="2" charset="2"/>
              <a:buChar char="q"/>
            </a:pPr>
            <a:r>
              <a:rPr lang="vi-VN" sz="2800" dirty="0">
                <a:latin typeface="Cambria" panose="02040503050406030204" pitchFamily="18" charset="0"/>
                <a:ea typeface="Cambria" panose="02040503050406030204" pitchFamily="18" charset="0"/>
              </a:rPr>
              <a:t>Nêu được ví dụ về chuỗi thức ăn. </a:t>
            </a:r>
          </a:p>
          <a:p>
            <a:pPr marL="342900" marR="0" indent="-342900" algn="just">
              <a:lnSpc>
                <a:spcPct val="120000"/>
              </a:lnSpc>
              <a:spcBef>
                <a:spcPts val="0"/>
              </a:spcBef>
              <a:spcAft>
                <a:spcPts val="0"/>
              </a:spcAft>
              <a:buFont typeface="Wingdings" panose="05000000000000000000" pitchFamily="2" charset="2"/>
              <a:buChar char="q"/>
            </a:pPr>
            <a:r>
              <a:rPr lang="vi-VN" sz="2800" dirty="0">
                <a:latin typeface="Cambria" panose="02040503050406030204" pitchFamily="18" charset="0"/>
                <a:ea typeface="Cambria" panose="02040503050406030204" pitchFamily="18" charset="0"/>
              </a:rPr>
              <a:t>Sử dụng được sơ đồ đơn giản để mô tả sinh vật này là thức ăn của sinh vật khác trong tự nhiên. </a:t>
            </a:r>
          </a:p>
          <a:p>
            <a:pPr marL="342900" marR="0" indent="-342900" algn="just">
              <a:lnSpc>
                <a:spcPct val="120000"/>
              </a:lnSpc>
              <a:spcBef>
                <a:spcPts val="0"/>
              </a:spcBef>
              <a:spcAft>
                <a:spcPts val="0"/>
              </a:spcAft>
              <a:buFont typeface="Wingdings" panose="05000000000000000000" pitchFamily="2" charset="2"/>
              <a:buChar char="q"/>
            </a:pPr>
            <a:r>
              <a:rPr lang="vi-VN" sz="2800" dirty="0">
                <a:latin typeface="Cambria" panose="02040503050406030204" pitchFamily="18" charset="0"/>
                <a:ea typeface="Cambria" panose="02040503050406030204" pitchFamily="18" charset="0"/>
              </a:rPr>
              <a:t>Viết được chuỗi thức ăn với các sinh vật có ở môi trường xung quanh.</a:t>
            </a:r>
          </a:p>
        </p:txBody>
      </p:sp>
      <p:sp>
        <p:nvSpPr>
          <p:cNvPr id="2" name="Speech Bubble: Rectangle with Corners Rounded 1">
            <a:extLst>
              <a:ext uri="{FF2B5EF4-FFF2-40B4-BE49-F238E27FC236}">
                <a16:creationId xmlns:a16="http://schemas.microsoft.com/office/drawing/2014/main" id="{9997719B-A771-82D7-E44E-9E16CE6DA95E}"/>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92331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
        <p:nvSpPr>
          <p:cNvPr id="12" name="Speech Bubble: Rectangle with Corners Rounded 1">
            <a:extLst>
              <a:ext uri="{FF2B5EF4-FFF2-40B4-BE49-F238E27FC236}">
                <a16:creationId xmlns:a16="http://schemas.microsoft.com/office/drawing/2014/main" id="{F5118282-2A3A-F6D7-CCFE-C5F9EAFDBD2F}"/>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lvl="0" algn="ctr"/>
            <a:r>
              <a:rPr lang="en-US" sz="4800" b="1" dirty="0" err="1">
                <a:solidFill>
                  <a:prstClr val="black"/>
                </a:solidFill>
              </a:rPr>
              <a:t>Hoạt</a:t>
            </a:r>
            <a:r>
              <a:rPr lang="en-US" sz="4800" b="1" dirty="0">
                <a:solidFill>
                  <a:prstClr val="black"/>
                </a:solidFill>
              </a:rPr>
              <a:t> </a:t>
            </a:r>
            <a:r>
              <a:rPr lang="en-US" sz="4800" b="1" dirty="0" err="1">
                <a:solidFill>
                  <a:prstClr val="black"/>
                </a:solidFill>
              </a:rPr>
              <a:t>động</a:t>
            </a:r>
            <a:r>
              <a:rPr lang="en-US" sz="4800" b="1" dirty="0">
                <a:solidFill>
                  <a:prstClr val="black"/>
                </a:solidFill>
              </a:rPr>
              <a:t> 1: </a:t>
            </a:r>
            <a:r>
              <a:rPr lang="en-US" sz="4800" b="1" dirty="0" err="1">
                <a:solidFill>
                  <a:prstClr val="black"/>
                </a:solidFill>
              </a:rPr>
              <a:t>Tìm</a:t>
            </a:r>
            <a:r>
              <a:rPr lang="en-US" sz="4800" b="1" dirty="0">
                <a:solidFill>
                  <a:prstClr val="black"/>
                </a:solidFill>
              </a:rPr>
              <a:t> </a:t>
            </a:r>
            <a:r>
              <a:rPr lang="en-US" sz="4800" b="1" dirty="0" err="1">
                <a:solidFill>
                  <a:prstClr val="black"/>
                </a:solidFill>
              </a:rPr>
              <a:t>hiểu</a:t>
            </a:r>
            <a:r>
              <a:rPr lang="en-US" sz="4800" b="1" dirty="0">
                <a:solidFill>
                  <a:prstClr val="black"/>
                </a:solidFill>
              </a:rPr>
              <a:t> </a:t>
            </a:r>
            <a:r>
              <a:rPr lang="en-US" sz="4800" b="1" dirty="0" err="1">
                <a:solidFill>
                  <a:prstClr val="black"/>
                </a:solidFill>
              </a:rPr>
              <a:t>về</a:t>
            </a:r>
            <a:r>
              <a:rPr lang="en-US" sz="4800" b="1" dirty="0">
                <a:solidFill>
                  <a:prstClr val="black"/>
                </a:solidFill>
              </a:rPr>
              <a:t> </a:t>
            </a:r>
            <a:r>
              <a:rPr lang="en-US" sz="4800" b="1" dirty="0" err="1">
                <a:solidFill>
                  <a:prstClr val="black"/>
                </a:solidFill>
              </a:rPr>
              <a:t>mối</a:t>
            </a:r>
            <a:r>
              <a:rPr lang="en-US" sz="4800" b="1" dirty="0">
                <a:solidFill>
                  <a:prstClr val="black"/>
                </a:solidFill>
              </a:rPr>
              <a:t> </a:t>
            </a:r>
            <a:r>
              <a:rPr lang="en-US" sz="4800" b="1" dirty="0" err="1">
                <a:solidFill>
                  <a:prstClr val="black"/>
                </a:solidFill>
              </a:rPr>
              <a:t>quan</a:t>
            </a:r>
            <a:r>
              <a:rPr lang="en-US" sz="4800" b="1" dirty="0">
                <a:solidFill>
                  <a:prstClr val="black"/>
                </a:solidFill>
              </a:rPr>
              <a:t> </a:t>
            </a:r>
            <a:r>
              <a:rPr lang="en-US" sz="4800" b="1" dirty="0" err="1">
                <a:solidFill>
                  <a:prstClr val="black"/>
                </a:solidFill>
              </a:rPr>
              <a:t>hệ</a:t>
            </a:r>
            <a:r>
              <a:rPr lang="en-US" sz="4800" b="1" dirty="0">
                <a:solidFill>
                  <a:prstClr val="black"/>
                </a:solidFill>
              </a:rPr>
              <a:t> </a:t>
            </a:r>
            <a:r>
              <a:rPr lang="en-US" sz="4800" b="1" dirty="0" err="1">
                <a:solidFill>
                  <a:prstClr val="black"/>
                </a:solidFill>
              </a:rPr>
              <a:t>thức</a:t>
            </a:r>
            <a:r>
              <a:rPr lang="en-US" sz="4800" b="1" dirty="0">
                <a:solidFill>
                  <a:prstClr val="black"/>
                </a:solidFill>
              </a:rPr>
              <a:t> </a:t>
            </a:r>
            <a:r>
              <a:rPr lang="en-US" sz="4800" b="1" dirty="0" err="1">
                <a:solidFill>
                  <a:prstClr val="black"/>
                </a:solidFill>
              </a:rPr>
              <a:t>ăn</a:t>
            </a:r>
            <a:r>
              <a:rPr lang="en-US" sz="4800" b="1" dirty="0">
                <a:solidFill>
                  <a:prstClr val="black"/>
                </a:solidFill>
              </a:rPr>
              <a:t> </a:t>
            </a:r>
            <a:r>
              <a:rPr lang="en-US" sz="4800" b="1" dirty="0" err="1">
                <a:solidFill>
                  <a:prstClr val="black"/>
                </a:solidFill>
              </a:rPr>
              <a:t>giữa</a:t>
            </a:r>
            <a:r>
              <a:rPr lang="en-US" sz="4800" b="1" dirty="0">
                <a:solidFill>
                  <a:prstClr val="black"/>
                </a:solidFill>
              </a:rPr>
              <a:t> </a:t>
            </a:r>
            <a:r>
              <a:rPr lang="en-US" sz="4800" b="1" dirty="0" err="1">
                <a:solidFill>
                  <a:prstClr val="black"/>
                </a:solidFill>
              </a:rPr>
              <a:t>các</a:t>
            </a:r>
            <a:r>
              <a:rPr lang="en-US" sz="4800" b="1" dirty="0">
                <a:solidFill>
                  <a:prstClr val="black"/>
                </a:solidFill>
              </a:rPr>
              <a:t> </a:t>
            </a:r>
            <a:r>
              <a:rPr lang="en-US" sz="4800" b="1" dirty="0" err="1">
                <a:solidFill>
                  <a:prstClr val="black"/>
                </a:solidFill>
              </a:rPr>
              <a:t>sinh</a:t>
            </a:r>
            <a:r>
              <a:rPr lang="en-US" sz="4800" b="1" dirty="0">
                <a:solidFill>
                  <a:prstClr val="black"/>
                </a:solidFill>
              </a:rPr>
              <a:t> </a:t>
            </a:r>
            <a:r>
              <a:rPr lang="en-US" sz="4800" b="1" dirty="0" err="1">
                <a:solidFill>
                  <a:prstClr val="black"/>
                </a:solidFill>
              </a:rPr>
              <a:t>vật</a:t>
            </a:r>
            <a:r>
              <a:rPr lang="en-US" sz="4800" b="1" dirty="0">
                <a:solidFill>
                  <a:prstClr val="black"/>
                </a:solidFill>
              </a:rPr>
              <a:t> </a:t>
            </a:r>
            <a:r>
              <a:rPr lang="en-US" sz="4800" b="1" dirty="0" err="1">
                <a:solidFill>
                  <a:prstClr val="black"/>
                </a:solidFill>
              </a:rPr>
              <a:t>trong</a:t>
            </a:r>
            <a:r>
              <a:rPr lang="en-US" sz="4800" b="1" dirty="0">
                <a:solidFill>
                  <a:prstClr val="black"/>
                </a:solidFill>
              </a:rPr>
              <a:t> </a:t>
            </a:r>
            <a:r>
              <a:rPr lang="en-US" sz="4800" b="1" dirty="0" err="1">
                <a:solidFill>
                  <a:prstClr val="black"/>
                </a:solidFill>
              </a:rPr>
              <a:t>tự</a:t>
            </a:r>
            <a:r>
              <a:rPr lang="en-US" sz="4800" b="1" dirty="0">
                <a:solidFill>
                  <a:prstClr val="black"/>
                </a:solidFill>
              </a:rPr>
              <a:t> </a:t>
            </a:r>
            <a:r>
              <a:rPr lang="en-US" sz="4800" b="1" dirty="0" err="1">
                <a:solidFill>
                  <a:prstClr val="black"/>
                </a:solidFill>
              </a:rPr>
              <a:t>nhiên</a:t>
            </a:r>
            <a:r>
              <a:rPr lang="en-US" sz="4800" b="1" dirty="0">
                <a:solidFill>
                  <a:prstClr val="black"/>
                </a:solidFill>
              </a:rPr>
              <a:t>.</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C10E4A61-DD3E-4188-3EE5-C87A775C63A8}"/>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5F30D97-3CBC-0040-A206-F3B0D52FA6DC}"/>
              </a:ext>
            </a:extLst>
          </p:cNvPr>
          <p:cNvPicPr>
            <a:picLocks noChangeAspect="1"/>
          </p:cNvPicPr>
          <p:nvPr/>
        </p:nvPicPr>
        <p:blipFill>
          <a:blip r:embed="rId2"/>
          <a:stretch>
            <a:fillRect/>
          </a:stretch>
        </p:blipFill>
        <p:spPr>
          <a:xfrm>
            <a:off x="578068" y="2238953"/>
            <a:ext cx="11140966" cy="1421082"/>
          </a:xfrm>
          <a:prstGeom prst="rect">
            <a:avLst/>
          </a:prstGeom>
        </p:spPr>
      </p:pic>
      <p:sp>
        <p:nvSpPr>
          <p:cNvPr id="2" name="Speech Bubble: Rectangle with Corners Rounded 1">
            <a:extLst>
              <a:ext uri="{FF2B5EF4-FFF2-40B4-BE49-F238E27FC236}">
                <a16:creationId xmlns:a16="http://schemas.microsoft.com/office/drawing/2014/main" id="{C8650AE7-4412-10DB-00ED-3184E63DFB22}"/>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90483" y="1715934"/>
            <a:ext cx="5700110" cy="2553891"/>
          </a:xfrm>
          <a:prstGeom prst="roundRect">
            <a:avLst/>
          </a:prstGeom>
          <a:solidFill>
            <a:schemeClr val="accent4">
              <a:lumMod val="20000"/>
              <a:lumOff val="80000"/>
            </a:schemeClr>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Nêu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mỗi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có</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trong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hình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Trong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đó</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nào</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là</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của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nào</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6A464D9C-168B-A3AC-0C7E-D9EA8908C1D7}"/>
              </a:ext>
            </a:extLst>
          </p:cNvPr>
          <p:cNvPicPr>
            <a:picLocks noChangeAspect="1"/>
          </p:cNvPicPr>
          <p:nvPr/>
        </p:nvPicPr>
        <p:blipFill>
          <a:blip r:embed="rId3"/>
          <a:stretch>
            <a:fillRect/>
          </a:stretch>
        </p:blipFill>
        <p:spPr>
          <a:xfrm>
            <a:off x="6586372" y="629471"/>
            <a:ext cx="5010150" cy="5514975"/>
          </a:xfrm>
          <a:prstGeom prst="rect">
            <a:avLst/>
          </a:prstGeom>
        </p:spPr>
      </p:pic>
      <p:sp>
        <p:nvSpPr>
          <p:cNvPr id="3" name="Speech Bubble: Rectangle with Corners Rounded 1">
            <a:extLst>
              <a:ext uri="{FF2B5EF4-FFF2-40B4-BE49-F238E27FC236}">
                <a16:creationId xmlns:a16="http://schemas.microsoft.com/office/drawing/2014/main" id="{DE8359EA-CD31-0412-6C58-5AC8BC3BB3A1}"/>
              </a:ext>
            </a:extLst>
          </p:cNvPr>
          <p:cNvSpPr/>
          <p:nvPr/>
        </p:nvSpPr>
        <p:spPr>
          <a:xfrm>
            <a:off x="-1416469" y="173976"/>
            <a:ext cx="1416469" cy="1404647"/>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kern="0" dirty="0">
                <a:solidFill>
                  <a:srgbClr val="261D2A"/>
                </a:solidFill>
                <a:latin typeface="Calibri" panose="020F0502020204030204" pitchFamily="34" charset="0"/>
                <a:cs typeface="Calibri" panose="020F0502020204030204" pitchFamily="34" charset="0"/>
                <a:sym typeface="Arial"/>
              </a:rPr>
              <a:t>KHOA</a:t>
            </a:r>
          </a:p>
        </p:txBody>
      </p:sp>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514</Words>
  <Application>Microsoft Office PowerPoint</Application>
  <PresentationFormat>Widescreen</PresentationFormat>
  <Paragraphs>58</Paragraphs>
  <Slides>23</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#9Slide07 HoneyCream</vt:lpstr>
      <vt:lpstr>Arial</vt:lpstr>
      <vt:lpstr>Calibri</vt:lpstr>
      <vt:lpstr>Cambria</vt:lpstr>
      <vt:lpstr>Cambria Math</vt:lpstr>
      <vt:lpstr>CookieRun Black</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2024-03-17T11:54:27Z</dcterms:created>
  <dcterms:modified xsi:type="dcterms:W3CDTF">2024-05-02T14:15:31Z</dcterms:modified>
</cp:coreProperties>
</file>