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2" r:id="rId4"/>
    <p:sldId id="266" r:id="rId5"/>
    <p:sldId id="267" r:id="rId6"/>
    <p:sldId id="271" r:id="rId7"/>
    <p:sldId id="272" r:id="rId8"/>
    <p:sldId id="279" r:id="rId9"/>
    <p:sldId id="280" r:id="rId10"/>
    <p:sldId id="274" r:id="rId11"/>
    <p:sldId id="276" r:id="rId12"/>
    <p:sldId id="278" r:id="rId13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135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A891-0BF8-4572-9424-EAFC2668CDBA}" type="datetimeFigureOut">
              <a:rPr lang="vi-VN" smtClean="0"/>
              <a:t>21/03/2024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DAE7-7F47-4C0A-AB74-F492092798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31576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A891-0BF8-4572-9424-EAFC2668CDBA}" type="datetimeFigureOut">
              <a:rPr lang="vi-VN" smtClean="0"/>
              <a:t>21/03/2024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DAE7-7F47-4C0A-AB74-F492092798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37485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A891-0BF8-4572-9424-EAFC2668CDBA}" type="datetimeFigureOut">
              <a:rPr lang="vi-VN" smtClean="0"/>
              <a:t>21/03/2024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DAE7-7F47-4C0A-AB74-F492092798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34014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A891-0BF8-4572-9424-EAFC2668CDBA}" type="datetimeFigureOut">
              <a:rPr lang="vi-VN" smtClean="0"/>
              <a:t>21/03/2024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DAE7-7F47-4C0A-AB74-F492092798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00357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A891-0BF8-4572-9424-EAFC2668CDBA}" type="datetimeFigureOut">
              <a:rPr lang="vi-VN" smtClean="0"/>
              <a:t>21/03/2024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DAE7-7F47-4C0A-AB74-F492092798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22803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A891-0BF8-4572-9424-EAFC2668CDBA}" type="datetimeFigureOut">
              <a:rPr lang="vi-VN" smtClean="0"/>
              <a:t>21/03/2024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DAE7-7F47-4C0A-AB74-F492092798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74872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A891-0BF8-4572-9424-EAFC2668CDBA}" type="datetimeFigureOut">
              <a:rPr lang="vi-VN" smtClean="0"/>
              <a:t>21/03/2024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DAE7-7F47-4C0A-AB74-F492092798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68022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A891-0BF8-4572-9424-EAFC2668CDBA}" type="datetimeFigureOut">
              <a:rPr lang="vi-VN" smtClean="0"/>
              <a:t>21/03/2024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DAE7-7F47-4C0A-AB74-F492092798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6504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A891-0BF8-4572-9424-EAFC2668CDBA}" type="datetimeFigureOut">
              <a:rPr lang="vi-VN" smtClean="0"/>
              <a:t>21/03/2024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DAE7-7F47-4C0A-AB74-F492092798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39806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A891-0BF8-4572-9424-EAFC2668CDBA}" type="datetimeFigureOut">
              <a:rPr lang="vi-VN" smtClean="0"/>
              <a:t>21/03/2024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DAE7-7F47-4C0A-AB74-F492092798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548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A891-0BF8-4572-9424-EAFC2668CDBA}" type="datetimeFigureOut">
              <a:rPr lang="vi-VN" smtClean="0"/>
              <a:t>21/03/2024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DAE7-7F47-4C0A-AB74-F492092798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56478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DA891-0BF8-4572-9424-EAFC2668CDBA}" type="datetimeFigureOut">
              <a:rPr lang="vi-VN" smtClean="0"/>
              <a:t>21/03/2024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5DAE7-7F47-4C0A-AB74-F492092798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92979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522" y="4893605"/>
            <a:ext cx="2289572" cy="1725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6"/>
          <p:cNvSpPr txBox="1">
            <a:spLocks noChangeArrowheads="1"/>
          </p:cNvSpPr>
          <p:nvPr/>
        </p:nvSpPr>
        <p:spPr bwMode="auto">
          <a:xfrm>
            <a:off x="158353" y="1844857"/>
            <a:ext cx="877609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92. QUÃNG 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(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vi-VN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657" y="5499497"/>
            <a:ext cx="675085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5673508"/>
      </p:ext>
    </p:extLst>
  </p:cSld>
  <p:clrMapOvr>
    <a:masterClrMapping/>
  </p:clrMapOvr>
  <p:transition spd="slow" advTm="24144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96351" y="2285560"/>
            <a:ext cx="8773477" cy="265509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nl-NL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 </a:t>
            </a:r>
            <a:r>
              <a:rPr lang="vi-VN" altLang="vi-VN" sz="2800" b="1" dirty="0">
                <a:cs typeface="Times New Roman" panose="02020603050405020304" pitchFamily="18" charset="0"/>
              </a:rPr>
              <a:t>phát triển</a:t>
            </a:r>
            <a:r>
              <a:rPr lang="vi-VN" altLang="vi-VN" sz="2800" dirty="0">
                <a:cs typeface="Times New Roman" panose="02020603050405020304" pitchFamily="18" charset="0"/>
              </a:rPr>
              <a:t/>
            </a:r>
            <a:br>
              <a:rPr lang="vi-VN" altLang="vi-VN" sz="2800" dirty="0">
                <a:cs typeface="Times New Roman" panose="02020603050405020304" pitchFamily="18" charset="0"/>
              </a:rPr>
            </a:br>
            <a:r>
              <a:rPr lang="vi-VN" altLang="vi-VN" sz="2800" b="1" u="sng" dirty="0" smtClean="0">
                <a:cs typeface="Times New Roman" panose="02020603050405020304" pitchFamily="18" charset="0"/>
              </a:rPr>
              <a:t>Bài </a:t>
            </a:r>
            <a:r>
              <a:rPr lang="pt-BR" altLang="vi-VN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altLang="vi-VN" sz="2800" b="1" u="sng" dirty="0">
                <a:cs typeface="Times New Roman" panose="02020603050405020304" pitchFamily="18" charset="0"/>
              </a:rPr>
              <a:t>:</a:t>
            </a:r>
            <a:r>
              <a:rPr lang="pt-BR" altLang="vi-VN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ô tô khởi hành từ A lúc 6 giờ 15 phút với vận tốc 50km/giờ. Đến B ô tô nghỉ  1giờ 30 phút rồi trở về A với vận tốc 40km/giờ và đến A lúc 14 giờ 30 phút. Tính quãng đường AB.</a:t>
            </a:r>
            <a:r>
              <a:rPr lang="vi-VN" altLang="vi-VN" sz="2800" dirty="0">
                <a:cs typeface="Times New Roman" panose="02020603050405020304" pitchFamily="18" charset="0"/>
              </a:rPr>
              <a:t/>
            </a:r>
            <a:br>
              <a:rPr lang="vi-VN" altLang="vi-VN" sz="2800" dirty="0">
                <a:cs typeface="Times New Roman" panose="02020603050405020304" pitchFamily="18" charset="0"/>
              </a:rPr>
            </a:br>
            <a:r>
              <a:rPr lang="vi-VN" altLang="vi-VN" sz="2800" dirty="0">
                <a:cs typeface="Times New Roman" panose="02020603050405020304" pitchFamily="18" charset="0"/>
              </a:rPr>
              <a:t/>
            </a:r>
            <a:br>
              <a:rPr lang="vi-VN" altLang="vi-VN" sz="2800" dirty="0">
                <a:cs typeface="Times New Roman" panose="02020603050405020304" pitchFamily="18" charset="0"/>
              </a:rPr>
            </a:br>
            <a:r>
              <a:rPr lang="vi-VN" altLang="vi-VN" sz="2800" dirty="0">
                <a:cs typeface="Times New Roman" panose="02020603050405020304" pitchFamily="18" charset="0"/>
              </a:rPr>
              <a:t/>
            </a:r>
            <a:br>
              <a:rPr lang="vi-VN" altLang="vi-VN" sz="2800" dirty="0">
                <a:cs typeface="Times New Roman" panose="02020603050405020304" pitchFamily="18" charset="0"/>
              </a:rPr>
            </a:br>
            <a:endParaRPr lang="vi-VN" altLang="vi-VN" sz="28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55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8035" y="-60551"/>
            <a:ext cx="8386763" cy="441722"/>
          </a:xfrm>
        </p:spPr>
        <p:txBody>
          <a:bodyPr>
            <a:normAutofit fontScale="90000"/>
          </a:bodyPr>
          <a:lstStyle/>
          <a:p>
            <a:r>
              <a:rPr lang="nl-NL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 </a:t>
            </a:r>
            <a:r>
              <a:rPr lang="vi-VN" altLang="vi-VN" sz="2800" b="1" dirty="0">
                <a:cs typeface="Times New Roman" panose="02020603050405020304" pitchFamily="18" charset="0"/>
              </a:rPr>
              <a:t>phát triển</a:t>
            </a:r>
            <a:endParaRPr lang="vi-VN" altLang="vi-VN" sz="2800" dirty="0">
              <a:cs typeface="Times New Roman" panose="02020603050405020304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21635" y="728453"/>
            <a:ext cx="9122366" cy="858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nl-NL" altLang="vi-VN" sz="27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altLang="vi-VN" sz="27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pt-BR" altLang="vi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ô tô khởi hành từ A lúc 6 giờ 15 phút với vận tốc 50km/giờ. Đến B ô tô nghỉ  1giờ 30 phút rồi trở về A với vận tốc 40km/giờ và đến A lúc 14 giờ 30 phút. Tính quãng đường AB.</a:t>
            </a:r>
            <a:r>
              <a:rPr lang="vi-VN" altLang="vi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5793" y="2029676"/>
            <a:ext cx="8926285" cy="358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Gợi ý: </a:t>
            </a:r>
            <a:endParaRPr lang="vi-VN" altLang="vi-VN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t-BR" alt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Trên cùng quãng đường AB, vận tốc và thời gian là 2 đại lượng tỉ lệ nghịch với nhau.</a:t>
            </a:r>
            <a:endParaRPr lang="vi-VN" altLang="vi-VN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t-BR" alt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Tìm tổng thời gian đi và về</a:t>
            </a:r>
            <a:endParaRPr lang="vi-VN" altLang="vi-VN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t-BR" alt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Tìm tỉ lệ vận tốc lúc đi so với lúc về (hoặc ngược lại) từ đó suy ra tỉ lệ thời gian.</a:t>
            </a:r>
            <a:endParaRPr lang="vi-VN" altLang="vi-VN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t-BR" alt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Tìm thời gian lúc đi hoặc lúc về theo bài toán tìm 2 số khi biết tổng và tỉ số của 2 số đó.</a:t>
            </a:r>
            <a:endParaRPr lang="vi-VN" altLang="vi-VN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t-BR" alt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Tìm quãng đường theo công thức</a:t>
            </a:r>
            <a:endParaRPr lang="vi-VN" altLang="vi-VN" i="1" dirty="0"/>
          </a:p>
        </p:txBody>
      </p:sp>
    </p:spTree>
    <p:extLst>
      <p:ext uri="{BB962C8B-B14F-4D97-AF65-F5344CB8AC3E}">
        <p14:creationId xmlns:p14="http://schemas.microsoft.com/office/powerpoint/2010/main" val="250910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8035" y="113623"/>
            <a:ext cx="8386763" cy="441722"/>
          </a:xfrm>
        </p:spPr>
        <p:txBody>
          <a:bodyPr>
            <a:normAutofit fontScale="90000"/>
          </a:bodyPr>
          <a:lstStyle/>
          <a:p>
            <a:r>
              <a:rPr lang="nl-NL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 </a:t>
            </a:r>
            <a:r>
              <a:rPr lang="vi-VN" altLang="vi-VN" sz="2800" b="1" dirty="0">
                <a:cs typeface="Times New Roman" panose="02020603050405020304" pitchFamily="18" charset="0"/>
              </a:rPr>
              <a:t>phát triển</a:t>
            </a:r>
            <a:endParaRPr lang="vi-VN" altLang="vi-VN" sz="2800" dirty="0">
              <a:cs typeface="Times New Roman" panose="02020603050405020304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4218" y="763293"/>
            <a:ext cx="9122366" cy="858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nl-NL" altLang="vi-VN" sz="27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altLang="vi-VN" sz="27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pt-BR" altLang="vi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ô tô khởi hành từ A lúc 6 giờ 15 phút với vận tốc 50km/giờ. Đến B ô tô nghỉ  1giờ 30 phút rồi trở về A với vận tốc 40km/giờ và đến A lúc 14 giờ 30 phút. Tính quãng đường AB.</a:t>
            </a:r>
            <a:r>
              <a:rPr lang="vi-VN" altLang="vi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999296"/>
            <a:ext cx="907433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2800" u="sng" dirty="0">
                <a:latin typeface="+mj-lt"/>
              </a:rPr>
              <a:t>Bài giải:</a:t>
            </a:r>
          </a:p>
          <a:p>
            <a:pPr algn="just">
              <a:defRPr/>
            </a:pPr>
            <a:r>
              <a:rPr lang="vi-VN" sz="2800" dirty="0">
                <a:latin typeface="+mj-lt"/>
              </a:rPr>
              <a:t>Tổng thời gian đi và về là:  </a:t>
            </a:r>
            <a:endParaRPr lang="vi-VN" sz="2800" dirty="0" smtClean="0">
              <a:latin typeface="+mj-lt"/>
            </a:endParaRPr>
          </a:p>
          <a:p>
            <a:pPr algn="just">
              <a:defRPr/>
            </a:pPr>
            <a:r>
              <a:rPr lang="vi-VN" sz="2800" dirty="0" smtClean="0">
                <a:latin typeface="+mj-lt"/>
              </a:rPr>
              <a:t>14 </a:t>
            </a:r>
            <a:r>
              <a:rPr lang="vi-VN" sz="2800" dirty="0">
                <a:latin typeface="+mj-lt"/>
              </a:rPr>
              <a:t>giờ 30 phút – 6 giờ 15 phút – 1 giờ 30 phút = 6 giờ 45 phút </a:t>
            </a:r>
            <a:r>
              <a:rPr lang="vi-VN" sz="2800" dirty="0" smtClean="0">
                <a:latin typeface="+mj-lt"/>
              </a:rPr>
              <a:t>                                                                                                                                              							    = </a:t>
            </a:r>
            <a:r>
              <a:rPr lang="vi-VN" sz="2800" dirty="0">
                <a:latin typeface="+mj-lt"/>
              </a:rPr>
              <a:t>6,75 giờ</a:t>
            </a:r>
          </a:p>
          <a:p>
            <a:pPr algn="just">
              <a:defRPr/>
            </a:pPr>
            <a:r>
              <a:rPr lang="vi-VN" sz="2800" dirty="0" smtClean="0">
                <a:latin typeface="+mj-lt"/>
              </a:rPr>
              <a:t>	Tỉ </a:t>
            </a:r>
            <a:r>
              <a:rPr lang="vi-VN" sz="2800" dirty="0">
                <a:latin typeface="+mj-lt"/>
              </a:rPr>
              <a:t>số vận tốc đi và về là: 50 : 40 = 5/4</a:t>
            </a:r>
          </a:p>
          <a:p>
            <a:pPr algn="just">
              <a:defRPr/>
            </a:pPr>
            <a:r>
              <a:rPr lang="vi-VN" sz="2800" dirty="0" smtClean="0">
                <a:latin typeface="+mj-lt"/>
              </a:rPr>
              <a:t>	Tỉ </a:t>
            </a:r>
            <a:r>
              <a:rPr lang="vi-VN" sz="2800" dirty="0">
                <a:latin typeface="+mj-lt"/>
              </a:rPr>
              <a:t>số thời gian đi và về là: 4/5</a:t>
            </a:r>
          </a:p>
          <a:p>
            <a:pPr algn="just">
              <a:defRPr/>
            </a:pPr>
            <a:r>
              <a:rPr lang="vi-VN" sz="2800" dirty="0" smtClean="0">
                <a:latin typeface="+mj-lt"/>
              </a:rPr>
              <a:t>	Thời </a:t>
            </a:r>
            <a:r>
              <a:rPr lang="vi-VN" sz="2800" dirty="0">
                <a:latin typeface="+mj-lt"/>
              </a:rPr>
              <a:t>gian đi là: 6,75 : (4 + 5) x 4 = 3 (giờ)</a:t>
            </a:r>
          </a:p>
          <a:p>
            <a:pPr algn="just">
              <a:defRPr/>
            </a:pPr>
            <a:r>
              <a:rPr lang="vi-VN" sz="2800" dirty="0" smtClean="0">
                <a:latin typeface="+mj-lt"/>
              </a:rPr>
              <a:t>	Quãng </a:t>
            </a:r>
            <a:r>
              <a:rPr lang="vi-VN" sz="2800" dirty="0">
                <a:latin typeface="+mj-lt"/>
              </a:rPr>
              <a:t>đường AB dài là: 50 x 3 = 150 (km)</a:t>
            </a:r>
          </a:p>
          <a:p>
            <a:pPr algn="just">
              <a:defRPr/>
            </a:pPr>
            <a:r>
              <a:rPr lang="vi-VN" sz="2800" dirty="0">
                <a:latin typeface="+mj-lt"/>
              </a:rPr>
              <a:t>						</a:t>
            </a:r>
            <a:r>
              <a:rPr lang="vi-VN" sz="2800" dirty="0" smtClean="0">
                <a:latin typeface="+mj-lt"/>
              </a:rPr>
              <a:t>Đáp </a:t>
            </a:r>
            <a:r>
              <a:rPr lang="vi-VN" sz="2800" dirty="0">
                <a:latin typeface="+mj-lt"/>
              </a:rPr>
              <a:t>số: 150 km</a:t>
            </a:r>
          </a:p>
        </p:txBody>
      </p:sp>
    </p:spTree>
    <p:extLst>
      <p:ext uri="{BB962C8B-B14F-4D97-AF65-F5344CB8AC3E}">
        <p14:creationId xmlns:p14="http://schemas.microsoft.com/office/powerpoint/2010/main" val="297657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2"/>
          <a:srcRect b="9486"/>
          <a:stretch/>
        </p:blipFill>
        <p:spPr bwMode="auto">
          <a:xfrm>
            <a:off x="0" y="478971"/>
            <a:ext cx="9144000" cy="584345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1"/>
          <p:cNvSpPr txBox="1">
            <a:spLocks noChangeArrowheads="1"/>
          </p:cNvSpPr>
          <p:nvPr/>
        </p:nvSpPr>
        <p:spPr bwMode="auto">
          <a:xfrm>
            <a:off x="336947" y="2928937"/>
            <a:ext cx="84534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84046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336948" y="1786480"/>
            <a:ext cx="8450001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đi được của một chuyển động đều khi biết thời gian và vận tốc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1" name="TextBox 1"/>
          <p:cNvSpPr txBox="1">
            <a:spLocks noChangeArrowheads="1"/>
          </p:cNvSpPr>
          <p:nvPr/>
        </p:nvSpPr>
        <p:spPr bwMode="auto">
          <a:xfrm>
            <a:off x="456010" y="1026182"/>
            <a:ext cx="84534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9220" name="图片 11269" descr="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48" y="5149761"/>
            <a:ext cx="3202781" cy="157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14" descr="PLAY SCHOOL WALL PAINTING,Nursery School Wall Painting Artist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4" t="10127" r="25504" b="8005"/>
          <a:stretch>
            <a:fillRect/>
          </a:stretch>
        </p:blipFill>
        <p:spPr bwMode="auto">
          <a:xfrm>
            <a:off x="6591300" y="4546114"/>
            <a:ext cx="2264569" cy="230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Rectangle 1"/>
          <p:cNvSpPr>
            <a:spLocks noChangeArrowheads="1"/>
          </p:cNvSpPr>
          <p:nvPr/>
        </p:nvSpPr>
        <p:spPr bwMode="auto">
          <a:xfrm>
            <a:off x="1027614" y="154301"/>
            <a:ext cx="70747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92. QUÃNG 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(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2577929"/>
      </p:ext>
    </p:extLst>
  </p:cSld>
  <p:clrMapOvr>
    <a:masterClrMapping/>
  </p:clrMapOvr>
  <p:transition spd="slow" advTm="288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  <p:bldP spid="4101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ChangeArrowheads="1"/>
          </p:cNvSpPr>
          <p:nvPr/>
        </p:nvSpPr>
        <p:spPr bwMode="auto">
          <a:xfrm>
            <a:off x="598885" y="1182595"/>
            <a:ext cx="52613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A78CC3-631B-447C-AA99-C48D9E57A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7294" y="941986"/>
            <a:ext cx="649366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vi-VN" altLang="en-US" sz="3600" dirty="0">
                <a:latin typeface="+mj-lt"/>
              </a:rPr>
              <a:t>Muốn tính quãng đường ta lấy vận tốc nhân với thời gian.</a:t>
            </a:r>
            <a:endParaRPr lang="pt-BR" altLang="en-US" sz="36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A78CC3-631B-447C-AA99-C48D9E57A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5172" y="2135982"/>
            <a:ext cx="2122816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vi-VN" altLang="en-US" sz="3600" b="1" dirty="0">
                <a:latin typeface="+mj-lt"/>
              </a:rPr>
              <a:t>s = v x t</a:t>
            </a:r>
            <a:endParaRPr lang="pt-BR" altLang="en-US" sz="36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0A78CC3-631B-447C-AA99-C48D9E57A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722" y="2838824"/>
            <a:ext cx="78465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vi-VN" altLang="en-US" sz="3600" i="1" dirty="0">
                <a:latin typeface="+mj-lt"/>
              </a:rPr>
              <a:t>(s: quãng đường; v: vận tốc; t: thời gian)</a:t>
            </a:r>
            <a:endParaRPr lang="pt-BR" altLang="en-US" sz="3600" b="1" i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318" name="Text Box 8"/>
          <p:cNvSpPr txBox="1">
            <a:spLocks noChangeArrowheads="1"/>
          </p:cNvSpPr>
          <p:nvPr/>
        </p:nvSpPr>
        <p:spPr bwMode="auto">
          <a:xfrm>
            <a:off x="313135" y="162231"/>
            <a:ext cx="8439150" cy="612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8099" tIns="29051" rIns="58099" bIns="29051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  <a:endParaRPr lang="en-US" alt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522514" y="920658"/>
            <a:ext cx="8020595" cy="2675982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/>
          <a:p>
            <a:pPr algn="just">
              <a:defRPr/>
            </a:pPr>
            <a:endParaRPr lang="en-US" sz="360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A78CC3-631B-447C-AA99-C48D9E57A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346" y="4186546"/>
            <a:ext cx="8865324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vi-VN" altLang="en-US" sz="3600" b="1" i="1" dirty="0">
                <a:latin typeface="+mj-lt"/>
              </a:rPr>
              <a:t>Chú ý: </a:t>
            </a:r>
            <a:r>
              <a:rPr lang="vi-VN" altLang="en-US" sz="3600" i="1" dirty="0">
                <a:latin typeface="+mj-lt"/>
              </a:rPr>
              <a:t>Nếu</a:t>
            </a:r>
            <a:r>
              <a:rPr lang="vi-VN" altLang="en-US" sz="3600" b="1" i="1" dirty="0">
                <a:latin typeface="+mj-lt"/>
              </a:rPr>
              <a:t> </a:t>
            </a:r>
            <a:r>
              <a:rPr lang="vi-VN" altLang="en-US" sz="3600" i="1" dirty="0">
                <a:solidFill>
                  <a:srgbClr val="FF0000"/>
                </a:solidFill>
                <a:latin typeface="+mj-lt"/>
              </a:rPr>
              <a:t>vận tốc v </a:t>
            </a:r>
            <a:r>
              <a:rPr lang="vi-VN" altLang="en-US" sz="3600" i="1" dirty="0">
                <a:latin typeface="+mj-lt"/>
              </a:rPr>
              <a:t>xác định theo </a:t>
            </a:r>
            <a:r>
              <a:rPr lang="vi-VN" altLang="en-US" sz="3600" i="1" dirty="0">
                <a:solidFill>
                  <a:srgbClr val="FF0000"/>
                </a:solidFill>
                <a:latin typeface="+mj-lt"/>
              </a:rPr>
              <a:t>km/giờ,</a:t>
            </a:r>
            <a:r>
              <a:rPr lang="vi-VN" altLang="en-US" sz="3600" i="1" dirty="0">
                <a:latin typeface="+mj-lt"/>
              </a:rPr>
              <a:t> </a:t>
            </a:r>
            <a:r>
              <a:rPr lang="vi-VN" altLang="en-US" sz="3600" i="1" dirty="0">
                <a:solidFill>
                  <a:srgbClr val="FF0000"/>
                </a:solidFill>
                <a:latin typeface="+mj-lt"/>
              </a:rPr>
              <a:t>thời gian t </a:t>
            </a:r>
            <a:r>
              <a:rPr lang="vi-VN" altLang="en-US" sz="3600" i="1" dirty="0">
                <a:latin typeface="+mj-lt"/>
              </a:rPr>
              <a:t>được xác định theo </a:t>
            </a:r>
            <a:r>
              <a:rPr lang="vi-VN" altLang="en-US" sz="3600" i="1" dirty="0">
                <a:solidFill>
                  <a:srgbClr val="FF0000"/>
                </a:solidFill>
                <a:latin typeface="+mj-lt"/>
              </a:rPr>
              <a:t>giờ</a:t>
            </a:r>
            <a:r>
              <a:rPr lang="vi-VN" altLang="en-US" sz="3600" i="1" dirty="0">
                <a:latin typeface="+mj-lt"/>
              </a:rPr>
              <a:t> thì </a:t>
            </a:r>
            <a:r>
              <a:rPr lang="vi-VN" altLang="en-US" sz="3600" i="1" dirty="0">
                <a:solidFill>
                  <a:srgbClr val="FF0000"/>
                </a:solidFill>
                <a:latin typeface="+mj-lt"/>
              </a:rPr>
              <a:t>quãng đường s</a:t>
            </a:r>
            <a:r>
              <a:rPr lang="vi-VN" altLang="en-US" sz="3600" i="1" dirty="0">
                <a:latin typeface="+mj-lt"/>
              </a:rPr>
              <a:t> được xác định theo </a:t>
            </a:r>
            <a:r>
              <a:rPr lang="vi-VN" altLang="en-US" sz="3600" i="1" dirty="0">
                <a:solidFill>
                  <a:srgbClr val="FF0000"/>
                </a:solidFill>
                <a:latin typeface="+mj-lt"/>
              </a:rPr>
              <a:t>ki-lô-mét (km).</a:t>
            </a:r>
            <a:endParaRPr lang="pt-BR" altLang="en-US" sz="3600" b="1" i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5904288"/>
      </p:ext>
    </p:extLst>
  </p:cSld>
  <p:clrMapOvr>
    <a:masterClrMapping/>
  </p:clrMapOvr>
  <p:transition spd="slow" advTm="890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066800"/>
            <a:ext cx="5791200" cy="48006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1"/>
          <p:cNvSpPr txBox="1">
            <a:spLocks noChangeArrowheads="1"/>
          </p:cNvSpPr>
          <p:nvPr/>
        </p:nvSpPr>
        <p:spPr bwMode="auto">
          <a:xfrm>
            <a:off x="2133600" y="1804987"/>
            <a:ext cx="5082779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vi-VN" sz="5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endParaRPr lang="vi-VN" altLang="vi-VN" sz="5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07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707" y="21566"/>
            <a:ext cx="52773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vi-VN" sz="3200" b="1" dirty="0" smtClean="0">
                <a:latin typeface="+mj-lt"/>
              </a:rPr>
              <a:t>Bài 3</a:t>
            </a:r>
            <a:r>
              <a:rPr lang="vi-VN" sz="3200" dirty="0" smtClean="0">
                <a:latin typeface="+mj-lt"/>
              </a:rPr>
              <a:t>. Một </a:t>
            </a:r>
            <a:r>
              <a:rPr lang="vi-VN" sz="3200" dirty="0">
                <a:latin typeface="+mj-lt"/>
              </a:rPr>
              <a:t>con ngựa chạy với vận tốc 32km/giờ. Tính quãng đường chạy được của con ngựa trong 1 giờ 15 phút?</a:t>
            </a:r>
          </a:p>
        </p:txBody>
      </p:sp>
      <p:sp>
        <p:nvSpPr>
          <p:cNvPr id="2" name="Rectangle 1"/>
          <p:cNvSpPr/>
          <p:nvPr/>
        </p:nvSpPr>
        <p:spPr>
          <a:xfrm>
            <a:off x="3738327" y="3130153"/>
            <a:ext cx="5198269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3200" u="sng" dirty="0">
                <a:latin typeface="+mj-lt"/>
              </a:rPr>
              <a:t>Bài giải:</a:t>
            </a:r>
          </a:p>
          <a:p>
            <a:pPr algn="ctr">
              <a:defRPr/>
            </a:pPr>
            <a:r>
              <a:rPr lang="vi-VN" sz="3200" dirty="0">
                <a:latin typeface="+mj-lt"/>
              </a:rPr>
              <a:t>Đổi: 1 giờ 15 phút = 1,25 giờ</a:t>
            </a:r>
          </a:p>
          <a:p>
            <a:pPr>
              <a:defRPr/>
            </a:pPr>
            <a:r>
              <a:rPr lang="vi-VN" sz="3200" dirty="0">
                <a:latin typeface="+mj-lt"/>
              </a:rPr>
              <a:t>Quãng đường mà con ngựa đó chạy được trong 1,25 giờ là:</a:t>
            </a:r>
          </a:p>
          <a:p>
            <a:pPr>
              <a:defRPr/>
            </a:pPr>
            <a:r>
              <a:rPr lang="vi-VN" sz="3200" dirty="0">
                <a:latin typeface="+mj-lt"/>
              </a:rPr>
              <a:t>	</a:t>
            </a:r>
            <a:r>
              <a:rPr lang="vi-VN" sz="3200" dirty="0" smtClean="0">
                <a:latin typeface="+mj-lt"/>
              </a:rPr>
              <a:t>32 </a:t>
            </a:r>
            <a:r>
              <a:rPr lang="vi-VN" sz="3200" dirty="0">
                <a:latin typeface="+mj-lt"/>
              </a:rPr>
              <a:t>x 1,25 = 40 (km)</a:t>
            </a:r>
          </a:p>
          <a:p>
            <a:pPr>
              <a:defRPr/>
            </a:pPr>
            <a:r>
              <a:rPr lang="vi-VN" sz="3200" dirty="0">
                <a:latin typeface="+mj-lt"/>
              </a:rPr>
              <a:t>	</a:t>
            </a:r>
            <a:r>
              <a:rPr lang="vi-VN" sz="3200" dirty="0" smtClean="0">
                <a:latin typeface="+mj-lt"/>
              </a:rPr>
              <a:t>	Đáp </a:t>
            </a:r>
            <a:r>
              <a:rPr lang="vi-VN" sz="3200" dirty="0">
                <a:latin typeface="+mj-lt"/>
              </a:rPr>
              <a:t>số: 40 km</a:t>
            </a:r>
          </a:p>
        </p:txBody>
      </p:sp>
      <p:pic>
        <p:nvPicPr>
          <p:cNvPr id="18438" name="Picture 4" descr="Bờm Ngựa Mustang Kiềm Chế Mare - con ngựa chạy png tải về - Miễn phí trong  suốt Con Ngựa png Tải về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595" y="168905"/>
            <a:ext cx="4493063" cy="2164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-109203" y="3165872"/>
            <a:ext cx="369713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2800" u="sng" dirty="0">
                <a:latin typeface="+mj-lt"/>
              </a:rPr>
              <a:t>Tóm tắt:</a:t>
            </a:r>
          </a:p>
          <a:p>
            <a:pPr algn="ctr">
              <a:defRPr/>
            </a:pPr>
            <a:r>
              <a:rPr lang="vi-VN" sz="2800" dirty="0">
                <a:latin typeface="+mj-lt"/>
              </a:rPr>
              <a:t>Đổi: </a:t>
            </a:r>
            <a:endParaRPr lang="vi-VN" sz="2800" dirty="0" smtClean="0">
              <a:latin typeface="+mj-lt"/>
            </a:endParaRPr>
          </a:p>
          <a:p>
            <a:pPr algn="ctr">
              <a:defRPr/>
            </a:pPr>
            <a:r>
              <a:rPr lang="vi-VN" sz="2800" dirty="0" smtClean="0">
                <a:latin typeface="+mj-lt"/>
              </a:rPr>
              <a:t>1 </a:t>
            </a:r>
            <a:r>
              <a:rPr lang="vi-VN" sz="2800" dirty="0">
                <a:latin typeface="+mj-lt"/>
              </a:rPr>
              <a:t>giờ 15 phút = 1,25 giờ</a:t>
            </a:r>
          </a:p>
          <a:p>
            <a:pPr algn="ctr">
              <a:defRPr/>
            </a:pPr>
            <a:r>
              <a:rPr lang="vi-VN" sz="2800" dirty="0">
                <a:latin typeface="+mj-lt"/>
              </a:rPr>
              <a:t>v = 32km/giờ</a:t>
            </a:r>
          </a:p>
          <a:p>
            <a:pPr algn="ctr">
              <a:defRPr/>
            </a:pPr>
            <a:r>
              <a:rPr lang="vi-VN" sz="2800" dirty="0">
                <a:latin typeface="+mj-lt"/>
              </a:rPr>
              <a:t>t = 1,25 giờ</a:t>
            </a:r>
          </a:p>
          <a:p>
            <a:pPr algn="ctr">
              <a:defRPr/>
            </a:pPr>
            <a:r>
              <a:rPr lang="vi-VN" sz="2800" dirty="0">
                <a:latin typeface="+mj-lt"/>
              </a:rPr>
              <a:t>s= ? km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434954" y="3221831"/>
            <a:ext cx="7144" cy="15537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115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2251" y="4148"/>
            <a:ext cx="563444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vi-VN" sz="3200" b="1" dirty="0" smtClean="0">
                <a:latin typeface="+mj-lt"/>
              </a:rPr>
              <a:t>Bài 4</a:t>
            </a:r>
            <a:r>
              <a:rPr lang="vi-VN" sz="3200" dirty="0" smtClean="0">
                <a:latin typeface="+mj-lt"/>
              </a:rPr>
              <a:t>. Một </a:t>
            </a:r>
            <a:r>
              <a:rPr lang="vi-VN" sz="3200" dirty="0">
                <a:latin typeface="+mj-lt"/>
              </a:rPr>
              <a:t>con chuột túi có thể di chuyển với vận tốc 14m/giây. Tính quãng đường di chuyển được của chuột túi trong 2 phút 10 giây?</a:t>
            </a:r>
          </a:p>
        </p:txBody>
      </p:sp>
      <p:sp>
        <p:nvSpPr>
          <p:cNvPr id="6" name="Rectangle 5"/>
          <p:cNvSpPr/>
          <p:nvPr/>
        </p:nvSpPr>
        <p:spPr>
          <a:xfrm>
            <a:off x="35481" y="3227786"/>
            <a:ext cx="3093244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2800" u="sng" dirty="0">
                <a:latin typeface="+mj-lt"/>
              </a:rPr>
              <a:t>Tóm tắt</a:t>
            </a:r>
          </a:p>
          <a:p>
            <a:pPr algn="ctr">
              <a:defRPr/>
            </a:pPr>
            <a:r>
              <a:rPr lang="vi-VN" sz="2800" dirty="0">
                <a:latin typeface="+mj-lt"/>
              </a:rPr>
              <a:t>Đổi: 2 phút 10 giây = 130 giây</a:t>
            </a:r>
          </a:p>
          <a:p>
            <a:pPr algn="ctr">
              <a:defRPr/>
            </a:pPr>
            <a:r>
              <a:rPr lang="vi-VN" sz="2800" dirty="0">
                <a:latin typeface="+mj-lt"/>
              </a:rPr>
              <a:t>v = 14 m/giây</a:t>
            </a:r>
          </a:p>
          <a:p>
            <a:pPr algn="ctr">
              <a:defRPr/>
            </a:pPr>
            <a:r>
              <a:rPr lang="vi-VN" sz="2800" dirty="0">
                <a:latin typeface="+mj-lt"/>
              </a:rPr>
              <a:t>t = 130 giây</a:t>
            </a:r>
          </a:p>
          <a:p>
            <a:pPr algn="ctr">
              <a:defRPr/>
            </a:pPr>
            <a:r>
              <a:rPr lang="vi-VN" sz="2800" dirty="0">
                <a:latin typeface="+mj-lt"/>
              </a:rPr>
              <a:t>s = ? m</a:t>
            </a:r>
          </a:p>
        </p:txBody>
      </p:sp>
      <p:sp>
        <p:nvSpPr>
          <p:cNvPr id="7" name="Rectangle 6"/>
          <p:cNvSpPr/>
          <p:nvPr/>
        </p:nvSpPr>
        <p:spPr>
          <a:xfrm>
            <a:off x="3334465" y="3276465"/>
            <a:ext cx="580082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3200" u="sng" dirty="0">
                <a:latin typeface="+mj-lt"/>
              </a:rPr>
              <a:t>Bài giải:</a:t>
            </a:r>
          </a:p>
          <a:p>
            <a:pPr algn="just">
              <a:defRPr/>
            </a:pPr>
            <a:r>
              <a:rPr lang="vi-VN" sz="3200" dirty="0">
                <a:latin typeface="+mj-lt"/>
              </a:rPr>
              <a:t>Quãng đường di chuyển được của chuột túi trong 2 phút 10 giây là:</a:t>
            </a:r>
          </a:p>
          <a:p>
            <a:pPr algn="just">
              <a:defRPr/>
            </a:pPr>
            <a:r>
              <a:rPr lang="vi-VN" sz="3200" dirty="0">
                <a:latin typeface="+mj-lt"/>
              </a:rPr>
              <a:t>	</a:t>
            </a:r>
            <a:r>
              <a:rPr lang="vi-VN" sz="3200" dirty="0" smtClean="0">
                <a:latin typeface="+mj-lt"/>
              </a:rPr>
              <a:t>14 </a:t>
            </a:r>
            <a:r>
              <a:rPr lang="vi-VN" sz="3200" dirty="0">
                <a:latin typeface="+mj-lt"/>
              </a:rPr>
              <a:t>x 130 = 1820 (m)</a:t>
            </a:r>
          </a:p>
          <a:p>
            <a:pPr algn="just">
              <a:defRPr/>
            </a:pPr>
            <a:r>
              <a:rPr lang="vi-VN" sz="3200" dirty="0">
                <a:latin typeface="+mj-lt"/>
              </a:rPr>
              <a:t>			Đáp số: 1820 m</a:t>
            </a:r>
          </a:p>
        </p:txBody>
      </p:sp>
      <p:pic>
        <p:nvPicPr>
          <p:cNvPr id="19463" name="Picture 6" descr="50 Hình nền chuột túi Kangaroo đẹp và dễ thươ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312" y="152127"/>
            <a:ext cx="3667688" cy="2234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3122737" y="2244464"/>
            <a:ext cx="5953" cy="155495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386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ChangeArrowheads="1"/>
          </p:cNvSpPr>
          <p:nvPr/>
        </p:nvSpPr>
        <p:spPr bwMode="auto">
          <a:xfrm>
            <a:off x="598885" y="1182595"/>
            <a:ext cx="52613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A78CC3-631B-447C-AA99-C48D9E57A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7294" y="941986"/>
            <a:ext cx="649366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vi-VN" altLang="en-US" sz="3600" dirty="0">
                <a:latin typeface="+mj-lt"/>
              </a:rPr>
              <a:t>Muốn tính quãng đường ta lấy vận tốc nhân với thời gian.</a:t>
            </a:r>
            <a:endParaRPr lang="pt-BR" altLang="en-US" sz="36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A78CC3-631B-447C-AA99-C48D9E57A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5172" y="2135982"/>
            <a:ext cx="2122816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vi-VN" altLang="en-US" sz="3600" b="1" dirty="0">
                <a:latin typeface="+mj-lt"/>
              </a:rPr>
              <a:t>s = v x t</a:t>
            </a:r>
            <a:endParaRPr lang="pt-BR" altLang="en-US" sz="36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0A78CC3-631B-447C-AA99-C48D9E57A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722" y="2838824"/>
            <a:ext cx="78465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vi-VN" altLang="en-US" sz="3600" i="1" dirty="0">
                <a:latin typeface="+mj-lt"/>
              </a:rPr>
              <a:t>(s: quãng đường; v: vận tốc; t: thời gian)</a:t>
            </a:r>
            <a:endParaRPr lang="pt-BR" altLang="en-US" sz="3600" b="1" i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318" name="Text Box 8"/>
          <p:cNvSpPr txBox="1">
            <a:spLocks noChangeArrowheads="1"/>
          </p:cNvSpPr>
          <p:nvPr/>
        </p:nvSpPr>
        <p:spPr bwMode="auto">
          <a:xfrm>
            <a:off x="313135" y="162231"/>
            <a:ext cx="8439150" cy="612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8099" tIns="29051" rIns="58099" bIns="29051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  <a:endParaRPr lang="en-US" alt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522514" y="920658"/>
            <a:ext cx="8020595" cy="2675982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/>
          <a:p>
            <a:pPr algn="just">
              <a:defRPr/>
            </a:pPr>
            <a:endParaRPr lang="en-US" sz="360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A78CC3-631B-447C-AA99-C48D9E57A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346" y="4186546"/>
            <a:ext cx="8865324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vi-VN" altLang="en-US" sz="3600" b="1" i="1" dirty="0">
                <a:latin typeface="+mj-lt"/>
              </a:rPr>
              <a:t>Chú ý: </a:t>
            </a:r>
            <a:r>
              <a:rPr lang="vi-VN" altLang="en-US" sz="3600" i="1" dirty="0">
                <a:latin typeface="+mj-lt"/>
              </a:rPr>
              <a:t>Nếu</a:t>
            </a:r>
            <a:r>
              <a:rPr lang="vi-VN" altLang="en-US" sz="3600" b="1" i="1" dirty="0">
                <a:latin typeface="+mj-lt"/>
              </a:rPr>
              <a:t> </a:t>
            </a:r>
            <a:r>
              <a:rPr lang="vi-VN" altLang="en-US" sz="3600" i="1" dirty="0">
                <a:solidFill>
                  <a:srgbClr val="FF0000"/>
                </a:solidFill>
                <a:latin typeface="+mj-lt"/>
              </a:rPr>
              <a:t>vận tốc v </a:t>
            </a:r>
            <a:r>
              <a:rPr lang="vi-VN" altLang="en-US" sz="3600" i="1" dirty="0">
                <a:latin typeface="+mj-lt"/>
              </a:rPr>
              <a:t>xác định theo </a:t>
            </a:r>
            <a:r>
              <a:rPr lang="vi-VN" altLang="en-US" sz="3600" i="1" dirty="0">
                <a:solidFill>
                  <a:srgbClr val="FF0000"/>
                </a:solidFill>
                <a:latin typeface="+mj-lt"/>
              </a:rPr>
              <a:t>km/giờ,</a:t>
            </a:r>
            <a:r>
              <a:rPr lang="vi-VN" altLang="en-US" sz="3600" i="1" dirty="0">
                <a:latin typeface="+mj-lt"/>
              </a:rPr>
              <a:t> </a:t>
            </a:r>
            <a:r>
              <a:rPr lang="vi-VN" altLang="en-US" sz="3600" i="1" dirty="0">
                <a:solidFill>
                  <a:srgbClr val="FF0000"/>
                </a:solidFill>
                <a:latin typeface="+mj-lt"/>
              </a:rPr>
              <a:t>thời gian t </a:t>
            </a:r>
            <a:r>
              <a:rPr lang="vi-VN" altLang="en-US" sz="3600" i="1" dirty="0">
                <a:latin typeface="+mj-lt"/>
              </a:rPr>
              <a:t>được xác định theo </a:t>
            </a:r>
            <a:r>
              <a:rPr lang="vi-VN" altLang="en-US" sz="3600" i="1" dirty="0">
                <a:solidFill>
                  <a:srgbClr val="FF0000"/>
                </a:solidFill>
                <a:latin typeface="+mj-lt"/>
              </a:rPr>
              <a:t>giờ</a:t>
            </a:r>
            <a:r>
              <a:rPr lang="vi-VN" altLang="en-US" sz="3600" i="1" dirty="0">
                <a:latin typeface="+mj-lt"/>
              </a:rPr>
              <a:t> thì </a:t>
            </a:r>
            <a:r>
              <a:rPr lang="vi-VN" altLang="en-US" sz="3600" i="1" dirty="0">
                <a:solidFill>
                  <a:srgbClr val="FF0000"/>
                </a:solidFill>
                <a:latin typeface="+mj-lt"/>
              </a:rPr>
              <a:t>quãng đường s</a:t>
            </a:r>
            <a:r>
              <a:rPr lang="vi-VN" altLang="en-US" sz="3600" i="1" dirty="0">
                <a:latin typeface="+mj-lt"/>
              </a:rPr>
              <a:t> được xác định theo </a:t>
            </a:r>
            <a:r>
              <a:rPr lang="vi-VN" altLang="en-US" sz="3600" i="1" dirty="0">
                <a:solidFill>
                  <a:srgbClr val="FF0000"/>
                </a:solidFill>
                <a:latin typeface="+mj-lt"/>
              </a:rPr>
              <a:t>ki-lô-mét (km).</a:t>
            </a:r>
            <a:endParaRPr lang="pt-BR" altLang="en-US" sz="3600" b="1" i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6467057"/>
      </p:ext>
    </p:extLst>
  </p:cSld>
  <p:clrMapOvr>
    <a:masterClrMapping/>
  </p:clrMapOvr>
  <p:transition spd="slow" advTm="890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17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4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8|3.4|36.3|9.5|23.1|4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8|3.4|36.3|9.5|23.1|4.2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</TotalTime>
  <Words>544</Words>
  <Application>Microsoft Office PowerPoint</Application>
  <PresentationFormat>On-screen Show (4:3)</PresentationFormat>
  <Paragraphs>60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tập phát triển Bài 2: Một ô tô khởi hành từ A lúc 6 giờ 15 phút với vận tốc 50km/giờ. Đến B ô tô nghỉ  1giờ 30 phút rồi trở về A với vận tốc 40km/giờ và đến A lúc 14 giờ 30 phút. Tính quãng đường AB.   </vt:lpstr>
      <vt:lpstr>Bài tập phát triển</vt:lpstr>
      <vt:lpstr>Bài tập phát triển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FPTSHOP</dc:creator>
  <cp:lastModifiedBy>FPTSHOP</cp:lastModifiedBy>
  <cp:revision>13</cp:revision>
  <dcterms:created xsi:type="dcterms:W3CDTF">2023-03-11T03:07:26Z</dcterms:created>
  <dcterms:modified xsi:type="dcterms:W3CDTF">2024-03-21T12:33:29Z</dcterms:modified>
</cp:coreProperties>
</file>