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9" r:id="rId13"/>
    <p:sldId id="280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57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48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401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035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280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487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02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50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80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48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47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29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22" y="4893605"/>
            <a:ext cx="2289572" cy="17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58353" y="1844857"/>
            <a:ext cx="87760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92. QUÃNG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(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57" y="5499497"/>
            <a:ext cx="67508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73508"/>
      </p:ext>
    </p:extLst>
  </p:cSld>
  <p:clrMapOvr>
    <a:masterClrMapping/>
  </p:clrMapOvr>
  <p:transition spd="slow" advClick="0" advTm="241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96178"/>
              </p:ext>
            </p:extLst>
          </p:nvPr>
        </p:nvGraphicFramePr>
        <p:xfrm>
          <a:off x="52244" y="1067719"/>
          <a:ext cx="9022088" cy="29253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49456">
                  <a:extLst>
                    <a:ext uri="{9D8B030D-6E8A-4147-A177-3AD203B41FA5}">
                      <a16:colId xmlns:a16="http://schemas.microsoft.com/office/drawing/2014/main" val="3007777821"/>
                    </a:ext>
                  </a:extLst>
                </a:gridCol>
                <a:gridCol w="2239680">
                  <a:extLst>
                    <a:ext uri="{9D8B030D-6E8A-4147-A177-3AD203B41FA5}">
                      <a16:colId xmlns:a16="http://schemas.microsoft.com/office/drawing/2014/main" val="1705091677"/>
                    </a:ext>
                  </a:extLst>
                </a:gridCol>
                <a:gridCol w="2035194">
                  <a:extLst>
                    <a:ext uri="{9D8B030D-6E8A-4147-A177-3AD203B41FA5}">
                      <a16:colId xmlns:a16="http://schemas.microsoft.com/office/drawing/2014/main" val="3088949194"/>
                    </a:ext>
                  </a:extLst>
                </a:gridCol>
                <a:gridCol w="2093341">
                  <a:extLst>
                    <a:ext uri="{9D8B030D-6E8A-4147-A177-3AD203B41FA5}">
                      <a16:colId xmlns:a16="http://schemas.microsoft.com/office/drawing/2014/main" val="1332373737"/>
                    </a:ext>
                  </a:extLst>
                </a:gridCol>
                <a:gridCol w="1804417">
                  <a:extLst>
                    <a:ext uri="{9D8B030D-6E8A-4147-A177-3AD203B41FA5}">
                      <a16:colId xmlns:a16="http://schemas.microsoft.com/office/drawing/2014/main" val="2832755778"/>
                    </a:ext>
                  </a:extLst>
                </a:gridCol>
              </a:tblGrid>
              <a:tr h="975122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b="1" dirty="0" smtClean="0">
                          <a:effectLst/>
                          <a:latin typeface="+mj-lt"/>
                        </a:rPr>
                        <a:t>v</a:t>
                      </a:r>
                      <a:endParaRPr lang="vi-VN" sz="32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 smtClean="0">
                          <a:effectLst/>
                          <a:latin typeface="+mj-lt"/>
                        </a:rPr>
                        <a:t>24,5 km/giờ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 smtClean="0">
                          <a:effectLst/>
                          <a:latin typeface="+mj-lt"/>
                        </a:rPr>
                        <a:t>15m/giây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 smtClean="0">
                          <a:effectLst/>
                          <a:latin typeface="+mj-lt"/>
                        </a:rPr>
                        <a:t>14cm/phút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100" dirty="0" smtClean="0">
                          <a:effectLst/>
                          <a:latin typeface="+mj-lt"/>
                        </a:rPr>
                        <a:t>900km/giờ</a:t>
                      </a:r>
                      <a:endParaRPr lang="vi-VN" sz="3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24200"/>
                  </a:ext>
                </a:extLst>
              </a:tr>
              <a:tr h="975122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b="1" dirty="0">
                          <a:effectLst/>
                          <a:latin typeface="+mj-lt"/>
                        </a:rPr>
                        <a:t>t</a:t>
                      </a:r>
                      <a:endParaRPr lang="vi-VN" sz="32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4 giờ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 smtClean="0">
                          <a:effectLst/>
                          <a:latin typeface="+mj-lt"/>
                        </a:rPr>
                        <a:t>9 giây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5 phút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 smtClean="0">
                          <a:effectLst/>
                          <a:latin typeface="+mj-lt"/>
                        </a:rPr>
                        <a:t>40</a:t>
                      </a:r>
                      <a:r>
                        <a:rPr lang="vi-VN" sz="3200" baseline="0" dirty="0" smtClean="0">
                          <a:effectLst/>
                          <a:latin typeface="+mj-lt"/>
                        </a:rPr>
                        <a:t> phút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418769"/>
                  </a:ext>
                </a:extLst>
              </a:tr>
              <a:tr h="975122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b="1" dirty="0" smtClean="0">
                          <a:effectLst/>
                          <a:latin typeface="+mj-lt"/>
                        </a:rPr>
                        <a:t>s</a:t>
                      </a:r>
                      <a:endParaRPr lang="vi-VN" sz="3200" b="1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 smtClean="0">
                          <a:effectLst/>
                          <a:latin typeface="+mj-lt"/>
                        </a:rPr>
                        <a:t>98km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 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 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 </a:t>
                      </a:r>
                      <a:endParaRPr lang="vi-VN" sz="32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28577" marR="28577" marT="28577" marB="28577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15029"/>
                  </a:ext>
                </a:extLst>
              </a:tr>
            </a:tbl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91589" y="-38829"/>
            <a:ext cx="6801394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" name="Rectangle 3"/>
          <p:cNvSpPr/>
          <p:nvPr/>
        </p:nvSpPr>
        <p:spPr>
          <a:xfrm>
            <a:off x="3484413" y="3188221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135m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0659" y="3197746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70cm</a:t>
            </a:r>
          </a:p>
        </p:txBody>
      </p:sp>
      <p:sp>
        <p:nvSpPr>
          <p:cNvPr id="7" name="Rectangle 6"/>
          <p:cNvSpPr/>
          <p:nvPr/>
        </p:nvSpPr>
        <p:spPr>
          <a:xfrm>
            <a:off x="7495531" y="3214414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600km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70" y="4430043"/>
            <a:ext cx="82383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200" dirty="0">
                <a:latin typeface="+mj-lt"/>
              </a:rPr>
              <a:t>Muốn tính quãng đường ta lấy vận tốc nhân với thời gian.</a:t>
            </a:r>
            <a:endParaRPr lang="pt-BR" alt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347" y="5588489"/>
            <a:ext cx="2203269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4000" b="1" dirty="0">
                <a:latin typeface="+mj-lt"/>
              </a:rPr>
              <a:t>s = v x t</a:t>
            </a:r>
            <a:endParaRPr lang="pt-BR" altLang="en-US" sz="4000" b="1" dirty="0"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03383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15" y="21565"/>
            <a:ext cx="6117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dirty="0" smtClean="0">
                <a:latin typeface="+mj-lt"/>
              </a:rPr>
              <a:t>Bài 2</a:t>
            </a:r>
            <a:r>
              <a:rPr lang="vi-VN" sz="3600" dirty="0" smtClean="0">
                <a:latin typeface="+mj-lt"/>
              </a:rPr>
              <a:t>. Một </a:t>
            </a:r>
            <a:r>
              <a:rPr lang="vi-VN" sz="3600" dirty="0">
                <a:latin typeface="+mj-lt"/>
              </a:rPr>
              <a:t>tàu đánh cá đi với vận tốc 20km/giờ. Tính quãng đường tàu đi được trong 2,5 giờ.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2878" y="2896792"/>
            <a:ext cx="5926931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u="sng" dirty="0">
                <a:latin typeface="+mj-lt"/>
              </a:rPr>
              <a:t>Bài giải</a:t>
            </a:r>
            <a:r>
              <a:rPr lang="vi-VN" sz="3600" dirty="0">
                <a:latin typeface="+mj-lt"/>
              </a:rPr>
              <a:t>:</a:t>
            </a:r>
          </a:p>
          <a:p>
            <a:pPr algn="ctr">
              <a:defRPr/>
            </a:pPr>
            <a:r>
              <a:rPr lang="vi-VN" sz="3600" dirty="0">
                <a:latin typeface="+mj-lt"/>
              </a:rPr>
              <a:t>Quãng đường mà tàu đánh cá đi được sau 2,5 giờ là:</a:t>
            </a:r>
          </a:p>
          <a:p>
            <a:pPr algn="ctr">
              <a:defRPr/>
            </a:pPr>
            <a:r>
              <a:rPr lang="vi-VN" sz="3600" dirty="0">
                <a:latin typeface="+mj-lt"/>
              </a:rPr>
              <a:t>   20 x </a:t>
            </a:r>
            <a:r>
              <a:rPr lang="vi-VN" sz="3600" dirty="0" smtClean="0">
                <a:latin typeface="+mj-lt"/>
              </a:rPr>
              <a:t>2,5 </a:t>
            </a:r>
            <a:r>
              <a:rPr lang="vi-VN" sz="3600" dirty="0">
                <a:latin typeface="+mj-lt"/>
              </a:rPr>
              <a:t>= </a:t>
            </a:r>
            <a:r>
              <a:rPr lang="vi-VN" sz="3600" dirty="0" smtClean="0">
                <a:latin typeface="+mj-lt"/>
              </a:rPr>
              <a:t>50 </a:t>
            </a:r>
            <a:r>
              <a:rPr lang="vi-VN" sz="3600" dirty="0">
                <a:latin typeface="+mj-lt"/>
              </a:rPr>
              <a:t>(km)</a:t>
            </a:r>
          </a:p>
          <a:p>
            <a:pPr algn="ctr">
              <a:defRPr/>
            </a:pPr>
            <a:r>
              <a:rPr lang="vi-VN" sz="3600" dirty="0">
                <a:latin typeface="+mj-lt"/>
              </a:rPr>
              <a:t>                 Đáp </a:t>
            </a:r>
            <a:r>
              <a:rPr lang="vi-VN" sz="3600" dirty="0" smtClean="0">
                <a:latin typeface="+mj-lt"/>
              </a:rPr>
              <a:t>số:50km</a:t>
            </a:r>
            <a:endParaRPr lang="vi-VN" sz="3600" dirty="0">
              <a:latin typeface="+mj-lt"/>
            </a:endParaRPr>
          </a:p>
        </p:txBody>
      </p:sp>
      <p:pic>
        <p:nvPicPr>
          <p:cNvPr id="17413" name="Picture 4" descr="Quản lý hoạt động tàu cá trên các vùng biển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91" y="209006"/>
            <a:ext cx="3265715" cy="18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13212" y="2953942"/>
            <a:ext cx="2978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u="sng" dirty="0">
                <a:latin typeface="+mj-lt"/>
              </a:rPr>
              <a:t>Tóm tắt </a:t>
            </a:r>
          </a:p>
          <a:p>
            <a:pPr algn="ctr">
              <a:defRPr/>
            </a:pPr>
            <a:r>
              <a:rPr lang="vi-VN" sz="3600" dirty="0">
                <a:latin typeface="+mj-lt"/>
              </a:rPr>
              <a:t>v = 20 km/giờ</a:t>
            </a:r>
          </a:p>
          <a:p>
            <a:pPr algn="ctr">
              <a:defRPr/>
            </a:pPr>
            <a:r>
              <a:rPr lang="vi-VN" sz="3600" dirty="0">
                <a:latin typeface="+mj-lt"/>
              </a:rPr>
              <a:t>t = 2,5 giờ</a:t>
            </a:r>
          </a:p>
          <a:p>
            <a:pPr algn="ctr">
              <a:defRPr/>
            </a:pPr>
            <a:r>
              <a:rPr lang="vi-VN" sz="3600" dirty="0">
                <a:latin typeface="+mj-lt"/>
              </a:rPr>
              <a:t>s = ? km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645569" y="2953942"/>
            <a:ext cx="5954" cy="1554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598885" y="1182595"/>
            <a:ext cx="5261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294" y="941986"/>
            <a:ext cx="64936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dirty="0">
                <a:latin typeface="+mj-lt"/>
              </a:rPr>
              <a:t>Muốn tính quãng đường ta lấy vận tốc nhân với thời gian.</a:t>
            </a:r>
            <a:endParaRPr lang="pt-BR" alt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172" y="2135982"/>
            <a:ext cx="212281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b="1" dirty="0">
                <a:latin typeface="+mj-lt"/>
              </a:rPr>
              <a:t>s = v x t</a:t>
            </a:r>
            <a:endParaRPr lang="pt-BR" alt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22" y="2838824"/>
            <a:ext cx="784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i="1" dirty="0">
                <a:latin typeface="+mj-lt"/>
              </a:rPr>
              <a:t>(s: quãng đường; v: vận tốc; t: thời gian)</a:t>
            </a:r>
            <a:endParaRPr lang="pt-BR" altLang="en-US" sz="36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13135" y="162231"/>
            <a:ext cx="8439150" cy="6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099" tIns="29051" rIns="58099" bIns="29051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22514" y="920658"/>
            <a:ext cx="8020595" cy="267598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just">
              <a:defRPr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46" y="4186546"/>
            <a:ext cx="88653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b="1" i="1" dirty="0">
                <a:latin typeface="+mj-lt"/>
              </a:rPr>
              <a:t>Chú ý: </a:t>
            </a:r>
            <a:r>
              <a:rPr lang="vi-VN" altLang="en-US" sz="3600" i="1" dirty="0">
                <a:latin typeface="+mj-lt"/>
              </a:rPr>
              <a:t>Nếu</a:t>
            </a:r>
            <a:r>
              <a:rPr lang="vi-VN" altLang="en-US" sz="3600" b="1" i="1" dirty="0">
                <a:latin typeface="+mj-lt"/>
              </a:rPr>
              <a:t>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vận tốc v </a:t>
            </a:r>
            <a:r>
              <a:rPr lang="vi-VN" altLang="en-US" sz="3600" i="1" dirty="0">
                <a:latin typeface="+mj-lt"/>
              </a:rPr>
              <a:t>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km/giờ,</a:t>
            </a:r>
            <a:r>
              <a:rPr lang="vi-VN" altLang="en-US" sz="3600" i="1" dirty="0">
                <a:latin typeface="+mj-lt"/>
              </a:rPr>
              <a:t>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thời gian t </a:t>
            </a:r>
            <a:r>
              <a:rPr lang="vi-VN" altLang="en-US" sz="3600" i="1" dirty="0">
                <a:latin typeface="+mj-lt"/>
              </a:rPr>
              <a:t>được 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giờ</a:t>
            </a:r>
            <a:r>
              <a:rPr lang="vi-VN" altLang="en-US" sz="3600" i="1" dirty="0">
                <a:latin typeface="+mj-lt"/>
              </a:rPr>
              <a:t> thì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quãng đường s</a:t>
            </a:r>
            <a:r>
              <a:rPr lang="vi-VN" altLang="en-US" sz="3600" i="1" dirty="0">
                <a:latin typeface="+mj-lt"/>
              </a:rPr>
              <a:t> được 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ki-lô-mét (km).</a:t>
            </a:r>
            <a:endParaRPr lang="pt-BR" altLang="en-US" sz="36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46705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6351" y="2285560"/>
            <a:ext cx="8773477" cy="26550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vi-VN" altLang="vi-VN" sz="2800" b="1" dirty="0">
                <a:cs typeface="Times New Roman" panose="02020603050405020304" pitchFamily="18" charset="0"/>
              </a:rPr>
              <a:t>phát triển</a:t>
            </a:r>
            <a:r>
              <a:rPr lang="vi-VN" altLang="vi-VN" sz="2800" dirty="0">
                <a:cs typeface="Times New Roman" panose="02020603050405020304" pitchFamily="18" charset="0"/>
              </a:rPr>
              <a:t/>
            </a:r>
            <a:br>
              <a:rPr lang="vi-VN" altLang="vi-VN" sz="2800" dirty="0">
                <a:cs typeface="Times New Roman" panose="02020603050405020304" pitchFamily="18" charset="0"/>
              </a:rPr>
            </a:br>
            <a:r>
              <a:rPr lang="nl-NL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pt-BR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Một người đi xe máy từ 7giờ 42 phút đến 11 giờ 18 phút với vận tốc 42,5km/giờ. Tính quãng đường người đó đi được.</a:t>
            </a:r>
            <a:r>
              <a:rPr lang="vi-VN" altLang="vi-VN" sz="2800" dirty="0">
                <a:cs typeface="Times New Roman" panose="02020603050405020304" pitchFamily="18" charset="0"/>
              </a:rPr>
              <a:t/>
            </a:r>
            <a:br>
              <a:rPr lang="vi-VN" altLang="vi-VN" sz="2800" dirty="0">
                <a:cs typeface="Times New Roman" panose="02020603050405020304" pitchFamily="18" charset="0"/>
              </a:rPr>
            </a:br>
            <a:r>
              <a:rPr lang="vi-VN" altLang="vi-VN" sz="2800" dirty="0">
                <a:cs typeface="Times New Roman" panose="02020603050405020304" pitchFamily="18" charset="0"/>
              </a:rPr>
              <a:t/>
            </a:r>
            <a:br>
              <a:rPr lang="vi-VN" altLang="vi-VN" sz="2800" dirty="0">
                <a:cs typeface="Times New Roman" panose="02020603050405020304" pitchFamily="18" charset="0"/>
              </a:rPr>
            </a:br>
            <a:endParaRPr lang="vi-VN" altLang="vi-VN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86" y="1107111"/>
            <a:ext cx="8843694" cy="37457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nl-NL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vi-VN" altLang="vi-VN" sz="3200" b="1" dirty="0">
                <a:cs typeface="Times New Roman" panose="02020603050405020304" pitchFamily="18" charset="0"/>
              </a:rPr>
              <a:t>phát triển</a:t>
            </a:r>
            <a:r>
              <a:rPr lang="vi-VN" altLang="vi-VN" sz="3200" dirty="0">
                <a:cs typeface="Times New Roman" panose="02020603050405020304" pitchFamily="18" charset="0"/>
              </a:rPr>
              <a:t/>
            </a:r>
            <a:br>
              <a:rPr lang="vi-VN" altLang="vi-VN" sz="3200" dirty="0">
                <a:cs typeface="Times New Roman" panose="02020603050405020304" pitchFamily="18" charset="0"/>
              </a:rPr>
            </a:br>
            <a:r>
              <a:rPr lang="nl-NL" alt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pt-BR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máy từ 7giờ 42 phút đến 11 giờ 18 phút với vận tốc 42,5km/giờ. Tính quãng đường người đó đi được.</a:t>
            </a:r>
            <a:r>
              <a:rPr lang="vi-VN" altLang="vi-VN" sz="3200" dirty="0">
                <a:cs typeface="Times New Roman" panose="02020603050405020304" pitchFamily="18" charset="0"/>
              </a:rPr>
              <a:t/>
            </a:r>
            <a:br>
              <a:rPr lang="vi-VN" altLang="vi-VN" sz="3200" dirty="0">
                <a:cs typeface="Times New Roman" panose="02020603050405020304" pitchFamily="18" charset="0"/>
              </a:rPr>
            </a:br>
            <a:r>
              <a:rPr lang="vi-VN" altLang="vi-VN" sz="3200" dirty="0">
                <a:cs typeface="Times New Roman" panose="02020603050405020304" pitchFamily="18" charset="0"/>
              </a:rPr>
              <a:t>                                            </a:t>
            </a:r>
            <a:r>
              <a:rPr lang="vi-VN" altLang="vi-VN" sz="3200" b="1" u="sng" dirty="0">
                <a:cs typeface="Times New Roman" panose="02020603050405020304" pitchFamily="18" charset="0"/>
              </a:rPr>
              <a:t>Bài</a:t>
            </a:r>
            <a:r>
              <a:rPr lang="nl-NL" alt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giải:</a:t>
            </a:r>
            <a:r>
              <a:rPr lang="nl-NL" alt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vi-VN" sz="3200" dirty="0">
                <a:cs typeface="Times New Roman" panose="02020603050405020304" pitchFamily="18" charset="0"/>
              </a:rPr>
              <a:t/>
            </a:r>
            <a:br>
              <a:rPr lang="vi-VN" altLang="vi-VN" sz="3200" dirty="0">
                <a:cs typeface="Times New Roman" panose="02020603050405020304" pitchFamily="18" charset="0"/>
              </a:rPr>
            </a:br>
            <a:r>
              <a:rPr lang="vi-VN" altLang="vi-VN" sz="3200" dirty="0">
                <a:cs typeface="Times New Roman" panose="02020603050405020304" pitchFamily="18" charset="0"/>
              </a:rPr>
              <a:t>                  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  <a:r>
              <a:rPr lang="vi-VN" altLang="vi-VN" sz="3200" dirty="0">
                <a:cs typeface="Times New Roman" panose="02020603050405020304" pitchFamily="18" charset="0"/>
              </a:rPr>
              <a:t>người đó đi 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lang="vi-VN" altLang="vi-VN" sz="3200" dirty="0">
                <a:cs typeface="Times New Roman" panose="02020603050405020304" pitchFamily="18" charset="0"/>
              </a:rPr>
              <a:t/>
            </a:r>
            <a:br>
              <a:rPr lang="vi-VN" altLang="vi-VN" sz="3200" dirty="0">
                <a:cs typeface="Times New Roman" panose="02020603050405020304" pitchFamily="18" charset="0"/>
              </a:rPr>
            </a:br>
            <a:r>
              <a:rPr lang="nl-NL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vi-VN" sz="3200" dirty="0">
                <a:cs typeface="Times New Roman" panose="02020603050405020304" pitchFamily="18" charset="0"/>
              </a:rPr>
              <a:t> 18 phút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vi-VN" sz="3200" dirty="0">
                <a:cs typeface="Times New Roman" panose="02020603050405020304" pitchFamily="18" charset="0"/>
              </a:rPr>
              <a:t>7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giờ </a:t>
            </a:r>
            <a:r>
              <a:rPr lang="vi-VN" altLang="vi-VN" sz="3200" dirty="0">
                <a:cs typeface="Times New Roman" panose="02020603050405020304" pitchFamily="18" charset="0"/>
              </a:rPr>
              <a:t>42 phút 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vi-VN" sz="3200" dirty="0">
                <a:cs typeface="Times New Roman" panose="02020603050405020304" pitchFamily="18" charset="0"/>
              </a:rPr>
              <a:t>3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r>
              <a:rPr lang="vi-VN" altLang="vi-VN" sz="3200" dirty="0">
                <a:cs typeface="Times New Roman" panose="02020603050405020304" pitchFamily="18" charset="0"/>
              </a:rPr>
              <a:t> 36 phút </a:t>
            </a:r>
            <a:br>
              <a:rPr lang="vi-VN" altLang="vi-VN" sz="3200" dirty="0">
                <a:cs typeface="Times New Roman" panose="02020603050405020304" pitchFamily="18" charset="0"/>
              </a:rPr>
            </a:br>
            <a:r>
              <a:rPr lang="vi-VN" altLang="vi-VN" sz="3200" dirty="0" smtClean="0">
                <a:cs typeface="Times New Roman" panose="02020603050405020304" pitchFamily="18" charset="0"/>
              </a:rPr>
              <a:t>					     = </a:t>
            </a:r>
            <a:r>
              <a:rPr lang="vi-VN" altLang="vi-VN" sz="3200" dirty="0">
                <a:cs typeface="Times New Roman" panose="02020603050405020304" pitchFamily="18" charset="0"/>
              </a:rPr>
              <a:t>3,6 giờ</a:t>
            </a:r>
            <a:br>
              <a:rPr lang="vi-VN" altLang="vi-VN" sz="3200" dirty="0">
                <a:cs typeface="Times New Roman" panose="02020603050405020304" pitchFamily="18" charset="0"/>
              </a:rPr>
            </a:br>
            <a:r>
              <a:rPr lang="vi-VN" altLang="vi-VN" sz="3200" dirty="0">
                <a:cs typeface="Times New Roman" panose="02020603050405020304" pitchFamily="18" charset="0"/>
              </a:rPr>
              <a:t>                  Quãng đường người đó đi được 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r>
              <a:rPr lang="vi-VN" altLang="vi-VN" sz="3200" dirty="0">
                <a:cs typeface="Times New Roman" panose="02020603050405020304" pitchFamily="18" charset="0"/>
              </a:rPr>
              <a:t> </a:t>
            </a:r>
            <a:br>
              <a:rPr lang="vi-VN" altLang="vi-VN" sz="3200" dirty="0">
                <a:cs typeface="Times New Roman" panose="02020603050405020304" pitchFamily="18" charset="0"/>
              </a:rPr>
            </a:br>
            <a:r>
              <a:rPr lang="vi-VN" altLang="vi-VN" sz="3200" dirty="0">
                <a:cs typeface="Times New Roman" panose="02020603050405020304" pitchFamily="18" charset="0"/>
              </a:rPr>
              <a:t>                                 42,5 x 3,6 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vi-VN" sz="3200" dirty="0">
                <a:cs typeface="Times New Roman" panose="02020603050405020304" pitchFamily="18" charset="0"/>
              </a:rPr>
              <a:t>153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(km)</a:t>
            </a:r>
            <a:r>
              <a:rPr lang="vi-VN" altLang="vi-VN" sz="3200" dirty="0">
                <a:cs typeface="Times New Roman" panose="02020603050405020304" pitchFamily="18" charset="0"/>
              </a:rPr>
              <a:t/>
            </a:r>
            <a:br>
              <a:rPr lang="vi-VN" altLang="vi-VN" sz="3200" dirty="0">
                <a:cs typeface="Times New Roman" panose="02020603050405020304" pitchFamily="18" charset="0"/>
              </a:rPr>
            </a:br>
            <a:r>
              <a:rPr lang="vi-VN" altLang="vi-VN" sz="3200" dirty="0" smtClean="0">
                <a:cs typeface="Times New Roman" panose="02020603050405020304" pitchFamily="18" charset="0"/>
              </a:rPr>
              <a:t>					</a:t>
            </a:r>
            <a:r>
              <a:rPr lang="nl-NL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số: </a:t>
            </a:r>
            <a:r>
              <a:rPr lang="vi-VN" altLang="vi-VN" sz="3200" dirty="0">
                <a:cs typeface="Times New Roman" panose="02020603050405020304" pitchFamily="18" charset="0"/>
              </a:rPr>
              <a:t>153</a:t>
            </a:r>
            <a:r>
              <a:rPr lang="nl-NL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</a:t>
            </a:r>
            <a:r>
              <a:rPr lang="vi-VN" altLang="vi-VN" sz="3200" dirty="0">
                <a:cs typeface="Times New Roman" panose="02020603050405020304" pitchFamily="18" charset="0"/>
              </a:rPr>
              <a:t/>
            </a:r>
            <a:br>
              <a:rPr lang="vi-VN" altLang="vi-VN" sz="3200" dirty="0">
                <a:cs typeface="Times New Roman" panose="02020603050405020304" pitchFamily="18" charset="0"/>
              </a:rPr>
            </a:br>
            <a:endParaRPr lang="vi-VN" altLang="vi-VN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5" y="1201341"/>
            <a:ext cx="84391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9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/>
          <a:srcRect b="9486"/>
          <a:stretch/>
        </p:blipFill>
        <p:spPr bwMode="auto">
          <a:xfrm>
            <a:off x="0" y="478971"/>
            <a:ext cx="9144000" cy="58434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36947" y="2928937"/>
            <a:ext cx="84534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404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514"/>
            <a:ext cx="7868841" cy="470297"/>
          </a:xfrm>
        </p:spPr>
        <p:txBody>
          <a:bodyPr>
            <a:normAutofit fontScale="90000"/>
          </a:bodyPr>
          <a:lstStyle/>
          <a:p>
            <a:pPr algn="ctr"/>
            <a:r>
              <a:rPr lang="vi-VN" altLang="vi-VN" sz="3200" b="1" dirty="0">
                <a:solidFill>
                  <a:srgbClr val="FF0000"/>
                </a:solidFill>
              </a:rPr>
              <a:t>Trò chơi “Đố bạn"</a:t>
            </a:r>
            <a:endParaRPr lang="vi-VN" altLang="vi-VN" sz="32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791908"/>
            <a:ext cx="7868841" cy="4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vi-VN" altLang="vi-VN" sz="3200" dirty="0">
                <a:latin typeface="Times New Roman" panose="02020603050405020304" pitchFamily="18" charset="0"/>
              </a:rPr>
              <a:t>HS viết kết quả </a:t>
            </a:r>
            <a:r>
              <a:rPr lang="vi-VN" altLang="vi-VN" sz="3200" dirty="0" smtClean="0">
                <a:latin typeface="Times New Roman" panose="02020603050405020304" pitchFamily="18" charset="0"/>
              </a:rPr>
              <a:t>vào </a:t>
            </a:r>
            <a:r>
              <a:rPr lang="vi-VN" altLang="vi-VN" sz="3200" dirty="0">
                <a:latin typeface="Times New Roman" panose="02020603050405020304" pitchFamily="18" charset="0"/>
              </a:rPr>
              <a:t>chỗ chấm: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8650" y="1336060"/>
            <a:ext cx="7868841" cy="4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vi-VN" altLang="vi-VN" sz="3200" dirty="0">
                <a:latin typeface="Times New Roman" panose="02020603050405020304" pitchFamily="18" charset="0"/>
              </a:rPr>
              <a:t>30 phút = ............ giờ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8650" y="2086731"/>
            <a:ext cx="7868841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vi-VN" altLang="vi-VN" sz="3200">
                <a:latin typeface="Times New Roman" panose="02020603050405020304" pitchFamily="18" charset="0"/>
              </a:rPr>
              <a:t>45 phút = ........... giờ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8650" y="2801105"/>
            <a:ext cx="7868841" cy="6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vi-VN" altLang="vi-VN" sz="3200">
                <a:latin typeface="Times New Roman" panose="02020603050405020304" pitchFamily="18" charset="0"/>
              </a:rPr>
              <a:t>1 giờ 24 phút = .......... giờ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3670262"/>
            <a:ext cx="7868841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vi-VN" altLang="vi-VN" sz="3200" dirty="0">
                <a:latin typeface="Times New Roman" panose="02020603050405020304" pitchFamily="18" charset="0"/>
              </a:rPr>
              <a:t/>
            </a:r>
            <a:br>
              <a:rPr lang="vi-VN" altLang="vi-VN" sz="3200" dirty="0">
                <a:latin typeface="Times New Roman" panose="02020603050405020304" pitchFamily="18" charset="0"/>
              </a:rPr>
            </a:br>
            <a:r>
              <a:rPr lang="vi-VN" altLang="vi-VN" sz="3200" dirty="0">
                <a:latin typeface="Times New Roman" panose="02020603050405020304" pitchFamily="18" charset="0"/>
              </a:rPr>
              <a:t>3 giờ 30 phút = </a:t>
            </a:r>
            <a:r>
              <a:rPr lang="vi-VN" altLang="vi-VN" sz="3200" dirty="0" smtClean="0">
                <a:latin typeface="Times New Roman" panose="02020603050405020304" pitchFamily="18" charset="0"/>
              </a:rPr>
              <a:t>.......... </a:t>
            </a:r>
            <a:r>
              <a:rPr lang="vi-VN" altLang="vi-VN" sz="3200" dirty="0">
                <a:latin typeface="Times New Roman" panose="02020603050405020304" pitchFamily="18" charset="0"/>
              </a:rPr>
              <a:t>giờ</a:t>
            </a:r>
            <a:br>
              <a:rPr lang="vi-VN" altLang="vi-VN" sz="3200" dirty="0">
                <a:latin typeface="Times New Roman" panose="02020603050405020304" pitchFamily="18" charset="0"/>
              </a:rPr>
            </a:br>
            <a:endParaRPr lang="vi-VN" altLang="vi-VN" sz="3200" dirty="0">
              <a:latin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650581" y="1292451"/>
            <a:ext cx="861945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0,5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80348" y="2009918"/>
            <a:ext cx="988924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0,75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071452" y="2857065"/>
            <a:ext cx="832953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1,4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5092439" y="3678904"/>
            <a:ext cx="829381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3,5</a:t>
            </a:r>
          </a:p>
        </p:txBody>
      </p:sp>
    </p:spTree>
    <p:extLst>
      <p:ext uri="{BB962C8B-B14F-4D97-AF65-F5344CB8AC3E}">
        <p14:creationId xmlns:p14="http://schemas.microsoft.com/office/powerpoint/2010/main" val="39774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3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36948" y="1786480"/>
            <a:ext cx="84500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được của một chuyển động đều khi biết thời gian và vận tốc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456010" y="1026182"/>
            <a:ext cx="8453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20" name="图片 11269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8" y="5149761"/>
            <a:ext cx="3202781" cy="15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4" descr="PLAY SCHOOL WALL PAINTING,Nursery School Wall Painting Artis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t="10127" r="25504" b="8005"/>
          <a:stretch>
            <a:fillRect/>
          </a:stretch>
        </p:blipFill>
        <p:spPr bwMode="auto">
          <a:xfrm>
            <a:off x="6591300" y="4546114"/>
            <a:ext cx="2264569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1027614" y="154301"/>
            <a:ext cx="7074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92. QUÃNG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(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577929"/>
      </p:ext>
    </p:extLst>
  </p:cSld>
  <p:clrMapOvr>
    <a:masterClrMapping/>
  </p:clrMapOvr>
  <p:transition spd="slow" advClick="0" advTm="28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313509"/>
            <a:ext cx="8401050" cy="53443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019300" y="2928937"/>
            <a:ext cx="538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898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598885" y="2366962"/>
            <a:ext cx="5261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B8956-4BA1-432B-8D60-69AE38299C05}"/>
              </a:ext>
            </a:extLst>
          </p:cNvPr>
          <p:cNvSpPr/>
          <p:nvPr/>
        </p:nvSpPr>
        <p:spPr>
          <a:xfrm>
            <a:off x="522513" y="3429820"/>
            <a:ext cx="7750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Bài giải:</a:t>
            </a:r>
          </a:p>
          <a:p>
            <a:pPr algn="ctr"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Quãng đường ô tô đi được trong 4 giờ là:</a:t>
            </a:r>
          </a:p>
          <a:p>
            <a:pPr algn="ctr"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40 x 4 = 160 (km)</a:t>
            </a:r>
          </a:p>
          <a:p>
            <a:pPr algn="ctr"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                          Đáp số: 160km</a:t>
            </a:r>
            <a:endParaRPr lang="vi-VN" sz="36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4B8956-4BA1-432B-8D60-69AE38299C05}"/>
              </a:ext>
            </a:extLst>
          </p:cNvPr>
          <p:cNvSpPr/>
          <p:nvPr/>
        </p:nvSpPr>
        <p:spPr bwMode="auto">
          <a:xfrm>
            <a:off x="22520" y="731962"/>
            <a:ext cx="5202624" cy="230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>
                <a:latin typeface="+mj-lt"/>
              </a:rPr>
              <a:t>Một ô tô đi trong 4 giờ với vận tốc 40km/giờ. Tính quãng đường đi được của ô tô.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517" y="45034"/>
            <a:ext cx="7318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 2. Cách tính quãng đường</a:t>
            </a:r>
            <a:endParaRPr lang="vi-VN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Xe Hơi Ô Tô Phương Tiện Giao Thông - Miễn Phí vector hình ảnh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87" y="942807"/>
            <a:ext cx="3494640" cy="17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23991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8885" y="2366962"/>
            <a:ext cx="5261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163CC-0608-42ED-AB79-23B87E426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57" y="848811"/>
            <a:ext cx="7223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200" dirty="0">
                <a:latin typeface="+mj-lt"/>
              </a:rPr>
              <a:t>Muốn tính quãng đường ta làm thế nào?</a:t>
            </a:r>
            <a:endParaRPr lang="pt-BR" alt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" y="1734470"/>
            <a:ext cx="92746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000" dirty="0">
                <a:latin typeface="+mj-lt"/>
              </a:rPr>
              <a:t>Muốn tính quãng đường ta lấy vận tốc nhân với thời gian.</a:t>
            </a:r>
            <a:endParaRPr lang="pt-BR" alt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508" y="2318855"/>
            <a:ext cx="20009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4000" b="1" dirty="0">
                <a:latin typeface="+mj-lt"/>
              </a:rPr>
              <a:t>s = v x t</a:t>
            </a:r>
            <a:endParaRPr lang="pt-BR" altLang="en-US" sz="4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" y="3134916"/>
            <a:ext cx="80815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200" i="1" dirty="0">
                <a:latin typeface="+mj-lt"/>
              </a:rPr>
              <a:t>(s: quãng đường; v: vận tốc; t: thời gian)</a:t>
            </a:r>
            <a:endParaRPr lang="pt-BR" altLang="en-US" sz="32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43955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200" b="1" i="1" dirty="0">
                <a:latin typeface="+mj-lt"/>
              </a:rPr>
              <a:t>Chú ý: </a:t>
            </a:r>
            <a:r>
              <a:rPr lang="vi-VN" altLang="en-US" sz="3200" i="1" dirty="0">
                <a:latin typeface="+mj-lt"/>
              </a:rPr>
              <a:t>Nếu</a:t>
            </a:r>
            <a:r>
              <a:rPr lang="vi-VN" altLang="en-US" sz="3200" b="1" i="1" dirty="0">
                <a:latin typeface="+mj-lt"/>
              </a:rPr>
              <a:t> </a:t>
            </a:r>
            <a:r>
              <a:rPr lang="vi-VN" altLang="en-US" sz="3200" i="1" dirty="0">
                <a:solidFill>
                  <a:srgbClr val="FF0000"/>
                </a:solidFill>
                <a:latin typeface="+mj-lt"/>
              </a:rPr>
              <a:t>vận tốc v </a:t>
            </a:r>
            <a:r>
              <a:rPr lang="vi-VN" altLang="en-US" sz="3200" i="1" dirty="0">
                <a:latin typeface="+mj-lt"/>
              </a:rPr>
              <a:t>xác định theo </a:t>
            </a:r>
            <a:r>
              <a:rPr lang="vi-VN" altLang="en-US" sz="3200" i="1" dirty="0">
                <a:solidFill>
                  <a:srgbClr val="FF0000"/>
                </a:solidFill>
                <a:latin typeface="+mj-lt"/>
              </a:rPr>
              <a:t>km/giờ</a:t>
            </a:r>
            <a:r>
              <a:rPr lang="vi-VN" altLang="en-US" sz="3200" i="1" dirty="0">
                <a:latin typeface="+mj-lt"/>
              </a:rPr>
              <a:t>, </a:t>
            </a:r>
            <a:r>
              <a:rPr lang="vi-VN" altLang="en-US" sz="3200" i="1" dirty="0">
                <a:solidFill>
                  <a:srgbClr val="FF0000"/>
                </a:solidFill>
                <a:latin typeface="+mj-lt"/>
              </a:rPr>
              <a:t>thời gian t </a:t>
            </a:r>
            <a:r>
              <a:rPr lang="vi-VN" altLang="en-US" sz="3200" i="1" dirty="0">
                <a:latin typeface="+mj-lt"/>
              </a:rPr>
              <a:t>được xác định theo </a:t>
            </a:r>
            <a:r>
              <a:rPr lang="vi-VN" altLang="en-US" sz="3200" i="1" dirty="0">
                <a:solidFill>
                  <a:srgbClr val="FF0000"/>
                </a:solidFill>
                <a:latin typeface="+mj-lt"/>
              </a:rPr>
              <a:t>giờ </a:t>
            </a:r>
            <a:r>
              <a:rPr lang="vi-VN" altLang="en-US" sz="3200" i="1" dirty="0">
                <a:latin typeface="+mj-lt"/>
              </a:rPr>
              <a:t>thì </a:t>
            </a:r>
            <a:r>
              <a:rPr lang="vi-VN" altLang="en-US" sz="3200" i="1" dirty="0">
                <a:solidFill>
                  <a:srgbClr val="FF0000"/>
                </a:solidFill>
                <a:latin typeface="+mj-lt"/>
              </a:rPr>
              <a:t>quãng đường s </a:t>
            </a:r>
            <a:r>
              <a:rPr lang="vi-VN" altLang="en-US" sz="3200" i="1" dirty="0">
                <a:latin typeface="+mj-lt"/>
              </a:rPr>
              <a:t>được xác định theo </a:t>
            </a:r>
            <a:r>
              <a:rPr lang="vi-VN" altLang="en-US" sz="3200" i="1" dirty="0">
                <a:solidFill>
                  <a:srgbClr val="FF0000"/>
                </a:solidFill>
                <a:latin typeface="+mj-lt"/>
              </a:rPr>
              <a:t>ki-lô-mét (km).</a:t>
            </a:r>
            <a:endParaRPr lang="pt-BR" altLang="en-US" sz="32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668" y="158249"/>
            <a:ext cx="9074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vi-VN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CB 3. Quy tắc, công thức tính quãng đường</a:t>
            </a:r>
            <a:endParaRPr lang="vi-VN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68" y="1671727"/>
            <a:ext cx="8978538" cy="2221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39558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4" grpId="0"/>
      <p:bldP spid="15" grpId="0"/>
      <p:bldP spid="16" grpId="0"/>
      <p:bldP spid="12" grpId="0" autoUpdateAnimBg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598885" y="1182595"/>
            <a:ext cx="5261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294" y="941986"/>
            <a:ext cx="64936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dirty="0">
                <a:latin typeface="+mj-lt"/>
              </a:rPr>
              <a:t>Muốn tính quãng đường ta lấy vận tốc nhân với thời gian.</a:t>
            </a:r>
            <a:endParaRPr lang="pt-BR" alt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172" y="2135982"/>
            <a:ext cx="212281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b="1" dirty="0">
                <a:latin typeface="+mj-lt"/>
              </a:rPr>
              <a:t>s = v x t</a:t>
            </a:r>
            <a:endParaRPr lang="pt-BR" alt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22" y="2838824"/>
            <a:ext cx="784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i="1" dirty="0">
                <a:latin typeface="+mj-lt"/>
              </a:rPr>
              <a:t>(s: quãng đường; v: vận tốc; t: thời gian)</a:t>
            </a:r>
            <a:endParaRPr lang="pt-BR" altLang="en-US" sz="36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13135" y="162231"/>
            <a:ext cx="8439150" cy="6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099" tIns="29051" rIns="58099" bIns="29051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22514" y="920658"/>
            <a:ext cx="8020595" cy="267598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just">
              <a:defRPr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46" y="4186546"/>
            <a:ext cx="88653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b="1" i="1" dirty="0">
                <a:latin typeface="+mj-lt"/>
              </a:rPr>
              <a:t>Chú ý: </a:t>
            </a:r>
            <a:r>
              <a:rPr lang="vi-VN" altLang="en-US" sz="3600" i="1" dirty="0">
                <a:latin typeface="+mj-lt"/>
              </a:rPr>
              <a:t>Nếu</a:t>
            </a:r>
            <a:r>
              <a:rPr lang="vi-VN" altLang="en-US" sz="3600" b="1" i="1" dirty="0">
                <a:latin typeface="+mj-lt"/>
              </a:rPr>
              <a:t>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vận tốc v </a:t>
            </a:r>
            <a:r>
              <a:rPr lang="vi-VN" altLang="en-US" sz="3600" i="1" dirty="0">
                <a:latin typeface="+mj-lt"/>
              </a:rPr>
              <a:t>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km/giờ,</a:t>
            </a:r>
            <a:r>
              <a:rPr lang="vi-VN" altLang="en-US" sz="3600" i="1" dirty="0">
                <a:latin typeface="+mj-lt"/>
              </a:rPr>
              <a:t>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thời gian t </a:t>
            </a:r>
            <a:r>
              <a:rPr lang="vi-VN" altLang="en-US" sz="3600" i="1" dirty="0">
                <a:latin typeface="+mj-lt"/>
              </a:rPr>
              <a:t>được 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giờ</a:t>
            </a:r>
            <a:r>
              <a:rPr lang="vi-VN" altLang="en-US" sz="3600" i="1" dirty="0">
                <a:latin typeface="+mj-lt"/>
              </a:rPr>
              <a:t> thì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quãng đường s</a:t>
            </a:r>
            <a:r>
              <a:rPr lang="vi-VN" altLang="en-US" sz="3600" i="1" dirty="0">
                <a:latin typeface="+mj-lt"/>
              </a:rPr>
              <a:t> được 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ki-lô-mét (km).</a:t>
            </a:r>
            <a:endParaRPr lang="pt-BR" altLang="en-US" sz="36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90428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5791200" cy="4800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133600" y="1804987"/>
            <a:ext cx="508277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vi-VN" altLang="vi-VN" sz="5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3|21.3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3.4|36.3|9.5|23.1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3.4|36.3|9.5|23.1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3.4|36.3|9.5|23.1|4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435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Trò chơi “Đố bạn"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phát triển Bài 1: . Một người đi xe máy từ 7giờ 42 phút đến 11 giờ 18 phút với vận tốc 42,5km/giờ. Tính quãng đường người đó đi được.  </vt:lpstr>
      <vt:lpstr>Bài tập phát triển Bài 1: Một người đi xe máy từ 7giờ 42 phút đến 11 giờ 18 phút với vận tốc 42,5km/giờ. Tính quãng đường người đó đi được.                                             Bài giải:                     Thời gian người đó đi là:  11 giờ 18 phút - 7 giờ 42 phút  = 3 giờ 36 phút            = 3,6 giờ                   Quãng đường người đó đi được là:                                   42,5 x 3,6 = 153 (km)      Đáp số: 153 km.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FPTSHOP</cp:lastModifiedBy>
  <cp:revision>16</cp:revision>
  <dcterms:created xsi:type="dcterms:W3CDTF">2023-03-11T03:07:26Z</dcterms:created>
  <dcterms:modified xsi:type="dcterms:W3CDTF">2024-03-21T12:33:19Z</dcterms:modified>
</cp:coreProperties>
</file>