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audio2.wav" ContentType="audio/wav"/>
  <Override PartName="/ppt/notesSlides/notesSlide1.xml" ContentType="application/vnd.openxmlformats-officedocument.presentationml.notesSlide+xml"/>
  <Override PartName="/ppt/media/audio6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3"/>
  </p:notesMasterIdLst>
  <p:sldIdLst>
    <p:sldId id="445" r:id="rId2"/>
    <p:sldId id="257" r:id="rId3"/>
    <p:sldId id="316" r:id="rId4"/>
    <p:sldId id="287" r:id="rId5"/>
    <p:sldId id="496" r:id="rId6"/>
    <p:sldId id="289" r:id="rId7"/>
    <p:sldId id="290" r:id="rId8"/>
    <p:sldId id="293" r:id="rId9"/>
    <p:sldId id="292" r:id="rId10"/>
    <p:sldId id="497" r:id="rId11"/>
    <p:sldId id="294" r:id="rId12"/>
    <p:sldId id="317" r:id="rId13"/>
    <p:sldId id="296" r:id="rId14"/>
    <p:sldId id="297" r:id="rId15"/>
    <p:sldId id="315" r:id="rId16"/>
    <p:sldId id="498" r:id="rId17"/>
    <p:sldId id="499" r:id="rId18"/>
    <p:sldId id="500" r:id="rId19"/>
    <p:sldId id="501" r:id="rId20"/>
    <p:sldId id="502" r:id="rId21"/>
    <p:sldId id="503" r:id="rId22"/>
    <p:sldId id="516" r:id="rId23"/>
    <p:sldId id="517" r:id="rId24"/>
    <p:sldId id="518" r:id="rId25"/>
    <p:sldId id="519" r:id="rId26"/>
    <p:sldId id="520" r:id="rId27"/>
    <p:sldId id="515" r:id="rId28"/>
    <p:sldId id="306" r:id="rId29"/>
    <p:sldId id="451" r:id="rId30"/>
    <p:sldId id="309" r:id="rId31"/>
    <p:sldId id="397" r:id="rId32"/>
  </p:sldIdLst>
  <p:sldSz cx="9144000" cy="5143500" type="screen16x9"/>
  <p:notesSz cx="9144000" cy="6858000"/>
  <p:embeddedFontLst>
    <p:embeddedFont>
      <p:font typeface="Berlin Sans FB Demi" panose="020E0802020502020306" pitchFamily="34" charset="0"/>
      <p:bold r:id="rId34"/>
    </p:embeddedFont>
    <p:embeddedFont>
      <p:font typeface="Fredoka One" panose="020B0604020202020204" charset="0"/>
      <p:regular r:id="rId35"/>
    </p:embeddedFont>
    <p:embeddedFont>
      <p:font typeface="Berlin Sans FB" panose="020E0602020502020306" pitchFamily="34" charset="0"/>
      <p:regular r:id="rId36"/>
      <p:bold r:id="rId37"/>
    </p:embeddedFon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Comic Sans MS" panose="030F0702030302020204" pitchFamily="66" charset="0"/>
      <p:regular r:id="rId42"/>
      <p:bold r:id="rId43"/>
      <p:italic r:id="rId44"/>
      <p:boldItalic r:id="rId4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C497"/>
    <a:srgbClr val="0070C0"/>
    <a:srgbClr val="F9AD6F"/>
    <a:srgbClr val="FABA86"/>
    <a:srgbClr val="FEE3A0"/>
    <a:srgbClr val="D8CFE3"/>
    <a:srgbClr val="FF7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832" autoAdjust="0"/>
    <p:restoredTop sz="94660"/>
  </p:normalViewPr>
  <p:slideViewPr>
    <p:cSldViewPr>
      <p:cViewPr varScale="1">
        <p:scale>
          <a:sx n="103" d="100"/>
          <a:sy n="103" d="100"/>
        </p:scale>
        <p:origin x="1051" y="67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75A0AE-9291-42F0-A9A9-9F07CD36B171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AF11A4-EF5C-4015-97F8-664D16566A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55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AF11A4-EF5C-4015-97F8-664D16566A00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1826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3" t="2473" r="1377" b="2399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5549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audio" Target="NULL" TargetMode="External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audio" Target="../media/audio5.wav"/><Relationship Id="rId10" Type="http://schemas.openxmlformats.org/officeDocument/2006/relationships/image" Target="../media/image23.jp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4.png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4.png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4.png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4.png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4.png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41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2.wav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2.png"/><Relationship Id="rId5" Type="http://schemas.openxmlformats.org/officeDocument/2006/relationships/image" Target="../media/image13.png"/><Relationship Id="rId10" Type="http://schemas.openxmlformats.org/officeDocument/2006/relationships/image" Target="../media/image44.png"/><Relationship Id="rId4" Type="http://schemas.openxmlformats.org/officeDocument/2006/relationships/audio" Target="../media/audio5.wav"/><Relationship Id="rId9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NULL"/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audio" Target="../media/audio3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01C47E-2385-4D58-A198-C99E014045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EFBF4"/>
              </a:clrFrom>
              <a:clrTo>
                <a:srgbClr val="FEFBF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05000" y="142875"/>
            <a:ext cx="5647814" cy="485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933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C9FF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ai. Liễu  0968142780"/>
          <p:cNvSpPr/>
          <p:nvPr/>
        </p:nvSpPr>
        <p:spPr>
          <a:xfrm>
            <a:off x="4800600" y="2558998"/>
            <a:ext cx="2133600" cy="55596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7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T-shirt</a:t>
            </a:r>
            <a:endParaRPr lang="ru-RU" sz="27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Sai. Bùi Liễu 0968142780"/>
          <p:cNvSpPr/>
          <p:nvPr/>
        </p:nvSpPr>
        <p:spPr>
          <a:xfrm>
            <a:off x="4800600" y="3244798"/>
            <a:ext cx="2133600" cy="55596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dong</a:t>
            </a:r>
            <a:endParaRPr lang="ru-RU" sz="27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9E54669-3DE7-44E8-B83A-E1FC6A842866}"/>
              </a:ext>
            </a:extLst>
          </p:cNvPr>
          <p:cNvSpPr txBox="1"/>
          <p:nvPr/>
        </p:nvSpPr>
        <p:spPr>
          <a:xfrm>
            <a:off x="1752600" y="679330"/>
            <a:ext cx="5791200" cy="119545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Lucy: How much is the T-shirt?</a:t>
            </a:r>
          </a:p>
          <a:p>
            <a:pPr>
              <a:lnSpc>
                <a:spcPct val="150000"/>
              </a:lnSpc>
            </a:pP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Mai: </a:t>
            </a:r>
            <a:r>
              <a:rPr lang="vi-VN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It’s</a:t>
            </a:r>
            <a:r>
              <a:rPr lang="vi-VN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fifty</a:t>
            </a:r>
            <a:r>
              <a:rPr lang="vi-VN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thousand</a:t>
            </a:r>
            <a:r>
              <a:rPr lang="vi-VN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_______</a:t>
            </a:r>
            <a:r>
              <a:rPr lang="vi-VN" sz="26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FAE4796-CBED-48B2-A197-1B79EC628C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47800" y="2266950"/>
            <a:ext cx="2811064" cy="1813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73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99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C9FF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ai. Bùi Liễu 0968142780"/>
          <p:cNvSpPr/>
          <p:nvPr/>
        </p:nvSpPr>
        <p:spPr>
          <a:xfrm>
            <a:off x="3238500" y="2084543"/>
            <a:ext cx="2705100" cy="55596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endParaRPr lang="ru-RU" sz="27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Sai. Liễu  0968142780"/>
          <p:cNvSpPr/>
          <p:nvPr/>
        </p:nvSpPr>
        <p:spPr>
          <a:xfrm>
            <a:off x="3238500" y="3387383"/>
            <a:ext cx="2705100" cy="55596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2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</a:t>
            </a:r>
            <a:r>
              <a:rPr lang="en-US" sz="27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</a:t>
            </a:r>
            <a:endParaRPr lang="ru-RU" sz="27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Sai. Liễu  0968142780"/>
          <p:cNvSpPr/>
          <p:nvPr/>
        </p:nvSpPr>
        <p:spPr>
          <a:xfrm>
            <a:off x="3238500" y="2724150"/>
            <a:ext cx="2705100" cy="55596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</a:t>
            </a:r>
            <a:endParaRPr lang="ru-RU" sz="27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Sai. Bùi Liễu 0968142780"/>
          <p:cNvSpPr/>
          <p:nvPr/>
        </p:nvSpPr>
        <p:spPr>
          <a:xfrm>
            <a:off x="3238500" y="4073183"/>
            <a:ext cx="2705100" cy="55596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2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much</a:t>
            </a:r>
            <a:endParaRPr lang="ru-RU" sz="27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9E54669-3DE7-44E8-B83A-E1FC6A842866}"/>
              </a:ext>
            </a:extLst>
          </p:cNvPr>
          <p:cNvSpPr txBox="1"/>
          <p:nvPr/>
        </p:nvSpPr>
        <p:spPr>
          <a:xfrm>
            <a:off x="1981200" y="591886"/>
            <a:ext cx="5657850" cy="119545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Lucy: _______ is the school bag?</a:t>
            </a:r>
          </a:p>
          <a:p>
            <a:pPr>
              <a:lnSpc>
                <a:spcPct val="150000"/>
              </a:lnSpc>
            </a:pP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Mai: </a:t>
            </a:r>
            <a:r>
              <a:rPr lang="vi-VN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It’s</a:t>
            </a:r>
            <a:r>
              <a:rPr lang="vi-VN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fifty</a:t>
            </a:r>
            <a:r>
              <a:rPr lang="vi-VN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thousand</a:t>
            </a:r>
            <a:r>
              <a:rPr lang="vi-VN" sz="2600" b="1" dirty="0">
                <a:latin typeface="Arial" panose="020B0604020202020204" pitchFamily="34" charset="0"/>
                <a:cs typeface="Arial" panose="020B0604020202020204" pitchFamily="34" charset="0"/>
              </a:rPr>
              <a:t> dong.</a:t>
            </a:r>
            <a:endParaRPr lang="en-US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6592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99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  <p:bldP spid="12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C9FF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ai. Bùi Liễu 0968142780"/>
          <p:cNvSpPr/>
          <p:nvPr/>
        </p:nvSpPr>
        <p:spPr>
          <a:xfrm>
            <a:off x="1981200" y="2283734"/>
            <a:ext cx="5105400" cy="57603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fifty thousand dong.</a:t>
            </a:r>
            <a:endParaRPr lang="ru-RU" sz="27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Sai. Liễu  0968142780"/>
          <p:cNvSpPr/>
          <p:nvPr/>
        </p:nvSpPr>
        <p:spPr>
          <a:xfrm>
            <a:off x="1981200" y="3655334"/>
            <a:ext cx="5105400" cy="57603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2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nineteen thousand dong.</a:t>
            </a:r>
            <a:endParaRPr lang="ru-RU" sz="27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Sai. Liễu  0968142780"/>
          <p:cNvSpPr/>
          <p:nvPr/>
        </p:nvSpPr>
        <p:spPr>
          <a:xfrm>
            <a:off x="1981200" y="4341134"/>
            <a:ext cx="5105400" cy="57603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2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eighty thousand dong.</a:t>
            </a:r>
            <a:endParaRPr lang="ru-RU" sz="27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Sai. Bùi Liễu 0968142780"/>
          <p:cNvSpPr/>
          <p:nvPr/>
        </p:nvSpPr>
        <p:spPr>
          <a:xfrm>
            <a:off x="1981200" y="2969534"/>
            <a:ext cx="5105400" cy="57603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ninety thousand dong.</a:t>
            </a:r>
            <a:endParaRPr lang="ru-RU" sz="27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C81F60D-85B9-40C9-B776-612E64AA45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29200" y="794911"/>
            <a:ext cx="2057400" cy="138650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02839BB-2AB2-4201-8A61-8BB51433894E}"/>
              </a:ext>
            </a:extLst>
          </p:cNvPr>
          <p:cNvSpPr txBox="1"/>
          <p:nvPr/>
        </p:nvSpPr>
        <p:spPr>
          <a:xfrm>
            <a:off x="1447800" y="236792"/>
            <a:ext cx="6019800" cy="90024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vi-VN" sz="2600" b="1" dirty="0">
                <a:latin typeface="Arial" panose="020B0604020202020204" pitchFamily="34" charset="0"/>
                <a:cs typeface="Arial" panose="020B0604020202020204" pitchFamily="34" charset="0"/>
              </a:rPr>
              <a:t>Linh: </a:t>
            </a:r>
            <a:r>
              <a:rPr lang="vi-VN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How</a:t>
            </a:r>
            <a:r>
              <a:rPr lang="vi-VN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much</a:t>
            </a:r>
            <a:r>
              <a:rPr lang="vi-VN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vi-VN" sz="2600" b="1" dirty="0"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school bag?</a:t>
            </a:r>
            <a:endParaRPr lang="vi-VN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vi-VN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Bill</a:t>
            </a:r>
            <a:r>
              <a:rPr lang="vi-VN" sz="26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_____________.</a:t>
            </a:r>
          </a:p>
        </p:txBody>
      </p:sp>
    </p:spTree>
    <p:extLst>
      <p:ext uri="{BB962C8B-B14F-4D97-AF65-F5344CB8AC3E}">
        <p14:creationId xmlns:p14="http://schemas.microsoft.com/office/powerpoint/2010/main" val="3471377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99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  <p:bldP spid="12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-15114"/>
            <a:ext cx="9144000" cy="5143500"/>
          </a:xfrm>
          <a:prstGeom prst="rect">
            <a:avLst/>
          </a:prstGeom>
          <a:solidFill>
            <a:srgbClr val="C9FF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ai. Bùi Liễu 0968142780"/>
          <p:cNvSpPr/>
          <p:nvPr/>
        </p:nvSpPr>
        <p:spPr>
          <a:xfrm>
            <a:off x="2590800" y="1975850"/>
            <a:ext cx="3810000" cy="5959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does she do?</a:t>
            </a:r>
          </a:p>
        </p:txBody>
      </p:sp>
      <p:sp>
        <p:nvSpPr>
          <p:cNvPr id="11" name="Sai. Liễu  0968142780"/>
          <p:cNvSpPr/>
          <p:nvPr/>
        </p:nvSpPr>
        <p:spPr>
          <a:xfrm>
            <a:off x="2590800" y="3347450"/>
            <a:ext cx="3810000" cy="5959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 your hobby?</a:t>
            </a:r>
            <a:endParaRPr lang="ru-RU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Sai. Liễu  0968142780"/>
          <p:cNvSpPr/>
          <p:nvPr/>
        </p:nvSpPr>
        <p:spPr>
          <a:xfrm>
            <a:off x="2590800" y="2655428"/>
            <a:ext cx="3810000" cy="5959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Where’s the 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bakery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ru-RU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Sai. Bùi Liễu 0968142780"/>
          <p:cNvSpPr/>
          <p:nvPr/>
        </p:nvSpPr>
        <p:spPr>
          <a:xfrm>
            <a:off x="2590800" y="4033250"/>
            <a:ext cx="3810000" cy="5959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vi-V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much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skirt?</a:t>
            </a:r>
            <a:endParaRPr lang="ru-RU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B5DCF0-6D87-44E2-B693-238C7ECB7B45}"/>
              </a:ext>
            </a:extLst>
          </p:cNvPr>
          <p:cNvSpPr txBox="1"/>
          <p:nvPr/>
        </p:nvSpPr>
        <p:spPr>
          <a:xfrm>
            <a:off x="2057400" y="515452"/>
            <a:ext cx="5657850" cy="119545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Bill: _______________?</a:t>
            </a:r>
          </a:p>
          <a:p>
            <a:pPr>
              <a:lnSpc>
                <a:spcPct val="150000"/>
              </a:lnSpc>
            </a:pP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Ben: </a:t>
            </a:r>
            <a:r>
              <a:rPr lang="vi-VN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It’s</a:t>
            </a:r>
            <a:r>
              <a:rPr lang="vi-VN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eighty</a:t>
            </a:r>
            <a:r>
              <a:rPr lang="vi-VN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thousand</a:t>
            </a:r>
            <a:r>
              <a:rPr lang="vi-VN" sz="2600" b="1" dirty="0">
                <a:latin typeface="Arial" panose="020B0604020202020204" pitchFamily="34" charset="0"/>
                <a:cs typeface="Arial" panose="020B0604020202020204" pitchFamily="34" charset="0"/>
              </a:rPr>
              <a:t> dong.</a:t>
            </a:r>
            <a:endParaRPr lang="en-US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2586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99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  <p:bldP spid="12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C9FF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ai. Bùi Liễu 0968142780"/>
          <p:cNvSpPr/>
          <p:nvPr/>
        </p:nvSpPr>
        <p:spPr>
          <a:xfrm>
            <a:off x="2103800" y="2467213"/>
            <a:ext cx="2251769" cy="58859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vi-VN" sz="27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behind</a:t>
            </a:r>
            <a:endParaRPr lang="ru-RU" sz="27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Sai. Liễu  0968142780"/>
          <p:cNvSpPr/>
          <p:nvPr/>
        </p:nvSpPr>
        <p:spPr>
          <a:xfrm>
            <a:off x="4987231" y="3278557"/>
            <a:ext cx="2251769" cy="58859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vi-VN" sz="27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near</a:t>
            </a:r>
            <a:endParaRPr lang="ru-RU" sz="27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Sai. Liễu  0968142780"/>
          <p:cNvSpPr/>
          <p:nvPr/>
        </p:nvSpPr>
        <p:spPr>
          <a:xfrm>
            <a:off x="4987231" y="2463564"/>
            <a:ext cx="2251769" cy="58859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vi-VN" sz="27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opposite</a:t>
            </a:r>
            <a:endParaRPr lang="ru-RU" sz="27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Sai. Bùi Liễu 0968142780"/>
          <p:cNvSpPr/>
          <p:nvPr/>
        </p:nvSpPr>
        <p:spPr>
          <a:xfrm>
            <a:off x="2085966" y="3278557"/>
            <a:ext cx="2251769" cy="58859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vi-VN" sz="2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T-</a:t>
            </a:r>
            <a:r>
              <a:rPr lang="vi-VN" sz="27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shirt</a:t>
            </a:r>
            <a:endParaRPr lang="ru-RU" sz="27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29ACC4-04BF-42B7-8161-457810455E76}"/>
              </a:ext>
            </a:extLst>
          </p:cNvPr>
          <p:cNvSpPr txBox="1"/>
          <p:nvPr/>
        </p:nvSpPr>
        <p:spPr>
          <a:xfrm>
            <a:off x="2405965" y="1276350"/>
            <a:ext cx="5105400" cy="7155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b="1" dirty="0">
                <a:latin typeface="Arial" panose="020B0604020202020204" pitchFamily="34" charset="0"/>
                <a:cs typeface="Arial" panose="020B0604020202020204" pitchFamily="34" charset="0"/>
              </a:rPr>
              <a:t>Choose the odd one </a:t>
            </a:r>
            <a:r>
              <a:rPr lang="vi-VN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out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85717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99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  <p:bldP spid="12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C9FF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Bùi Liễu 0968142780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>
                  <a:alpha val="0"/>
                </a:srgbClr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833"/>
          <a:stretch/>
        </p:blipFill>
        <p:spPr>
          <a:xfrm>
            <a:off x="1766786" y="209550"/>
            <a:ext cx="5902349" cy="4672694"/>
          </a:xfrm>
          <a:prstGeom prst="rect">
            <a:avLst/>
          </a:prstGeom>
          <a:solidFill>
            <a:srgbClr val="C9FFE4"/>
          </a:solidFill>
        </p:spPr>
      </p:pic>
      <p:sp>
        <p:nvSpPr>
          <p:cNvPr id="2" name="Bùi Liễu 0968142780"/>
          <p:cNvSpPr txBox="1"/>
          <p:nvPr/>
        </p:nvSpPr>
        <p:spPr>
          <a:xfrm>
            <a:off x="2667000" y="2724150"/>
            <a:ext cx="4334940" cy="9925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Well done!</a:t>
            </a:r>
          </a:p>
        </p:txBody>
      </p:sp>
    </p:spTree>
    <p:extLst>
      <p:ext uri="{BB962C8B-B14F-4D97-AF65-F5344CB8AC3E}">
        <p14:creationId xmlns:p14="http://schemas.microsoft.com/office/powerpoint/2010/main" val="1690408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ùi Liễu 0968142780"/>
          <p:cNvSpPr txBox="1"/>
          <p:nvPr/>
        </p:nvSpPr>
        <p:spPr>
          <a:xfrm>
            <a:off x="3159226" y="285750"/>
            <a:ext cx="3028949" cy="74635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Berlin Sans FB" pitchFamily="34" charset="0"/>
                <a:cs typeface="Arial" panose="020B0604020202020204" pitchFamily="34" charset="0"/>
              </a:rPr>
              <a:t>Contents</a:t>
            </a:r>
          </a:p>
        </p:txBody>
      </p:sp>
      <p:grpSp>
        <p:nvGrpSpPr>
          <p:cNvPr id="13" name="Bùi Liễu">
            <a:extLst>
              <a:ext uri="{FF2B5EF4-FFF2-40B4-BE49-F238E27FC236}">
                <a16:creationId xmlns:a16="http://schemas.microsoft.com/office/drawing/2014/main" id="{0D19C35F-A152-4165-B015-62395DCD5CD3}"/>
              </a:ext>
            </a:extLst>
          </p:cNvPr>
          <p:cNvGrpSpPr/>
          <p:nvPr/>
        </p:nvGrpSpPr>
        <p:grpSpPr>
          <a:xfrm>
            <a:off x="2362200" y="2991404"/>
            <a:ext cx="2424787" cy="723346"/>
            <a:chOff x="1871607" y="4167442"/>
            <a:chExt cx="2743437" cy="821665"/>
          </a:xfrm>
        </p:grpSpPr>
        <p:sp>
          <p:nvSpPr>
            <p:cNvPr id="40" name="Bùi Liễu">
              <a:extLst>
                <a:ext uri="{FF2B5EF4-FFF2-40B4-BE49-F238E27FC236}">
                  <a16:creationId xmlns:a16="http://schemas.microsoft.com/office/drawing/2014/main" id="{68ED2F71-7625-4EDE-9945-CE7D118FB7F9}"/>
                </a:ext>
              </a:extLst>
            </p:cNvPr>
            <p:cNvSpPr txBox="1">
              <a:spLocks/>
            </p:cNvSpPr>
            <p:nvPr/>
          </p:nvSpPr>
          <p:spPr>
            <a:xfrm>
              <a:off x="2485880" y="4314107"/>
              <a:ext cx="2129164" cy="675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Fredoka One"/>
                <a:buNone/>
                <a:defRPr sz="2400" b="0" i="0" u="none" strike="noStrike" cap="none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Fredoka One"/>
                <a:buNone/>
                <a:defRPr sz="1200" b="0" i="0" u="none" strike="noStrike" cap="none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Fredoka One"/>
                <a:buNone/>
                <a:defRPr sz="1200" b="0" i="0" u="none" strike="noStrike" cap="none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Fredoka One"/>
                <a:buNone/>
                <a:defRPr sz="1200" b="0" i="0" u="none" strike="noStrike" cap="none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Fredoka One"/>
                <a:buNone/>
                <a:defRPr sz="1200" b="0" i="0" u="none" strike="noStrike" cap="none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Fredoka One"/>
                <a:buNone/>
                <a:defRPr sz="1200" b="0" i="0" u="none" strike="noStrike" cap="none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Fredoka One"/>
                <a:buNone/>
                <a:defRPr sz="1200" b="0" i="0" u="none" strike="noStrike" cap="none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Fredoka One"/>
                <a:buNone/>
                <a:defRPr sz="1200" b="0" i="0" u="none" strike="noStrike" cap="none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Fredoka One"/>
                <a:buNone/>
                <a:defRPr sz="1200" b="0" i="0" u="none" strike="noStrike" cap="none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9pPr>
            </a:lstStyle>
            <a:p>
              <a:r>
                <a:rPr lang="en-US" sz="2800" dirty="0">
                  <a:solidFill>
                    <a:schemeClr val="tx1"/>
                  </a:solidFill>
                  <a:latin typeface="Berlin Sans FB" pitchFamily="34" charset="0"/>
                  <a:cs typeface="Arial" panose="020B0604020202020204" pitchFamily="34" charset="0"/>
                </a:rPr>
                <a:t>Let’s play.</a:t>
              </a:r>
            </a:p>
          </p:txBody>
        </p: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72302775-BF59-40B9-BEFF-A4DD3884DD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1607" y="4167442"/>
              <a:ext cx="655284" cy="692867"/>
            </a:xfrm>
            <a:prstGeom prst="rect">
              <a:avLst/>
            </a:prstGeom>
          </p:spPr>
        </p:pic>
      </p:grpSp>
      <p:grpSp>
        <p:nvGrpSpPr>
          <p:cNvPr id="12" name="Bùi Liễu">
            <a:extLst>
              <a:ext uri="{FF2B5EF4-FFF2-40B4-BE49-F238E27FC236}">
                <a16:creationId xmlns:a16="http://schemas.microsoft.com/office/drawing/2014/main" id="{D18062DC-A581-4A57-B1DD-F02298B099A6}"/>
              </a:ext>
            </a:extLst>
          </p:cNvPr>
          <p:cNvGrpSpPr/>
          <p:nvPr/>
        </p:nvGrpSpPr>
        <p:grpSpPr>
          <a:xfrm>
            <a:off x="2721301" y="2345221"/>
            <a:ext cx="5104375" cy="574909"/>
            <a:chOff x="2354670" y="3490872"/>
            <a:chExt cx="5775159" cy="653051"/>
          </a:xfrm>
        </p:grpSpPr>
        <p:sp>
          <p:nvSpPr>
            <p:cNvPr id="43" name="Bùi Liễu">
              <a:extLst>
                <a:ext uri="{FF2B5EF4-FFF2-40B4-BE49-F238E27FC236}">
                  <a16:creationId xmlns:a16="http://schemas.microsoft.com/office/drawing/2014/main" id="{15CB7968-ADE7-4D1A-A099-24003CF3AB64}"/>
                </a:ext>
              </a:extLst>
            </p:cNvPr>
            <p:cNvSpPr txBox="1">
              <a:spLocks/>
            </p:cNvSpPr>
            <p:nvPr/>
          </p:nvSpPr>
          <p:spPr>
            <a:xfrm>
              <a:off x="3000765" y="3541685"/>
              <a:ext cx="5129064" cy="57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Fredoka One"/>
                <a:buNone/>
                <a:defRPr sz="2400" b="0" i="0" u="none" strike="noStrike" cap="none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Fredoka One"/>
                <a:buNone/>
                <a:defRPr sz="1200" b="0" i="0" u="none" strike="noStrike" cap="none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Fredoka One"/>
                <a:buNone/>
                <a:defRPr sz="1200" b="0" i="0" u="none" strike="noStrike" cap="none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Fredoka One"/>
                <a:buNone/>
                <a:defRPr sz="1200" b="0" i="0" u="none" strike="noStrike" cap="none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Fredoka One"/>
                <a:buNone/>
                <a:defRPr sz="1200" b="0" i="0" u="none" strike="noStrike" cap="none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Fredoka One"/>
                <a:buNone/>
                <a:defRPr sz="1200" b="0" i="0" u="none" strike="noStrike" cap="none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Fredoka One"/>
                <a:buNone/>
                <a:defRPr sz="1200" b="0" i="0" u="none" strike="noStrike" cap="none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Fredoka One"/>
                <a:buNone/>
                <a:defRPr sz="1200" b="0" i="0" u="none" strike="noStrike" cap="none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Fredoka One"/>
                <a:buNone/>
                <a:defRPr sz="1200" b="0" i="0" u="none" strike="noStrike" cap="none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9pPr>
            </a:lstStyle>
            <a:p>
              <a:r>
                <a:rPr lang="en-US" sz="2800" dirty="0">
                  <a:solidFill>
                    <a:schemeClr val="tx1"/>
                  </a:solidFill>
                  <a:latin typeface="Berlin Sans FB" pitchFamily="34" charset="0"/>
                  <a:cs typeface="Arial" panose="020B0604020202020204" pitchFamily="34" charset="0"/>
                </a:rPr>
                <a:t>Look, complete and read.</a:t>
              </a:r>
            </a:p>
          </p:txBody>
        </p: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FB0A2327-7680-457B-A9F2-B140E63226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54670" y="3490872"/>
              <a:ext cx="646095" cy="653051"/>
            </a:xfrm>
            <a:prstGeom prst="rect">
              <a:avLst/>
            </a:prstGeom>
          </p:spPr>
        </p:pic>
      </p:grpSp>
      <p:grpSp>
        <p:nvGrpSpPr>
          <p:cNvPr id="11" name="Bùi Liễu">
            <a:extLst>
              <a:ext uri="{FF2B5EF4-FFF2-40B4-BE49-F238E27FC236}">
                <a16:creationId xmlns:a16="http://schemas.microsoft.com/office/drawing/2014/main" id="{E65103BD-7532-4ACD-9155-F59C9B30DE26}"/>
              </a:ext>
            </a:extLst>
          </p:cNvPr>
          <p:cNvGrpSpPr/>
          <p:nvPr/>
        </p:nvGrpSpPr>
        <p:grpSpPr>
          <a:xfrm>
            <a:off x="3083801" y="1646367"/>
            <a:ext cx="4188259" cy="611265"/>
            <a:chOff x="2738957" y="2734101"/>
            <a:chExt cx="4738653" cy="694349"/>
          </a:xfrm>
        </p:grpSpPr>
        <p:sp>
          <p:nvSpPr>
            <p:cNvPr id="49" name="Bùi Liễu">
              <a:extLst>
                <a:ext uri="{FF2B5EF4-FFF2-40B4-BE49-F238E27FC236}">
                  <a16:creationId xmlns:a16="http://schemas.microsoft.com/office/drawing/2014/main" id="{6E596826-2EC8-4B92-AE2A-9CD20D1518E8}"/>
                </a:ext>
              </a:extLst>
            </p:cNvPr>
            <p:cNvSpPr txBox="1">
              <a:spLocks/>
            </p:cNvSpPr>
            <p:nvPr/>
          </p:nvSpPr>
          <p:spPr>
            <a:xfrm>
              <a:off x="3362646" y="2799207"/>
              <a:ext cx="4114964" cy="577800"/>
            </a:xfrm>
            <a:prstGeom prst="rect">
              <a:avLst/>
            </a:prstGeom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spcBef>
                  <a:spcPts val="0"/>
                </a:spcBef>
              </a:pPr>
              <a:r>
                <a:rPr lang="en-US" sz="2800" dirty="0">
                  <a:latin typeface="Berlin Sans FB" pitchFamily="34" charset="0"/>
                  <a:cs typeface="Arial" panose="020B0604020202020204" pitchFamily="34" charset="0"/>
                </a:rPr>
                <a:t>Listen and </a:t>
              </a:r>
              <a:r>
                <a:rPr lang="vi-VN" sz="2800" dirty="0" err="1">
                  <a:latin typeface="Berlin Sans FB" pitchFamily="34" charset="0"/>
                  <a:cs typeface="Arial" panose="020B0604020202020204" pitchFamily="34" charset="0"/>
                </a:rPr>
                <a:t>number</a:t>
              </a:r>
              <a:r>
                <a:rPr lang="vi-VN" sz="2800" dirty="0">
                  <a:latin typeface="Berlin Sans FB" pitchFamily="34" charset="0"/>
                  <a:cs typeface="Arial" panose="020B0604020202020204" pitchFamily="34" charset="0"/>
                </a:rPr>
                <a:t>.</a:t>
              </a:r>
              <a:r>
                <a:rPr lang="en-US" sz="2800" dirty="0">
                  <a:latin typeface="Berlin Sans FB" pitchFamily="34" charset="0"/>
                  <a:cs typeface="Arial" panose="020B0604020202020204" pitchFamily="34" charset="0"/>
                </a:rPr>
                <a:t> </a:t>
              </a:r>
            </a:p>
          </p:txBody>
        </p:sp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C7FDCCFA-6E8E-4D10-B513-CE6F2CBE5E7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8957" y="2734101"/>
              <a:ext cx="646095" cy="6943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3061092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ùi Liễu"/>
          <p:cNvSpPr txBox="1">
            <a:spLocks/>
          </p:cNvSpPr>
          <p:nvPr/>
        </p:nvSpPr>
        <p:spPr>
          <a:xfrm>
            <a:off x="492817" y="285750"/>
            <a:ext cx="4307783" cy="466257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700" b="1" dirty="0">
                <a:latin typeface="Arial" pitchFamily="34" charset="0"/>
                <a:cs typeface="Arial" pitchFamily="34" charset="0"/>
              </a:rPr>
              <a:t>4. Listen and </a:t>
            </a:r>
            <a:r>
              <a:rPr lang="vi-VN" sz="2700" b="1" dirty="0" err="1">
                <a:latin typeface="Arial" pitchFamily="34" charset="0"/>
                <a:cs typeface="Arial" pitchFamily="34" charset="0"/>
              </a:rPr>
              <a:t>number</a:t>
            </a:r>
            <a:r>
              <a:rPr lang="vi-VN" sz="2700" b="1" dirty="0">
                <a:latin typeface="Arial" pitchFamily="34" charset="0"/>
                <a:cs typeface="Arial" pitchFamily="34" charset="0"/>
              </a:rPr>
              <a:t>.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811B3B60-BDE8-4AA3-A7CB-EB32AD61296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0" b="73"/>
          <a:stretch/>
        </p:blipFill>
        <p:spPr>
          <a:xfrm>
            <a:off x="331937" y="1788832"/>
            <a:ext cx="2030535" cy="1811586"/>
          </a:xfrm>
          <a:prstGeom prst="roundRect">
            <a:avLst/>
          </a:prstGeom>
          <a:ln w="12700">
            <a:solidFill>
              <a:schemeClr val="accent4"/>
            </a:solidFill>
            <a:prstDash val="dash"/>
          </a:ln>
        </p:spPr>
      </p:pic>
      <p:sp>
        <p:nvSpPr>
          <p:cNvPr id="38" name="Oval 37">
            <a:extLst>
              <a:ext uri="{FF2B5EF4-FFF2-40B4-BE49-F238E27FC236}">
                <a16:creationId xmlns:a16="http://schemas.microsoft.com/office/drawing/2014/main" id="{D8ADA8B1-C285-4F54-82FC-AEB62983F9F2}"/>
              </a:ext>
            </a:extLst>
          </p:cNvPr>
          <p:cNvSpPr/>
          <p:nvPr/>
        </p:nvSpPr>
        <p:spPr>
          <a:xfrm>
            <a:off x="238091" y="1701921"/>
            <a:ext cx="315723" cy="28775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96C110FD-E372-4897-828F-F8541EBC8628}"/>
              </a:ext>
            </a:extLst>
          </p:cNvPr>
          <p:cNvSpPr/>
          <p:nvPr/>
        </p:nvSpPr>
        <p:spPr>
          <a:xfrm>
            <a:off x="1905000" y="3161850"/>
            <a:ext cx="457472" cy="466257"/>
          </a:xfrm>
          <a:prstGeom prst="roundRect">
            <a:avLst>
              <a:gd name="adj" fmla="val 23178"/>
            </a:avLst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59127EFD-4841-4201-9DB3-4DBC71E2EE7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5" b="-1098"/>
          <a:stretch/>
        </p:blipFill>
        <p:spPr>
          <a:xfrm>
            <a:off x="2509944" y="1816521"/>
            <a:ext cx="1990064" cy="1811586"/>
          </a:xfrm>
          <a:prstGeom prst="roundRect">
            <a:avLst/>
          </a:prstGeom>
          <a:ln w="12700">
            <a:solidFill>
              <a:schemeClr val="accent4"/>
            </a:solidFill>
            <a:prstDash val="dash"/>
          </a:ln>
        </p:spPr>
      </p:pic>
      <p:sp>
        <p:nvSpPr>
          <p:cNvPr id="39" name="Oval 38">
            <a:extLst>
              <a:ext uri="{FF2B5EF4-FFF2-40B4-BE49-F238E27FC236}">
                <a16:creationId xmlns:a16="http://schemas.microsoft.com/office/drawing/2014/main" id="{79D1EA96-3B09-4B46-9CFA-B2C60D424903}"/>
              </a:ext>
            </a:extLst>
          </p:cNvPr>
          <p:cNvSpPr/>
          <p:nvPr/>
        </p:nvSpPr>
        <p:spPr>
          <a:xfrm>
            <a:off x="2383038" y="1718890"/>
            <a:ext cx="309430" cy="28775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1BE0315E-5FE7-42AB-9947-F9853D5FC65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4" b="1814"/>
          <a:stretch/>
        </p:blipFill>
        <p:spPr>
          <a:xfrm>
            <a:off x="4651118" y="1833097"/>
            <a:ext cx="1990065" cy="1811586"/>
          </a:xfrm>
          <a:prstGeom prst="roundRect">
            <a:avLst/>
          </a:prstGeom>
          <a:ln w="12700">
            <a:solidFill>
              <a:schemeClr val="accent4"/>
            </a:solidFill>
            <a:prstDash val="dash"/>
          </a:ln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AC922DB3-C645-4D6F-A864-27AC3AA2F7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0" b="2050"/>
          <a:stretch/>
        </p:blipFill>
        <p:spPr>
          <a:xfrm>
            <a:off x="6788654" y="1816521"/>
            <a:ext cx="1990064" cy="1811586"/>
          </a:xfrm>
          <a:prstGeom prst="roundRect">
            <a:avLst/>
          </a:prstGeom>
          <a:ln w="12700">
            <a:solidFill>
              <a:schemeClr val="accent4"/>
            </a:solidFill>
            <a:prstDash val="dash"/>
          </a:ln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1B9E8ABC-3407-4334-8BA6-76868A327167}"/>
              </a:ext>
            </a:extLst>
          </p:cNvPr>
          <p:cNvSpPr/>
          <p:nvPr/>
        </p:nvSpPr>
        <p:spPr>
          <a:xfrm>
            <a:off x="339064" y="4594260"/>
            <a:ext cx="34947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Click on the </a:t>
            </a:r>
            <a:r>
              <a:rPr lang="vi-VN" dirty="0" err="1">
                <a:latin typeface="Arial" panose="020B0604020202020204" pitchFamily="34" charset="0"/>
                <a:cs typeface="Arial" panose="020B0604020202020204" pitchFamily="34" charset="0"/>
              </a:rPr>
              <a:t>speaker</a:t>
            </a:r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vi-VN" dirty="0" err="1">
                <a:latin typeface="Arial" panose="020B0604020202020204" pitchFamily="34" charset="0"/>
                <a:cs typeface="Arial" panose="020B0604020202020204" pitchFamily="34" charset="0"/>
              </a:rPr>
              <a:t>listen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AC94A161-E63C-49A6-AFEA-B06315BAECD7}"/>
              </a:ext>
            </a:extLst>
          </p:cNvPr>
          <p:cNvSpPr/>
          <p:nvPr/>
        </p:nvSpPr>
        <p:spPr>
          <a:xfrm>
            <a:off x="4556023" y="1742745"/>
            <a:ext cx="315723" cy="28775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7FA9DA87-E3E2-4910-BF72-7F773A15E2D2}"/>
              </a:ext>
            </a:extLst>
          </p:cNvPr>
          <p:cNvSpPr/>
          <p:nvPr/>
        </p:nvSpPr>
        <p:spPr>
          <a:xfrm>
            <a:off x="6709481" y="1747364"/>
            <a:ext cx="309430" cy="28775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en-US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E3A4B8F0-5899-4552-8AA0-7B22F357B71E}"/>
              </a:ext>
            </a:extLst>
          </p:cNvPr>
          <p:cNvSpPr/>
          <p:nvPr/>
        </p:nvSpPr>
        <p:spPr>
          <a:xfrm>
            <a:off x="4044648" y="3178426"/>
            <a:ext cx="457472" cy="466257"/>
          </a:xfrm>
          <a:prstGeom prst="roundRect">
            <a:avLst>
              <a:gd name="adj" fmla="val 23178"/>
            </a:avLst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E523C347-CB11-4BFF-B83A-3A473D720D1D}"/>
              </a:ext>
            </a:extLst>
          </p:cNvPr>
          <p:cNvSpPr/>
          <p:nvPr/>
        </p:nvSpPr>
        <p:spPr>
          <a:xfrm>
            <a:off x="6182184" y="3189235"/>
            <a:ext cx="457472" cy="466257"/>
          </a:xfrm>
          <a:prstGeom prst="roundRect">
            <a:avLst>
              <a:gd name="adj" fmla="val 23178"/>
            </a:avLst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45FA4DF0-44FD-42CF-AF57-3B0984990ED4}"/>
              </a:ext>
            </a:extLst>
          </p:cNvPr>
          <p:cNvSpPr/>
          <p:nvPr/>
        </p:nvSpPr>
        <p:spPr>
          <a:xfrm>
            <a:off x="8324395" y="3177436"/>
            <a:ext cx="457472" cy="466257"/>
          </a:xfrm>
          <a:prstGeom prst="roundRect">
            <a:avLst>
              <a:gd name="adj" fmla="val 23178"/>
            </a:avLst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C6FC249-D243-47A1-989D-C6E0BF714046}"/>
              </a:ext>
            </a:extLst>
          </p:cNvPr>
          <p:cNvSpPr txBox="1"/>
          <p:nvPr/>
        </p:nvSpPr>
        <p:spPr>
          <a:xfrm>
            <a:off x="6182184" y="3118176"/>
            <a:ext cx="457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1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CB9FA65-E653-4267-AE4A-AE19A737742B}"/>
              </a:ext>
            </a:extLst>
          </p:cNvPr>
          <p:cNvSpPr txBox="1"/>
          <p:nvPr/>
        </p:nvSpPr>
        <p:spPr>
          <a:xfrm>
            <a:off x="1901362" y="3108572"/>
            <a:ext cx="457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>
                <a:solidFill>
                  <a:srgbClr val="FF0000"/>
                </a:solidFill>
              </a:rPr>
              <a:t>2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18CE970-CD57-45DB-B8C3-C53A293B30DC}"/>
              </a:ext>
            </a:extLst>
          </p:cNvPr>
          <p:cNvSpPr txBox="1"/>
          <p:nvPr/>
        </p:nvSpPr>
        <p:spPr>
          <a:xfrm>
            <a:off x="8322821" y="3129975"/>
            <a:ext cx="457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3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D926172-7DBE-4EE5-92D4-51552F942364}"/>
              </a:ext>
            </a:extLst>
          </p:cNvPr>
          <p:cNvSpPr txBox="1"/>
          <p:nvPr/>
        </p:nvSpPr>
        <p:spPr>
          <a:xfrm>
            <a:off x="4023611" y="3129974"/>
            <a:ext cx="457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>
                <a:solidFill>
                  <a:srgbClr val="FF0000"/>
                </a:solidFill>
              </a:rPr>
              <a:t>4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4" name="Track 78 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5EF9FFE1-99AB-41AB-AFFE-2116681432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1746" y="445207"/>
            <a:ext cx="382710" cy="306800"/>
          </a:xfrm>
          <a:prstGeom prst="rect">
            <a:avLst/>
          </a:prstGeom>
        </p:spPr>
      </p:pic>
      <p:pic>
        <p:nvPicPr>
          <p:cNvPr id="49" name="Track 78 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8D93738A-7458-4A6B-8EEC-5C37BA21F26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1245" end="34531.0113"/>
                </p14:media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12000" y="3944590"/>
            <a:ext cx="393360" cy="429894"/>
          </a:xfrm>
          <a:prstGeom prst="rect">
            <a:avLst/>
          </a:prstGeom>
        </p:spPr>
      </p:pic>
      <p:pic>
        <p:nvPicPr>
          <p:cNvPr id="51" name="Track 78 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2477653F-7DBC-4831-84A7-CBD6E732029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21310" end="24766.0113"/>
                </p14:media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93541" y="3944590"/>
            <a:ext cx="341536" cy="429894"/>
          </a:xfrm>
          <a:prstGeom prst="rect">
            <a:avLst/>
          </a:prstGeom>
        </p:spPr>
      </p:pic>
      <p:pic>
        <p:nvPicPr>
          <p:cNvPr id="52" name="Track 78 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2F85A32E-83E8-4707-93CD-B1A3D6BEEE8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31194" end="15543.0113"/>
                </p14:media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57894" y="3941159"/>
            <a:ext cx="430830" cy="433325"/>
          </a:xfrm>
          <a:prstGeom prst="rect">
            <a:avLst/>
          </a:prstGeom>
        </p:spPr>
      </p:pic>
      <p:pic>
        <p:nvPicPr>
          <p:cNvPr id="53" name="Track 78 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306E3225-47DE-4FDE-AC4A-9F2AFD4F74A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40837" end="3429.0113"/>
                </p14:media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06168" y="3960176"/>
            <a:ext cx="470296" cy="428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74081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10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10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10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10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</p:childTnLst>
        </p:cTn>
      </p:par>
    </p:tnLst>
    <p:bldLst>
      <p:bldP spid="3" grpId="0"/>
      <p:bldP spid="45" grpId="0"/>
      <p:bldP spid="47" grpId="0"/>
      <p:bldP spid="4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3CB347EC-1492-4684-AA5C-AC0734CAC2E5}"/>
              </a:ext>
            </a:extLst>
          </p:cNvPr>
          <p:cNvGrpSpPr/>
          <p:nvPr/>
        </p:nvGrpSpPr>
        <p:grpSpPr>
          <a:xfrm>
            <a:off x="535823" y="819150"/>
            <a:ext cx="5348236" cy="1898264"/>
            <a:chOff x="613668" y="811017"/>
            <a:chExt cx="6342977" cy="1898264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5D624817-A08B-40EF-91B3-330D979A2CAF}"/>
                </a:ext>
              </a:extLst>
            </p:cNvPr>
            <p:cNvSpPr txBox="1"/>
            <p:nvPr/>
          </p:nvSpPr>
          <p:spPr>
            <a:xfrm>
              <a:off x="940476" y="827291"/>
              <a:ext cx="6016169" cy="18819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0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A: </a:t>
              </a:r>
              <a:r>
                <a:rPr lang="vi-VN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Excuse</a:t>
              </a:r>
              <a:r>
                <a:rPr lang="vi-VN" sz="2000" dirty="0">
                  <a:latin typeface="Arial" panose="020B0604020202020204" pitchFamily="34" charset="0"/>
                  <a:cs typeface="Arial" panose="020B0604020202020204" pitchFamily="34" charset="0"/>
                </a:rPr>
                <a:t> me. </a:t>
              </a:r>
              <a:r>
                <a:rPr lang="vi-VN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How</a:t>
              </a:r>
              <a:r>
                <a:rPr lang="vi-VN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much is this T-shirt?</a:t>
              </a:r>
              <a:endParaRPr lang="vi-VN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en-US" sz="20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B: 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It’s _______ thousand dong.</a:t>
              </a:r>
              <a:r>
                <a:rPr lang="vi-VN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vi-VN" sz="20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A: 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And how much is that skirt?</a:t>
              </a:r>
              <a:endParaRPr lang="vi-VN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en-US" sz="20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B: 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It’s sixty ______________.</a:t>
              </a:r>
              <a:endParaRPr lang="vi-VN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7E879D6D-8FFB-4309-8091-9A8E5F24C0AD}"/>
                </a:ext>
              </a:extLst>
            </p:cNvPr>
            <p:cNvSpPr txBox="1"/>
            <p:nvPr/>
          </p:nvSpPr>
          <p:spPr>
            <a:xfrm>
              <a:off x="613668" y="811017"/>
              <a:ext cx="578783" cy="496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1.</a:t>
              </a:r>
              <a:endParaRPr lang="en-US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4" name="Bùi Liễu">
            <a:extLst>
              <a:ext uri="{FF2B5EF4-FFF2-40B4-BE49-F238E27FC236}">
                <a16:creationId xmlns:a16="http://schemas.microsoft.com/office/drawing/2014/main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442965" y="196086"/>
            <a:ext cx="5492050" cy="50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27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5. Look, complete and read.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27A45F0-6129-4686-B448-3973C106C08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3"/>
          <a:stretch/>
        </p:blipFill>
        <p:spPr>
          <a:xfrm>
            <a:off x="5569718" y="923552"/>
            <a:ext cx="3095110" cy="1866773"/>
          </a:xfrm>
          <a:prstGeom prst="round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264BF1FB-6339-488C-8201-F163A1DF8B5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2"/>
          <a:stretch/>
        </p:blipFill>
        <p:spPr>
          <a:xfrm>
            <a:off x="5569718" y="2980952"/>
            <a:ext cx="3095110" cy="1866773"/>
          </a:xfrm>
          <a:prstGeom prst="round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EDC8EEE5-1962-419B-A86B-0C3B28AEEFA0}"/>
              </a:ext>
            </a:extLst>
          </p:cNvPr>
          <p:cNvGrpSpPr/>
          <p:nvPr/>
        </p:nvGrpSpPr>
        <p:grpSpPr>
          <a:xfrm>
            <a:off x="479172" y="2882547"/>
            <a:ext cx="5348236" cy="1898264"/>
            <a:chOff x="613668" y="811017"/>
            <a:chExt cx="6342977" cy="1898264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28C867B-8154-4286-B230-199B35CD2484}"/>
                </a:ext>
              </a:extLst>
            </p:cNvPr>
            <p:cNvSpPr txBox="1"/>
            <p:nvPr/>
          </p:nvSpPr>
          <p:spPr>
            <a:xfrm>
              <a:off x="940476" y="827291"/>
              <a:ext cx="6016169" cy="18819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0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A: 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Your school bag is so nice.</a:t>
              </a:r>
              <a:endParaRPr lang="vi-VN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en-US" sz="20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B: 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Thank you. I like it very much.</a:t>
              </a:r>
            </a:p>
            <a:p>
              <a:pPr>
                <a:lnSpc>
                  <a:spcPct val="150000"/>
                </a:lnSpc>
              </a:pPr>
              <a:r>
                <a:rPr lang="vi-VN" sz="20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A: 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___________ is it?</a:t>
              </a:r>
              <a:endParaRPr lang="vi-VN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vi-VN" sz="20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B: 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It’s __________ thousand dong.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17CF056-C23B-4CB2-A5C4-E6F17FF3AE2C}"/>
                </a:ext>
              </a:extLst>
            </p:cNvPr>
            <p:cNvSpPr txBox="1"/>
            <p:nvPr/>
          </p:nvSpPr>
          <p:spPr>
            <a:xfrm>
              <a:off x="613668" y="811017"/>
              <a:ext cx="578783" cy="496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vi-VN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A33E6498-D60F-4734-94B4-59C812AB7693}"/>
              </a:ext>
            </a:extLst>
          </p:cNvPr>
          <p:cNvSpPr txBox="1"/>
          <p:nvPr/>
        </p:nvSpPr>
        <p:spPr>
          <a:xfrm>
            <a:off x="1752600" y="1399946"/>
            <a:ext cx="7316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fifty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2EEE34BE-7CCC-4E72-9ADE-5811819DA6E4}"/>
              </a:ext>
            </a:extLst>
          </p:cNvPr>
          <p:cNvSpPr txBox="1"/>
          <p:nvPr/>
        </p:nvSpPr>
        <p:spPr>
          <a:xfrm>
            <a:off x="2257543" y="2315918"/>
            <a:ext cx="18660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thousand dong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F7DFB8F-494B-40C0-9834-7EB5EFE63C2D}"/>
              </a:ext>
            </a:extLst>
          </p:cNvPr>
          <p:cNvSpPr txBox="1"/>
          <p:nvPr/>
        </p:nvSpPr>
        <p:spPr>
          <a:xfrm>
            <a:off x="918934" y="3907476"/>
            <a:ext cx="20983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much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18F5D44-51C6-4154-A3EC-1F00E55D4914}"/>
              </a:ext>
            </a:extLst>
          </p:cNvPr>
          <p:cNvSpPr txBox="1"/>
          <p:nvPr/>
        </p:nvSpPr>
        <p:spPr>
          <a:xfrm>
            <a:off x="1686043" y="4359352"/>
            <a:ext cx="1143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seventy</a:t>
            </a:r>
          </a:p>
        </p:txBody>
      </p:sp>
    </p:spTree>
    <p:extLst>
      <p:ext uri="{BB962C8B-B14F-4D97-AF65-F5344CB8AC3E}">
        <p14:creationId xmlns:p14="http://schemas.microsoft.com/office/powerpoint/2010/main" val="250193782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>
            <a:extLst>
              <a:ext uri="{FF2B5EF4-FFF2-40B4-BE49-F238E27FC236}">
                <a16:creationId xmlns:a16="http://schemas.microsoft.com/office/drawing/2014/main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685800" y="220353"/>
            <a:ext cx="2482985" cy="50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27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6. Let’s play.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97F3EB-9704-43C3-A150-2B6CEE4267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0775" y="1499402"/>
            <a:ext cx="8622449" cy="3434548"/>
          </a:xfrm>
          <a:prstGeom prst="rect">
            <a:avLst/>
          </a:prstGeom>
        </p:spPr>
      </p:pic>
      <p:sp>
        <p:nvSpPr>
          <p:cNvPr id="4" name="Bùi Liễu">
            <a:extLst>
              <a:ext uri="{FF2B5EF4-FFF2-40B4-BE49-F238E27FC236}">
                <a16:creationId xmlns:a16="http://schemas.microsoft.com/office/drawing/2014/main" id="{F8170CF8-041E-4499-BE47-D03D09C0F042}"/>
              </a:ext>
            </a:extLst>
          </p:cNvPr>
          <p:cNvSpPr txBox="1">
            <a:spLocks/>
          </p:cNvSpPr>
          <p:nvPr/>
        </p:nvSpPr>
        <p:spPr>
          <a:xfrm>
            <a:off x="2362200" y="751321"/>
            <a:ext cx="4724400" cy="50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ctr"/>
            <a:r>
              <a:rPr lang="en-US" sz="2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Guess the price!</a:t>
            </a:r>
          </a:p>
        </p:txBody>
      </p:sp>
    </p:spTree>
    <p:extLst>
      <p:ext uri="{BB962C8B-B14F-4D97-AF65-F5344CB8AC3E}">
        <p14:creationId xmlns:p14="http://schemas.microsoft.com/office/powerpoint/2010/main" val="370703431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 txBox="1"/>
          <p:nvPr/>
        </p:nvSpPr>
        <p:spPr>
          <a:xfrm>
            <a:off x="284925" y="924692"/>
            <a:ext cx="1581839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600" dirty="0">
                <a:latin typeface="Berlin Sans FB" panose="020E0602020502020306" pitchFamily="34" charset="0"/>
              </a:rPr>
              <a:t>Unit</a:t>
            </a:r>
            <a:r>
              <a:rPr lang="vi-VN" sz="3600" dirty="0">
                <a:latin typeface="Berlin Sans FB" panose="020E0602020502020306" pitchFamily="34" charset="0"/>
              </a:rPr>
              <a:t> 18</a:t>
            </a:r>
            <a:endParaRPr lang="en-US" sz="3600" dirty="0">
              <a:latin typeface="Berlin Sans FB" panose="020E0602020502020306" pitchFamily="34" charset="0"/>
            </a:endParaRPr>
          </a:p>
        </p:txBody>
      </p:sp>
      <p:sp>
        <p:nvSpPr>
          <p:cNvPr id="3" name="Bùi Liễu 0968142780"/>
          <p:cNvSpPr txBox="1"/>
          <p:nvPr/>
        </p:nvSpPr>
        <p:spPr>
          <a:xfrm>
            <a:off x="1195654" y="207416"/>
            <a:ext cx="7271340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200">
                <a:latin typeface="Berlin Sans FB" panose="020E0602020502020306" pitchFamily="34" charset="0"/>
              </a:rPr>
              <a:t>Thursday,</a:t>
            </a:r>
            <a:r>
              <a:rPr lang="vi-VN" sz="3200">
                <a:latin typeface="Berlin Sans FB" panose="020E0602020502020306" pitchFamily="34" charset="0"/>
              </a:rPr>
              <a:t> </a:t>
            </a:r>
            <a:r>
              <a:rPr lang="en-US" sz="3200">
                <a:latin typeface="Berlin Sans FB" panose="020E0602020502020306" pitchFamily="34" charset="0"/>
              </a:rPr>
              <a:t>April 25</a:t>
            </a:r>
            <a:r>
              <a:rPr lang="en-US" sz="3200" baseline="30000">
                <a:latin typeface="Berlin Sans FB" panose="020E0602020502020306" pitchFamily="34" charset="0"/>
              </a:rPr>
              <a:t>th</a:t>
            </a:r>
            <a:r>
              <a:rPr lang="en-US" sz="3200">
                <a:latin typeface="Berlin Sans FB" panose="020E0602020502020306" pitchFamily="34" charset="0"/>
              </a:rPr>
              <a:t> 2024</a:t>
            </a:r>
            <a:endParaRPr lang="en-US" sz="3200" dirty="0">
              <a:latin typeface="Berlin Sans FB" panose="020E0602020502020306" pitchFamily="34" charset="0"/>
            </a:endParaRPr>
          </a:p>
        </p:txBody>
      </p:sp>
      <p:sp>
        <p:nvSpPr>
          <p:cNvPr id="7" name="Bùi Liễu 0968142780"/>
          <p:cNvSpPr txBox="1"/>
          <p:nvPr/>
        </p:nvSpPr>
        <p:spPr>
          <a:xfrm>
            <a:off x="3293140" y="2459807"/>
            <a:ext cx="3318584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600">
                <a:latin typeface="Berlin Sans FB" panose="020E0602020502020306" pitchFamily="34" charset="0"/>
              </a:rPr>
              <a:t>Lesson </a:t>
            </a:r>
            <a:r>
              <a:rPr lang="vi-VN" sz="3600" smtClean="0">
                <a:latin typeface="Berlin Sans FB" panose="020E0602020502020306" pitchFamily="34" charset="0"/>
              </a:rPr>
              <a:t>2</a:t>
            </a:r>
            <a:r>
              <a:rPr lang="en-US" sz="3600" smtClean="0">
                <a:latin typeface="Berlin Sans FB" panose="020E0602020502020306" pitchFamily="34" charset="0"/>
              </a:rPr>
              <a:t> – 4.5.6</a:t>
            </a:r>
            <a:endParaRPr lang="en-US" sz="3600" dirty="0">
              <a:latin typeface="Berlin Sans FB" panose="020E0602020502020306" pitchFamily="34" charset="0"/>
            </a:endParaRPr>
          </a:p>
        </p:txBody>
      </p:sp>
      <p:sp>
        <p:nvSpPr>
          <p:cNvPr id="6" name="Bùi Liễu"/>
          <p:cNvSpPr/>
          <p:nvPr/>
        </p:nvSpPr>
        <p:spPr>
          <a:xfrm>
            <a:off x="1905000" y="673018"/>
            <a:ext cx="6239730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vi-VN" sz="6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erlin Sans FB" pitchFamily="34" charset="0"/>
              </a:rPr>
              <a:t>At the </a:t>
            </a:r>
            <a:endParaRPr lang="en-US" sz="6000" b="1" dirty="0" smtClean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erlin Sans FB" pitchFamily="34" charset="0"/>
            </a:endParaRPr>
          </a:p>
          <a:p>
            <a:pPr algn="ctr"/>
            <a:r>
              <a:rPr lang="vi-VN" sz="60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erlin Sans FB" pitchFamily="34" charset="0"/>
              </a:rPr>
              <a:t>shopping </a:t>
            </a:r>
            <a:r>
              <a:rPr lang="vi-VN" sz="6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erlin Sans FB" pitchFamily="34" charset="0"/>
              </a:rPr>
              <a:t>centre</a:t>
            </a:r>
            <a:endParaRPr lang="en-US" sz="60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erlin Sans FB" pitchFamily="34" charset="0"/>
            </a:endParaRPr>
          </a:p>
        </p:txBody>
      </p:sp>
      <p:pic>
        <p:nvPicPr>
          <p:cNvPr id="9" name="Facebook: Bùi Liễu">
            <a:extLst>
              <a:ext uri="{FF2B5EF4-FFF2-40B4-BE49-F238E27FC236}">
                <a16:creationId xmlns:a16="http://schemas.microsoft.com/office/drawing/2014/main" id="{204D9DA3-4D67-7C22-C780-17B1D0EF90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6846" y="51832"/>
            <a:ext cx="759002" cy="490936"/>
          </a:xfrm>
          <a:prstGeom prst="rect">
            <a:avLst/>
          </a:prstGeom>
        </p:spPr>
      </p:pic>
      <p:pic>
        <p:nvPicPr>
          <p:cNvPr id="10" name="Bùi Liễu 096814278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E3ED738-F6EE-6E49-BAC2-4EAB9F042F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002" y="114142"/>
            <a:ext cx="1136876" cy="428625"/>
          </a:xfrm>
          <a:prstGeom prst="rect">
            <a:avLst/>
          </a:prstGeom>
          <a:effectLst>
            <a:glow rad="12700">
              <a:srgbClr val="C7CAC5"/>
            </a:glo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60" r="5867"/>
          <a:stretch/>
        </p:blipFill>
        <p:spPr>
          <a:xfrm>
            <a:off x="3544312" y="3077612"/>
            <a:ext cx="2816239" cy="1826921"/>
          </a:xfrm>
          <a:prstGeom prst="cloud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04971360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" name="Group 99">
            <a:extLst>
              <a:ext uri="{FF2B5EF4-FFF2-40B4-BE49-F238E27FC236}">
                <a16:creationId xmlns:a16="http://schemas.microsoft.com/office/drawing/2014/main" id="{4EA35806-23A5-E30F-198E-56627856F85C}"/>
              </a:ext>
            </a:extLst>
          </p:cNvPr>
          <p:cNvGrpSpPr/>
          <p:nvPr/>
        </p:nvGrpSpPr>
        <p:grpSpPr>
          <a:xfrm>
            <a:off x="0" y="-1"/>
            <a:ext cx="9144000" cy="5143501"/>
            <a:chOff x="0" y="-1"/>
            <a:chExt cx="12192000" cy="6858001"/>
          </a:xfrm>
        </p:grpSpPr>
        <p:pic>
          <p:nvPicPr>
            <p:cNvPr id="101" name="Picture 100">
              <a:extLst>
                <a:ext uri="{FF2B5EF4-FFF2-40B4-BE49-F238E27FC236}">
                  <a16:creationId xmlns:a16="http://schemas.microsoft.com/office/drawing/2014/main" id="{DD0EE566-68AE-AF3D-FED1-1C6D5E6047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633"/>
            <a:stretch/>
          </p:blipFill>
          <p:spPr>
            <a:xfrm>
              <a:off x="0" y="386301"/>
              <a:ext cx="12192000" cy="6471699"/>
            </a:xfrm>
            <a:prstGeom prst="rect">
              <a:avLst/>
            </a:prstGeom>
          </p:spPr>
        </p:pic>
        <p:pic>
          <p:nvPicPr>
            <p:cNvPr id="102" name="Picture 101">
              <a:extLst>
                <a:ext uri="{FF2B5EF4-FFF2-40B4-BE49-F238E27FC236}">
                  <a16:creationId xmlns:a16="http://schemas.microsoft.com/office/drawing/2014/main" id="{B59D1D07-1065-32B4-837A-D4E006B898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8720"/>
            <a:stretch/>
          </p:blipFill>
          <p:spPr>
            <a:xfrm>
              <a:off x="0" y="-1"/>
              <a:ext cx="12192000" cy="532435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3411625" y="3807216"/>
            <a:ext cx="2752583" cy="923937"/>
            <a:chOff x="1015770" y="3242926"/>
            <a:chExt cx="1041630" cy="1329014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449"/>
            <a:stretch/>
          </p:blipFill>
          <p:spPr>
            <a:xfrm>
              <a:off x="1534475" y="3242926"/>
              <a:ext cx="522925" cy="1329014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449"/>
            <a:stretch/>
          </p:blipFill>
          <p:spPr>
            <a:xfrm flipH="1">
              <a:off x="1015770" y="3242926"/>
              <a:ext cx="522925" cy="1329014"/>
            </a:xfrm>
            <a:prstGeom prst="rect">
              <a:avLst/>
            </a:prstGeom>
          </p:spPr>
        </p:pic>
      </p:grpSp>
      <p:sp>
        <p:nvSpPr>
          <p:cNvPr id="2" name="Bùi Liễu 0968142780"/>
          <p:cNvSpPr txBox="1"/>
          <p:nvPr/>
        </p:nvSpPr>
        <p:spPr>
          <a:xfrm>
            <a:off x="2511739" y="1018357"/>
            <a:ext cx="4563506" cy="117724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>
            <a:defPPr>
              <a:defRPr lang="en-US"/>
            </a:defPPr>
            <a:lvl1pPr algn="ctr">
              <a:defRPr sz="8800" b="0">
                <a:ln w="0"/>
                <a:solidFill>
                  <a:srgbClr val="CB370F"/>
                </a:solidFill>
                <a:effectLst>
                  <a:reflection blurRad="6350" stA="53000" endA="300" endPos="35500" dir="5400000" sy="-90000" algn="bl" rotWithShape="0"/>
                </a:effectLst>
                <a:latin typeface="Berlin Sans FB Demi" panose="020E0802020502020306" pitchFamily="34" charset="0"/>
              </a:defRPr>
            </a:lvl1pPr>
          </a:lstStyle>
          <a:p>
            <a:r>
              <a:rPr lang="en-US" sz="7200" dirty="0">
                <a:ln w="0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Let’s play!</a:t>
            </a:r>
            <a:endParaRPr lang="vi-VN" sz="7200" dirty="0">
              <a:ln w="0">
                <a:solidFill>
                  <a:schemeClr val="accent2">
                    <a:lumMod val="20000"/>
                    <a:lumOff val="80000"/>
                  </a:schemeClr>
                </a:solidFill>
              </a:ln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pic>
        <p:nvPicPr>
          <p:cNvPr id="6" name="Picture 5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6"/>
          <a:srcRect b="16108"/>
          <a:stretch/>
        </p:blipFill>
        <p:spPr>
          <a:xfrm>
            <a:off x="3411625" y="3807215"/>
            <a:ext cx="2752583" cy="836223"/>
          </a:xfrm>
          <a:prstGeom prst="rect">
            <a:avLst/>
          </a:prstGeom>
        </p:spPr>
      </p:pic>
      <p:pic>
        <p:nvPicPr>
          <p:cNvPr id="17" name="PieInTheSky_11.02_1525061315">
            <a:hlinkClick r:id="" action="ppaction://media"/>
            <a:extLst>
              <a:ext uri="{FF2B5EF4-FFF2-40B4-BE49-F238E27FC236}">
                <a16:creationId xmlns:a16="http://schemas.microsoft.com/office/drawing/2014/main" id="{5D17B140-67E8-44FA-ADAD-DCA3E5AB6A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838200" y="355796"/>
            <a:ext cx="274142" cy="274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344679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5152" numSld="7" showWhenStopped="0">
                <p:cTn id="11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838F0848-3B3C-35CF-16A1-4777718D5134}"/>
              </a:ext>
            </a:extLst>
          </p:cNvPr>
          <p:cNvGrpSpPr/>
          <p:nvPr/>
        </p:nvGrpSpPr>
        <p:grpSpPr>
          <a:xfrm>
            <a:off x="6578" y="0"/>
            <a:ext cx="9144000" cy="5143501"/>
            <a:chOff x="0" y="-1"/>
            <a:chExt cx="12192000" cy="685800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63EBFD6-5D2E-7885-679A-4BF26BFB36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633"/>
            <a:stretch/>
          </p:blipFill>
          <p:spPr>
            <a:xfrm>
              <a:off x="0" y="386301"/>
              <a:ext cx="12192000" cy="6471699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D498E13C-46D2-2FD3-D86D-D4ADA6650A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8720"/>
            <a:stretch/>
          </p:blipFill>
          <p:spPr>
            <a:xfrm>
              <a:off x="0" y="-1"/>
              <a:ext cx="12192000" cy="532435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A19870A7-B093-62E1-CCB3-F2A14DB5D200}"/>
              </a:ext>
            </a:extLst>
          </p:cNvPr>
          <p:cNvGrpSpPr/>
          <p:nvPr/>
        </p:nvGrpSpPr>
        <p:grpSpPr>
          <a:xfrm>
            <a:off x="3598360" y="3856991"/>
            <a:ext cx="2752583" cy="996783"/>
            <a:chOff x="4548833" y="5076288"/>
            <a:chExt cx="3670110" cy="1231916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FC244811-808A-496E-9E09-170521D046BE}"/>
                </a:ext>
              </a:extLst>
            </p:cNvPr>
            <p:cNvGrpSpPr/>
            <p:nvPr/>
          </p:nvGrpSpPr>
          <p:grpSpPr>
            <a:xfrm>
              <a:off x="4548833" y="5076288"/>
              <a:ext cx="3670110" cy="1231916"/>
              <a:chOff x="1015770" y="3242926"/>
              <a:chExt cx="1041630" cy="1329014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CE6391DD-EFFB-5EE2-448D-28F66350A41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449"/>
              <a:stretch/>
            </p:blipFill>
            <p:spPr>
              <a:xfrm>
                <a:off x="1534475" y="3242926"/>
                <a:ext cx="522925" cy="1329014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52724AFD-3430-81B6-8C7A-27D0286D3DD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449"/>
              <a:stretch/>
            </p:blipFill>
            <p:spPr>
              <a:xfrm flipH="1">
                <a:off x="1015770" y="3242926"/>
                <a:ext cx="522925" cy="1329014"/>
              </a:xfrm>
              <a:prstGeom prst="rect">
                <a:avLst/>
              </a:prstGeom>
            </p:spPr>
          </p:pic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BA3D11C-5BD8-682E-C0FE-C195B092C04A}"/>
                </a:ext>
              </a:extLst>
            </p:cNvPr>
            <p:cNvSpPr txBox="1"/>
            <p:nvPr/>
          </p:nvSpPr>
          <p:spPr>
            <a:xfrm>
              <a:off x="4548833" y="5200530"/>
              <a:ext cx="3670110" cy="798795"/>
            </a:xfrm>
            <a:prstGeom prst="rect">
              <a:avLst/>
            </a:prstGeom>
            <a:solidFill>
              <a:srgbClr val="62260B">
                <a:alpha val="0"/>
              </a:srgbClr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8800" b="0">
                  <a:ln w="0"/>
                  <a:solidFill>
                    <a:srgbClr val="CB370F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Berlin Sans FB Demi" panose="020E0802020502020306" pitchFamily="34" charset="0"/>
                </a:defRPr>
              </a:lvl1pPr>
            </a:lstStyle>
            <a:p>
              <a:r>
                <a:rPr lang="en-US" sz="36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Answer </a:t>
              </a:r>
              <a:endParaRPr lang="vi-VN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endParaRPr>
            </a:p>
          </p:txBody>
        </p:sp>
      </p:grpSp>
      <p:pic>
        <p:nvPicPr>
          <p:cNvPr id="17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F71FA11-A805-612D-3A7C-6C0F9CCFFC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8360" y="3856993"/>
            <a:ext cx="2752583" cy="99678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269898C-351B-3CB1-A2DE-D842E65959FB}"/>
              </a:ext>
            </a:extLst>
          </p:cNvPr>
          <p:cNvSpPr/>
          <p:nvPr/>
        </p:nvSpPr>
        <p:spPr>
          <a:xfrm>
            <a:off x="2596022" y="2180408"/>
            <a:ext cx="4338178" cy="6250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ninety thousand dong.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B72AAFB-7A43-66E4-B2CB-5CA6A3EACBE3}"/>
              </a:ext>
            </a:extLst>
          </p:cNvPr>
          <p:cNvSpPr/>
          <p:nvPr/>
        </p:nvSpPr>
        <p:spPr>
          <a:xfrm>
            <a:off x="2514600" y="399817"/>
            <a:ext cx="5185521" cy="18034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lvl="0" eaLnBrk="0" fontAlgn="ctr" hangingPunct="0">
              <a:spcBef>
                <a:spcPct val="0"/>
              </a:spcBef>
              <a:spcAft>
                <a:spcPct val="0"/>
              </a:spcAft>
            </a:pPr>
            <a:endParaRPr lang="en-US" altLang="en-US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B72AAFB-7A43-66E4-B2CB-5CA6A3EACBE3}"/>
              </a:ext>
            </a:extLst>
          </p:cNvPr>
          <p:cNvSpPr/>
          <p:nvPr/>
        </p:nvSpPr>
        <p:spPr>
          <a:xfrm>
            <a:off x="76200" y="-2153"/>
            <a:ext cx="3584028" cy="8029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Guess the answer.</a:t>
            </a:r>
            <a:endParaRPr lang="en-US" alt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1BE0315E-5FE7-42AB-9947-F9853D5FC65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0819" y="1127085"/>
            <a:ext cx="908460" cy="908460"/>
          </a:xfrm>
          <a:prstGeom prst="roundRect">
            <a:avLst/>
          </a:prstGeom>
          <a:ln w="12700">
            <a:solidFill>
              <a:schemeClr val="accent4"/>
            </a:solidFill>
            <a:prstDash val="dash"/>
          </a:ln>
        </p:spPr>
      </p:pic>
      <p:sp>
        <p:nvSpPr>
          <p:cNvPr id="4" name="Rectangle 3"/>
          <p:cNvSpPr/>
          <p:nvPr/>
        </p:nvSpPr>
        <p:spPr>
          <a:xfrm>
            <a:off x="2397279" y="728375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How much is </a:t>
            </a:r>
            <a:r>
              <a:rPr lang="en-US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the school bag?</a:t>
            </a:r>
            <a:endParaRPr lang="en-US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__________________</a:t>
            </a:r>
            <a:endParaRPr lang="en-US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98176" y="1961298"/>
            <a:ext cx="10438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/>
              <a:t>90.000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879112184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838F0848-3B3C-35CF-16A1-4777718D5134}"/>
              </a:ext>
            </a:extLst>
          </p:cNvPr>
          <p:cNvGrpSpPr/>
          <p:nvPr/>
        </p:nvGrpSpPr>
        <p:grpSpPr>
          <a:xfrm>
            <a:off x="6578" y="0"/>
            <a:ext cx="9144000" cy="5143501"/>
            <a:chOff x="0" y="-1"/>
            <a:chExt cx="12192000" cy="685800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63EBFD6-5D2E-7885-679A-4BF26BFB36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633"/>
            <a:stretch/>
          </p:blipFill>
          <p:spPr>
            <a:xfrm>
              <a:off x="0" y="386301"/>
              <a:ext cx="12192000" cy="6471699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D498E13C-46D2-2FD3-D86D-D4ADA6650A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8720"/>
            <a:stretch/>
          </p:blipFill>
          <p:spPr>
            <a:xfrm>
              <a:off x="0" y="-1"/>
              <a:ext cx="12192000" cy="532435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A19870A7-B093-62E1-CCB3-F2A14DB5D200}"/>
              </a:ext>
            </a:extLst>
          </p:cNvPr>
          <p:cNvGrpSpPr/>
          <p:nvPr/>
        </p:nvGrpSpPr>
        <p:grpSpPr>
          <a:xfrm>
            <a:off x="3598360" y="3856991"/>
            <a:ext cx="2752583" cy="996783"/>
            <a:chOff x="4548833" y="5076288"/>
            <a:chExt cx="3670110" cy="1231916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FC244811-808A-496E-9E09-170521D046BE}"/>
                </a:ext>
              </a:extLst>
            </p:cNvPr>
            <p:cNvGrpSpPr/>
            <p:nvPr/>
          </p:nvGrpSpPr>
          <p:grpSpPr>
            <a:xfrm>
              <a:off x="4548833" y="5076288"/>
              <a:ext cx="3670110" cy="1231916"/>
              <a:chOff x="1015770" y="3242926"/>
              <a:chExt cx="1041630" cy="1329014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CE6391DD-EFFB-5EE2-448D-28F66350A41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449"/>
              <a:stretch/>
            </p:blipFill>
            <p:spPr>
              <a:xfrm>
                <a:off x="1534475" y="3242926"/>
                <a:ext cx="522925" cy="1329014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52724AFD-3430-81B6-8C7A-27D0286D3DD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449"/>
              <a:stretch/>
            </p:blipFill>
            <p:spPr>
              <a:xfrm flipH="1">
                <a:off x="1015770" y="3242926"/>
                <a:ext cx="522925" cy="1329014"/>
              </a:xfrm>
              <a:prstGeom prst="rect">
                <a:avLst/>
              </a:prstGeom>
            </p:spPr>
          </p:pic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BA3D11C-5BD8-682E-C0FE-C195B092C04A}"/>
                </a:ext>
              </a:extLst>
            </p:cNvPr>
            <p:cNvSpPr txBox="1"/>
            <p:nvPr/>
          </p:nvSpPr>
          <p:spPr>
            <a:xfrm>
              <a:off x="4548833" y="5200530"/>
              <a:ext cx="3670110" cy="798795"/>
            </a:xfrm>
            <a:prstGeom prst="rect">
              <a:avLst/>
            </a:prstGeom>
            <a:solidFill>
              <a:srgbClr val="62260B">
                <a:alpha val="0"/>
              </a:srgbClr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8800" b="0">
                  <a:ln w="0"/>
                  <a:solidFill>
                    <a:srgbClr val="CB370F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Berlin Sans FB Demi" panose="020E0802020502020306" pitchFamily="34" charset="0"/>
                </a:defRPr>
              </a:lvl1pPr>
            </a:lstStyle>
            <a:p>
              <a:r>
                <a:rPr lang="en-US" sz="36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Answer </a:t>
              </a:r>
              <a:endParaRPr lang="vi-VN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endParaRPr>
            </a:p>
          </p:txBody>
        </p:sp>
      </p:grpSp>
      <p:pic>
        <p:nvPicPr>
          <p:cNvPr id="17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F71FA11-A805-612D-3A7C-6C0F9CCFFC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8360" y="3856993"/>
            <a:ext cx="2752583" cy="99678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269898C-351B-3CB1-A2DE-D842E65959FB}"/>
              </a:ext>
            </a:extLst>
          </p:cNvPr>
          <p:cNvSpPr/>
          <p:nvPr/>
        </p:nvSpPr>
        <p:spPr>
          <a:xfrm>
            <a:off x="2596022" y="2180408"/>
            <a:ext cx="4185778" cy="6250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seventy thousand dong.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B72AAFB-7A43-66E4-B2CB-5CA6A3EACBE3}"/>
              </a:ext>
            </a:extLst>
          </p:cNvPr>
          <p:cNvSpPr/>
          <p:nvPr/>
        </p:nvSpPr>
        <p:spPr>
          <a:xfrm>
            <a:off x="2514600" y="399817"/>
            <a:ext cx="5185521" cy="18034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lvl="0" eaLnBrk="0" fontAlgn="ctr" hangingPunct="0">
              <a:spcBef>
                <a:spcPct val="0"/>
              </a:spcBef>
              <a:spcAft>
                <a:spcPct val="0"/>
              </a:spcAft>
            </a:pPr>
            <a:endParaRPr lang="en-US" altLang="en-US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B72AAFB-7A43-66E4-B2CB-5CA6A3EACBE3}"/>
              </a:ext>
            </a:extLst>
          </p:cNvPr>
          <p:cNvSpPr/>
          <p:nvPr/>
        </p:nvSpPr>
        <p:spPr>
          <a:xfrm>
            <a:off x="76200" y="-2153"/>
            <a:ext cx="3584028" cy="8029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Guess the answer.</a:t>
            </a:r>
            <a:endParaRPr lang="en-US" alt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59127EFD-4841-4201-9DB3-4DBC71E2EE7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9358" y="1071226"/>
            <a:ext cx="1299921" cy="910235"/>
          </a:xfrm>
          <a:prstGeom prst="roundRect">
            <a:avLst/>
          </a:prstGeom>
          <a:ln w="12700">
            <a:solidFill>
              <a:schemeClr val="accent4"/>
            </a:solidFill>
            <a:prstDash val="dash"/>
          </a:ln>
        </p:spPr>
      </p:pic>
      <p:sp>
        <p:nvSpPr>
          <p:cNvPr id="4" name="Rectangle 3"/>
          <p:cNvSpPr/>
          <p:nvPr/>
        </p:nvSpPr>
        <p:spPr>
          <a:xfrm>
            <a:off x="2397279" y="728375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How much is the skirt?</a:t>
            </a:r>
          </a:p>
          <a:p>
            <a:pPr lvl="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__________________</a:t>
            </a:r>
            <a:endParaRPr lang="en-US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737924" y="1955023"/>
            <a:ext cx="10438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7</a:t>
            </a:r>
            <a:r>
              <a:rPr lang="en-US" sz="2400" b="1" dirty="0" smtClean="0"/>
              <a:t>0.000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323996910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838F0848-3B3C-35CF-16A1-4777718D5134}"/>
              </a:ext>
            </a:extLst>
          </p:cNvPr>
          <p:cNvGrpSpPr/>
          <p:nvPr/>
        </p:nvGrpSpPr>
        <p:grpSpPr>
          <a:xfrm>
            <a:off x="6578" y="0"/>
            <a:ext cx="9144000" cy="5143501"/>
            <a:chOff x="0" y="-1"/>
            <a:chExt cx="12192000" cy="685800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63EBFD6-5D2E-7885-679A-4BF26BFB36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633"/>
            <a:stretch/>
          </p:blipFill>
          <p:spPr>
            <a:xfrm>
              <a:off x="0" y="386301"/>
              <a:ext cx="12192000" cy="6471699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D498E13C-46D2-2FD3-D86D-D4ADA6650A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8720"/>
            <a:stretch/>
          </p:blipFill>
          <p:spPr>
            <a:xfrm>
              <a:off x="0" y="-1"/>
              <a:ext cx="12192000" cy="532435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A19870A7-B093-62E1-CCB3-F2A14DB5D200}"/>
              </a:ext>
            </a:extLst>
          </p:cNvPr>
          <p:cNvGrpSpPr/>
          <p:nvPr/>
        </p:nvGrpSpPr>
        <p:grpSpPr>
          <a:xfrm>
            <a:off x="3598360" y="3856991"/>
            <a:ext cx="2752583" cy="996783"/>
            <a:chOff x="4548833" y="5076288"/>
            <a:chExt cx="3670110" cy="1231916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FC244811-808A-496E-9E09-170521D046BE}"/>
                </a:ext>
              </a:extLst>
            </p:cNvPr>
            <p:cNvGrpSpPr/>
            <p:nvPr/>
          </p:nvGrpSpPr>
          <p:grpSpPr>
            <a:xfrm>
              <a:off x="4548833" y="5076288"/>
              <a:ext cx="3670110" cy="1231916"/>
              <a:chOff x="1015770" y="3242926"/>
              <a:chExt cx="1041630" cy="1329014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CE6391DD-EFFB-5EE2-448D-28F66350A41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449"/>
              <a:stretch/>
            </p:blipFill>
            <p:spPr>
              <a:xfrm>
                <a:off x="1534475" y="3242926"/>
                <a:ext cx="522925" cy="1329014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52724AFD-3430-81B6-8C7A-27D0286D3DD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449"/>
              <a:stretch/>
            </p:blipFill>
            <p:spPr>
              <a:xfrm flipH="1">
                <a:off x="1015770" y="3242926"/>
                <a:ext cx="522925" cy="1329014"/>
              </a:xfrm>
              <a:prstGeom prst="rect">
                <a:avLst/>
              </a:prstGeom>
            </p:spPr>
          </p:pic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BA3D11C-5BD8-682E-C0FE-C195B092C04A}"/>
                </a:ext>
              </a:extLst>
            </p:cNvPr>
            <p:cNvSpPr txBox="1"/>
            <p:nvPr/>
          </p:nvSpPr>
          <p:spPr>
            <a:xfrm>
              <a:off x="4548833" y="5200530"/>
              <a:ext cx="3670110" cy="798795"/>
            </a:xfrm>
            <a:prstGeom prst="rect">
              <a:avLst/>
            </a:prstGeom>
            <a:solidFill>
              <a:srgbClr val="62260B">
                <a:alpha val="0"/>
              </a:srgbClr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8800" b="0">
                  <a:ln w="0"/>
                  <a:solidFill>
                    <a:srgbClr val="CB370F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Berlin Sans FB Demi" panose="020E0802020502020306" pitchFamily="34" charset="0"/>
                </a:defRPr>
              </a:lvl1pPr>
            </a:lstStyle>
            <a:p>
              <a:r>
                <a:rPr lang="en-US" sz="36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Answer </a:t>
              </a:r>
              <a:endParaRPr lang="vi-VN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endParaRPr>
            </a:p>
          </p:txBody>
        </p:sp>
      </p:grpSp>
      <p:pic>
        <p:nvPicPr>
          <p:cNvPr id="17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F71FA11-A805-612D-3A7C-6C0F9CCFFC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8360" y="3856993"/>
            <a:ext cx="2752583" cy="99678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269898C-351B-3CB1-A2DE-D842E65959FB}"/>
              </a:ext>
            </a:extLst>
          </p:cNvPr>
          <p:cNvSpPr/>
          <p:nvPr/>
        </p:nvSpPr>
        <p:spPr>
          <a:xfrm>
            <a:off x="2596022" y="2180408"/>
            <a:ext cx="4185778" cy="6250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thirty thousand dong.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B72AAFB-7A43-66E4-B2CB-5CA6A3EACBE3}"/>
              </a:ext>
            </a:extLst>
          </p:cNvPr>
          <p:cNvSpPr/>
          <p:nvPr/>
        </p:nvSpPr>
        <p:spPr>
          <a:xfrm>
            <a:off x="2514600" y="399817"/>
            <a:ext cx="5185521" cy="18034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lvl="0" eaLnBrk="0" fontAlgn="ctr" hangingPunct="0">
              <a:spcBef>
                <a:spcPct val="0"/>
              </a:spcBef>
              <a:spcAft>
                <a:spcPct val="0"/>
              </a:spcAft>
            </a:pPr>
            <a:endParaRPr lang="en-US" altLang="en-US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B72AAFB-7A43-66E4-B2CB-5CA6A3EACBE3}"/>
              </a:ext>
            </a:extLst>
          </p:cNvPr>
          <p:cNvSpPr/>
          <p:nvPr/>
        </p:nvSpPr>
        <p:spPr>
          <a:xfrm>
            <a:off x="76200" y="-2153"/>
            <a:ext cx="3584028" cy="8029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Guess the answer.</a:t>
            </a:r>
            <a:endParaRPr lang="en-US" alt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AC922DB3-C645-4D6F-A864-27AC3AA2F7A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3649" y="1087827"/>
            <a:ext cx="1014588" cy="725980"/>
          </a:xfrm>
          <a:prstGeom prst="roundRect">
            <a:avLst/>
          </a:prstGeom>
          <a:ln w="12700">
            <a:solidFill>
              <a:schemeClr val="accent4"/>
            </a:solidFill>
            <a:prstDash val="dash"/>
          </a:ln>
        </p:spPr>
      </p:pic>
      <p:sp>
        <p:nvSpPr>
          <p:cNvPr id="4" name="Rectangle 3"/>
          <p:cNvSpPr/>
          <p:nvPr/>
        </p:nvSpPr>
        <p:spPr>
          <a:xfrm>
            <a:off x="2397279" y="728375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How much is the </a:t>
            </a:r>
            <a:r>
              <a:rPr lang="en-US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hat?</a:t>
            </a:r>
            <a:endParaRPr lang="en-US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__________________</a:t>
            </a:r>
            <a:endParaRPr lang="en-US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833000" y="1842088"/>
            <a:ext cx="10438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3</a:t>
            </a:r>
            <a:r>
              <a:rPr lang="en-US" sz="2400" b="1" dirty="0" smtClean="0"/>
              <a:t>0.000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4065885658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838F0848-3B3C-35CF-16A1-4777718D5134}"/>
              </a:ext>
            </a:extLst>
          </p:cNvPr>
          <p:cNvGrpSpPr/>
          <p:nvPr/>
        </p:nvGrpSpPr>
        <p:grpSpPr>
          <a:xfrm>
            <a:off x="6578" y="0"/>
            <a:ext cx="9144000" cy="5143501"/>
            <a:chOff x="0" y="-1"/>
            <a:chExt cx="12192000" cy="685800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63EBFD6-5D2E-7885-679A-4BF26BFB36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633"/>
            <a:stretch/>
          </p:blipFill>
          <p:spPr>
            <a:xfrm>
              <a:off x="0" y="386301"/>
              <a:ext cx="12192000" cy="6471699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D498E13C-46D2-2FD3-D86D-D4ADA6650A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8720"/>
            <a:stretch/>
          </p:blipFill>
          <p:spPr>
            <a:xfrm>
              <a:off x="0" y="-1"/>
              <a:ext cx="12192000" cy="532435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A19870A7-B093-62E1-CCB3-F2A14DB5D200}"/>
              </a:ext>
            </a:extLst>
          </p:cNvPr>
          <p:cNvGrpSpPr/>
          <p:nvPr/>
        </p:nvGrpSpPr>
        <p:grpSpPr>
          <a:xfrm>
            <a:off x="3598360" y="3856991"/>
            <a:ext cx="2752583" cy="996783"/>
            <a:chOff x="4548833" y="5076288"/>
            <a:chExt cx="3670110" cy="1231916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FC244811-808A-496E-9E09-170521D046BE}"/>
                </a:ext>
              </a:extLst>
            </p:cNvPr>
            <p:cNvGrpSpPr/>
            <p:nvPr/>
          </p:nvGrpSpPr>
          <p:grpSpPr>
            <a:xfrm>
              <a:off x="4548833" y="5076288"/>
              <a:ext cx="3670110" cy="1231916"/>
              <a:chOff x="1015770" y="3242926"/>
              <a:chExt cx="1041630" cy="1329014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CE6391DD-EFFB-5EE2-448D-28F66350A41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449"/>
              <a:stretch/>
            </p:blipFill>
            <p:spPr>
              <a:xfrm>
                <a:off x="1534475" y="3242926"/>
                <a:ext cx="522925" cy="1329014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52724AFD-3430-81B6-8C7A-27D0286D3DD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449"/>
              <a:stretch/>
            </p:blipFill>
            <p:spPr>
              <a:xfrm flipH="1">
                <a:off x="1015770" y="3242926"/>
                <a:ext cx="522925" cy="1329014"/>
              </a:xfrm>
              <a:prstGeom prst="rect">
                <a:avLst/>
              </a:prstGeom>
            </p:spPr>
          </p:pic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BA3D11C-5BD8-682E-C0FE-C195B092C04A}"/>
                </a:ext>
              </a:extLst>
            </p:cNvPr>
            <p:cNvSpPr txBox="1"/>
            <p:nvPr/>
          </p:nvSpPr>
          <p:spPr>
            <a:xfrm>
              <a:off x="4548833" y="5200530"/>
              <a:ext cx="3670110" cy="798795"/>
            </a:xfrm>
            <a:prstGeom prst="rect">
              <a:avLst/>
            </a:prstGeom>
            <a:solidFill>
              <a:srgbClr val="62260B">
                <a:alpha val="0"/>
              </a:srgbClr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8800" b="0">
                  <a:ln w="0"/>
                  <a:solidFill>
                    <a:srgbClr val="CB370F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Berlin Sans FB Demi" panose="020E0802020502020306" pitchFamily="34" charset="0"/>
                </a:defRPr>
              </a:lvl1pPr>
            </a:lstStyle>
            <a:p>
              <a:r>
                <a:rPr lang="en-US" sz="36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Answer </a:t>
              </a:r>
              <a:endParaRPr lang="vi-VN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endParaRPr>
            </a:p>
          </p:txBody>
        </p:sp>
      </p:grpSp>
      <p:pic>
        <p:nvPicPr>
          <p:cNvPr id="17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F71FA11-A805-612D-3A7C-6C0F9CCFFC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8360" y="3856993"/>
            <a:ext cx="2752583" cy="99678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269898C-351B-3CB1-A2DE-D842E65959FB}"/>
              </a:ext>
            </a:extLst>
          </p:cNvPr>
          <p:cNvSpPr/>
          <p:nvPr/>
        </p:nvSpPr>
        <p:spPr>
          <a:xfrm>
            <a:off x="2596022" y="2180408"/>
            <a:ext cx="4185778" cy="6250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eighty thousand dong.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B72AAFB-7A43-66E4-B2CB-5CA6A3EACBE3}"/>
              </a:ext>
            </a:extLst>
          </p:cNvPr>
          <p:cNvSpPr/>
          <p:nvPr/>
        </p:nvSpPr>
        <p:spPr>
          <a:xfrm>
            <a:off x="2514600" y="399817"/>
            <a:ext cx="5185521" cy="18034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lvl="0" eaLnBrk="0" fontAlgn="ctr" hangingPunct="0">
              <a:spcBef>
                <a:spcPct val="0"/>
              </a:spcBef>
              <a:spcAft>
                <a:spcPct val="0"/>
              </a:spcAft>
            </a:pPr>
            <a:endParaRPr lang="en-US" altLang="en-US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B72AAFB-7A43-66E4-B2CB-5CA6A3EACBE3}"/>
              </a:ext>
            </a:extLst>
          </p:cNvPr>
          <p:cNvSpPr/>
          <p:nvPr/>
        </p:nvSpPr>
        <p:spPr>
          <a:xfrm>
            <a:off x="76200" y="-2153"/>
            <a:ext cx="3584028" cy="8029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Guess the answer.</a:t>
            </a:r>
            <a:endParaRPr lang="en-US" alt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397279" y="728375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How much is the </a:t>
            </a:r>
            <a:r>
              <a:rPr lang="en-US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T-shirt?</a:t>
            </a:r>
            <a:endParaRPr lang="en-US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__________________</a:t>
            </a:r>
            <a:endParaRPr lang="en-US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2FAE4796-CBED-48B2-A197-1B79EC628CE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8917" y="825256"/>
            <a:ext cx="1081043" cy="1030171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5920744" y="1849099"/>
            <a:ext cx="10438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/>
              <a:t>80.000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742431923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838F0848-3B3C-35CF-16A1-4777718D5134}"/>
              </a:ext>
            </a:extLst>
          </p:cNvPr>
          <p:cNvGrpSpPr/>
          <p:nvPr/>
        </p:nvGrpSpPr>
        <p:grpSpPr>
          <a:xfrm>
            <a:off x="6578" y="0"/>
            <a:ext cx="9144000" cy="5143501"/>
            <a:chOff x="0" y="-1"/>
            <a:chExt cx="12192000" cy="685800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63EBFD6-5D2E-7885-679A-4BF26BFB36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633"/>
            <a:stretch/>
          </p:blipFill>
          <p:spPr>
            <a:xfrm>
              <a:off x="0" y="386301"/>
              <a:ext cx="12192000" cy="6471699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D498E13C-46D2-2FD3-D86D-D4ADA6650A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8720"/>
            <a:stretch/>
          </p:blipFill>
          <p:spPr>
            <a:xfrm>
              <a:off x="0" y="-1"/>
              <a:ext cx="12192000" cy="532435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A19870A7-B093-62E1-CCB3-F2A14DB5D200}"/>
              </a:ext>
            </a:extLst>
          </p:cNvPr>
          <p:cNvGrpSpPr/>
          <p:nvPr/>
        </p:nvGrpSpPr>
        <p:grpSpPr>
          <a:xfrm>
            <a:off x="3598360" y="3856991"/>
            <a:ext cx="2752583" cy="996783"/>
            <a:chOff x="4548833" y="5076288"/>
            <a:chExt cx="3670110" cy="1231916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FC244811-808A-496E-9E09-170521D046BE}"/>
                </a:ext>
              </a:extLst>
            </p:cNvPr>
            <p:cNvGrpSpPr/>
            <p:nvPr/>
          </p:nvGrpSpPr>
          <p:grpSpPr>
            <a:xfrm>
              <a:off x="4548833" y="5076288"/>
              <a:ext cx="3670110" cy="1231916"/>
              <a:chOff x="1015770" y="3242926"/>
              <a:chExt cx="1041630" cy="1329014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CE6391DD-EFFB-5EE2-448D-28F66350A41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449"/>
              <a:stretch/>
            </p:blipFill>
            <p:spPr>
              <a:xfrm>
                <a:off x="1534475" y="3242926"/>
                <a:ext cx="522925" cy="1329014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52724AFD-3430-81B6-8C7A-27D0286D3DD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449"/>
              <a:stretch/>
            </p:blipFill>
            <p:spPr>
              <a:xfrm flipH="1">
                <a:off x="1015770" y="3242926"/>
                <a:ext cx="522925" cy="1329014"/>
              </a:xfrm>
              <a:prstGeom prst="rect">
                <a:avLst/>
              </a:prstGeom>
            </p:spPr>
          </p:pic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BA3D11C-5BD8-682E-C0FE-C195B092C04A}"/>
                </a:ext>
              </a:extLst>
            </p:cNvPr>
            <p:cNvSpPr txBox="1"/>
            <p:nvPr/>
          </p:nvSpPr>
          <p:spPr>
            <a:xfrm>
              <a:off x="4548833" y="5200530"/>
              <a:ext cx="3670110" cy="798795"/>
            </a:xfrm>
            <a:prstGeom prst="rect">
              <a:avLst/>
            </a:prstGeom>
            <a:solidFill>
              <a:srgbClr val="62260B">
                <a:alpha val="0"/>
              </a:srgbClr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8800" b="0">
                  <a:ln w="0"/>
                  <a:solidFill>
                    <a:srgbClr val="CB370F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Berlin Sans FB Demi" panose="020E0802020502020306" pitchFamily="34" charset="0"/>
                </a:defRPr>
              </a:lvl1pPr>
            </a:lstStyle>
            <a:p>
              <a:r>
                <a:rPr lang="en-US" sz="36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Answer </a:t>
              </a:r>
              <a:endParaRPr lang="vi-VN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endParaRPr>
            </a:p>
          </p:txBody>
        </p:sp>
      </p:grpSp>
      <p:pic>
        <p:nvPicPr>
          <p:cNvPr id="17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F71FA11-A805-612D-3A7C-6C0F9CCFFC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8360" y="3856993"/>
            <a:ext cx="2752583" cy="99678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269898C-351B-3CB1-A2DE-D842E65959FB}"/>
              </a:ext>
            </a:extLst>
          </p:cNvPr>
          <p:cNvSpPr/>
          <p:nvPr/>
        </p:nvSpPr>
        <p:spPr>
          <a:xfrm>
            <a:off x="2666590" y="2168420"/>
            <a:ext cx="4033378" cy="6250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ninety thousand dong.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B72AAFB-7A43-66E4-B2CB-5CA6A3EACBE3}"/>
              </a:ext>
            </a:extLst>
          </p:cNvPr>
          <p:cNvSpPr/>
          <p:nvPr/>
        </p:nvSpPr>
        <p:spPr>
          <a:xfrm>
            <a:off x="2514600" y="399817"/>
            <a:ext cx="5185521" cy="18034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lvl="0" eaLnBrk="0" fontAlgn="ctr" hangingPunct="0">
              <a:spcBef>
                <a:spcPct val="0"/>
              </a:spcBef>
              <a:spcAft>
                <a:spcPct val="0"/>
              </a:spcAft>
            </a:pPr>
            <a:endParaRPr lang="en-US" altLang="en-US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B72AAFB-7A43-66E4-B2CB-5CA6A3EACBE3}"/>
              </a:ext>
            </a:extLst>
          </p:cNvPr>
          <p:cNvSpPr/>
          <p:nvPr/>
        </p:nvSpPr>
        <p:spPr>
          <a:xfrm>
            <a:off x="76200" y="-2153"/>
            <a:ext cx="3584028" cy="8029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Guess the answer.</a:t>
            </a:r>
            <a:endParaRPr lang="en-US" alt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397279" y="728375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How much is the </a:t>
            </a:r>
            <a:r>
              <a:rPr lang="en-US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school bag?</a:t>
            </a:r>
            <a:endParaRPr lang="en-US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__________________</a:t>
            </a:r>
            <a:endParaRPr lang="en-US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301" y="832958"/>
            <a:ext cx="1285299" cy="1285299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5962853" y="1967124"/>
            <a:ext cx="10438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9</a:t>
            </a:r>
            <a:r>
              <a:rPr lang="en-US" sz="2400" b="1" dirty="0" smtClean="0"/>
              <a:t>0.000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034978132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838F0848-3B3C-35CF-16A1-4777718D5134}"/>
              </a:ext>
            </a:extLst>
          </p:cNvPr>
          <p:cNvGrpSpPr/>
          <p:nvPr/>
        </p:nvGrpSpPr>
        <p:grpSpPr>
          <a:xfrm>
            <a:off x="6578" y="0"/>
            <a:ext cx="9144000" cy="5143501"/>
            <a:chOff x="0" y="-1"/>
            <a:chExt cx="12192000" cy="685800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63EBFD6-5D2E-7885-679A-4BF26BFB36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633"/>
            <a:stretch/>
          </p:blipFill>
          <p:spPr>
            <a:xfrm>
              <a:off x="0" y="386301"/>
              <a:ext cx="12192000" cy="6471699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D498E13C-46D2-2FD3-D86D-D4ADA6650A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8720"/>
            <a:stretch/>
          </p:blipFill>
          <p:spPr>
            <a:xfrm>
              <a:off x="0" y="-1"/>
              <a:ext cx="12192000" cy="532435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A19870A7-B093-62E1-CCB3-F2A14DB5D200}"/>
              </a:ext>
            </a:extLst>
          </p:cNvPr>
          <p:cNvGrpSpPr/>
          <p:nvPr/>
        </p:nvGrpSpPr>
        <p:grpSpPr>
          <a:xfrm>
            <a:off x="3598360" y="3856991"/>
            <a:ext cx="2752583" cy="996783"/>
            <a:chOff x="4548833" y="5076288"/>
            <a:chExt cx="3670110" cy="1231916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FC244811-808A-496E-9E09-170521D046BE}"/>
                </a:ext>
              </a:extLst>
            </p:cNvPr>
            <p:cNvGrpSpPr/>
            <p:nvPr/>
          </p:nvGrpSpPr>
          <p:grpSpPr>
            <a:xfrm>
              <a:off x="4548833" y="5076288"/>
              <a:ext cx="3670110" cy="1231916"/>
              <a:chOff x="1015770" y="3242926"/>
              <a:chExt cx="1041630" cy="1329014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CE6391DD-EFFB-5EE2-448D-28F66350A41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449"/>
              <a:stretch/>
            </p:blipFill>
            <p:spPr>
              <a:xfrm>
                <a:off x="1534475" y="3242926"/>
                <a:ext cx="522925" cy="1329014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52724AFD-3430-81B6-8C7A-27D0286D3DD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449"/>
              <a:stretch/>
            </p:blipFill>
            <p:spPr>
              <a:xfrm flipH="1">
                <a:off x="1015770" y="3242926"/>
                <a:ext cx="522925" cy="1329014"/>
              </a:xfrm>
              <a:prstGeom prst="rect">
                <a:avLst/>
              </a:prstGeom>
            </p:spPr>
          </p:pic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BA3D11C-5BD8-682E-C0FE-C195B092C04A}"/>
                </a:ext>
              </a:extLst>
            </p:cNvPr>
            <p:cNvSpPr txBox="1"/>
            <p:nvPr/>
          </p:nvSpPr>
          <p:spPr>
            <a:xfrm>
              <a:off x="4548833" y="5200530"/>
              <a:ext cx="3670110" cy="798795"/>
            </a:xfrm>
            <a:prstGeom prst="rect">
              <a:avLst/>
            </a:prstGeom>
            <a:solidFill>
              <a:srgbClr val="62260B">
                <a:alpha val="0"/>
              </a:srgbClr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8800" b="0">
                  <a:ln w="0"/>
                  <a:solidFill>
                    <a:srgbClr val="CB370F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Berlin Sans FB Demi" panose="020E0802020502020306" pitchFamily="34" charset="0"/>
                </a:defRPr>
              </a:lvl1pPr>
            </a:lstStyle>
            <a:p>
              <a:r>
                <a:rPr lang="en-US" sz="36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Answer </a:t>
              </a:r>
              <a:endParaRPr lang="vi-VN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endParaRPr>
            </a:p>
          </p:txBody>
        </p:sp>
      </p:grpSp>
      <p:pic>
        <p:nvPicPr>
          <p:cNvPr id="17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F71FA11-A805-612D-3A7C-6C0F9CCFFC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8360" y="3856993"/>
            <a:ext cx="2752583" cy="99678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269898C-351B-3CB1-A2DE-D842E65959FB}"/>
              </a:ext>
            </a:extLst>
          </p:cNvPr>
          <p:cNvSpPr/>
          <p:nvPr/>
        </p:nvSpPr>
        <p:spPr>
          <a:xfrm>
            <a:off x="2599336" y="2168164"/>
            <a:ext cx="3858792" cy="6250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sixty thousand dong.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B72AAFB-7A43-66E4-B2CB-5CA6A3EACBE3}"/>
              </a:ext>
            </a:extLst>
          </p:cNvPr>
          <p:cNvSpPr/>
          <p:nvPr/>
        </p:nvSpPr>
        <p:spPr>
          <a:xfrm>
            <a:off x="2514600" y="399817"/>
            <a:ext cx="5185521" cy="18034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lvl="0" eaLnBrk="0" fontAlgn="ctr" hangingPunct="0">
              <a:spcBef>
                <a:spcPct val="0"/>
              </a:spcBef>
              <a:spcAft>
                <a:spcPct val="0"/>
              </a:spcAft>
            </a:pPr>
            <a:endParaRPr lang="en-US" altLang="en-US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B72AAFB-7A43-66E4-B2CB-5CA6A3EACBE3}"/>
              </a:ext>
            </a:extLst>
          </p:cNvPr>
          <p:cNvSpPr/>
          <p:nvPr/>
        </p:nvSpPr>
        <p:spPr>
          <a:xfrm>
            <a:off x="76200" y="-2153"/>
            <a:ext cx="3584028" cy="8029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Guess the answer.</a:t>
            </a:r>
            <a:endParaRPr lang="en-US" alt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811B3B60-BDE8-4AA3-A7CB-EB32AD61296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2949" y="810468"/>
            <a:ext cx="1052787" cy="1133255"/>
          </a:xfrm>
          <a:prstGeom prst="roundRect">
            <a:avLst/>
          </a:prstGeom>
          <a:ln w="12700">
            <a:solidFill>
              <a:schemeClr val="accent4"/>
            </a:solidFill>
            <a:prstDash val="dash"/>
          </a:ln>
        </p:spPr>
      </p:pic>
      <p:sp>
        <p:nvSpPr>
          <p:cNvPr id="4" name="Rectangle 3"/>
          <p:cNvSpPr/>
          <p:nvPr/>
        </p:nvSpPr>
        <p:spPr>
          <a:xfrm>
            <a:off x="2397279" y="728375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How much is </a:t>
            </a:r>
            <a:r>
              <a:rPr lang="en-US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the T-shirt?</a:t>
            </a:r>
            <a:endParaRPr lang="en-US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__________________</a:t>
            </a:r>
            <a:endParaRPr lang="en-US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901860" y="1892517"/>
            <a:ext cx="10438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/>
              <a:t>60.000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082198107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3BED3E72-AB2C-4D08-4E3E-5AB1316DD741}"/>
              </a:ext>
            </a:extLst>
          </p:cNvPr>
          <p:cNvGrpSpPr/>
          <p:nvPr/>
        </p:nvGrpSpPr>
        <p:grpSpPr>
          <a:xfrm>
            <a:off x="0" y="-1"/>
            <a:ext cx="9144000" cy="5143501"/>
            <a:chOff x="0" y="-1"/>
            <a:chExt cx="12192000" cy="685800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AAD955F-D085-962C-9D94-DF0D9C8A9F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633"/>
            <a:stretch/>
          </p:blipFill>
          <p:spPr>
            <a:xfrm>
              <a:off x="0" y="386301"/>
              <a:ext cx="12192000" cy="6471699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07A545B-3D6F-492D-BF85-05469DBBD2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8720"/>
            <a:stretch/>
          </p:blipFill>
          <p:spPr>
            <a:xfrm>
              <a:off x="0" y="-1"/>
              <a:ext cx="12192000" cy="532435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2708732" y="1118965"/>
            <a:ext cx="3817976" cy="117724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>
            <a:defPPr>
              <a:defRPr lang="en-US"/>
            </a:defPPr>
            <a:lvl1pPr algn="ctr">
              <a:defRPr sz="3600" b="1">
                <a:solidFill>
                  <a:srgbClr val="0000FF"/>
                </a:solidFill>
              </a:defRPr>
            </a:lvl1pPr>
          </a:lstStyle>
          <a:p>
            <a:r>
              <a:rPr lang="en-US" sz="7200" b="0" dirty="0">
                <a:ln w="0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  <a:solidFill>
                  <a:srgbClr val="CB370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Berlin Sans FB Demi" panose="020E0802020502020306" pitchFamily="34" charset="0"/>
              </a:rPr>
              <a:t>Great!</a:t>
            </a:r>
            <a:endParaRPr lang="vi-VN" sz="7200" b="0" dirty="0">
              <a:ln w="0">
                <a:solidFill>
                  <a:schemeClr val="accent2">
                    <a:lumMod val="20000"/>
                    <a:lumOff val="80000"/>
                  </a:schemeClr>
                </a:solidFill>
              </a:ln>
              <a:solidFill>
                <a:srgbClr val="CB370F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pic>
        <p:nvPicPr>
          <p:cNvPr id="4" name="Picture 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938A8D"/>
              </a:clrFrom>
              <a:clrTo>
                <a:srgbClr val="938A8D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8999" y="4245058"/>
            <a:ext cx="390273" cy="390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365600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ùi Liễu 0968142780">
            <a:extLst>
              <a:ext uri="{FF2B5EF4-FFF2-40B4-BE49-F238E27FC236}">
                <a16:creationId xmlns:a16="http://schemas.microsoft.com/office/drawing/2014/main" id="{EB01FEA5-E320-48D2-9FC0-B18DB097EE6F}"/>
              </a:ext>
            </a:extLst>
          </p:cNvPr>
          <p:cNvSpPr txBox="1"/>
          <p:nvPr/>
        </p:nvSpPr>
        <p:spPr>
          <a:xfrm>
            <a:off x="1184898" y="1428750"/>
            <a:ext cx="6774203" cy="154657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9600" b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Wrap up</a:t>
            </a:r>
          </a:p>
        </p:txBody>
      </p:sp>
    </p:spTree>
    <p:extLst>
      <p:ext uri="{BB962C8B-B14F-4D97-AF65-F5344CB8AC3E}">
        <p14:creationId xmlns:p14="http://schemas.microsoft.com/office/powerpoint/2010/main" val="2108560484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0968142780">
            <a:extLst>
              <a:ext uri="{FF2B5EF4-FFF2-40B4-BE49-F238E27FC236}">
                <a16:creationId xmlns:a16="http://schemas.microsoft.com/office/drawing/2014/main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50384" y="3895585"/>
            <a:ext cx="2372257" cy="885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vi-VN" sz="2000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pen</a:t>
            </a:r>
            <a:r>
              <a:rPr lang="vi-VN" sz="20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/ </a:t>
            </a:r>
            <a:r>
              <a:rPr lang="vi-VN" sz="2000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twenty</a:t>
            </a:r>
            <a:r>
              <a:rPr lang="vi-VN" sz="20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vi-VN" sz="2000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thousand</a:t>
            </a:r>
            <a:r>
              <a:rPr lang="vi-VN" sz="20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dong</a:t>
            </a:r>
            <a:endParaRPr lang="en-US" sz="2000" dirty="0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40" name="0968142780">
            <a:extLst>
              <a:ext uri="{FF2B5EF4-FFF2-40B4-BE49-F238E27FC236}">
                <a16:creationId xmlns:a16="http://schemas.microsoft.com/office/drawing/2014/main" id="{811CF075-274B-AE72-3541-02CF2F6CF853}"/>
              </a:ext>
            </a:extLst>
          </p:cNvPr>
          <p:cNvSpPr txBox="1">
            <a:spLocks/>
          </p:cNvSpPr>
          <p:nvPr/>
        </p:nvSpPr>
        <p:spPr>
          <a:xfrm>
            <a:off x="4530202" y="4291611"/>
            <a:ext cx="2300506" cy="8709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vi-VN" sz="20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T-</a:t>
            </a:r>
            <a:r>
              <a:rPr lang="vi-VN" sz="2000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shirt</a:t>
            </a:r>
            <a:r>
              <a:rPr lang="vi-VN" sz="20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/ </a:t>
            </a:r>
            <a:r>
              <a:rPr lang="vi-VN" sz="2000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fifty</a:t>
            </a:r>
            <a:r>
              <a:rPr lang="vi-VN" sz="20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vi-VN" sz="2000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thousand</a:t>
            </a:r>
            <a:r>
              <a:rPr lang="vi-VN" sz="20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dong</a:t>
            </a:r>
            <a:endParaRPr lang="en-US" sz="2000" dirty="0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41" name="0968142780">
            <a:extLst>
              <a:ext uri="{FF2B5EF4-FFF2-40B4-BE49-F238E27FC236}">
                <a16:creationId xmlns:a16="http://schemas.microsoft.com/office/drawing/2014/main" id="{39055E7F-A573-665B-E2F2-7463B823B591}"/>
              </a:ext>
            </a:extLst>
          </p:cNvPr>
          <p:cNvSpPr txBox="1">
            <a:spLocks/>
          </p:cNvSpPr>
          <p:nvPr/>
        </p:nvSpPr>
        <p:spPr>
          <a:xfrm>
            <a:off x="2320488" y="4283825"/>
            <a:ext cx="2300506" cy="8826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vi-VN" sz="2000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skirt</a:t>
            </a:r>
            <a:r>
              <a:rPr lang="vi-VN" sz="20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/ </a:t>
            </a:r>
            <a:r>
              <a:rPr lang="vi-VN" sz="2000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eighty</a:t>
            </a:r>
            <a:r>
              <a:rPr lang="vi-VN" sz="20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vi-VN" sz="2000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thousand</a:t>
            </a:r>
            <a:r>
              <a:rPr lang="vi-VN" sz="20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dong</a:t>
            </a:r>
            <a:endParaRPr lang="en-US" sz="2000" dirty="0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42" name="0968142780">
            <a:extLst>
              <a:ext uri="{FF2B5EF4-FFF2-40B4-BE49-F238E27FC236}">
                <a16:creationId xmlns:a16="http://schemas.microsoft.com/office/drawing/2014/main" id="{E51EFCB4-9D13-97A6-1488-6E8CFC5D2972}"/>
              </a:ext>
            </a:extLst>
          </p:cNvPr>
          <p:cNvSpPr txBox="1">
            <a:spLocks/>
          </p:cNvSpPr>
          <p:nvPr/>
        </p:nvSpPr>
        <p:spPr>
          <a:xfrm>
            <a:off x="6582462" y="3895585"/>
            <a:ext cx="2496811" cy="749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vi-VN" sz="2000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school</a:t>
            </a:r>
            <a:r>
              <a:rPr lang="vi-VN" sz="20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vi-VN" sz="2000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bag</a:t>
            </a:r>
            <a:r>
              <a:rPr lang="vi-VN" sz="20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/ </a:t>
            </a:r>
            <a:r>
              <a:rPr lang="vi-VN" sz="2000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ninety</a:t>
            </a:r>
            <a:r>
              <a:rPr lang="vi-VN" sz="20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vi-VN" sz="2000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thousand</a:t>
            </a:r>
            <a:r>
              <a:rPr lang="vi-VN" sz="20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dong</a:t>
            </a:r>
            <a:endParaRPr lang="en-US" sz="2000" dirty="0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cxnSp>
        <p:nvCxnSpPr>
          <p:cNvPr id="56" name="0968142780">
            <a:extLst>
              <a:ext uri="{FF2B5EF4-FFF2-40B4-BE49-F238E27FC236}">
                <a16:creationId xmlns:a16="http://schemas.microsoft.com/office/drawing/2014/main" id="{7AF77855-99DA-69DC-80C7-DE4BAC7D3AC8}"/>
              </a:ext>
            </a:extLst>
          </p:cNvPr>
          <p:cNvCxnSpPr>
            <a:cxnSpLocks/>
            <a:stCxn id="20" idx="2"/>
          </p:cNvCxnSpPr>
          <p:nvPr/>
        </p:nvCxnSpPr>
        <p:spPr>
          <a:xfrm flipH="1">
            <a:off x="1600200" y="1907706"/>
            <a:ext cx="3088277" cy="46671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0968142780">
            <a:extLst>
              <a:ext uri="{FF2B5EF4-FFF2-40B4-BE49-F238E27FC236}">
                <a16:creationId xmlns:a16="http://schemas.microsoft.com/office/drawing/2014/main" id="{0063D836-04AC-9CEF-A611-F5C4BB14604A}"/>
              </a:ext>
            </a:extLst>
          </p:cNvPr>
          <p:cNvCxnSpPr>
            <a:cxnSpLocks/>
            <a:stCxn id="20" idx="2"/>
          </p:cNvCxnSpPr>
          <p:nvPr/>
        </p:nvCxnSpPr>
        <p:spPr>
          <a:xfrm flipH="1">
            <a:off x="3657600" y="1907706"/>
            <a:ext cx="1030877" cy="85497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Bùi Liễu 0968142780">
            <a:extLst>
              <a:ext uri="{FF2B5EF4-FFF2-40B4-BE49-F238E27FC236}">
                <a16:creationId xmlns:a16="http://schemas.microsoft.com/office/drawing/2014/main" id="{B5410517-F1C9-351F-5026-09619C527D12}"/>
              </a:ext>
            </a:extLst>
          </p:cNvPr>
          <p:cNvCxnSpPr>
            <a:cxnSpLocks/>
            <a:stCxn id="20" idx="2"/>
          </p:cNvCxnSpPr>
          <p:nvPr/>
        </p:nvCxnSpPr>
        <p:spPr>
          <a:xfrm>
            <a:off x="4688477" y="1907706"/>
            <a:ext cx="950323" cy="85497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Bùi Liễu 0968142780">
            <a:extLst>
              <a:ext uri="{FF2B5EF4-FFF2-40B4-BE49-F238E27FC236}">
                <a16:creationId xmlns:a16="http://schemas.microsoft.com/office/drawing/2014/main" id="{36372F84-E79B-F224-88A9-F9A4270CCDE7}"/>
              </a:ext>
            </a:extLst>
          </p:cNvPr>
          <p:cNvCxnSpPr>
            <a:cxnSpLocks/>
            <a:stCxn id="20" idx="2"/>
          </p:cNvCxnSpPr>
          <p:nvPr/>
        </p:nvCxnSpPr>
        <p:spPr>
          <a:xfrm>
            <a:off x="4688477" y="1907706"/>
            <a:ext cx="2702923" cy="46604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8" name="Bùi liễu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8" r="3368"/>
          <a:stretch/>
        </p:blipFill>
        <p:spPr>
          <a:xfrm>
            <a:off x="264128" y="2456250"/>
            <a:ext cx="2063302" cy="1464747"/>
          </a:xfrm>
          <a:prstGeom prst="roundRect">
            <a:avLst/>
          </a:prstGeom>
          <a:ln w="12700">
            <a:solidFill>
              <a:schemeClr val="accent4"/>
            </a:solidFill>
            <a:prstDash val="dash"/>
          </a:ln>
        </p:spPr>
      </p:pic>
      <p:pic>
        <p:nvPicPr>
          <p:cNvPr id="69" name="096814278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1" r="2851"/>
          <a:stretch/>
        </p:blipFill>
        <p:spPr>
          <a:xfrm>
            <a:off x="2439090" y="2799674"/>
            <a:ext cx="2063303" cy="1464747"/>
          </a:xfrm>
          <a:prstGeom prst="roundRect">
            <a:avLst/>
          </a:prstGeom>
          <a:ln w="12700">
            <a:solidFill>
              <a:schemeClr val="accent4"/>
            </a:solidFill>
            <a:prstDash val="dash"/>
          </a:ln>
        </p:spPr>
      </p:pic>
      <p:pic>
        <p:nvPicPr>
          <p:cNvPr id="23" name="Bùi liễu">
            <a:extLst>
              <a:ext uri="{FF2B5EF4-FFF2-40B4-BE49-F238E27FC236}">
                <a16:creationId xmlns:a16="http://schemas.microsoft.com/office/drawing/2014/main" id="{2459C077-93E2-4DB6-82B3-9E7315C478C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" r="1658"/>
          <a:stretch/>
        </p:blipFill>
        <p:spPr>
          <a:xfrm>
            <a:off x="4648804" y="2794833"/>
            <a:ext cx="2063303" cy="1464747"/>
          </a:xfrm>
          <a:prstGeom prst="roundRect">
            <a:avLst/>
          </a:prstGeom>
          <a:ln w="12700">
            <a:solidFill>
              <a:schemeClr val="accent4"/>
            </a:solidFill>
            <a:prstDash val="dash"/>
          </a:ln>
        </p:spPr>
      </p:pic>
      <p:pic>
        <p:nvPicPr>
          <p:cNvPr id="24" name="0968142780">
            <a:extLst>
              <a:ext uri="{FF2B5EF4-FFF2-40B4-BE49-F238E27FC236}">
                <a16:creationId xmlns:a16="http://schemas.microsoft.com/office/drawing/2014/main" id="{91121691-371C-4218-8F44-01C5754AC04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0" r="370"/>
          <a:stretch/>
        </p:blipFill>
        <p:spPr>
          <a:xfrm>
            <a:off x="6834169" y="2456250"/>
            <a:ext cx="2000578" cy="1464747"/>
          </a:xfrm>
          <a:prstGeom prst="roundRect">
            <a:avLst/>
          </a:prstGeom>
          <a:ln w="12700">
            <a:solidFill>
              <a:schemeClr val="accent4"/>
            </a:solidFill>
            <a:prstDash val="dash"/>
          </a:ln>
        </p:spPr>
      </p:pic>
      <p:pic>
        <p:nvPicPr>
          <p:cNvPr id="17" name="Bùi Liễu 0968142780">
            <a:extLst>
              <a:ext uri="{FF2B5EF4-FFF2-40B4-BE49-F238E27FC236}">
                <a16:creationId xmlns:a16="http://schemas.microsoft.com/office/drawing/2014/main" id="{A99FD7B6-9964-4D9B-91FD-F8CBDCE3C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09" b="4309"/>
          <a:stretch/>
        </p:blipFill>
        <p:spPr bwMode="auto">
          <a:xfrm>
            <a:off x="1759563" y="971550"/>
            <a:ext cx="445651" cy="441611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ùi Liễu 0968142780">
            <a:extLst>
              <a:ext uri="{FF2B5EF4-FFF2-40B4-BE49-F238E27FC236}">
                <a16:creationId xmlns:a16="http://schemas.microsoft.com/office/drawing/2014/main" id="{95C0E19C-2AD9-4DA6-891F-1E66593901BA}"/>
              </a:ext>
            </a:extLst>
          </p:cNvPr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18" b="6918"/>
          <a:stretch/>
        </p:blipFill>
        <p:spPr>
          <a:xfrm>
            <a:off x="6087415" y="1499083"/>
            <a:ext cx="440852" cy="445703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19" name="Bùi Liễu">
            <a:extLst>
              <a:ext uri="{FF2B5EF4-FFF2-40B4-BE49-F238E27FC236}">
                <a16:creationId xmlns:a16="http://schemas.microsoft.com/office/drawing/2014/main" id="{82460AC7-80E2-46B8-B103-936AFA8E35B5}"/>
              </a:ext>
            </a:extLst>
          </p:cNvPr>
          <p:cNvSpPr txBox="1"/>
          <p:nvPr/>
        </p:nvSpPr>
        <p:spPr>
          <a:xfrm>
            <a:off x="2545609" y="1020999"/>
            <a:ext cx="4403253" cy="408623"/>
          </a:xfrm>
          <a:prstGeom prst="wedgeRoundRectCallout">
            <a:avLst>
              <a:gd name="adj1" fmla="val -56987"/>
              <a:gd name="adj2" fmla="val -13870"/>
              <a:gd name="adj3" fmla="val 16667"/>
            </a:avLst>
          </a:prstGeom>
          <a:solidFill>
            <a:srgbClr val="F8B67F"/>
          </a:solidFill>
          <a:ln w="63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How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much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is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the _______?</a:t>
            </a:r>
            <a:endParaRPr lang="en-US" sz="240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Facebook: Bùi Liễu">
            <a:extLst>
              <a:ext uri="{FF2B5EF4-FFF2-40B4-BE49-F238E27FC236}">
                <a16:creationId xmlns:a16="http://schemas.microsoft.com/office/drawing/2014/main" id="{787512DD-E333-4803-A97B-5EAD66B7BE06}"/>
              </a:ext>
            </a:extLst>
          </p:cNvPr>
          <p:cNvSpPr txBox="1"/>
          <p:nvPr/>
        </p:nvSpPr>
        <p:spPr>
          <a:xfrm>
            <a:off x="3572487" y="1499083"/>
            <a:ext cx="2231979" cy="408623"/>
          </a:xfrm>
          <a:prstGeom prst="wedgeRoundRectCallout">
            <a:avLst>
              <a:gd name="adj1" fmla="val 65994"/>
              <a:gd name="adj2" fmla="val -9143"/>
              <a:gd name="adj3" fmla="val 16667"/>
            </a:avLst>
          </a:prstGeom>
          <a:solidFill>
            <a:srgbClr val="F8B67F"/>
          </a:solidFill>
          <a:ln w="63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It’s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_______.</a:t>
            </a:r>
          </a:p>
        </p:txBody>
      </p:sp>
      <p:sp>
        <p:nvSpPr>
          <p:cNvPr id="21" name="Bùi Liễu  0968142780">
            <a:extLst>
              <a:ext uri="{FF2B5EF4-FFF2-40B4-BE49-F238E27FC236}">
                <a16:creationId xmlns:a16="http://schemas.microsoft.com/office/drawing/2014/main" id="{917002C8-F284-4E76-9FB6-D218822746FF}"/>
              </a:ext>
            </a:extLst>
          </p:cNvPr>
          <p:cNvSpPr/>
          <p:nvPr/>
        </p:nvSpPr>
        <p:spPr>
          <a:xfrm>
            <a:off x="3598791" y="87903"/>
            <a:ext cx="1911421" cy="684805"/>
          </a:xfrm>
          <a:prstGeom prst="rect">
            <a:avLst/>
          </a:prstGeom>
          <a:ln>
            <a:noFill/>
          </a:ln>
        </p:spPr>
        <p:txBody>
          <a:bodyPr wrap="none" lIns="68580" tIns="34291" rIns="68580" bIns="34291">
            <a:spAutoFit/>
          </a:bodyPr>
          <a:lstStyle/>
          <a:p>
            <a:pPr algn="ctr"/>
            <a:r>
              <a:rPr lang="vi-VN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  <a:cs typeface="Arial" panose="020B0604020202020204" pitchFamily="34" charset="0"/>
              </a:rPr>
              <a:t>Review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311532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2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  <p:bldP spid="42" grpId="0"/>
      <p:bldP spid="19" grpId="0" animBg="1"/>
      <p:bldP spid="2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EFFAFE"/>
              </a:clrFrom>
              <a:clrTo>
                <a:srgbClr val="EFFA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/>
        </p:blipFill>
        <p:spPr>
          <a:xfrm>
            <a:off x="2209800" y="895350"/>
            <a:ext cx="5125641" cy="2733675"/>
          </a:xfrm>
          <a:prstGeom prst="rect">
            <a:avLst/>
          </a:prstGeom>
        </p:spPr>
      </p:pic>
      <p:sp>
        <p:nvSpPr>
          <p:cNvPr id="3" name="Bùi Liễu 0968142780"/>
          <p:cNvSpPr txBox="1"/>
          <p:nvPr/>
        </p:nvSpPr>
        <p:spPr>
          <a:xfrm>
            <a:off x="2819400" y="2190750"/>
            <a:ext cx="3771899" cy="117724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Warm-up</a:t>
            </a:r>
            <a:r>
              <a:rPr lang="en-US" sz="7200" b="1" dirty="0">
                <a:solidFill>
                  <a:schemeClr val="accent6">
                    <a:lumMod val="75000"/>
                  </a:schemeClr>
                </a:solidFill>
                <a:latin typeface="Berlin Sans FB Demi" panose="020E0802020502020306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19741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/>
          <p:nvPr/>
        </p:nvSpPr>
        <p:spPr>
          <a:xfrm>
            <a:off x="3387206" y="742950"/>
            <a:ext cx="2420243" cy="57150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Homework</a:t>
            </a:r>
            <a:endParaRPr lang="en-US" sz="33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1822720" y="2248046"/>
            <a:ext cx="291830" cy="248055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" name="Right Arrow 3"/>
          <p:cNvSpPr/>
          <p:nvPr/>
        </p:nvSpPr>
        <p:spPr>
          <a:xfrm>
            <a:off x="1822720" y="2808419"/>
            <a:ext cx="291830" cy="248055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86000" y="2000251"/>
            <a:ext cx="7042898" cy="131574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………………………………………..</a:t>
            </a:r>
          </a:p>
          <a:p>
            <a:pPr>
              <a:lnSpc>
                <a:spcPct val="150000"/>
              </a:lnSpc>
            </a:pPr>
            <a:r>
              <a:rPr lang="en-US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………………………………………..</a:t>
            </a:r>
            <a:endParaRPr lang="en-US" sz="2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786504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 descr="D:\LIEU\Soạn lớp 1,2\Ảnh nền đẹp\—Pngtree—hand-drawn simple colored simple brush_4578782 - Sao chép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8853" y="674913"/>
            <a:ext cx="5006294" cy="323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Bùi Liễu 0968142780">
            <a:extLst>
              <a:ext uri="{FF2B5EF4-FFF2-40B4-BE49-F238E27FC236}">
                <a16:creationId xmlns:a16="http://schemas.microsoft.com/office/drawing/2014/main" id="{87B35543-4E76-432C-9F8B-61425C09C71F}"/>
              </a:ext>
            </a:extLst>
          </p:cNvPr>
          <p:cNvSpPr txBox="1"/>
          <p:nvPr/>
        </p:nvSpPr>
        <p:spPr>
          <a:xfrm>
            <a:off x="2445997" y="2290400"/>
            <a:ext cx="4629150" cy="90024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89340347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hanks yo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C9FF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Bùi Liễu 0968142780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>
                  <a:alpha val="0"/>
                </a:srgbClr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833"/>
          <a:stretch/>
        </p:blipFill>
        <p:spPr>
          <a:xfrm>
            <a:off x="1771651" y="316972"/>
            <a:ext cx="5421086" cy="4291694"/>
          </a:xfrm>
          <a:prstGeom prst="rect">
            <a:avLst/>
          </a:prstGeom>
          <a:solidFill>
            <a:srgbClr val="C9FFE4"/>
          </a:solidFill>
        </p:spPr>
      </p:pic>
      <p:sp>
        <p:nvSpPr>
          <p:cNvPr id="7" name="Bùi Liễu 0968142780"/>
          <p:cNvSpPr txBox="1"/>
          <p:nvPr/>
        </p:nvSpPr>
        <p:spPr>
          <a:xfrm>
            <a:off x="2398259" y="2419350"/>
            <a:ext cx="4347481" cy="117724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Let’s play!</a:t>
            </a:r>
            <a:r>
              <a:rPr lang="en-US" sz="7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</a:p>
        </p:txBody>
      </p:sp>
      <p:pic>
        <p:nvPicPr>
          <p:cNvPr id="5" name="Bùi Liễu 096814278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62000" y="88372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095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2121" numSld="11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C9FF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ai. Bùi Liễu 0968142780"/>
          <p:cNvSpPr/>
          <p:nvPr/>
        </p:nvSpPr>
        <p:spPr>
          <a:xfrm>
            <a:off x="5324873" y="1581150"/>
            <a:ext cx="2128435" cy="5334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vi-VN" sz="27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skirt</a:t>
            </a:r>
            <a:endParaRPr lang="ru-RU" sz="27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Bùi Liễu 0968142780"/>
          <p:cNvSpPr/>
          <p:nvPr/>
        </p:nvSpPr>
        <p:spPr>
          <a:xfrm>
            <a:off x="2275224" y="580670"/>
            <a:ext cx="4471655" cy="534110"/>
          </a:xfrm>
          <a:prstGeom prst="roundRect">
            <a:avLst/>
          </a:prstGeom>
          <a:solidFill>
            <a:srgbClr val="FF996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Choose the correct answer.</a:t>
            </a:r>
            <a:endParaRPr lang="ru-RU" sz="2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Sai. Liễu  0968142780"/>
          <p:cNvSpPr/>
          <p:nvPr/>
        </p:nvSpPr>
        <p:spPr>
          <a:xfrm>
            <a:off x="5324873" y="3105150"/>
            <a:ext cx="2128435" cy="5334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vi-VN" sz="27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</a:t>
            </a:r>
            <a:endParaRPr lang="ru-RU" sz="27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Sai. Liễu  0968142780"/>
          <p:cNvSpPr/>
          <p:nvPr/>
        </p:nvSpPr>
        <p:spPr>
          <a:xfrm>
            <a:off x="5313537" y="2334334"/>
            <a:ext cx="2128435" cy="5334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vi-VN" sz="27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hat</a:t>
            </a:r>
            <a:endParaRPr lang="ru-RU" sz="27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Sai. Bùi Liễu 0968142780"/>
          <p:cNvSpPr/>
          <p:nvPr/>
        </p:nvSpPr>
        <p:spPr>
          <a:xfrm>
            <a:off x="5324873" y="3867150"/>
            <a:ext cx="2128435" cy="5334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vi-VN" sz="2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T-</a:t>
            </a:r>
            <a:r>
              <a:rPr lang="vi-VN" sz="27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shirt</a:t>
            </a:r>
            <a:endParaRPr lang="ru-RU" sz="27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7ABC223-C57A-4E3B-BAC4-4B62CAC174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000" y="1847850"/>
            <a:ext cx="3206524" cy="2425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840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99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  <p:bldP spid="12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C9FF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ai. Bùi Liễu 0968142780"/>
          <p:cNvSpPr/>
          <p:nvPr/>
        </p:nvSpPr>
        <p:spPr>
          <a:xfrm>
            <a:off x="5260123" y="3318786"/>
            <a:ext cx="2438399" cy="515119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vi-VN" sz="27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hat</a:t>
            </a:r>
            <a:endParaRPr lang="ru-RU" sz="27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Sai. Liễu  0968142780"/>
          <p:cNvSpPr/>
          <p:nvPr/>
        </p:nvSpPr>
        <p:spPr>
          <a:xfrm>
            <a:off x="5260123" y="2709186"/>
            <a:ext cx="2438399" cy="515119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7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27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skirt</a:t>
            </a:r>
            <a:endParaRPr lang="ru-RU" sz="27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Sai. Liễu  0968142780"/>
          <p:cNvSpPr/>
          <p:nvPr/>
        </p:nvSpPr>
        <p:spPr>
          <a:xfrm>
            <a:off x="5260123" y="2081305"/>
            <a:ext cx="2438399" cy="515119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7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7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T-shirt </a:t>
            </a:r>
            <a:endParaRPr lang="ru-RU" sz="27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Sai. Bùi Liễu 0968142780"/>
          <p:cNvSpPr/>
          <p:nvPr/>
        </p:nvSpPr>
        <p:spPr>
          <a:xfrm>
            <a:off x="5260123" y="1471705"/>
            <a:ext cx="2438399" cy="515119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vi-VN" sz="2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dong</a:t>
            </a:r>
            <a:endParaRPr lang="ru-RU" sz="27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3BF904F-AE53-49E2-9434-C50BE0179B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47800" y="1471705"/>
            <a:ext cx="3280944" cy="2471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175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99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  <p:bldP spid="12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C9FF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ai. Bùi Liễu 0968142780"/>
          <p:cNvSpPr/>
          <p:nvPr/>
        </p:nvSpPr>
        <p:spPr>
          <a:xfrm>
            <a:off x="5200196" y="3409950"/>
            <a:ext cx="2130005" cy="56618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vi-VN" sz="27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hat</a:t>
            </a:r>
            <a:endParaRPr lang="ru-RU" sz="27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Sai. Liễu  0968142780"/>
          <p:cNvSpPr/>
          <p:nvPr/>
        </p:nvSpPr>
        <p:spPr>
          <a:xfrm>
            <a:off x="5200196" y="2767565"/>
            <a:ext cx="2130005" cy="56618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vi-VN" sz="27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toy</a:t>
            </a:r>
            <a:endParaRPr lang="ru-RU" sz="27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Sai. Liễu  0968142780"/>
          <p:cNvSpPr/>
          <p:nvPr/>
        </p:nvSpPr>
        <p:spPr>
          <a:xfrm>
            <a:off x="5200196" y="2114550"/>
            <a:ext cx="2130005" cy="56618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vi-VN" sz="2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T-</a:t>
            </a:r>
            <a:r>
              <a:rPr lang="vi-VN" sz="27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shirt</a:t>
            </a:r>
            <a:endParaRPr lang="ru-RU" sz="27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Sai. Bùi Liễu 0968142780"/>
          <p:cNvSpPr/>
          <p:nvPr/>
        </p:nvSpPr>
        <p:spPr>
          <a:xfrm>
            <a:off x="5200196" y="1428750"/>
            <a:ext cx="2130005" cy="56618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vi-VN" sz="27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skirt</a:t>
            </a:r>
            <a:endParaRPr lang="ru-RU" sz="27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3BF904F-AE53-49E2-9434-C50BE0179B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76400" y="1663906"/>
            <a:ext cx="2777540" cy="2207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856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99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  <p:bldP spid="12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C9FF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ai. Bùi Liễu 0968142780"/>
          <p:cNvSpPr/>
          <p:nvPr/>
        </p:nvSpPr>
        <p:spPr>
          <a:xfrm>
            <a:off x="4951030" y="2038350"/>
            <a:ext cx="3209912" cy="50690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vi-VN" sz="2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T-</a:t>
            </a:r>
            <a:r>
              <a:rPr lang="vi-VN" sz="27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shirt</a:t>
            </a:r>
            <a:endParaRPr lang="ru-RU" sz="27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Sai. Liễu  0968142780"/>
          <p:cNvSpPr/>
          <p:nvPr/>
        </p:nvSpPr>
        <p:spPr>
          <a:xfrm>
            <a:off x="4951030" y="3867150"/>
            <a:ext cx="3209912" cy="50690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vi-VN" sz="27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</a:t>
            </a:r>
            <a:endParaRPr lang="ru-RU" sz="27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Sai. Liễu  0968142780"/>
          <p:cNvSpPr/>
          <p:nvPr/>
        </p:nvSpPr>
        <p:spPr>
          <a:xfrm>
            <a:off x="4951030" y="2647950"/>
            <a:ext cx="3209912" cy="50690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vi-VN" sz="27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skirt</a:t>
            </a:r>
            <a:endParaRPr lang="ru-RU" sz="27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Sai. Bùi Liễu 0968142780"/>
          <p:cNvSpPr/>
          <p:nvPr/>
        </p:nvSpPr>
        <p:spPr>
          <a:xfrm>
            <a:off x="4951030" y="3257550"/>
            <a:ext cx="3209912" cy="50690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vi-VN" sz="27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school</a:t>
            </a:r>
            <a:r>
              <a:rPr lang="vi-VN" sz="2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7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bag</a:t>
            </a:r>
            <a:endParaRPr lang="ru-RU" sz="27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54D27D-2738-41B1-9438-AB3D2C7F72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3000" y="2256430"/>
            <a:ext cx="2971063" cy="200223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D144735-AB9A-487E-AF57-398BF53CF896}"/>
              </a:ext>
            </a:extLst>
          </p:cNvPr>
          <p:cNvSpPr txBox="1"/>
          <p:nvPr/>
        </p:nvSpPr>
        <p:spPr>
          <a:xfrm>
            <a:off x="1828800" y="756898"/>
            <a:ext cx="5984994" cy="90024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vi-VN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Lucy</a:t>
            </a:r>
            <a:r>
              <a:rPr lang="vi-VN" sz="26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How</a:t>
            </a:r>
            <a:r>
              <a:rPr lang="vi-VN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much</a:t>
            </a:r>
            <a:r>
              <a:rPr lang="vi-VN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vi-VN" sz="2600" b="1" dirty="0">
                <a:latin typeface="Arial" panose="020B0604020202020204" pitchFamily="34" charset="0"/>
                <a:cs typeface="Arial" panose="020B0604020202020204" pitchFamily="34" charset="0"/>
              </a:rPr>
              <a:t> the _____?</a:t>
            </a:r>
          </a:p>
          <a:p>
            <a:r>
              <a:rPr lang="vi-VN" sz="2600" b="1" dirty="0">
                <a:latin typeface="Arial" panose="020B0604020202020204" pitchFamily="34" charset="0"/>
                <a:cs typeface="Arial" panose="020B0604020202020204" pitchFamily="34" charset="0"/>
              </a:rPr>
              <a:t>Nam: </a:t>
            </a:r>
            <a:r>
              <a:rPr lang="vi-VN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It’s</a:t>
            </a:r>
            <a:r>
              <a:rPr lang="vi-VN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vi-VN" sz="2600" b="1" dirty="0">
                <a:latin typeface="Arial" panose="020B0604020202020204" pitchFamily="34" charset="0"/>
                <a:cs typeface="Arial" panose="020B0604020202020204" pitchFamily="34" charset="0"/>
              </a:rPr>
              <a:t>ty </a:t>
            </a:r>
            <a:r>
              <a:rPr lang="vi-VN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thousand</a:t>
            </a:r>
            <a:r>
              <a:rPr lang="vi-VN" sz="2600" b="1" dirty="0">
                <a:latin typeface="Arial" panose="020B0604020202020204" pitchFamily="34" charset="0"/>
                <a:cs typeface="Arial" panose="020B0604020202020204" pitchFamily="34" charset="0"/>
              </a:rPr>
              <a:t> dong.</a:t>
            </a:r>
            <a:endParaRPr lang="en-US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6518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99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  <p:bldP spid="12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C9FF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ai. Bùi Liễu 0968142780"/>
          <p:cNvSpPr/>
          <p:nvPr/>
        </p:nvSpPr>
        <p:spPr>
          <a:xfrm>
            <a:off x="4733065" y="1730631"/>
            <a:ext cx="3209912" cy="57603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vi-VN" sz="2700" dirty="0" err="1">
                <a:solidFill>
                  <a:schemeClr val="tx1"/>
                </a:solidFill>
                <a:cs typeface="Arial" panose="020B0604020202020204" pitchFamily="34" charset="0"/>
              </a:rPr>
              <a:t>pencil</a:t>
            </a:r>
            <a:r>
              <a:rPr lang="vi-VN" sz="2700" dirty="0">
                <a:solidFill>
                  <a:schemeClr val="tx1"/>
                </a:solidFill>
                <a:cs typeface="Arial" panose="020B0604020202020204" pitchFamily="34" charset="0"/>
              </a:rPr>
              <a:t> / </a:t>
            </a:r>
            <a:r>
              <a:rPr lang="vi-VN" sz="2700" dirty="0" err="1">
                <a:solidFill>
                  <a:schemeClr val="tx1"/>
                </a:solidFill>
                <a:cs typeface="Arial" panose="020B0604020202020204" pitchFamily="34" charset="0"/>
              </a:rPr>
              <a:t>twenty</a:t>
            </a:r>
            <a:endParaRPr lang="ru-RU" sz="27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Sai. Liễu  0968142780"/>
          <p:cNvSpPr/>
          <p:nvPr/>
        </p:nvSpPr>
        <p:spPr>
          <a:xfrm>
            <a:off x="4733065" y="3102231"/>
            <a:ext cx="3209912" cy="57603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vi-VN" sz="2700" dirty="0" err="1">
                <a:solidFill>
                  <a:schemeClr val="tx1"/>
                </a:solidFill>
                <a:cs typeface="Arial" panose="020B0604020202020204" pitchFamily="34" charset="0"/>
              </a:rPr>
              <a:t>pen</a:t>
            </a:r>
            <a:r>
              <a:rPr lang="vi-VN" sz="2700" dirty="0">
                <a:solidFill>
                  <a:schemeClr val="tx1"/>
                </a:solidFill>
                <a:cs typeface="Arial" panose="020B0604020202020204" pitchFamily="34" charset="0"/>
              </a:rPr>
              <a:t> / </a:t>
            </a:r>
            <a:r>
              <a:rPr lang="vi-VN" sz="2700" dirty="0" err="1">
                <a:solidFill>
                  <a:schemeClr val="tx1"/>
                </a:solidFill>
                <a:cs typeface="Arial" panose="020B0604020202020204" pitchFamily="34" charset="0"/>
              </a:rPr>
              <a:t>twelve</a:t>
            </a:r>
            <a:endParaRPr lang="ru-RU" sz="27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Sai. Liễu  0968142780"/>
          <p:cNvSpPr/>
          <p:nvPr/>
        </p:nvSpPr>
        <p:spPr>
          <a:xfrm>
            <a:off x="4733065" y="3788031"/>
            <a:ext cx="3209912" cy="57603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vi-VN" sz="27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skirt</a:t>
            </a:r>
            <a:r>
              <a:rPr lang="vi-VN" sz="2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vi-VN" sz="27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eighty</a:t>
            </a:r>
            <a:endParaRPr lang="ru-RU" sz="27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Sai. Bùi Liễu 0968142780"/>
          <p:cNvSpPr/>
          <p:nvPr/>
        </p:nvSpPr>
        <p:spPr>
          <a:xfrm>
            <a:off x="4733065" y="2416431"/>
            <a:ext cx="3209912" cy="57603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vi-VN" sz="27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</a:t>
            </a:r>
            <a:r>
              <a:rPr lang="vi-VN" sz="2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vi-VN" sz="27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twenty</a:t>
            </a:r>
            <a:endParaRPr lang="ru-RU" sz="27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C81F60D-85B9-40C9-B776-612E64AA45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3000" y="2133988"/>
            <a:ext cx="2885056" cy="191016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02839BB-2AB2-4201-8A61-8BB51433894E}"/>
              </a:ext>
            </a:extLst>
          </p:cNvPr>
          <p:cNvSpPr txBox="1"/>
          <p:nvPr/>
        </p:nvSpPr>
        <p:spPr>
          <a:xfrm>
            <a:off x="1740568" y="501070"/>
            <a:ext cx="5984994" cy="90024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vi-VN" sz="2600" b="1" dirty="0">
                <a:latin typeface="Arial" panose="020B0604020202020204" pitchFamily="34" charset="0"/>
                <a:cs typeface="Arial" panose="020B0604020202020204" pitchFamily="34" charset="0"/>
              </a:rPr>
              <a:t>Linh: </a:t>
            </a:r>
            <a:r>
              <a:rPr lang="vi-VN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How</a:t>
            </a:r>
            <a:r>
              <a:rPr lang="vi-VN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much</a:t>
            </a:r>
            <a:r>
              <a:rPr lang="vi-VN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vi-VN" sz="2600" b="1" dirty="0">
                <a:latin typeface="Arial" panose="020B0604020202020204" pitchFamily="34" charset="0"/>
                <a:cs typeface="Arial" panose="020B0604020202020204" pitchFamily="34" charset="0"/>
              </a:rPr>
              <a:t> the _____?</a:t>
            </a:r>
          </a:p>
          <a:p>
            <a:r>
              <a:rPr lang="vi-VN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Bill</a:t>
            </a:r>
            <a:r>
              <a:rPr lang="vi-VN" sz="26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It’s</a:t>
            </a:r>
            <a:r>
              <a:rPr lang="vi-VN" sz="2600" b="1" dirty="0">
                <a:latin typeface="Arial" panose="020B0604020202020204" pitchFamily="34" charset="0"/>
                <a:cs typeface="Arial" panose="020B0604020202020204" pitchFamily="34" charset="0"/>
              </a:rPr>
              <a:t> ______ </a:t>
            </a:r>
            <a:r>
              <a:rPr lang="vi-VN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thousand</a:t>
            </a:r>
            <a:r>
              <a:rPr lang="vi-VN" sz="2600" b="1" dirty="0">
                <a:latin typeface="Arial" panose="020B0604020202020204" pitchFamily="34" charset="0"/>
                <a:cs typeface="Arial" panose="020B0604020202020204" pitchFamily="34" charset="0"/>
              </a:rPr>
              <a:t> dong.</a:t>
            </a:r>
            <a:endParaRPr lang="en-US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4175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99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  <p:bldP spid="12" grpId="0" animBg="1"/>
      <p:bldP spid="1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2921</TotalTime>
  <Words>550</Words>
  <Application>Microsoft Office PowerPoint</Application>
  <PresentationFormat>On-screen Show (16:9)</PresentationFormat>
  <Paragraphs>142</Paragraphs>
  <Slides>31</Slides>
  <Notes>1</Notes>
  <HiddenSlides>0</HiddenSlides>
  <MMClips>7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9" baseType="lpstr">
      <vt:lpstr>Berlin Sans FB Demi</vt:lpstr>
      <vt:lpstr>Arial</vt:lpstr>
      <vt:lpstr>Fredoka One</vt:lpstr>
      <vt:lpstr>Berlin Sans FB</vt:lpstr>
      <vt:lpstr>Calibri</vt:lpstr>
      <vt:lpstr>Comic Sans MS</vt:lpstr>
      <vt:lpstr>Kirang Haerang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Bùi Liễu 09681421780</dc:creator>
  <cp:lastModifiedBy>ADMIN</cp:lastModifiedBy>
  <cp:revision>442</cp:revision>
  <dcterms:created xsi:type="dcterms:W3CDTF">2006-08-16T00:00:00Z</dcterms:created>
  <dcterms:modified xsi:type="dcterms:W3CDTF">2024-04-25T02:30:56Z</dcterms:modified>
</cp:coreProperties>
</file>