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51" r:id="rId2"/>
    <p:sldId id="258" r:id="rId3"/>
    <p:sldId id="296" r:id="rId4"/>
    <p:sldId id="259" r:id="rId5"/>
    <p:sldId id="295" r:id="rId6"/>
    <p:sldId id="285" r:id="rId7"/>
    <p:sldId id="348" r:id="rId8"/>
    <p:sldId id="263" r:id="rId9"/>
    <p:sldId id="298" r:id="rId10"/>
    <p:sldId id="264" r:id="rId11"/>
    <p:sldId id="299" r:id="rId12"/>
    <p:sldId id="266" r:id="rId13"/>
    <p:sldId id="269" r:id="rId14"/>
    <p:sldId id="267" r:id="rId15"/>
    <p:sldId id="268" r:id="rId16"/>
    <p:sldId id="273" r:id="rId17"/>
    <p:sldId id="350" r:id="rId18"/>
    <p:sldId id="304" r:id="rId19"/>
    <p:sldId id="274" r:id="rId20"/>
    <p:sldId id="305" r:id="rId21"/>
    <p:sldId id="276" r:id="rId22"/>
    <p:sldId id="287" r:id="rId23"/>
    <p:sldId id="280" r:id="rId24"/>
    <p:sldId id="292" r:id="rId25"/>
    <p:sldId id="282" r:id="rId26"/>
    <p:sldId id="278" r:id="rId27"/>
    <p:sldId id="347" r:id="rId28"/>
    <p:sldId id="277"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DE"/>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t>11/30/2025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t>‹#›</a:t>
            </a:fld>
            <a:endParaRPr lang="en-US"/>
          </a:p>
        </p:txBody>
      </p:sp>
    </p:spTree>
    <p:extLst>
      <p:ext uri="{BB962C8B-B14F-4D97-AF65-F5344CB8AC3E}">
        <p14:creationId xmlns:p14="http://schemas.microsoft.com/office/powerpoint/2010/main" val="364896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22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0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76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88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62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35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68964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35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2025/11/30</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140975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8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1EAE9-C7D2-5E1B-7A2B-F879FD4FC8D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13641" y="0"/>
            <a:ext cx="1746323" cy="1746323"/>
          </a:xfrm>
          <a:prstGeom prst="rect">
            <a:avLst/>
          </a:prstGeom>
        </p:spPr>
      </p:pic>
      <p:pic>
        <p:nvPicPr>
          <p:cNvPr id="4" name="Picture 3">
            <a:extLst>
              <a:ext uri="{FF2B5EF4-FFF2-40B4-BE49-F238E27FC236}">
                <a16:creationId xmlns:a16="http://schemas.microsoft.com/office/drawing/2014/main" id="{42D89FA5-2774-A585-6D95-3725DD978E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265920" y="-4359349"/>
            <a:ext cx="2073349" cy="2073349"/>
          </a:xfrm>
          <a:prstGeom prst="rect">
            <a:avLst/>
          </a:prstGeom>
        </p:spPr>
      </p:pic>
    </p:spTree>
    <p:extLst>
      <p:ext uri="{BB962C8B-B14F-4D97-AF65-F5344CB8AC3E}">
        <p14:creationId xmlns:p14="http://schemas.microsoft.com/office/powerpoint/2010/main" val="59328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B1404A6-07EE-AF90-B5E6-A738501AE5EC}"/>
              </a:ext>
            </a:extLst>
          </p:cNvPr>
          <p:cNvPicPr>
            <a:picLocks noChangeAspect="1"/>
          </p:cNvPicPr>
          <p:nvPr/>
        </p:nvPicPr>
        <p:blipFill>
          <a:blip r:embed="rId2"/>
          <a:stretch>
            <a:fillRect/>
          </a:stretch>
        </p:blipFill>
        <p:spPr>
          <a:xfrm>
            <a:off x="0" y="0"/>
            <a:ext cx="12192000" cy="6858000"/>
          </a:xfrm>
          <a:prstGeom prst="rect">
            <a:avLst/>
          </a:prstGeom>
        </p:spPr>
      </p:pic>
      <p:sp>
        <p:nvSpPr>
          <p:cNvPr id="3" name="Hộp Văn bản 2">
            <a:extLst>
              <a:ext uri="{FF2B5EF4-FFF2-40B4-BE49-F238E27FC236}">
                <a16:creationId xmlns:a16="http://schemas.microsoft.com/office/drawing/2014/main" id="{3A6305B0-9E35-340D-6BE4-32A22EC4F30D}"/>
              </a:ext>
            </a:extLst>
          </p:cNvPr>
          <p:cNvSpPr txBox="1"/>
          <p:nvPr/>
        </p:nvSpPr>
        <p:spPr>
          <a:xfrm>
            <a:off x="2704782" y="740511"/>
            <a:ext cx="7153497" cy="584775"/>
          </a:xfrm>
          <a:prstGeom prst="rect">
            <a:avLst/>
          </a:prstGeom>
          <a:noFill/>
        </p:spPr>
        <p:txBody>
          <a:bodyPr wrap="none" rtlCol="0">
            <a:spAutoFit/>
          </a:bodyPr>
          <a:lstStyle/>
          <a:p>
            <a:r>
              <a:rPr lang="vi-VN" sz="3200" b="1" dirty="0">
                <a:solidFill>
                  <a:srgbClr val="FF0000"/>
                </a:solidFill>
                <a:latin typeface="+mj-lt"/>
              </a:rPr>
              <a:t>TRƯỜNG TIỂU HỌC LÊ NGỌC HÂN</a:t>
            </a:r>
          </a:p>
        </p:txBody>
      </p:sp>
      <p:sp>
        <p:nvSpPr>
          <p:cNvPr id="4" name="Hộp Văn bản 3">
            <a:extLst>
              <a:ext uri="{FF2B5EF4-FFF2-40B4-BE49-F238E27FC236}">
                <a16:creationId xmlns:a16="http://schemas.microsoft.com/office/drawing/2014/main" id="{B11BF5DC-57C1-1A25-A2F7-FC39970111D8}"/>
              </a:ext>
            </a:extLst>
          </p:cNvPr>
          <p:cNvSpPr txBox="1"/>
          <p:nvPr/>
        </p:nvSpPr>
        <p:spPr>
          <a:xfrm>
            <a:off x="1257573" y="2374865"/>
            <a:ext cx="10047914" cy="1569660"/>
          </a:xfrm>
          <a:prstGeom prst="rect">
            <a:avLst/>
          </a:prstGeom>
          <a:noFill/>
        </p:spPr>
        <p:txBody>
          <a:bodyPr wrap="square" rtlCol="0">
            <a:spAutoFit/>
          </a:bodyPr>
          <a:lstStyle/>
          <a:p>
            <a:pPr algn="ctr"/>
            <a:r>
              <a:rPr lang="vi-VN" sz="3200" b="1" dirty="0">
                <a:solidFill>
                  <a:schemeClr val="accent1">
                    <a:lumMod val="75000"/>
                  </a:schemeClr>
                </a:solidFill>
                <a:latin typeface="+mj-lt"/>
              </a:rPr>
              <a:t>TIẾNG VIỆT LỚP 5</a:t>
            </a:r>
          </a:p>
          <a:p>
            <a:pPr algn="ctr"/>
            <a:r>
              <a:rPr lang="vi-VN" sz="3200" b="1" dirty="0">
                <a:solidFill>
                  <a:schemeClr val="accent4"/>
                </a:solidFill>
                <a:latin typeface="+mj-lt"/>
              </a:rPr>
              <a:t>BÀI 12: NHỮNG HÒN ĐẢO TRÊN VỊNH HẠ LONG</a:t>
            </a:r>
          </a:p>
          <a:p>
            <a:pPr algn="ctr"/>
            <a:r>
              <a:rPr lang="vi-VN" sz="3200" b="1" dirty="0">
                <a:solidFill>
                  <a:schemeClr val="accent4"/>
                </a:solidFill>
                <a:latin typeface="+mj-lt"/>
              </a:rPr>
              <a:t>(TIẾT 1)</a:t>
            </a:r>
          </a:p>
        </p:txBody>
      </p:sp>
      <p:sp>
        <p:nvSpPr>
          <p:cNvPr id="5" name="Hộp Văn bản 4">
            <a:extLst>
              <a:ext uri="{FF2B5EF4-FFF2-40B4-BE49-F238E27FC236}">
                <a16:creationId xmlns:a16="http://schemas.microsoft.com/office/drawing/2014/main" id="{FD88FAED-0D96-ACAD-8BAF-1F5B5F6F0D2E}"/>
              </a:ext>
            </a:extLst>
          </p:cNvPr>
          <p:cNvSpPr txBox="1"/>
          <p:nvPr/>
        </p:nvSpPr>
        <p:spPr>
          <a:xfrm>
            <a:off x="5784477" y="4874834"/>
            <a:ext cx="6407523" cy="830997"/>
          </a:xfrm>
          <a:prstGeom prst="rect">
            <a:avLst/>
          </a:prstGeom>
          <a:noFill/>
        </p:spPr>
        <p:txBody>
          <a:bodyPr wrap="none" rtlCol="0">
            <a:spAutoFit/>
          </a:bodyPr>
          <a:lstStyle/>
          <a:p>
            <a:r>
              <a:rPr lang="vi-VN" sz="2400" b="1" i="1" dirty="0">
                <a:latin typeface="+mj-lt"/>
              </a:rPr>
              <a:t>Giáo viên: Vùi Thị Chung</a:t>
            </a:r>
          </a:p>
          <a:p>
            <a:r>
              <a:rPr lang="vi-VN" sz="2400" b="1" i="1" dirty="0">
                <a:latin typeface="+mj-lt"/>
              </a:rPr>
              <a:t>Đơn vị công tác: Trường Tiểu học Lê Ngọc Hân </a:t>
            </a:r>
          </a:p>
        </p:txBody>
      </p:sp>
    </p:spTree>
    <p:extLst>
      <p:ext uri="{BB962C8B-B14F-4D97-AF65-F5344CB8AC3E}">
        <p14:creationId xmlns:p14="http://schemas.microsoft.com/office/powerpoint/2010/main" val="2567405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4"/>
            <a:ext cx="11539942" cy="2074636"/>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281" y="708677"/>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895034" y="708677"/>
            <a:ext cx="11285103" cy="1569660"/>
          </a:xfrm>
          <a:prstGeom prst="rect">
            <a:avLst/>
          </a:prstGeom>
        </p:spPr>
        <p:txBody>
          <a:bodyPr wrap="square">
            <a:spAutoFit/>
          </a:bodyPr>
          <a:lstStyle/>
          <a:p>
            <a:pPr lvl="0">
              <a:defRPr/>
            </a:pP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p:txBody>
      </p:sp>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486" y="2725579"/>
            <a:ext cx="10617200" cy="3877239"/>
          </a:xfrm>
          <a:prstGeom prst="rect">
            <a:avLst/>
          </a:prstGeom>
        </p:spPr>
      </p:pic>
      <p:sp>
        <p:nvSpPr>
          <p:cNvPr id="3" name="TextBox 2"/>
          <p:cNvSpPr txBox="1"/>
          <p:nvPr/>
        </p:nvSpPr>
        <p:spPr>
          <a:xfrm>
            <a:off x="1596952" y="2792424"/>
            <a:ext cx="10122737" cy="2677656"/>
          </a:xfrm>
          <a:prstGeom prst="rect">
            <a:avLst/>
          </a:prstGeom>
          <a:noFill/>
        </p:spPr>
        <p:txBody>
          <a:bodyPr wrap="square" rtlCol="0">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776521" y="2811963"/>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9" name="Arrow: Right 8">
            <a:extLst>
              <a:ext uri="{FF2B5EF4-FFF2-40B4-BE49-F238E27FC236}">
                <a16:creationId xmlns:a16="http://schemas.microsoft.com/office/drawing/2014/main" id="{6A931311-68B6-835E-8081-3609A203E08D}"/>
              </a:ext>
            </a:extLst>
          </p:cNvPr>
          <p:cNvSpPr/>
          <p:nvPr/>
        </p:nvSpPr>
        <p:spPr>
          <a:xfrm>
            <a:off x="1181443" y="5784113"/>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6E83DD3-07B8-812E-31C4-FF1F981D7FF4}"/>
              </a:ext>
            </a:extLst>
          </p:cNvPr>
          <p:cNvSpPr txBox="1"/>
          <p:nvPr/>
        </p:nvSpPr>
        <p:spPr>
          <a:xfrm>
            <a:off x="2723163" y="5550196"/>
            <a:ext cx="9090837" cy="954107"/>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rPr>
              <a:t>Miêu tả bao quát toàn cảnh trên vịnh Hạ Long và miêu tả hình dáng một số đảo có hình dáng đặc biệt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3" grpId="0"/>
      <p:bldP spid="43" grpId="0" animBg="1"/>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58" y="1093866"/>
            <a:ext cx="11539942" cy="380774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4</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p:txBody>
      </p:sp>
      <p:sp>
        <p:nvSpPr>
          <p:cNvPr id="5" name="Arrow: Right 4">
            <a:extLst>
              <a:ext uri="{FF2B5EF4-FFF2-40B4-BE49-F238E27FC236}">
                <a16:creationId xmlns:a16="http://schemas.microsoft.com/office/drawing/2014/main" id="{09F93FBD-662C-1DD7-8677-FA53612C313F}"/>
              </a:ext>
            </a:extLst>
          </p:cNvPr>
          <p:cNvSpPr/>
          <p:nvPr/>
        </p:nvSpPr>
        <p:spPr>
          <a:xfrm>
            <a:off x="1032587" y="3604438"/>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7FD4BA0-7109-A748-3634-D7988DB50E7D}"/>
              </a:ext>
            </a:extLst>
          </p:cNvPr>
          <p:cNvSpPr txBox="1"/>
          <p:nvPr/>
        </p:nvSpPr>
        <p:spPr>
          <a:xfrm>
            <a:off x="2555817" y="3081589"/>
            <a:ext cx="9090837" cy="1569660"/>
          </a:xfrm>
          <a:prstGeom prst="rect">
            <a:avLst/>
          </a:prstGeom>
          <a:noFill/>
        </p:spPr>
        <p:txBody>
          <a:bodyPr wrap="square" rtlCol="0">
            <a:spAutoFit/>
          </a:bodyPr>
          <a:lstStyle/>
          <a:p>
            <a:pPr lvl="0" algn="just">
              <a:defRPr/>
            </a:pPr>
            <a:r>
              <a:rPr lang="vi-VN" sz="3200" b="1" dirty="0">
                <a:solidFill>
                  <a:srgbClr val="FF0000"/>
                </a:solidFill>
              </a:rPr>
              <a:t>Ấn tượng và cảm xúc của tác giả trước vẻ đẹp kỳ vĩ, sống động và huyền ảo của vịnh Hạ Long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536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200 Hình Nền PowerPoint Thuyết Trình Đẹp - Đề án 2020 - Tổng Hợp Chia Sẻ  Hình ảnh, Tranh Vẽ, Biểu Mẫu Trong Lĩnh Vực Giáo Dục">
            <a:extLst>
              <a:ext uri="{FF2B5EF4-FFF2-40B4-BE49-F238E27FC236}">
                <a16:creationId xmlns:a16="http://schemas.microsoft.com/office/drawing/2014/main" id="{CB352767-1E53-EF2B-0FFE-00B68B3A2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4" y="-13049"/>
            <a:ext cx="12218914" cy="6833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4"/>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5"/>
          <a:srcRect/>
          <a:stretch>
            <a:fillRect/>
          </a:stretch>
        </p:blipFill>
        <p:spPr>
          <a:xfrm>
            <a:off x="3664924" y="-844732"/>
            <a:ext cx="7190563" cy="6858000"/>
          </a:xfrm>
          <a:prstGeom prst="rect">
            <a:avLst/>
          </a:prstGeom>
        </p:spPr>
      </p:pic>
      <p:grpSp>
        <p:nvGrpSpPr>
          <p:cNvPr id="20" name="Group 19"/>
          <p:cNvGrpSpPr/>
          <p:nvPr/>
        </p:nvGrpSpPr>
        <p:grpSpPr>
          <a:xfrm>
            <a:off x="2613849" y="-330949"/>
            <a:ext cx="6863322" cy="2320064"/>
            <a:chOff x="1563554" y="-14377"/>
            <a:chExt cx="9458111" cy="3318082"/>
          </a:xfrm>
        </p:grpSpPr>
        <p:pic>
          <p:nvPicPr>
            <p:cNvPr id="21" name="图片 5" descr="黑暗里有星球&#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sp>
        <p:nvSpPr>
          <p:cNvPr id="2" name="Hình chữ nhật 1">
            <a:extLst>
              <a:ext uri="{FF2B5EF4-FFF2-40B4-BE49-F238E27FC236}">
                <a16:creationId xmlns:a16="http://schemas.microsoft.com/office/drawing/2014/main" id="{26963F58-E3AC-C84E-23B1-63FFCE788E10}"/>
              </a:ext>
            </a:extLst>
          </p:cNvPr>
          <p:cNvSpPr/>
          <p:nvPr/>
        </p:nvSpPr>
        <p:spPr>
          <a:xfrm>
            <a:off x="921098" y="2224268"/>
            <a:ext cx="3927023" cy="7200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200000"/>
              </a:lnSpc>
            </a:pPr>
            <a:r>
              <a:rPr lang="vi-VN" sz="3600" b="1" dirty="0">
                <a:solidFill>
                  <a:srgbClr val="00B050"/>
                </a:solidFill>
                <a:latin typeface="+mj-lt"/>
                <a:ea typeface="Cambria" panose="02040503050406030204" pitchFamily="18" charset="0"/>
                <a:cs typeface="Times New Roman" panose="02020603050405020304" pitchFamily="18" charset="0"/>
              </a:rPr>
              <a:t>ngăn khơi với lộng</a:t>
            </a:r>
          </a:p>
          <a:p>
            <a:pPr algn="ctr"/>
            <a:endParaRPr lang="vi-VN" dirty="0"/>
          </a:p>
        </p:txBody>
      </p:sp>
      <p:sp>
        <p:nvSpPr>
          <p:cNvPr id="3" name="Hình chữ nhật 2">
            <a:extLst>
              <a:ext uri="{FF2B5EF4-FFF2-40B4-BE49-F238E27FC236}">
                <a16:creationId xmlns:a16="http://schemas.microsoft.com/office/drawing/2014/main" id="{A25C11C6-3E97-95C3-C6E6-5CFDFBA2CDA2}"/>
              </a:ext>
            </a:extLst>
          </p:cNvPr>
          <p:cNvSpPr/>
          <p:nvPr/>
        </p:nvSpPr>
        <p:spPr>
          <a:xfrm>
            <a:off x="630351" y="3644774"/>
            <a:ext cx="4508518" cy="154797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nối mặt biển với chân trời</a:t>
            </a:r>
          </a:p>
        </p:txBody>
      </p:sp>
      <p:sp>
        <p:nvSpPr>
          <p:cNvPr id="10" name="Hình chữ nhật 9">
            <a:extLst>
              <a:ext uri="{FF2B5EF4-FFF2-40B4-BE49-F238E27FC236}">
                <a16:creationId xmlns:a16="http://schemas.microsoft.com/office/drawing/2014/main" id="{58E4BC3A-EB1B-A1BD-EEC6-57C0FF8E266D}"/>
              </a:ext>
            </a:extLst>
          </p:cNvPr>
          <p:cNvSpPr/>
          <p:nvPr/>
        </p:nvSpPr>
        <p:spPr>
          <a:xfrm>
            <a:off x="6475382" y="1905533"/>
            <a:ext cx="3927023" cy="7200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lúc neo thuyền</a:t>
            </a:r>
          </a:p>
        </p:txBody>
      </p:sp>
      <p:sp>
        <p:nvSpPr>
          <p:cNvPr id="11" name="Hình chữ nhật 10">
            <a:extLst>
              <a:ext uri="{FF2B5EF4-FFF2-40B4-BE49-F238E27FC236}">
                <a16:creationId xmlns:a16="http://schemas.microsoft.com/office/drawing/2014/main" id="{5C5FF102-B584-C2CA-86B2-FD5E947C45B0}"/>
              </a:ext>
            </a:extLst>
          </p:cNvPr>
          <p:cNvSpPr/>
          <p:nvPr/>
        </p:nvSpPr>
        <p:spPr>
          <a:xfrm>
            <a:off x="6475382" y="3284774"/>
            <a:ext cx="3927023" cy="7200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phơi lưới</a:t>
            </a:r>
          </a:p>
        </p:txBody>
      </p:sp>
      <p:sp>
        <p:nvSpPr>
          <p:cNvPr id="12" name="Hình chữ nhật 11">
            <a:extLst>
              <a:ext uri="{FF2B5EF4-FFF2-40B4-BE49-F238E27FC236}">
                <a16:creationId xmlns:a16="http://schemas.microsoft.com/office/drawing/2014/main" id="{550E2BC2-8EA8-9563-4FD9-5CC23F7CBFDE}"/>
              </a:ext>
            </a:extLst>
          </p:cNvPr>
          <p:cNvSpPr/>
          <p:nvPr/>
        </p:nvSpPr>
        <p:spPr>
          <a:xfrm>
            <a:off x="6475382" y="4649021"/>
            <a:ext cx="3927023" cy="72000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Ô</a:t>
            </a:r>
            <a:r>
              <a:rPr lang="vi-VN"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ng</a:t>
            </a: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lão trầm tính</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185530" y="1417981"/>
            <a:ext cx="11640702" cy="5327375"/>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639368" y="1934014"/>
            <a:ext cx="11068492" cy="1754326"/>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Có</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chỗ</a:t>
            </a:r>
            <a:r>
              <a:rPr lang="en-US" sz="3600" i="1" dirty="0">
                <a:solidFill>
                  <a:srgbClr val="FF0000"/>
                </a:solidFill>
                <a:latin typeface="Cambria" panose="02040503050406030204" pitchFamily="18" charset="0"/>
                <a:ea typeface="Cambria" panose="02040503050406030204" pitchFamily="18" charset="0"/>
              </a:rPr>
              <a: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đảo</a:t>
            </a:r>
            <a:r>
              <a:rPr lang="en-US" sz="3600"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dàn</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ra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thưa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thớt</a:t>
            </a:r>
            <a:r>
              <a:rPr lang="en-US" sz="3600" i="1" dirty="0">
                <a:latin typeface="Cambria" panose="02040503050406030204" pitchFamily="18" charset="0"/>
                <a:ea typeface="Cambria" panose="02040503050406030204" pitchFamily="18" charset="0"/>
              </a:rPr>
              <a:t>,</a:t>
            </a:r>
            <a:r>
              <a:rPr lang="en-US" sz="3600" i="1" dirty="0">
                <a:solidFill>
                  <a:srgbClr val="FF0000"/>
                </a:solidFill>
                <a:latin typeface="Cambria" panose="02040503050406030204" pitchFamily="18" charset="0"/>
                <a:ea typeface="Cambria" panose="02040503050406030204" pitchFamily="18" charset="0"/>
              </a:rPr>
              <a: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hòn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này</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với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hòn</a:t>
            </a:r>
            <a:r>
              <a:rPr lang="en-US" sz="3600" i="1" dirty="0">
                <a:latin typeface="Cambria" panose="02040503050406030204" pitchFamily="18" charset="0"/>
                <a:ea typeface="Cambria" panose="02040503050406030204" pitchFamily="18" charset="0"/>
              </a:rPr>
              <a:t> kia </a:t>
            </a:r>
            <a:r>
              <a:rPr lang="en-US" sz="3600" i="1" dirty="0" err="1">
                <a:latin typeface="Cambria" panose="02040503050406030204" pitchFamily="18" charset="0"/>
                <a:ea typeface="Cambria" panose="02040503050406030204" pitchFamily="18" charset="0"/>
              </a:rPr>
              <a:t>biệt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lập</a:t>
            </a:r>
            <a:r>
              <a:rPr lang="en-US" sz="3600" i="1" dirty="0">
                <a:latin typeface="Cambria" panose="02040503050406030204" pitchFamily="18" charset="0"/>
                <a:ea typeface="Cambria" panose="02040503050406030204" pitchFamily="18" charset="0"/>
              </a:rPr>
              <a:t>,</a:t>
            </a:r>
            <a:r>
              <a:rPr lang="en-US" sz="3600" i="1" dirty="0">
                <a:solidFill>
                  <a:srgbClr val="FF0000"/>
                </a:solidFill>
                <a:latin typeface="Cambria" panose="02040503050406030204" pitchFamily="18" charset="0"/>
                <a:ea typeface="Cambria" panose="02040503050406030204" pitchFamily="18" charset="0"/>
              </a:rPr>
              <a: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xa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trông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như</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quân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cơ</a:t>
            </a:r>
            <a:r>
              <a:rPr lang="en-US" sz="3600"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bày</a:t>
            </a:r>
            <a:r>
              <a:rPr lang="en-US" sz="3600" b="1" i="1" dirty="0">
                <a:latin typeface="Cambria" panose="02040503050406030204" pitchFamily="18" charset="0"/>
                <a:ea typeface="Cambria" panose="02040503050406030204" pitchFamily="18" charset="0"/>
              </a:rPr>
              <a:t> chon von </a:t>
            </a:r>
            <a:r>
              <a:rPr lang="en-US" sz="3600" i="1" dirty="0" err="1">
                <a:latin typeface="Cambria" panose="02040503050406030204" pitchFamily="18" charset="0"/>
                <a:ea typeface="Cambria" panose="02040503050406030204" pitchFamily="18" charset="0"/>
              </a:rPr>
              <a:t>trên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mặt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biển</a:t>
            </a:r>
            <a:r>
              <a:rPr lang="en-US" sz="3600" i="1" dirty="0">
                <a:latin typeface="Cambria" panose="02040503050406030204" pitchFamily="18" charset="0"/>
                <a:ea typeface="Cambria" panose="02040503050406030204" pitchFamily="18" charset="0"/>
              </a:rPr>
              <a:t>.” </a:t>
            </a:r>
            <a:r>
              <a:rPr lang="en-US" sz="3600" i="1" dirty="0">
                <a:solidFill>
                  <a:srgbClr val="FF0000"/>
                </a:solidFill>
                <a:latin typeface="Cambria" panose="02040503050406030204" pitchFamily="18" charset="0"/>
                <a:ea typeface="Cambria" panose="02040503050406030204" pitchFamily="18" charset="0"/>
              </a:rPr>
              <a:t>//</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2842748" y="-591665"/>
            <a:ext cx="7352643" cy="3005705"/>
          </a:xfrm>
          <a:prstGeom prst="rect">
            <a:avLst/>
          </a:prstGeom>
        </p:spPr>
      </p:pic>
      <p:sp>
        <p:nvSpPr>
          <p:cNvPr id="6" name="Rectangle 5"/>
          <p:cNvSpPr/>
          <p:nvPr/>
        </p:nvSpPr>
        <p:spPr>
          <a:xfrm>
            <a:off x="3182916" y="467763"/>
            <a:ext cx="6857841"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D16870-5ABF-D6FA-D2DF-284C4DF63438}"/>
              </a:ext>
            </a:extLst>
          </p:cNvPr>
          <p:cNvSpPr/>
          <p:nvPr/>
        </p:nvSpPr>
        <p:spPr>
          <a:xfrm>
            <a:off x="639368" y="3688340"/>
            <a:ext cx="11068492" cy="2554545"/>
          </a:xfrm>
          <a:prstGeom prst="rect">
            <a:avLst/>
          </a:prstGeom>
        </p:spPr>
        <p:txBody>
          <a:bodyPr wrap="square">
            <a:spAutoFit/>
          </a:bodyPr>
          <a:lstStyle/>
          <a:p>
            <a:pPr lvl="0" algn="just">
              <a:defRPr/>
            </a:pPr>
            <a:r>
              <a:rPr lang="en-US" sz="28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trông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như</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đôi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đang</a:t>
            </a:r>
            <a:r>
              <a:rPr lang="en-US" sz="3200"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xòe</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chọi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nhau</a:t>
            </a:r>
            <a:r>
              <a:rPr lang="en-US" sz="3200" b="1"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mặt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Chọi</a:t>
            </a:r>
            <a:r>
              <a:rPr lang="en-US" sz="3200" i="1" dirty="0">
                <a:latin typeface="Cambria" panose="02040503050406030204" pitchFamily="18" charset="0"/>
                <a:ea typeface="Cambria" panose="02040503050406030204" pitchFamily="18" charset="0"/>
              </a:rPr>
              <a:t>);</a:t>
            </a:r>
            <a:r>
              <a:rPr lang="en-US" sz="3200" i="1" dirty="0">
                <a:solidFill>
                  <a:srgbClr val="FF0000"/>
                </a:solidFill>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bề</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thế</a:t>
            </a:r>
            <a:r>
              <a:rPr lang="en-US" sz="3200" b="1"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như</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nhà</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Nhà</a:t>
            </a:r>
            <a:r>
              <a:rPr lang="en-US" sz="3200" i="1" dirty="0">
                <a:latin typeface="Cambria" panose="02040503050406030204" pitchFamily="18" charset="0"/>
                <a:ea typeface="Cambria" panose="02040503050406030204" pitchFamily="18" charset="0"/>
              </a:rPr>
              <a:t>);</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chông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chênh</a:t>
            </a:r>
            <a:r>
              <a:rPr lang="en-US" sz="3200" b="1"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như</a:t>
            </a:r>
            <a:r>
              <a:rPr lang="en-US" sz="3200" i="1" dirty="0">
                <a:latin typeface="Cambria" panose="02040503050406030204" pitchFamily="18" charset="0"/>
                <a:ea typeface="Cambria" panose="02040503050406030204" pitchFamily="18" charset="0"/>
              </a:rPr>
              <a:t> </a:t>
            </a:r>
            <a:r>
              <a:rPr lang="en-US" sz="3200" b="1" i="1" dirty="0">
                <a:latin typeface="Cambria" panose="02040503050406030204" pitchFamily="18" charset="0"/>
                <a:ea typeface="Cambria" panose="02040503050406030204" pitchFamily="18" charset="0"/>
              </a:rPr>
              <a:t>con </a:t>
            </a:r>
            <a:r>
              <a:rPr lang="en-US" sz="3200" b="1" i="1" dirty="0" err="1">
                <a:latin typeface="Cambria" panose="02040503050406030204" pitchFamily="18" charset="0"/>
                <a:ea typeface="Cambria" panose="02040503050406030204" pitchFamily="18" charset="0"/>
              </a:rPr>
              <a:t>cóc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ngồi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bờ</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giếng</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b="1" i="1" dirty="0">
                <a:latin typeface="Cambria" panose="02040503050406030204" pitchFamily="18" charset="0"/>
                <a:ea typeface="Cambria" panose="02040503050406030204" pitchFamily="18" charset="0"/>
              </a:rPr>
              <a:t>Con </a:t>
            </a:r>
            <a:r>
              <a:rPr lang="en-US" sz="3200" b="1" i="1" dirty="0" err="1">
                <a:latin typeface="Cambria" panose="02040503050406030204" pitchFamily="18" charset="0"/>
                <a:ea typeface="Cambria" panose="02040503050406030204" pitchFamily="18" charset="0"/>
              </a:rPr>
              <a:t>Cóc</a:t>
            </a:r>
            <a:r>
              <a:rPr lang="en-US" sz="3200" i="1" dirty="0">
                <a:latin typeface="Cambria" panose="02040503050406030204" pitchFamily="18" charset="0"/>
                <a:ea typeface="Cambria" panose="02040503050406030204" pitchFamily="18" charset="0"/>
              </a:rPr>
              <a:t>),</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như</a:t>
            </a:r>
            <a:r>
              <a:rPr lang="en-US" sz="3200"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ông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lão</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trầm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tĩnh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ngồi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câu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a:t>
            </a:r>
            <a:r>
              <a:rPr lang="en-US" sz="3200" i="1" dirty="0">
                <a:solidFill>
                  <a:srgbClr val="FF0000"/>
                </a:solidFill>
                <a:latin typeface="Cambria" panose="02040503050406030204" pitchFamily="18" charset="0"/>
                <a:ea typeface="Cambria" panose="02040503050406030204" pitchFamily="18" charset="0"/>
              </a:rPr>
              <a:t>/ </a:t>
            </a:r>
            <a:r>
              <a:rPr lang="en-US" sz="3200" i="1"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Ông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Lã</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Vọng</a:t>
            </a:r>
            <a:r>
              <a:rPr lang="en-US" sz="3200" i="1" dirty="0">
                <a:latin typeface="Cambria" panose="02040503050406030204" pitchFamily="18" charset="0"/>
                <a:ea typeface="Cambria" panose="02040503050406030204" pitchFamily="18" charset="0"/>
              </a:rPr>
              <a:t>)</a:t>
            </a:r>
            <a:r>
              <a:rPr lang="en-US" sz="3200" i="1" dirty="0">
                <a:solidFill>
                  <a:srgbClr val="FF000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66700" y="770886"/>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2458520" y="1136416"/>
            <a:ext cx="7181312" cy="1704156"/>
            <a:chOff x="3871871" y="2925804"/>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871871" y="2925804"/>
              <a:ext cx="5164987" cy="1057480"/>
            </a:xfrm>
            <a:prstGeom prst="rect">
              <a:avLst/>
            </a:prstGeom>
          </p:spPr>
        </p:pic>
        <p:sp>
          <p:nvSpPr>
            <p:cNvPr id="36" name="TextBox 35"/>
            <p:cNvSpPr txBox="1"/>
            <p:nvPr/>
          </p:nvSpPr>
          <p:spPr>
            <a:xfrm>
              <a:off x="4467180" y="3230116"/>
              <a:ext cx="3732697" cy="362870"/>
            </a:xfrm>
            <a:prstGeom prst="rect">
              <a:avLst/>
            </a:prstGeom>
            <a:noFill/>
          </p:spPr>
          <p:txBody>
            <a:bodyPr wrap="square" rtlCol="0">
              <a:spAutoFit/>
            </a:bodyPr>
            <a:lstStyle/>
            <a:p>
              <a:pPr rtl="0">
                <a:spcBef>
                  <a:spcPts val="0"/>
                </a:spcBef>
                <a:spcAft>
                  <a:spcPts val="500"/>
                </a:spcAft>
              </a:pPr>
              <a:r>
                <a:rPr lang="en-US" sz="3200" dirty="0">
                  <a:latin typeface="Cambria" panose="02040503050406030204" pitchFamily="18" charset="0"/>
                  <a:ea typeface="Cambria" panose="02040503050406030204" pitchFamily="18" charset="0"/>
                </a:rPr>
                <a:t>B</a:t>
              </a:r>
              <a:r>
                <a:rPr lang="vi-VN" sz="3200" b="0" i="0" u="none" strike="noStrike" dirty="0">
                  <a:effectLst/>
                  <a:latin typeface="Cambria" panose="02040503050406030204" pitchFamily="18" charset="0"/>
                  <a:ea typeface="Cambria" panose="02040503050406030204" pitchFamily="18" charset="0"/>
                </a:rPr>
                <a:t>ức thành dài và vững chắc. </a:t>
              </a:r>
              <a:endParaRPr lang="vi-VN" sz="4800" b="0" dirty="0">
                <a:effectLst/>
                <a:latin typeface="Cambria" panose="02040503050406030204" pitchFamily="18" charset="0"/>
                <a:ea typeface="Cambria" panose="02040503050406030204" pitchFamily="18" charset="0"/>
              </a:endParaRPr>
            </a:p>
          </p:txBody>
        </p:sp>
      </p:grpSp>
      <p:sp>
        <p:nvSpPr>
          <p:cNvPr id="37" name="Oval 36"/>
          <p:cNvSpPr/>
          <p:nvPr/>
        </p:nvSpPr>
        <p:spPr>
          <a:xfrm>
            <a:off x="1108538" y="1138858"/>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458520" y="111759"/>
            <a:ext cx="7888908" cy="1609483"/>
          </a:xfrm>
          <a:prstGeom prst="rect">
            <a:avLst/>
          </a:prstGeom>
        </p:spPr>
      </p:pic>
      <p:grpSp>
        <p:nvGrpSpPr>
          <p:cNvPr id="4" name="Group 33">
            <a:extLst>
              <a:ext uri="{FF2B5EF4-FFF2-40B4-BE49-F238E27FC236}">
                <a16:creationId xmlns:a16="http://schemas.microsoft.com/office/drawing/2014/main" id="{32B15C86-9ACF-C163-DF85-60C1F9A17FA9}"/>
              </a:ext>
            </a:extLst>
          </p:cNvPr>
          <p:cNvGrpSpPr/>
          <p:nvPr/>
        </p:nvGrpSpPr>
        <p:grpSpPr>
          <a:xfrm>
            <a:off x="2215302" y="3006152"/>
            <a:ext cx="6799706" cy="1704156"/>
            <a:chOff x="3504719" y="2951146"/>
            <a:chExt cx="5164987" cy="1057480"/>
          </a:xfrm>
        </p:grpSpPr>
        <p:pic>
          <p:nvPicPr>
            <p:cNvPr id="6" name="Picture 34">
              <a:extLst>
                <a:ext uri="{FF2B5EF4-FFF2-40B4-BE49-F238E27FC236}">
                  <a16:creationId xmlns:a16="http://schemas.microsoft.com/office/drawing/2014/main" id="{EEB86C4A-28D2-B23D-F2A7-A28C47A943BA}"/>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7" name="TextBox 35">
              <a:extLst>
                <a:ext uri="{FF2B5EF4-FFF2-40B4-BE49-F238E27FC236}">
                  <a16:creationId xmlns:a16="http://schemas.microsoft.com/office/drawing/2014/main" id="{45EE9B23-AEA1-98E2-25A9-B965B41A4095}"/>
                </a:ext>
              </a:extLst>
            </p:cNvPr>
            <p:cNvSpPr txBox="1"/>
            <p:nvPr/>
          </p:nvSpPr>
          <p:spPr>
            <a:xfrm>
              <a:off x="4775955" y="3274751"/>
              <a:ext cx="3732697" cy="362870"/>
            </a:xfrm>
            <a:prstGeom prst="rect">
              <a:avLst/>
            </a:prstGeom>
            <a:noFill/>
          </p:spPr>
          <p:txBody>
            <a:bodyPr wrap="square" rtlCol="0">
              <a:spAutoFit/>
            </a:bodyPr>
            <a:lstStyle/>
            <a:p>
              <a:pPr rtl="0">
                <a:spcBef>
                  <a:spcPts val="0"/>
                </a:spcBef>
                <a:spcAft>
                  <a:spcPts val="500"/>
                </a:spcAft>
              </a:pPr>
              <a:r>
                <a:rPr lang="vi-VN" sz="3200" dirty="0">
                  <a:latin typeface="Cambria" panose="02040503050406030204" pitchFamily="18" charset="0"/>
                  <a:ea typeface="Cambria" panose="02040503050406030204" pitchFamily="18" charset="0"/>
                </a:rPr>
                <a:t>Vùng biển xa bờ</a:t>
              </a:r>
              <a:endParaRPr lang="vi-VN" sz="4800" b="0" dirty="0">
                <a:effectLst/>
                <a:latin typeface="Cambria" panose="02040503050406030204" pitchFamily="18" charset="0"/>
                <a:ea typeface="Cambria" panose="02040503050406030204" pitchFamily="18" charset="0"/>
              </a:endParaRPr>
            </a:p>
          </p:txBody>
        </p:sp>
      </p:grpSp>
      <p:sp>
        <p:nvSpPr>
          <p:cNvPr id="2" name="Oval 36">
            <a:extLst>
              <a:ext uri="{FF2B5EF4-FFF2-40B4-BE49-F238E27FC236}">
                <a16:creationId xmlns:a16="http://schemas.microsoft.com/office/drawing/2014/main" id="{76C1F7A7-28FF-6185-9B22-447467E2BB11}"/>
              </a:ext>
            </a:extLst>
          </p:cNvPr>
          <p:cNvSpPr/>
          <p:nvPr/>
        </p:nvSpPr>
        <p:spPr>
          <a:xfrm>
            <a:off x="1108538" y="3011110"/>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Khơ</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i</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9" name="Group 33">
            <a:extLst>
              <a:ext uri="{FF2B5EF4-FFF2-40B4-BE49-F238E27FC236}">
                <a16:creationId xmlns:a16="http://schemas.microsoft.com/office/drawing/2014/main" id="{E20AE518-B680-16B9-AC8B-5E8798D7CC7B}"/>
              </a:ext>
            </a:extLst>
          </p:cNvPr>
          <p:cNvGrpSpPr/>
          <p:nvPr/>
        </p:nvGrpSpPr>
        <p:grpSpPr>
          <a:xfrm>
            <a:off x="1695970" y="4896403"/>
            <a:ext cx="7319037" cy="1704156"/>
            <a:chOff x="2808052" y="3149067"/>
            <a:chExt cx="6493594" cy="1057480"/>
          </a:xfrm>
        </p:grpSpPr>
        <p:pic>
          <p:nvPicPr>
            <p:cNvPr id="10" name="Picture 34">
              <a:extLst>
                <a:ext uri="{FF2B5EF4-FFF2-40B4-BE49-F238E27FC236}">
                  <a16:creationId xmlns:a16="http://schemas.microsoft.com/office/drawing/2014/main" id="{A3C4D5CE-49BA-9AD3-A0A0-1EFE4D72124B}"/>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2808052" y="3149067"/>
              <a:ext cx="6493594" cy="1057480"/>
            </a:xfrm>
            <a:prstGeom prst="rect">
              <a:avLst/>
            </a:prstGeom>
          </p:spPr>
        </p:pic>
        <p:sp>
          <p:nvSpPr>
            <p:cNvPr id="11" name="TextBox 35">
              <a:extLst>
                <a:ext uri="{FF2B5EF4-FFF2-40B4-BE49-F238E27FC236}">
                  <a16:creationId xmlns:a16="http://schemas.microsoft.com/office/drawing/2014/main" id="{920553F8-94B1-376B-00CE-49D0CFE84C61}"/>
                </a:ext>
              </a:extLst>
            </p:cNvPr>
            <p:cNvSpPr txBox="1"/>
            <p:nvPr/>
          </p:nvSpPr>
          <p:spPr>
            <a:xfrm>
              <a:off x="4376035" y="3496372"/>
              <a:ext cx="4447490" cy="362870"/>
            </a:xfrm>
            <a:prstGeom prst="rect">
              <a:avLst/>
            </a:prstGeom>
            <a:noFill/>
          </p:spPr>
          <p:txBody>
            <a:bodyPr wrap="square" rtlCol="0">
              <a:spAutoFit/>
            </a:bodyPr>
            <a:lstStyle/>
            <a:p>
              <a:pPr rtl="0">
                <a:spcBef>
                  <a:spcPts val="0"/>
                </a:spcBef>
                <a:spcAft>
                  <a:spcPts val="500"/>
                </a:spcAft>
              </a:pPr>
              <a:r>
                <a:rPr lang="vi-VN" sz="3200" dirty="0">
                  <a:latin typeface="Cambria" panose="02040503050406030204" pitchFamily="18" charset="0"/>
                  <a:ea typeface="Cambria" panose="02040503050406030204" pitchFamily="18" charset="0"/>
                </a:rPr>
                <a:t>Vùng biển gần bờ</a:t>
              </a:r>
              <a:endParaRPr lang="vi-VN" sz="4800" b="0" dirty="0">
                <a:effectLst/>
                <a:latin typeface="Cambria" panose="02040503050406030204" pitchFamily="18" charset="0"/>
                <a:ea typeface="Cambria" panose="02040503050406030204" pitchFamily="18" charset="0"/>
              </a:endParaRPr>
            </a:p>
          </p:txBody>
        </p:sp>
      </p:grpSp>
      <p:sp>
        <p:nvSpPr>
          <p:cNvPr id="12" name="Oval 36">
            <a:extLst>
              <a:ext uri="{FF2B5EF4-FFF2-40B4-BE49-F238E27FC236}">
                <a16:creationId xmlns:a16="http://schemas.microsoft.com/office/drawing/2014/main" id="{BD0D6375-737D-90A2-6826-8DDAA0525909}"/>
              </a:ext>
            </a:extLst>
          </p:cNvPr>
          <p:cNvSpPr/>
          <p:nvPr/>
        </p:nvSpPr>
        <p:spPr>
          <a:xfrm>
            <a:off x="1167397" y="4831736"/>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Lộng</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Oval 36">
            <a:extLst>
              <a:ext uri="{FF2B5EF4-FFF2-40B4-BE49-F238E27FC236}">
                <a16:creationId xmlns:a16="http://schemas.microsoft.com/office/drawing/2014/main" id="{AA7B4308-46B8-FB66-BC53-7413301FD0E4}"/>
              </a:ext>
            </a:extLst>
          </p:cNvPr>
          <p:cNvSpPr/>
          <p:nvPr/>
        </p:nvSpPr>
        <p:spPr>
          <a:xfrm>
            <a:off x="1105960" y="1120637"/>
            <a:ext cx="2100966" cy="1495062"/>
          </a:xfrm>
          <a:prstGeom prst="ellipse">
            <a:avLst/>
          </a:prstGeom>
          <a:solidFill>
            <a:srgbClr val="009EDE"/>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Oval 36">
            <a:extLst>
              <a:ext uri="{FF2B5EF4-FFF2-40B4-BE49-F238E27FC236}">
                <a16:creationId xmlns:a16="http://schemas.microsoft.com/office/drawing/2014/main" id="{6BA09C78-5C33-D1B8-5BF0-96A65E98303A}"/>
              </a:ext>
            </a:extLst>
          </p:cNvPr>
          <p:cNvSpPr/>
          <p:nvPr/>
        </p:nvSpPr>
        <p:spPr>
          <a:xfrm>
            <a:off x="1105960" y="2992889"/>
            <a:ext cx="2100966" cy="1495062"/>
          </a:xfrm>
          <a:prstGeom prst="ellipse">
            <a:avLst/>
          </a:prstGeom>
          <a:solidFill>
            <a:srgbClr val="009EDE"/>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Khơ</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i</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Oval 36">
            <a:extLst>
              <a:ext uri="{FF2B5EF4-FFF2-40B4-BE49-F238E27FC236}">
                <a16:creationId xmlns:a16="http://schemas.microsoft.com/office/drawing/2014/main" id="{22E92E77-DE51-9BEA-BA56-AEFF4CE07286}"/>
              </a:ext>
            </a:extLst>
          </p:cNvPr>
          <p:cNvSpPr/>
          <p:nvPr/>
        </p:nvSpPr>
        <p:spPr>
          <a:xfrm>
            <a:off x="1164819" y="4813515"/>
            <a:ext cx="2100966" cy="1495062"/>
          </a:xfrm>
          <a:prstGeom prst="ellipse">
            <a:avLst/>
          </a:prstGeom>
          <a:solidFill>
            <a:srgbClr val="009EDE"/>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Lộng</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25653FA-A58F-A07E-67C0-529D47B82835}"/>
              </a:ext>
            </a:extLst>
          </p:cNvPr>
          <p:cNvPicPr>
            <a:picLocks noChangeAspect="1"/>
          </p:cNvPicPr>
          <p:nvPr/>
        </p:nvPicPr>
        <p:blipFill>
          <a:blip r:embed="rId2"/>
          <a:stretch>
            <a:fillRect/>
          </a:stretch>
        </p:blipFill>
        <p:spPr>
          <a:xfrm>
            <a:off x="-37946" y="0"/>
            <a:ext cx="12229946" cy="6858000"/>
          </a:xfrm>
          <a:prstGeom prst="rect">
            <a:avLst/>
          </a:prstGeom>
        </p:spPr>
      </p:pic>
      <p:pic>
        <p:nvPicPr>
          <p:cNvPr id="4" name="图片 5" descr="黑暗里有星球&#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4074" t="31111" r="4074" b="33102"/>
          <a:stretch>
            <a:fillRect/>
          </a:stretch>
        </p:blipFill>
        <p:spPr>
          <a:xfrm>
            <a:off x="-209890" y="2630175"/>
            <a:ext cx="11553751" cy="4723086"/>
          </a:xfrm>
          <a:prstGeom prst="rect">
            <a:avLst/>
          </a:prstGeom>
        </p:spPr>
      </p:pic>
      <p:pic>
        <p:nvPicPr>
          <p:cNvPr id="2" name="Picture 1">
            <a:extLst>
              <a:ext uri="{FF2B5EF4-FFF2-40B4-BE49-F238E27FC236}">
                <a16:creationId xmlns:a16="http://schemas.microsoft.com/office/drawing/2014/main" id="{BF249D5F-2516-5C53-FC4D-85DA28937532}"/>
              </a:ext>
            </a:extLst>
          </p:cNvPr>
          <p:cNvPicPr>
            <a:picLocks noChangeAspect="1"/>
          </p:cNvPicPr>
          <p:nvPr/>
        </p:nvPicPr>
        <p:blipFill>
          <a:blip r:embed="rId4"/>
          <a:stretch>
            <a:fillRect/>
          </a:stretch>
        </p:blipFill>
        <p:spPr>
          <a:xfrm>
            <a:off x="2239399" y="3890564"/>
            <a:ext cx="6655172" cy="220230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159025" y="1846793"/>
            <a:ext cx="4956313" cy="47784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0" y="232740"/>
            <a:ext cx="12059478" cy="1195101"/>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293607" y="322458"/>
            <a:ext cx="10573716" cy="1015663"/>
          </a:xfrm>
          <a:prstGeom prst="rect">
            <a:avLst/>
          </a:prstGeom>
          <a:noFill/>
        </p:spPr>
        <p:txBody>
          <a:bodyPr wrap="square" numCol="1" rtlCol="0">
            <a:spAutoFit/>
          </a:bodyPr>
          <a:lstStyle/>
          <a:p>
            <a:pPr lvl="0" algn="just">
              <a:spcBef>
                <a:spcPts val="600"/>
              </a:spcBef>
              <a:spcAft>
                <a:spcPts val="600"/>
              </a:spcAft>
              <a:defRPr/>
            </a:pPr>
            <a:r>
              <a:rPr lang="en-US" sz="3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1. </a:t>
            </a:r>
            <a:r>
              <a:rPr lang="vi-VN" sz="3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Tìm câu văn miêu tả bao quát về đảo ở vịnh Hạ Long. Câu văn đó giúp em hình dung được những gì về vịnh Hạ Long? </a:t>
            </a:r>
            <a:endParaRPr kumimoji="0" lang="vi-VN" sz="30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p:cNvSpPr txBox="1"/>
          <p:nvPr/>
        </p:nvSpPr>
        <p:spPr>
          <a:xfrm>
            <a:off x="463719" y="2224055"/>
            <a:ext cx="4248188" cy="4401205"/>
          </a:xfrm>
          <a:prstGeom prst="rect">
            <a:avLst/>
          </a:prstGeom>
          <a:noFill/>
        </p:spPr>
        <p:txBody>
          <a:bodyPr wrap="square" rtlCol="0">
            <a:spAutoFit/>
          </a:bodyPr>
          <a:lstStyle/>
          <a:p>
            <a:pPr lvl="0" algn="ctr">
              <a:spcBef>
                <a:spcPts val="600"/>
              </a:spcBef>
              <a:spcAft>
                <a:spcPts val="600"/>
              </a:spcAft>
              <a:defRPr/>
            </a:pP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Trên một diện tích hẹp, mọc lên hàng nghìn đảo nhấp nhô, khuất khúc như rồng chầu, phượng múa.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0" y="232740"/>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ounded Rectangle 12">
            <a:extLst>
              <a:ext uri="{FF2B5EF4-FFF2-40B4-BE49-F238E27FC236}">
                <a16:creationId xmlns:a16="http://schemas.microsoft.com/office/drawing/2014/main" id="{00D5A045-E990-B862-B2DF-D29D4EB54445}"/>
              </a:ext>
            </a:extLst>
          </p:cNvPr>
          <p:cNvSpPr/>
          <p:nvPr/>
        </p:nvSpPr>
        <p:spPr>
          <a:xfrm>
            <a:off x="5420032" y="1846793"/>
            <a:ext cx="6771968" cy="501120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5">
            <a:extLst>
              <a:ext uri="{FF2B5EF4-FFF2-40B4-BE49-F238E27FC236}">
                <a16:creationId xmlns:a16="http://schemas.microsoft.com/office/drawing/2014/main" id="{E8263E11-12AE-9F93-B26E-8B7F8BDE1D6D}"/>
              </a:ext>
            </a:extLst>
          </p:cNvPr>
          <p:cNvSpPr txBox="1"/>
          <p:nvPr/>
        </p:nvSpPr>
        <p:spPr>
          <a:xfrm>
            <a:off x="5632175" y="2336459"/>
            <a:ext cx="6400800" cy="4031873"/>
          </a:xfrm>
          <a:prstGeom prst="rect">
            <a:avLst/>
          </a:prstGeom>
          <a:noFill/>
        </p:spPr>
        <p:txBody>
          <a:bodyPr wrap="square" rtlCol="0">
            <a:spAutoFit/>
          </a:bodyPr>
          <a:lstStyle/>
          <a:p>
            <a:pPr lvl="0" algn="just">
              <a:spcBef>
                <a:spcPts val="600"/>
              </a:spcBef>
              <a:spcAft>
                <a:spcPts val="600"/>
              </a:spcAft>
              <a:defRPr/>
            </a:pPr>
            <a:r>
              <a:rPr lang="en-US" sz="4000" b="1"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Câu văn này giúp ta hình dung được về vịnh Hạ Long là một vùng đất với hàng nghìn hòn đảo, mỗi hòn đảo đều có hình dạng và vẻ đẹp riêng biệt, tạo ra một phong cảnh hùng vĩ và độc đáo.</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8D2F13E-EAB1-E455-B77F-CE352185509B}"/>
            </a:ext>
          </a:extLst>
        </p:cNvPr>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26EE36F-B02C-ADAE-6239-4267FC9E2FB9}"/>
              </a:ext>
            </a:extLst>
          </p:cNvPr>
          <p:cNvSpPr/>
          <p:nvPr/>
        </p:nvSpPr>
        <p:spPr>
          <a:xfrm>
            <a:off x="50777" y="1735229"/>
            <a:ext cx="6997151" cy="47784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E252D613-9029-0272-F747-150C58EFDEDA}"/>
              </a:ext>
            </a:extLst>
          </p:cNvPr>
          <p:cNvSpPr/>
          <p:nvPr/>
        </p:nvSpPr>
        <p:spPr>
          <a:xfrm>
            <a:off x="0" y="232740"/>
            <a:ext cx="12059478" cy="1195101"/>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9A8CAC-9671-22EC-4454-A81E71C5F4D6}"/>
              </a:ext>
            </a:extLst>
          </p:cNvPr>
          <p:cNvSpPr txBox="1"/>
          <p:nvPr/>
        </p:nvSpPr>
        <p:spPr>
          <a:xfrm>
            <a:off x="1293607" y="322458"/>
            <a:ext cx="10573716" cy="954107"/>
          </a:xfrm>
          <a:prstGeom prst="rect">
            <a:avLst/>
          </a:prstGeom>
          <a:noFill/>
        </p:spPr>
        <p:txBody>
          <a:bodyPr wrap="square" numCol="1" rtlCol="0">
            <a:spAutoFit/>
          </a:bodyPr>
          <a:lstStyle/>
          <a:p>
            <a:pPr lvl="0" defTabSz="913130">
              <a:defRPr/>
            </a:pPr>
            <a:r>
              <a:rPr lang="en-US" sz="2800" b="1" dirty="0">
                <a:solidFill>
                  <a:prstClr val="black"/>
                </a:solidFill>
                <a:latin typeface="Cambria" panose="02040503050406030204" pitchFamily="18" charset="0"/>
                <a:ea typeface="Cambria" panose="02040503050406030204" pitchFamily="18" charset="0"/>
              </a:rPr>
              <a:t>2. </a:t>
            </a:r>
            <a:r>
              <a:rPr lang="vi-VN" sz="2800" b="1" dirty="0">
                <a:solidFill>
                  <a:prstClr val="black"/>
                </a:solidFill>
                <a:latin typeface="Cambria" panose="02040503050406030204" pitchFamily="18" charset="0"/>
                <a:ea typeface="Cambria" panose="02040503050406030204" pitchFamily="18" charset="0"/>
              </a:rPr>
              <a:t>Những hòn đảo ở Hạ Long được tạo hóa xếp đặt thú vị như thế nào? Bằng cách nào, tác giả giúp ta cảm nhận được điều đó? </a:t>
            </a:r>
            <a:endParaRPr lang="en-US"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2C06F67-2325-6556-8194-9D5D05656C8F}"/>
              </a:ext>
            </a:extLst>
          </p:cNvPr>
          <p:cNvSpPr txBox="1"/>
          <p:nvPr/>
        </p:nvSpPr>
        <p:spPr>
          <a:xfrm>
            <a:off x="159025" y="2250867"/>
            <a:ext cx="6701145" cy="3970318"/>
          </a:xfrm>
          <a:prstGeom prst="rect">
            <a:avLst/>
          </a:prstGeom>
          <a:noFill/>
        </p:spPr>
        <p:txBody>
          <a:bodyPr wrap="square" rtlCol="0">
            <a:spAutoFit/>
          </a:bodyPr>
          <a:lstStyle/>
          <a:p>
            <a:pPr lvl="0" algn="just">
              <a:spcBef>
                <a:spcPts val="600"/>
              </a:spcBef>
              <a:spcAft>
                <a:spcPts val="600"/>
              </a:spcAft>
              <a:defRPr/>
            </a:pPr>
            <a:r>
              <a:rPr lang="en-US" sz="2800" b="1" dirty="0">
                <a:solidFill>
                  <a:prstClr val="black"/>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Hòn đảo ở Hạ Long được tạo </a:t>
            </a:r>
            <a:r>
              <a:rPr lang="vi-VN" sz="2800" dirty="0" err="1">
                <a:solidFill>
                  <a:srgbClr val="FF0000"/>
                </a:solidFill>
                <a:latin typeface="Cambria" panose="02040503050406030204" pitchFamily="18" charset="0"/>
                <a:ea typeface="Cambria" panose="02040503050406030204" pitchFamily="18" charset="0"/>
              </a:rPr>
              <a:t>hoá</a:t>
            </a:r>
            <a:r>
              <a:rPr lang="vi-VN" sz="2800" dirty="0">
                <a:solidFill>
                  <a:srgbClr val="FF0000"/>
                </a:solidFill>
                <a:latin typeface="Cambria" panose="02040503050406030204" pitchFamily="18" charset="0"/>
                <a:ea typeface="Cambria" panose="02040503050406030204" pitchFamily="18" charset="0"/>
              </a:rPr>
              <a:t> xếp đặt thú vị: 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a:extLst>
              <a:ext uri="{FF2B5EF4-FFF2-40B4-BE49-F238E27FC236}">
                <a16:creationId xmlns:a16="http://schemas.microsoft.com/office/drawing/2014/main" id="{254DC763-3EE5-FE8F-C9F0-17F0611CFB00}"/>
              </a:ext>
            </a:extLst>
          </p:cNvPr>
          <p:cNvGrpSpPr/>
          <p:nvPr/>
        </p:nvGrpSpPr>
        <p:grpSpPr>
          <a:xfrm>
            <a:off x="0" y="232740"/>
            <a:ext cx="1101452" cy="1078752"/>
            <a:chOff x="2210284" y="3447251"/>
            <a:chExt cx="826089" cy="809063"/>
          </a:xfrm>
        </p:grpSpPr>
        <p:sp>
          <p:nvSpPr>
            <p:cNvPr id="10" name="Oval 9">
              <a:extLst>
                <a:ext uri="{FF2B5EF4-FFF2-40B4-BE49-F238E27FC236}">
                  <a16:creationId xmlns:a16="http://schemas.microsoft.com/office/drawing/2014/main" id="{F16EC136-C4EA-E8FF-FD5C-80E63BCEB786}"/>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a:extLst>
                <a:ext uri="{FF2B5EF4-FFF2-40B4-BE49-F238E27FC236}">
                  <a16:creationId xmlns:a16="http://schemas.microsoft.com/office/drawing/2014/main" id="{76FE5682-C84A-8709-6AA0-7B99CA1AE80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9752E5AA-2B71-E6C6-CC0B-591525C4539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ounded Rectangle 12">
            <a:extLst>
              <a:ext uri="{FF2B5EF4-FFF2-40B4-BE49-F238E27FC236}">
                <a16:creationId xmlns:a16="http://schemas.microsoft.com/office/drawing/2014/main" id="{123DCFF9-90BE-1A99-8A39-A34F4A3F0955}"/>
              </a:ext>
            </a:extLst>
          </p:cNvPr>
          <p:cNvSpPr/>
          <p:nvPr/>
        </p:nvSpPr>
        <p:spPr>
          <a:xfrm>
            <a:off x="7235686" y="2777343"/>
            <a:ext cx="4956313" cy="3106621"/>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5">
            <a:extLst>
              <a:ext uri="{FF2B5EF4-FFF2-40B4-BE49-F238E27FC236}">
                <a16:creationId xmlns:a16="http://schemas.microsoft.com/office/drawing/2014/main" id="{F492E701-E7A2-0740-794D-E61DF05768FB}"/>
              </a:ext>
            </a:extLst>
          </p:cNvPr>
          <p:cNvSpPr txBox="1"/>
          <p:nvPr/>
        </p:nvSpPr>
        <p:spPr>
          <a:xfrm>
            <a:off x="7394712" y="2927975"/>
            <a:ext cx="4638263" cy="2616101"/>
          </a:xfrm>
          <a:prstGeom prst="rect">
            <a:avLst/>
          </a:prstGeom>
          <a:noFill/>
        </p:spPr>
        <p:txBody>
          <a:bodyPr wrap="square" rtlCol="0">
            <a:spAutoFit/>
          </a:bodyPr>
          <a:lstStyle/>
          <a:p>
            <a:pPr lvl="0" algn="ctr">
              <a:spcBef>
                <a:spcPts val="600"/>
              </a:spcBef>
              <a:spcAft>
                <a:spcPts val="600"/>
              </a:spcAft>
              <a:defRPr/>
            </a:pPr>
            <a:r>
              <a:rPr lang="en-US" sz="3600" b="1"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Thông qua các từ miêu tả </a:t>
            </a:r>
            <a:r>
              <a:rPr lang="vi-VN" sz="3200" dirty="0">
                <a:solidFill>
                  <a:srgbClr val="FF0000"/>
                </a:solidFill>
                <a:latin typeface="Cambria" panose="02040503050406030204" pitchFamily="18" charset="0"/>
                <a:ea typeface="Cambria" panose="02040503050406030204" pitchFamily="18" charset="0"/>
              </a:rPr>
              <a:t>(sừng sững, chạy dài, thưa thớt, biệt lập, chon von, xúm xít,…)</a:t>
            </a:r>
            <a:r>
              <a:rPr lang="vi-VN" sz="3200" dirty="0">
                <a:solidFill>
                  <a:prstClr val="black"/>
                </a:solidFill>
                <a:latin typeface="Cambria" panose="02040503050406030204" pitchFamily="18" charset="0"/>
                <a:ea typeface="Cambria" panose="02040503050406030204" pitchFamily="18" charset="0"/>
              </a:rPr>
              <a:t>, phép so sánh, nhân hóa</a:t>
            </a:r>
            <a:endParaRPr kumimoji="0" lang="vi-VN" sz="36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6988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aphicFrame>
        <p:nvGraphicFramePr>
          <p:cNvPr id="3" name="Table 2">
            <a:extLst>
              <a:ext uri="{FF2B5EF4-FFF2-40B4-BE49-F238E27FC236}">
                <a16:creationId xmlns:a16="http://schemas.microsoft.com/office/drawing/2014/main" id="{4F1212C4-5D11-EBA0-A5CD-8E3CAF58D5F7}"/>
              </a:ext>
            </a:extLst>
          </p:cNvPr>
          <p:cNvGraphicFramePr>
            <a:graphicFrameLocks noGrp="1"/>
          </p:cNvGraphicFramePr>
          <p:nvPr>
            <p:extLst>
              <p:ext uri="{D42A27DB-BD31-4B8C-83A1-F6EECF244321}">
                <p14:modId xmlns:p14="http://schemas.microsoft.com/office/powerpoint/2010/main" val="1907100592"/>
              </p:ext>
            </p:extLst>
          </p:nvPr>
        </p:nvGraphicFramePr>
        <p:xfrm>
          <a:off x="1020726" y="682342"/>
          <a:ext cx="10468909" cy="5559432"/>
        </p:xfrm>
        <a:graphic>
          <a:graphicData uri="http://schemas.openxmlformats.org/drawingml/2006/table">
            <a:tbl>
              <a:tblPr firstRow="1" firstCol="1" bandRow="1">
                <a:tableStyleId>{5C22544A-7EE6-4342-B048-85BDC9FD1C3A}</a:tableStyleId>
              </a:tblPr>
              <a:tblGrid>
                <a:gridCol w="6147564">
                  <a:extLst>
                    <a:ext uri="{9D8B030D-6E8A-4147-A177-3AD203B41FA5}">
                      <a16:colId xmlns:a16="http://schemas.microsoft.com/office/drawing/2014/main" val="2011135838"/>
                    </a:ext>
                  </a:extLst>
                </a:gridCol>
                <a:gridCol w="4321345">
                  <a:extLst>
                    <a:ext uri="{9D8B030D-6E8A-4147-A177-3AD203B41FA5}">
                      <a16:colId xmlns:a16="http://schemas.microsoft.com/office/drawing/2014/main" val="74174239"/>
                    </a:ext>
                  </a:extLst>
                </a:gridCol>
              </a:tblGrid>
              <a:tr h="1492935">
                <a:tc>
                  <a:txBody>
                    <a:bodyPr/>
                    <a:lstStyle/>
                    <a:p>
                      <a:pPr marL="0" marR="0" algn="just">
                        <a:lnSpc>
                          <a:spcPct val="150000"/>
                        </a:lnSpc>
                        <a:spcBef>
                          <a:spcPts val="0"/>
                        </a:spcBef>
                        <a:spcAft>
                          <a:spcPts val="0"/>
                        </a:spcAft>
                      </a:pPr>
                      <a:r>
                        <a:rPr lang="vi-VN" sz="2000" b="0" dirty="0">
                          <a:solidFill>
                            <a:srgbClr val="002060"/>
                          </a:solidFill>
                          <a:effectLst/>
                          <a:latin typeface="Cambria" panose="02040503050406030204" pitchFamily="18" charset="0"/>
                          <a:ea typeface="Cambria" panose="02040503050406030204" pitchFamily="18" charset="0"/>
                        </a:rPr>
                        <a:t>Trên một diện tích hẹp, mọc lên </a:t>
                      </a:r>
                      <a:r>
                        <a:rPr lang="vi-VN" sz="2000" b="1" dirty="0">
                          <a:solidFill>
                            <a:srgbClr val="002060"/>
                          </a:solidFill>
                          <a:effectLst/>
                          <a:latin typeface="Cambria" panose="02040503050406030204" pitchFamily="18" charset="0"/>
                          <a:ea typeface="Cambria" panose="02040503050406030204" pitchFamily="18" charset="0"/>
                        </a:rPr>
                        <a:t>hàng nghìn đảo nhấp nhô, khuất khúc như rồng chầu, phượng múa. </a:t>
                      </a:r>
                      <a:endParaRPr lang="en-US" sz="1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1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r h="1520946">
                <a:tc>
                  <a:txBody>
                    <a:bodyPr/>
                    <a:lstStyle/>
                    <a:p>
                      <a:pPr marL="0" marR="0" algn="just">
                        <a:lnSpc>
                          <a:spcPct val="15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Đảo có chỗ sừng sững, chạy dài như bức tường thành vững chãi</a:t>
                      </a:r>
                      <a:r>
                        <a:rPr lang="vi-VN" sz="2000" b="0" dirty="0">
                          <a:solidFill>
                            <a:srgbClr val="002060"/>
                          </a:solidFill>
                          <a:effectLst/>
                          <a:latin typeface="Cambria" panose="02040503050406030204" pitchFamily="18" charset="0"/>
                          <a:ea typeface="Cambria" panose="02040503050406030204" pitchFamily="18" charset="0"/>
                        </a:rPr>
                        <a:t>, ngăn khơi với lộng, nối mặt biển với chân trời. </a:t>
                      </a:r>
                      <a:endParaRPr lang="en-US" sz="1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139332"/>
                  </a:ext>
                </a:extLst>
              </a:tr>
              <a:tr h="1492935">
                <a:tc>
                  <a:txBody>
                    <a:bodyPr/>
                    <a:lstStyle/>
                    <a:p>
                      <a:pPr marL="0" marR="0" algn="just">
                        <a:lnSpc>
                          <a:spcPct val="150000"/>
                        </a:lnSpc>
                        <a:spcBef>
                          <a:spcPts val="0"/>
                        </a:spcBef>
                        <a:spcAft>
                          <a:spcPts val="0"/>
                        </a:spcAft>
                      </a:pPr>
                      <a:r>
                        <a:rPr lang="vi-VN" sz="2000" b="0" dirty="0">
                          <a:solidFill>
                            <a:srgbClr val="002060"/>
                          </a:solidFill>
                          <a:effectLst/>
                          <a:latin typeface="Cambria" panose="02040503050406030204" pitchFamily="18" charset="0"/>
                          <a:ea typeface="Cambria" panose="02040503050406030204" pitchFamily="18" charset="0"/>
                        </a:rPr>
                        <a:t>Có chỗ </a:t>
                      </a:r>
                      <a:r>
                        <a:rPr lang="vi-VN" sz="2000" b="1" dirty="0">
                          <a:solidFill>
                            <a:srgbClr val="002060"/>
                          </a:solidFill>
                          <a:effectLst/>
                          <a:latin typeface="Cambria" panose="02040503050406030204" pitchFamily="18" charset="0"/>
                          <a:ea typeface="Cambria" panose="02040503050406030204" pitchFamily="18" charset="0"/>
                        </a:rPr>
                        <a:t>đảo dàn ra thưa thớt</a:t>
                      </a:r>
                      <a:r>
                        <a:rPr lang="vi-VN" sz="2000" b="0" dirty="0">
                          <a:solidFill>
                            <a:srgbClr val="002060"/>
                          </a:solidFill>
                          <a:effectLst/>
                          <a:latin typeface="Cambria" panose="02040503050406030204" pitchFamily="18" charset="0"/>
                          <a:ea typeface="Cambria" panose="02040503050406030204" pitchFamily="18" charset="0"/>
                        </a:rPr>
                        <a:t>, hòn này với hòn kia biệt lập, xa trông </a:t>
                      </a:r>
                      <a:r>
                        <a:rPr lang="vi-VN" sz="2000" b="1" dirty="0">
                          <a:solidFill>
                            <a:srgbClr val="002060"/>
                          </a:solidFill>
                          <a:effectLst/>
                          <a:latin typeface="Cambria" panose="02040503050406030204" pitchFamily="18" charset="0"/>
                          <a:ea typeface="Cambria" panose="02040503050406030204" pitchFamily="18" charset="0"/>
                        </a:rPr>
                        <a:t>như quân cờ bày chon von trên mặt biển. </a:t>
                      </a:r>
                      <a:endParaRPr lang="en-US" sz="1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9990038"/>
                  </a:ext>
                </a:extLst>
              </a:tr>
              <a:tr h="1052616">
                <a:tc>
                  <a:txBody>
                    <a:bodyPr/>
                    <a:lstStyle/>
                    <a:p>
                      <a:pPr marL="0" marR="0" algn="just">
                        <a:lnSpc>
                          <a:spcPct val="150000"/>
                        </a:lnSpc>
                        <a:spcBef>
                          <a:spcPts val="0"/>
                        </a:spcBef>
                        <a:spcAft>
                          <a:spcPts val="0"/>
                        </a:spcAft>
                      </a:pPr>
                      <a:r>
                        <a:rPr lang="vi-VN" sz="2000" b="0" dirty="0">
                          <a:solidFill>
                            <a:srgbClr val="002060"/>
                          </a:solidFill>
                          <a:effectLst/>
                          <a:latin typeface="Cambria" panose="02040503050406030204" pitchFamily="18" charset="0"/>
                          <a:ea typeface="Cambria" panose="02040503050406030204" pitchFamily="18" charset="0"/>
                        </a:rPr>
                        <a:t>Có </a:t>
                      </a:r>
                      <a:r>
                        <a:rPr lang="vi-VN" sz="2000" b="1" dirty="0">
                          <a:solidFill>
                            <a:srgbClr val="002060"/>
                          </a:solidFill>
                          <a:effectLst/>
                          <a:latin typeface="Cambria" panose="02040503050406030204" pitchFamily="18" charset="0"/>
                          <a:ea typeface="Cambria" panose="02040503050406030204" pitchFamily="18" charset="0"/>
                        </a:rPr>
                        <a:t>chỗ đảo quần tụ lại, xúm xít như vạn chài lúc neo thuyền, phơi lưới. </a:t>
                      </a:r>
                      <a:endParaRPr lang="en-US" sz="1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4654441"/>
                  </a:ext>
                </a:extLst>
              </a:tr>
            </a:tbl>
          </a:graphicData>
        </a:graphic>
      </p:graphicFrame>
      <p:sp>
        <p:nvSpPr>
          <p:cNvPr id="2" name="Hình chữ nhật 1">
            <a:extLst>
              <a:ext uri="{FF2B5EF4-FFF2-40B4-BE49-F238E27FC236}">
                <a16:creationId xmlns:a16="http://schemas.microsoft.com/office/drawing/2014/main" id="{F3EA5929-A5CE-9B77-5CCA-B56666D123C4}"/>
              </a:ext>
            </a:extLst>
          </p:cNvPr>
          <p:cNvSpPr/>
          <p:nvPr/>
        </p:nvSpPr>
        <p:spPr>
          <a:xfrm>
            <a:off x="7423064" y="1074451"/>
            <a:ext cx="3748210"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Câu văn sử dụng biện pháp so sánh. </a:t>
            </a:r>
            <a:endParaRPr lang="en-US" sz="16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Hình chữ nhật 4">
            <a:extLst>
              <a:ext uri="{FF2B5EF4-FFF2-40B4-BE49-F238E27FC236}">
                <a16:creationId xmlns:a16="http://schemas.microsoft.com/office/drawing/2014/main" id="{374D09E5-0C1A-9F15-C936-E14EBDBF8446}"/>
              </a:ext>
            </a:extLst>
          </p:cNvPr>
          <p:cNvSpPr/>
          <p:nvPr/>
        </p:nvSpPr>
        <p:spPr>
          <a:xfrm>
            <a:off x="7423064" y="2488412"/>
            <a:ext cx="3748210"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Câu văn sử dụng biện pháp so sánh. </a:t>
            </a:r>
            <a:endParaRPr lang="en-US" sz="16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Hình chữ nhật 5">
            <a:extLst>
              <a:ext uri="{FF2B5EF4-FFF2-40B4-BE49-F238E27FC236}">
                <a16:creationId xmlns:a16="http://schemas.microsoft.com/office/drawing/2014/main" id="{7F53B046-9008-F7CA-83A4-E1D7C262DBF9}"/>
              </a:ext>
            </a:extLst>
          </p:cNvPr>
          <p:cNvSpPr/>
          <p:nvPr/>
        </p:nvSpPr>
        <p:spPr>
          <a:xfrm>
            <a:off x="7423064" y="3902373"/>
            <a:ext cx="3748210"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Câu văn sử dụng biện pháp nhân hóa và so sánh. </a:t>
            </a:r>
            <a:endParaRPr lang="en-US" sz="16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id="{37F0B056-88A0-CE2A-C508-555FF84C245B}"/>
              </a:ext>
            </a:extLst>
          </p:cNvPr>
          <p:cNvSpPr/>
          <p:nvPr/>
        </p:nvSpPr>
        <p:spPr>
          <a:xfrm>
            <a:off x="7515829" y="5261258"/>
            <a:ext cx="3748210"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Câu văn sử dụng biện pháp nhân hóa và so sánh. </a:t>
            </a:r>
            <a:endParaRPr lang="en-US" sz="16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04092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 1">
            <a:extLst>
              <a:ext uri="{FF2B5EF4-FFF2-40B4-BE49-F238E27FC236}">
                <a16:creationId xmlns:a16="http://schemas.microsoft.com/office/drawing/2014/main" id="{392396CF-102E-EA42-1126-EA2836C80A56}"/>
              </a:ext>
            </a:extLst>
          </p:cNvPr>
          <p:cNvGraphicFramePr>
            <a:graphicFrameLocks noGrp="1"/>
          </p:cNvGraphicFramePr>
          <p:nvPr>
            <p:extLst>
              <p:ext uri="{D42A27DB-BD31-4B8C-83A1-F6EECF244321}">
                <p14:modId xmlns:p14="http://schemas.microsoft.com/office/powerpoint/2010/main" val="3032768832"/>
              </p:ext>
            </p:extLst>
          </p:nvPr>
        </p:nvGraphicFramePr>
        <p:xfrm>
          <a:off x="1327299" y="2448972"/>
          <a:ext cx="9431078" cy="3253562"/>
        </p:xfrm>
        <a:graphic>
          <a:graphicData uri="http://schemas.openxmlformats.org/drawingml/2006/table">
            <a:tbl>
              <a:tblPr firstRow="1" firstCol="1" bandRow="1">
                <a:tableStyleId>{5C22544A-7EE6-4342-B048-85BDC9FD1C3A}</a:tableStyleId>
              </a:tblPr>
              <a:tblGrid>
                <a:gridCol w="2901846">
                  <a:extLst>
                    <a:ext uri="{9D8B030D-6E8A-4147-A177-3AD203B41FA5}">
                      <a16:colId xmlns:a16="http://schemas.microsoft.com/office/drawing/2014/main" val="2959084387"/>
                    </a:ext>
                  </a:extLst>
                </a:gridCol>
                <a:gridCol w="3541484">
                  <a:extLst>
                    <a:ext uri="{9D8B030D-6E8A-4147-A177-3AD203B41FA5}">
                      <a16:colId xmlns:a16="http://schemas.microsoft.com/office/drawing/2014/main" val="815037665"/>
                    </a:ext>
                  </a:extLst>
                </a:gridCol>
                <a:gridCol w="2987748">
                  <a:extLst>
                    <a:ext uri="{9D8B030D-6E8A-4147-A177-3AD203B41FA5}">
                      <a16:colId xmlns:a16="http://schemas.microsoft.com/office/drawing/2014/main" val="1616640169"/>
                    </a:ext>
                  </a:extLst>
                </a:gridCol>
              </a:tblGrid>
              <a:tr h="3253562">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669656"/>
                  </a:ext>
                </a:extLst>
              </a:tr>
            </a:tbl>
          </a:graphicData>
        </a:graphic>
      </p:graphicFrame>
      <p:sp>
        <p:nvSpPr>
          <p:cNvPr id="12" name="TextBox 11">
            <a:extLst>
              <a:ext uri="{FF2B5EF4-FFF2-40B4-BE49-F238E27FC236}">
                <a16:creationId xmlns:a16="http://schemas.microsoft.com/office/drawing/2014/main" id="{76D87A04-E8DD-DEDE-E567-16469483E758}"/>
              </a:ext>
            </a:extLst>
          </p:cNvPr>
          <p:cNvSpPr txBox="1"/>
          <p:nvPr/>
        </p:nvSpPr>
        <p:spPr>
          <a:xfrm>
            <a:off x="1421220" y="2930190"/>
            <a:ext cx="2775097" cy="2062103"/>
          </a:xfrm>
          <a:prstGeom prst="rect">
            <a:avLst/>
          </a:prstGeom>
          <a:noFill/>
        </p:spPr>
        <p:txBody>
          <a:bodyPr wrap="square" rtlCol="0">
            <a:spAutoFit/>
          </a:bodyPr>
          <a:lstStyle/>
          <a:p>
            <a:pPr algn="ctr"/>
            <a:r>
              <a:rPr lang="vi-VN"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 Con Cóc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chông</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bờ</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giếng</a:t>
            </a:r>
            <a:endParaRPr lang="en-US" sz="3200"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898B7BF-171A-9FDA-667C-3136FB36DB32}"/>
              </a:ext>
            </a:extLst>
          </p:cNvPr>
          <p:cNvSpPr txBox="1"/>
          <p:nvPr/>
        </p:nvSpPr>
        <p:spPr>
          <a:xfrm>
            <a:off x="4458587" y="2798481"/>
            <a:ext cx="3168502" cy="2554545"/>
          </a:xfrm>
          <a:prstGeom prst="rect">
            <a:avLst/>
          </a:prstGeom>
          <a:noFill/>
        </p:spPr>
        <p:txBody>
          <a:bodyPr wrap="square" rtlCol="0">
            <a:spAutoFit/>
          </a:bodyPr>
          <a:lstStyle/>
          <a:p>
            <a:pPr algn="ct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Hòn Gà Chọi trông như đôi gà đang xòe cánh chọi nhau trên mặt nước</a:t>
            </a:r>
            <a:endParaRPr lang="en-US" sz="32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E360E6D-D02B-9CAB-8674-960A06F9EDC3}"/>
              </a:ext>
            </a:extLst>
          </p:cNvPr>
          <p:cNvSpPr txBox="1"/>
          <p:nvPr/>
        </p:nvSpPr>
        <p:spPr>
          <a:xfrm>
            <a:off x="7969990" y="2930190"/>
            <a:ext cx="2658139" cy="2554545"/>
          </a:xfrm>
          <a:prstGeom prst="rect">
            <a:avLst/>
          </a:prstGeom>
          <a:noFill/>
        </p:spPr>
        <p:txBody>
          <a:bodyPr wrap="square" rtlCol="0">
            <a:spAutoFit/>
          </a:bodyPr>
          <a:lstStyle/>
          <a:p>
            <a:pPr algn="ct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Hòn Ông Lã Vọng trông như ông lão trầm tĩnh ngồi câu cá . </a:t>
            </a:r>
            <a:endParaRPr lang="en-US"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BDA15258-CD31-0C0E-7A15-E7606BC52290}"/>
              </a:ext>
            </a:extLst>
          </p:cNvPr>
          <p:cNvPicPr>
            <a:picLocks noChangeAspect="1"/>
          </p:cNvPicPr>
          <p:nvPr/>
        </p:nvPicPr>
        <p:blipFill>
          <a:blip r:embed="rId2"/>
          <a:stretch>
            <a:fillRect/>
          </a:stretch>
        </p:blipFill>
        <p:spPr>
          <a:xfrm>
            <a:off x="-43200" y="-60459"/>
            <a:ext cx="12235200" cy="6882300"/>
          </a:xfrm>
          <a:prstGeom prst="rect">
            <a:avLst/>
          </a:prstGeom>
        </p:spPr>
      </p:pic>
      <p:grpSp>
        <p:nvGrpSpPr>
          <p:cNvPr id="3" name="Group 2"/>
          <p:cNvGrpSpPr/>
          <p:nvPr/>
        </p:nvGrpSpPr>
        <p:grpSpPr>
          <a:xfrm>
            <a:off x="1602421" y="36159"/>
            <a:ext cx="8946309" cy="2374092"/>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pic>
        <p:nvPicPr>
          <p:cNvPr id="46" name="Picture 45"/>
          <p:cNvPicPr>
            <a:picLocks noChangeAspect="1"/>
          </p:cNvPicPr>
          <p:nvPr/>
        </p:nvPicPr>
        <p:blipFill>
          <a:blip r:embed="rId3"/>
          <a:stretch>
            <a:fillRect/>
          </a:stretch>
        </p:blipFill>
        <p:spPr>
          <a:xfrm>
            <a:off x="2070517" y="343173"/>
            <a:ext cx="8565622" cy="1950889"/>
          </a:xfrm>
          <a:prstGeom prst="rect">
            <a:avLst/>
          </a:prstGeom>
        </p:spPr>
      </p:pic>
      <p:pic>
        <p:nvPicPr>
          <p:cNvPr id="4" name="Picture 3">
            <a:extLst>
              <a:ext uri="{FF2B5EF4-FFF2-40B4-BE49-F238E27FC236}">
                <a16:creationId xmlns:a16="http://schemas.microsoft.com/office/drawing/2014/main" id="{FA470018-BEDE-8570-39B6-12D832AE4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5920" y="-4359349"/>
            <a:ext cx="2073349" cy="207334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ngắm đảo ở vịnh Hạ Long, vì sao tác giả có cảm giác được “chiêm ngưỡng một thế giới sống động đã trải qua hàng triệu năm hóa đá”?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a:extLst>
              <a:ext uri="{FF2B5EF4-FFF2-40B4-BE49-F238E27FC236}">
                <a16:creationId xmlns:a16="http://schemas.microsoft.com/office/drawing/2014/main" id="{F9229914-54B8-2BB6-D54E-324ABA834F7E}"/>
              </a:ext>
            </a:extLst>
          </p:cNvPr>
          <p:cNvSpPr txBox="1"/>
          <p:nvPr/>
        </p:nvSpPr>
        <p:spPr>
          <a:xfrm>
            <a:off x="685201" y="2306039"/>
            <a:ext cx="10526233" cy="3539430"/>
          </a:xfrm>
          <a:prstGeom prst="rect">
            <a:avLst/>
          </a:prstGeom>
          <a:noFill/>
        </p:spPr>
        <p:txBody>
          <a:bodyPr wrap="square" rtlCol="0">
            <a:spAutoFit/>
          </a:bodyPr>
          <a:lstStyle/>
          <a:p>
            <a:pPr algn="just"/>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Khi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ngắm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Long,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tác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giác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chiêm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động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qua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hàng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triệu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năm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vì</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vịnh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Long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đều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hoặc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quen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thuộc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tụ</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họp</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thấp</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thoáng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vậy</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791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9"/>
          <p:cNvSpPr/>
          <p:nvPr/>
        </p:nvSpPr>
        <p:spPr>
          <a:xfrm>
            <a:off x="1403498" y="356458"/>
            <a:ext cx="10524799" cy="3677603"/>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grpSp>
        <p:nvGrpSpPr>
          <p:cNvPr id="5" name="Group 4"/>
          <p:cNvGrpSpPr/>
          <p:nvPr/>
        </p:nvGrpSpPr>
        <p:grpSpPr>
          <a:xfrm>
            <a:off x="286865" y="300226"/>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605516" y="502735"/>
            <a:ext cx="10180843"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Chủ đề của bài Những hòn đảo trên vịnh Hạ Long là gì? Chọn đáp án đúng.</a:t>
            </a:r>
          </a:p>
          <a:p>
            <a:pPr lvl="0" algn="just"/>
            <a:r>
              <a:rPr lang="vi-VN" sz="3200" dirty="0">
                <a:solidFill>
                  <a:prstClr val="black"/>
                </a:solidFill>
                <a:latin typeface="Cambria" panose="02040503050406030204" pitchFamily="18" charset="0"/>
                <a:ea typeface="Cambria" panose="02040503050406030204" pitchFamily="18" charset="0"/>
              </a:rPr>
              <a:t>A. Vẻ đẹp kì thú của những hòn đảo trên vịnh Hạ Long</a:t>
            </a:r>
          </a:p>
          <a:p>
            <a:pPr lvl="0" algn="just"/>
            <a:r>
              <a:rPr lang="vi-VN" sz="3200" dirty="0">
                <a:solidFill>
                  <a:prstClr val="black"/>
                </a:solidFill>
                <a:latin typeface="Cambria" panose="02040503050406030204" pitchFamily="18" charset="0"/>
                <a:ea typeface="Cambria" panose="02040503050406030204" pitchFamily="18" charset="0"/>
              </a:rPr>
              <a:t>B. Sự thơ mộng, huyền bí của sóng nước Hạ Long</a:t>
            </a:r>
          </a:p>
          <a:p>
            <a:pPr lvl="0" algn="just"/>
            <a:r>
              <a:rPr lang="vi-VN" sz="3200" dirty="0">
                <a:solidFill>
                  <a:prstClr val="black"/>
                </a:solidFill>
                <a:latin typeface="Cambria" panose="02040503050406030204" pitchFamily="18" charset="0"/>
                <a:ea typeface="Cambria" panose="02040503050406030204" pitchFamily="18" charset="0"/>
              </a:rPr>
              <a:t>C. Sức cuốn hút của thiên nhiên Hạ Long đối với du khách</a:t>
            </a:r>
          </a:p>
          <a:p>
            <a:pPr lvl="0" algn="just"/>
            <a:r>
              <a:rPr lang="vi-VN" sz="3200" dirty="0">
                <a:solidFill>
                  <a:prstClr val="black"/>
                </a:solidFill>
                <a:latin typeface="Cambria" panose="02040503050406030204" pitchFamily="18" charset="0"/>
                <a:ea typeface="Cambria" panose="02040503050406030204" pitchFamily="18" charset="0"/>
              </a:rPr>
              <a:t>D. Những cảnh đẹp có một không hai của thiên nhiên</a:t>
            </a:r>
            <a:endParaRPr kumimoji="0" lang="en-US" i="0" u="none" strike="noStrike" kern="1200" cap="none" spc="0" normalizeH="0" baseline="0" noProof="0" dirty="0">
              <a:ln>
                <a:noFill/>
              </a:ln>
              <a:solidFill>
                <a:prstClr val="black"/>
              </a:solidFill>
              <a:effectLst/>
              <a:uLnTx/>
              <a:uFillTx/>
              <a:latin typeface="Calibri"/>
            </a:endParaRPr>
          </a:p>
        </p:txBody>
      </p:sp>
      <p:sp>
        <p:nvSpPr>
          <p:cNvPr id="13" name="Oval 12">
            <a:extLst>
              <a:ext uri="{FF2B5EF4-FFF2-40B4-BE49-F238E27FC236}">
                <a16:creationId xmlns:a16="http://schemas.microsoft.com/office/drawing/2014/main" id="{07888DEA-C5C3-F439-8006-2216DCDC508A}"/>
              </a:ext>
            </a:extLst>
          </p:cNvPr>
          <p:cNvSpPr/>
          <p:nvPr/>
        </p:nvSpPr>
        <p:spPr>
          <a:xfrm>
            <a:off x="1541721" y="1616149"/>
            <a:ext cx="595423"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6"/>
            <a:ext cx="10112834"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1953309" y="2574751"/>
            <a:ext cx="9119504" cy="2554545"/>
          </a:xfrm>
          <a:prstGeom prst="rect">
            <a:avLst/>
          </a:prstGeom>
          <a:noFill/>
        </p:spPr>
        <p:txBody>
          <a:bodyPr wrap="square" rtlCol="0">
            <a:spAutoFit/>
          </a:bodyPr>
          <a:lstStyle/>
          <a:p>
            <a:pPr algn="just"/>
            <a:r>
              <a:rPr lang="en-US" sz="4000" b="1" i="1" dirty="0" err="1">
                <a:latin typeface="Times New Roman" panose="02020603050405020304" pitchFamily="18" charset="0"/>
                <a:cs typeface="Times New Roman" panose="02020603050405020304" pitchFamily="18" charset="0"/>
              </a:rPr>
              <a:t>Bài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đọc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đã</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khắc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họa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lên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một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bức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tranh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Hạ</a:t>
            </a:r>
            <a:r>
              <a:rPr lang="en-US" sz="4000" b="1" i="1" dirty="0">
                <a:latin typeface="Times New Roman" panose="02020603050405020304" pitchFamily="18" charset="0"/>
                <a:cs typeface="Times New Roman" panose="02020603050405020304" pitchFamily="18" charset="0"/>
              </a:rPr>
              <a:t> Long </a:t>
            </a:r>
            <a:r>
              <a:rPr lang="en-US" sz="4000" b="1" i="1" dirty="0" err="1">
                <a:latin typeface="Times New Roman" panose="02020603050405020304" pitchFamily="18" charset="0"/>
                <a:cs typeface="Times New Roman" panose="02020603050405020304" pitchFamily="18" charset="0"/>
              </a:rPr>
              <a:t>với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những</a:t>
            </a:r>
            <a:r>
              <a:rPr lang="en-US" sz="4000" b="1" i="1" dirty="0">
                <a:latin typeface="Times New Roman" panose="02020603050405020304" pitchFamily="18" charset="0"/>
                <a:cs typeface="Times New Roman" panose="02020603050405020304" pitchFamily="18" charset="0"/>
              </a:rPr>
              <a:t> hang </a:t>
            </a:r>
            <a:r>
              <a:rPr lang="en-US" sz="4000" b="1" i="1" dirty="0" err="1">
                <a:latin typeface="Times New Roman" panose="02020603050405020304" pitchFamily="18" charset="0"/>
                <a:cs typeface="Times New Roman" panose="02020603050405020304" pitchFamily="18" charset="0"/>
              </a:rPr>
              <a:t>đảo</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có</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vẻ</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đẹp</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kỳ</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thú</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đầy</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sự</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sống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động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và</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những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sự</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tích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huyền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bí</a:t>
            </a:r>
            <a:r>
              <a:rPr lang="en-US" sz="4000" b="1" i="1"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6065763-8445-A2AA-560C-33223A7F0B53}"/>
              </a:ext>
            </a:extLst>
          </p:cNvPr>
          <p:cNvPicPr>
            <a:picLocks noChangeAspect="1"/>
          </p:cNvPicPr>
          <p:nvPr/>
        </p:nvPicPr>
        <p:blipFill>
          <a:blip r:embed="rId2"/>
          <a:stretch>
            <a:fillRect/>
          </a:stretch>
        </p:blipFill>
        <p:spPr>
          <a:xfrm>
            <a:off x="3263160" y="543631"/>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1362702" y="163240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diễn cảm</a:t>
            </a:r>
            <a:endParaRPr kumimoji="0" lang="en-US"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393405"/>
            <a:ext cx="11828207" cy="635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Hình ảnh 8" descr="Ảnh có chứa đồ chơi, búp bê, đồ họa véc-tơ&#10;&#10;Mô tả được tạo tự động">
            <a:extLst>
              <a:ext uri="{FF2B5EF4-FFF2-40B4-BE49-F238E27FC236}">
                <a16:creationId xmlns:a16="http://schemas.microsoft.com/office/drawing/2014/main" id="{E425149C-8B89-AC14-A4B9-5F53A62B272D}"/>
              </a:ext>
            </a:extLst>
          </p:cNvPr>
          <p:cNvPicPr>
            <a:picLocks noChangeAspect="1"/>
          </p:cNvPicPr>
          <p:nvPr/>
        </p:nvPicPr>
        <p:blipFill>
          <a:blip r:embed="rId2"/>
          <a:stretch>
            <a:fillRect/>
          </a:stretch>
        </p:blipFill>
        <p:spPr>
          <a:xfrm>
            <a:off x="2266834" y="2202909"/>
            <a:ext cx="7923727" cy="4538133"/>
          </a:xfrm>
          <a:prstGeom prst="rect">
            <a:avLst/>
          </a:prstGeom>
          <a:effectLst/>
        </p:spPr>
      </p:pic>
      <p:sp>
        <p:nvSpPr>
          <p:cNvPr id="6" name="TextBox 5">
            <a:extLst>
              <a:ext uri="{FF2B5EF4-FFF2-40B4-BE49-F238E27FC236}">
                <a16:creationId xmlns:a16="http://schemas.microsoft.com/office/drawing/2014/main" id="{8F8E073E-DB53-72F0-B04A-FFA88A3573DE}"/>
              </a:ext>
            </a:extLst>
          </p:cNvPr>
          <p:cNvSpPr txBox="1"/>
          <p:nvPr/>
        </p:nvSpPr>
        <p:spPr>
          <a:xfrm>
            <a:off x="867222" y="804926"/>
            <a:ext cx="10661558" cy="1938992"/>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diễn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chậm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tình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nhấn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ngữ</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vẻ</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đẹp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thú</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hòn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vịnh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Hạ</a:t>
            </a:r>
            <a:r>
              <a:rPr lang="en-US" sz="4000" dirty="0">
                <a:solidFill>
                  <a:prstClr val="black"/>
                </a:solidFill>
                <a:latin typeface="Cambria" panose="02040503050406030204" pitchFamily="18" charset="0"/>
                <a:ea typeface="Cambria" panose="02040503050406030204" pitchFamily="18" charset="0"/>
              </a:rPr>
              <a:t> Long. </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Một nghìn lẻ một lý do bạn nên đến Hạ Long">
            <a:extLst>
              <a:ext uri="{FF2B5EF4-FFF2-40B4-BE49-F238E27FC236}">
                <a16:creationId xmlns:a16="http://schemas.microsoft.com/office/drawing/2014/main" id="{20604BAB-9EFC-D129-4B87-A5672E329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5" descr="黑暗里有星球&#10;&#10;中度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4074" t="31111" r="4074" b="33102"/>
          <a:stretch>
            <a:fillRect/>
          </a:stretch>
        </p:blipFill>
        <p:spPr>
          <a:xfrm>
            <a:off x="2428518" y="-1026609"/>
            <a:ext cx="7999409" cy="5126234"/>
          </a:xfrm>
          <a:prstGeom prst="rect">
            <a:avLst/>
          </a:prstGeom>
        </p:spPr>
      </p:pic>
      <p:pic>
        <p:nvPicPr>
          <p:cNvPr id="2" name="Picture 1">
            <a:extLst>
              <a:ext uri="{FF2B5EF4-FFF2-40B4-BE49-F238E27FC236}">
                <a16:creationId xmlns:a16="http://schemas.microsoft.com/office/drawing/2014/main" id="{1E158DE4-158E-B28F-9434-1D07B5D7040B}"/>
              </a:ext>
            </a:extLst>
          </p:cNvPr>
          <p:cNvPicPr>
            <a:picLocks noChangeAspect="1"/>
          </p:cNvPicPr>
          <p:nvPr/>
        </p:nvPicPr>
        <p:blipFill>
          <a:blip r:embed="rId4"/>
          <a:stretch>
            <a:fillRect/>
          </a:stretch>
        </p:blipFill>
        <p:spPr>
          <a:xfrm>
            <a:off x="1941559" y="320250"/>
            <a:ext cx="8486368" cy="24325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Wave 4">
            <a:extLst>
              <a:ext uri="{FF2B5EF4-FFF2-40B4-BE49-F238E27FC236}">
                <a16:creationId xmlns:a16="http://schemas.microsoft.com/office/drawing/2014/main" id="{656E511E-FF3D-B95E-3420-5D0F23044988}"/>
              </a:ext>
            </a:extLst>
          </p:cNvPr>
          <p:cNvSpPr/>
          <p:nvPr/>
        </p:nvSpPr>
        <p:spPr>
          <a:xfrm>
            <a:off x="1892595" y="1531088"/>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nhấp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nhô</a:t>
            </a:r>
            <a:endParaRPr lang="en-US" sz="2800" b="1" dirty="0">
              <a:solidFill>
                <a:srgbClr val="002060"/>
              </a:solidFill>
              <a:latin typeface="Cambria" panose="02040503050406030204" pitchFamily="18" charset="0"/>
              <a:ea typeface="Cambria" panose="02040503050406030204" pitchFamily="18" charset="0"/>
            </a:endParaRPr>
          </a:p>
        </p:txBody>
      </p:sp>
      <p:sp>
        <p:nvSpPr>
          <p:cNvPr id="18" name="Wave 17">
            <a:extLst>
              <a:ext uri="{FF2B5EF4-FFF2-40B4-BE49-F238E27FC236}">
                <a16:creationId xmlns:a16="http://schemas.microsoft.com/office/drawing/2014/main" id="{39CB68C3-BAEE-2A46-83DF-9306493B1B41}"/>
              </a:ext>
            </a:extLst>
          </p:cNvPr>
          <p:cNvSpPr/>
          <p:nvPr/>
        </p:nvSpPr>
        <p:spPr>
          <a:xfrm>
            <a:off x="4763386"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sừng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sững</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Wave 18">
            <a:extLst>
              <a:ext uri="{FF2B5EF4-FFF2-40B4-BE49-F238E27FC236}">
                <a16:creationId xmlns:a16="http://schemas.microsoft.com/office/drawing/2014/main" id="{323E7EE0-DC81-89BE-2E34-F201C1B8D7D0}"/>
              </a:ext>
            </a:extLst>
          </p:cNvPr>
          <p:cNvSpPr/>
          <p:nvPr/>
        </p:nvSpPr>
        <p:spPr>
          <a:xfrm>
            <a:off x="8187069"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thớt</a:t>
            </a:r>
            <a:endParaRPr lang="en-US" sz="2800" b="1" dirty="0">
              <a:solidFill>
                <a:srgbClr val="002060"/>
              </a:solidFill>
              <a:latin typeface="Cambria" panose="02040503050406030204" pitchFamily="18" charset="0"/>
              <a:ea typeface="Cambria" panose="02040503050406030204" pitchFamily="18" charset="0"/>
            </a:endParaRPr>
          </a:p>
        </p:txBody>
      </p:sp>
      <p:sp>
        <p:nvSpPr>
          <p:cNvPr id="23" name="Wave 22">
            <a:extLst>
              <a:ext uri="{FF2B5EF4-FFF2-40B4-BE49-F238E27FC236}">
                <a16:creationId xmlns:a16="http://schemas.microsoft.com/office/drawing/2014/main" id="{9CBDF67B-7E57-2D63-C7E0-AB4C4731BA3D}"/>
              </a:ext>
            </a:extLst>
          </p:cNvPr>
          <p:cNvSpPr/>
          <p:nvPr/>
        </p:nvSpPr>
        <p:spPr>
          <a:xfrm>
            <a:off x="1201479" y="2562446"/>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chon von</a:t>
            </a:r>
          </a:p>
        </p:txBody>
      </p:sp>
      <p:sp>
        <p:nvSpPr>
          <p:cNvPr id="27" name="Wave 26">
            <a:extLst>
              <a:ext uri="{FF2B5EF4-FFF2-40B4-BE49-F238E27FC236}">
                <a16:creationId xmlns:a16="http://schemas.microsoft.com/office/drawing/2014/main" id="{412AD332-C324-15F5-CC22-1FB0CA1260EA}"/>
              </a:ext>
            </a:extLst>
          </p:cNvPr>
          <p:cNvSpPr/>
          <p:nvPr/>
        </p:nvSpPr>
        <p:spPr>
          <a:xfrm>
            <a:off x="4369981" y="2626242"/>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xúm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xít</a:t>
            </a:r>
            <a:endParaRPr lang="en-US" sz="2800" b="1" dirty="0">
              <a:solidFill>
                <a:srgbClr val="002060"/>
              </a:solidFill>
              <a:latin typeface="Cambria" panose="02040503050406030204" pitchFamily="18" charset="0"/>
              <a:ea typeface="Cambria" panose="02040503050406030204" pitchFamily="18" charset="0"/>
            </a:endParaRPr>
          </a:p>
        </p:txBody>
      </p:sp>
      <p:sp>
        <p:nvSpPr>
          <p:cNvPr id="30" name="Wave 29">
            <a:extLst>
              <a:ext uri="{FF2B5EF4-FFF2-40B4-BE49-F238E27FC236}">
                <a16:creationId xmlns:a16="http://schemas.microsoft.com/office/drawing/2014/main" id="{64D640EE-0307-E287-25D5-86F6EF5D5B98}"/>
              </a:ext>
            </a:extLst>
          </p:cNvPr>
          <p:cNvSpPr/>
          <p:nvPr/>
        </p:nvSpPr>
        <p:spPr>
          <a:xfrm>
            <a:off x="7410893" y="2615609"/>
            <a:ext cx="2775098"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chênh</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960DD945-CF63-FC67-63EF-41B3052BAC4C}"/>
              </a:ext>
            </a:extLst>
          </p:cNvPr>
          <p:cNvGrpSpPr/>
          <p:nvPr/>
        </p:nvGrpSpPr>
        <p:grpSpPr>
          <a:xfrm>
            <a:off x="1017378" y="3573980"/>
            <a:ext cx="10720966" cy="2765096"/>
            <a:chOff x="1727199" y="1855788"/>
            <a:chExt cx="9259153" cy="3146425"/>
          </a:xfrm>
        </p:grpSpPr>
        <p:sp>
          <p:nvSpPr>
            <p:cNvPr id="32" name="同侧圆角矩形 2">
              <a:extLst>
                <a:ext uri="{FF2B5EF4-FFF2-40B4-BE49-F238E27FC236}">
                  <a16:creationId xmlns:a16="http://schemas.microsoft.com/office/drawing/2014/main" id="{2D506E73-7C2A-2A6F-D914-8820A6466B23}"/>
                </a:ext>
              </a:extLst>
            </p:cNvPr>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sp>
          <p:nvSpPr>
            <p:cNvPr id="33" name="同侧圆角矩形 1">
              <a:extLst>
                <a:ext uri="{FF2B5EF4-FFF2-40B4-BE49-F238E27FC236}">
                  <a16:creationId xmlns:a16="http://schemas.microsoft.com/office/drawing/2014/main" id="{BEECE51A-CC83-4F61-E3C4-14CBA2BF7D8A}"/>
                </a:ext>
              </a:extLst>
            </p:cNvPr>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grpSp>
      <p:sp>
        <p:nvSpPr>
          <p:cNvPr id="34" name="TextBox 33">
            <a:extLst>
              <a:ext uri="{FF2B5EF4-FFF2-40B4-BE49-F238E27FC236}">
                <a16:creationId xmlns:a16="http://schemas.microsoft.com/office/drawing/2014/main" id="{112C3E18-04F6-AA3D-84A2-3B5DCB382776}"/>
              </a:ext>
            </a:extLst>
          </p:cNvPr>
          <p:cNvSpPr txBox="1"/>
          <p:nvPr/>
        </p:nvSpPr>
        <p:spPr>
          <a:xfrm>
            <a:off x="1391385" y="3979082"/>
            <a:ext cx="10091406" cy="2062103"/>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8" grpId="0" animBg="1"/>
      <p:bldP spid="19" grpId="0" animBg="1"/>
      <p:bldP spid="23" grpId="0" animBg="1"/>
      <p:bldP spid="27" grpId="0" animBg="1"/>
      <p:bldP spid="30" grpId="0" animBg="1"/>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loud 4">
            <a:extLst>
              <a:ext uri="{FF2B5EF4-FFF2-40B4-BE49-F238E27FC236}">
                <a16:creationId xmlns:a16="http://schemas.microsoft.com/office/drawing/2014/main" id="{656E511E-FF3D-B95E-3420-5D0F23044988}"/>
              </a:ext>
            </a:extLst>
          </p:cNvPr>
          <p:cNvSpPr/>
          <p:nvPr/>
        </p:nvSpPr>
        <p:spPr>
          <a:xfrm>
            <a:off x="606057"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Cloud 1">
            <a:extLst>
              <a:ext uri="{FF2B5EF4-FFF2-40B4-BE49-F238E27FC236}">
                <a16:creationId xmlns:a16="http://schemas.microsoft.com/office/drawing/2014/main" id="{B0C5F53E-AD8C-1EB9-F694-E6E836A0A162}"/>
              </a:ext>
            </a:extLst>
          </p:cNvPr>
          <p:cNvSpPr/>
          <p:nvPr/>
        </p:nvSpPr>
        <p:spPr>
          <a:xfrm>
            <a:off x="3466215"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Cloud 5">
            <a:extLst>
              <a:ext uri="{FF2B5EF4-FFF2-40B4-BE49-F238E27FC236}">
                <a16:creationId xmlns:a16="http://schemas.microsoft.com/office/drawing/2014/main" id="{72320E60-7684-6E3B-63C3-B1317C488FF2}"/>
              </a:ext>
            </a:extLst>
          </p:cNvPr>
          <p:cNvSpPr/>
          <p:nvPr/>
        </p:nvSpPr>
        <p:spPr>
          <a:xfrm>
            <a:off x="6432698" y="1424762"/>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9229060" y="1392865"/>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trẫm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Cloud 7">
            <a:extLst>
              <a:ext uri="{FF2B5EF4-FFF2-40B4-BE49-F238E27FC236}">
                <a16:creationId xmlns:a16="http://schemas.microsoft.com/office/drawing/2014/main" id="{99943C41-C4C7-AAD3-5157-012834348FB3}"/>
              </a:ext>
            </a:extLst>
          </p:cNvPr>
          <p:cNvSpPr/>
          <p:nvPr/>
        </p:nvSpPr>
        <p:spPr>
          <a:xfrm>
            <a:off x="531629"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Cloud 8">
            <a:extLst>
              <a:ext uri="{FF2B5EF4-FFF2-40B4-BE49-F238E27FC236}">
                <a16:creationId xmlns:a16="http://schemas.microsoft.com/office/drawing/2014/main" id="{60808E22-8E2F-5256-321A-E382A76E2CCB}"/>
              </a:ext>
            </a:extLst>
          </p:cNvPr>
          <p:cNvSpPr/>
          <p:nvPr/>
        </p:nvSpPr>
        <p:spPr>
          <a:xfrm>
            <a:off x="3391787"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6358270" y="2583711"/>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quây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Cloud 10">
            <a:extLst>
              <a:ext uri="{FF2B5EF4-FFF2-40B4-BE49-F238E27FC236}">
                <a16:creationId xmlns:a16="http://schemas.microsoft.com/office/drawing/2014/main" id="{B7B310A2-0C77-F42F-B7A6-E4D0E48335A0}"/>
              </a:ext>
            </a:extLst>
          </p:cNvPr>
          <p:cNvSpPr/>
          <p:nvPr/>
        </p:nvSpPr>
        <p:spPr>
          <a:xfrm>
            <a:off x="9154632" y="2551814"/>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chiêm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10" y="3944679"/>
            <a:ext cx="3521150" cy="3168502"/>
          </a:xfrm>
          <a:prstGeom prst="rect">
            <a:avLst/>
          </a:prstGeom>
        </p:spPr>
      </p:pic>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920" y="3965944"/>
            <a:ext cx="3521150" cy="3168502"/>
          </a:xfrm>
          <a:prstGeom prst="rect">
            <a:avLst/>
          </a:prstGeom>
        </p:spPr>
      </p:pic>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301" y="3987210"/>
            <a:ext cx="3521150" cy="3168502"/>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1110" y="4008475"/>
            <a:ext cx="3521150" cy="3168502"/>
          </a:xfrm>
          <a:prstGeom prst="rect">
            <a:avLst/>
          </a:prstGeom>
        </p:spPr>
      </p:pic>
    </p:spTree>
    <p:extLst>
      <p:ext uri="{BB962C8B-B14F-4D97-AF65-F5344CB8AC3E}">
        <p14:creationId xmlns:p14="http://schemas.microsoft.com/office/powerpoint/2010/main" val="2563824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66667E-6 4.44444E-6 L -0.04531 0.52569 " pathEditMode="relative" rAng="0" ptsTypes="AA">
                                      <p:cBhvr>
                                        <p:cTn id="38" dur="2000" fill="hold"/>
                                        <p:tgtEl>
                                          <p:spTgt spid="5"/>
                                        </p:tgtEl>
                                        <p:attrNameLst>
                                          <p:attrName>ppt_x</p:attrName>
                                          <p:attrName>ppt_y</p:attrName>
                                        </p:attrNameLst>
                                      </p:cBhvr>
                                      <p:rCtr x="-2266" y="2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75E-6 2.96296E-6 L -0.74257 0.36759 " pathEditMode="relative" rAng="0" ptsTypes="AA">
                                      <p:cBhvr>
                                        <p:cTn id="42" dur="2000" fill="hold"/>
                                        <p:tgtEl>
                                          <p:spTgt spid="11"/>
                                        </p:tgtEl>
                                        <p:attrNameLst>
                                          <p:attrName>ppt_x</p:attrName>
                                          <p:attrName>ppt_y</p:attrName>
                                        </p:attrNameLst>
                                      </p:cBhvr>
                                      <p:rCtr x="-37135" y="18380"/>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3.125E-6 4.44444E-6 L -0.03477 0.53032 " pathEditMode="relative" rAng="0" ptsTypes="AA">
                                      <p:cBhvr>
                                        <p:cTn id="46" dur="2000" fill="hold"/>
                                        <p:tgtEl>
                                          <p:spTgt spid="2"/>
                                        </p:tgtEl>
                                        <p:attrNameLst>
                                          <p:attrName>ppt_x</p:attrName>
                                          <p:attrName>ppt_y</p:attrName>
                                        </p:attrNameLst>
                                      </p:cBhvr>
                                      <p:rCtr x="-1745" y="2650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54167E-6 1.85185E-6 L -0.27813 0.36435 " pathEditMode="relative" rAng="0" ptsTypes="AA">
                                      <p:cBhvr>
                                        <p:cTn id="50" dur="2000" fill="hold"/>
                                        <p:tgtEl>
                                          <p:spTgt spid="10"/>
                                        </p:tgtEl>
                                        <p:attrNameLst>
                                          <p:attrName>ppt_x</p:attrName>
                                          <p:attrName>ppt_y</p:attrName>
                                        </p:attrNameLst>
                                      </p:cBhvr>
                                      <p:rCtr x="-13906" y="1821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54167E-6 4.44444E-6 L -0.27174 0.5243 " pathEditMode="relative" rAng="0" ptsTypes="AA">
                                      <p:cBhvr>
                                        <p:cTn id="54" dur="2000" fill="hold"/>
                                        <p:tgtEl>
                                          <p:spTgt spid="7"/>
                                        </p:tgtEl>
                                        <p:attrNameLst>
                                          <p:attrName>ppt_x</p:attrName>
                                          <p:attrName>ppt_y</p:attrName>
                                        </p:attrNameLst>
                                      </p:cBhvr>
                                      <p:rCtr x="-13594" y="2620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1.875E-6 2.96296E-6 L 0.45 0.35532 " pathEditMode="relative" rAng="0" ptsTypes="AA">
                                      <p:cBhvr>
                                        <p:cTn id="58" dur="2000" fill="hold"/>
                                        <p:tgtEl>
                                          <p:spTgt spid="8"/>
                                        </p:tgtEl>
                                        <p:attrNameLst>
                                          <p:attrName>ppt_x</p:attrName>
                                          <p:attrName>ppt_y</p:attrName>
                                        </p:attrNameLst>
                                      </p:cBhvr>
                                      <p:rCtr x="22500" y="17755"/>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3.75E-6 3.33333E-6 L 0.21627 0.52245 " pathEditMode="relative" rAng="0" ptsTypes="AA">
                                      <p:cBhvr>
                                        <p:cTn id="62" dur="2000" fill="hold"/>
                                        <p:tgtEl>
                                          <p:spTgt spid="6"/>
                                        </p:tgtEl>
                                        <p:attrNameLst>
                                          <p:attrName>ppt_x</p:attrName>
                                          <p:attrName>ppt_y</p:attrName>
                                        </p:attrNameLst>
                                      </p:cBhvr>
                                      <p:rCtr x="10807" y="26111"/>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2.70833E-6 2.96296E-6 L 0.46745 0.32731 " pathEditMode="relative" rAng="0" ptsTypes="AA">
                                      <p:cBhvr>
                                        <p:cTn id="66" dur="2000" fill="hold"/>
                                        <p:tgtEl>
                                          <p:spTgt spid="9"/>
                                        </p:tgtEl>
                                        <p:attrNameLst>
                                          <p:attrName>ppt_x</p:attrName>
                                          <p:attrName>ppt_y</p:attrName>
                                        </p:attrNameLst>
                                      </p:cBhvr>
                                      <p:rCtr x="23372" y="1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5" grpId="1" animBg="1"/>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Một nghìn lẻ một lý do bạn nên đến Hạ Long">
            <a:extLst>
              <a:ext uri="{FF2B5EF4-FFF2-40B4-BE49-F238E27FC236}">
                <a16:creationId xmlns:a16="http://schemas.microsoft.com/office/drawing/2014/main" id="{DBC571D1-035E-F5AD-C5AF-FAE191477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0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1586826" y="231518"/>
            <a:ext cx="8846049" cy="1107578"/>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Rectangle 2"/>
          <p:cNvSpPr/>
          <p:nvPr/>
        </p:nvSpPr>
        <p:spPr>
          <a:xfrm>
            <a:off x="0" y="1798378"/>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1386639" y="215012"/>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28408" y="2012164"/>
            <a:ext cx="12019703"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Dân cư quần tụ đông đúc dọc hai bên bờ sông. </a:t>
            </a:r>
            <a:endParaRPr kumimoji="0" lang="en-US" sz="4000" b="1" i="0" u="none" strike="noStrike" kern="1200" cap="none" spc="0" normalizeH="0" baseline="0" noProof="0" dirty="0">
              <a:ln>
                <a:noFill/>
              </a:ln>
              <a:solidFill>
                <a:prstClr val="black"/>
              </a:solidFill>
              <a:effectLst/>
              <a:uLnTx/>
              <a:uFillTx/>
              <a:latin typeface="Calibri"/>
            </a:endParaRPr>
          </a:p>
        </p:txBody>
      </p:sp>
      <p:sp>
        <p:nvSpPr>
          <p:cNvPr id="6" name="Rectangle 5">
            <a:extLst>
              <a:ext uri="{FF2B5EF4-FFF2-40B4-BE49-F238E27FC236}">
                <a16:creationId xmlns:a16="http://schemas.microsoft.com/office/drawing/2014/main" id="{02F3A045-317C-3EA5-0520-496F09165F62}"/>
              </a:ext>
            </a:extLst>
          </p:cNvPr>
          <p:cNvSpPr/>
          <p:nvPr/>
        </p:nvSpPr>
        <p:spPr>
          <a:xfrm>
            <a:off x="0" y="3403894"/>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6B3BFA7-68E5-0044-65DC-9C3FFF366E08}"/>
              </a:ext>
            </a:extLst>
          </p:cNvPr>
          <p:cNvSpPr txBox="1"/>
          <p:nvPr/>
        </p:nvSpPr>
        <p:spPr>
          <a:xfrm>
            <a:off x="172298" y="3511355"/>
            <a:ext cx="11236438"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4000" b="1" i="0" u="none" strike="noStrike" kern="1200" cap="none" spc="0" normalizeH="0" baseline="0" noProof="0" dirty="0">
              <a:ln>
                <a:noFill/>
              </a:ln>
              <a:solidFill>
                <a:prstClr val="black"/>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Vịnh Hạ Long: Tác phẩm nghệ thuật thiên nhiên ban tặng">
            <a:extLst>
              <a:ext uri="{FF2B5EF4-FFF2-40B4-BE49-F238E27FC236}">
                <a16:creationId xmlns:a16="http://schemas.microsoft.com/office/drawing/2014/main" id="{CA1393C7-5417-C100-85B7-B2CB67B1A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997200" y="1945711"/>
            <a:ext cx="6400800" cy="3069025"/>
            <a:chOff x="3911731" y="894056"/>
            <a:chExt cx="8406597" cy="5531461"/>
          </a:xfrm>
        </p:grpSpPr>
        <p:sp>
          <p:nvSpPr>
            <p:cNvPr id="6" name="文本框 22"/>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p:txBody>
        </p:sp>
        <p:grpSp>
          <p:nvGrpSpPr>
            <p:cNvPr id="7" name="Group 6"/>
            <p:cNvGrpSpPr/>
            <p:nvPr/>
          </p:nvGrpSpPr>
          <p:grpSpPr>
            <a:xfrm>
              <a:off x="3911731" y="894056"/>
              <a:ext cx="8095881" cy="5238072"/>
              <a:chOff x="4376142" y="0"/>
              <a:chExt cx="5920637" cy="2211327"/>
            </a:xfrm>
          </p:grpSpPr>
          <p:sp>
            <p:nvSpPr>
              <p:cNvPr id="8" name="Flowchart: Terminator 7"/>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và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trả lời câu hỏi.</a:t>
            </a:r>
          </a:p>
        </p:txBody>
      </p:sp>
      <p:pic>
        <p:nvPicPr>
          <p:cNvPr id="2" name="Picture 1"/>
          <p:cNvPicPr>
            <a:picLocks noChangeAspect="1"/>
          </p:cNvPicPr>
          <p:nvPr/>
        </p:nvPicPr>
        <p:blipFill>
          <a:blip r:embed="rId3"/>
          <a:stretch>
            <a:fillRect/>
          </a:stretch>
        </p:blipFill>
        <p:spPr>
          <a:xfrm>
            <a:off x="0" y="7015"/>
            <a:ext cx="6096528"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a:extLst>
              <a:ext uri="{FF2B5EF4-FFF2-40B4-BE49-F238E27FC236}">
                <a16:creationId xmlns:a16="http://schemas.microsoft.com/office/drawing/2014/main" id="{564CC029-36B8-6659-CF2F-BBA7D8DA46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39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 name="Rectangle 4"/>
          <p:cNvSpPr/>
          <p:nvPr/>
        </p:nvSpPr>
        <p:spPr>
          <a:xfrm>
            <a:off x="4212340" y="437738"/>
            <a:ext cx="7541405" cy="1323439"/>
          </a:xfrm>
          <a:prstGeom prst="rect">
            <a:avLst/>
          </a:prstGeom>
        </p:spPr>
        <p:txBody>
          <a:bodyPr wrap="square">
            <a:spAutoFit/>
          </a:bodyPr>
          <a:lstStyle/>
          <a:p>
            <a:pPr lvl="0" algn="ctr">
              <a:defRPr/>
            </a:pPr>
            <a:r>
              <a:rPr lang="vi-VN" sz="4000" b="1" dirty="0">
                <a:solidFill>
                  <a:srgbClr val="FFFFFF"/>
                </a:solidFill>
                <a:latin typeface="Cambria" panose="02040503050406030204" pitchFamily="18" charset="0"/>
                <a:ea typeface="Cambria" panose="02040503050406030204" pitchFamily="18" charset="0"/>
              </a:rPr>
              <a:t>Em hãy nêu cảm nhận của mình về vẻ đẹp của vịnh Hạ Long</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9" name="Hình ảnh 8">
            <a:extLst>
              <a:ext uri="{FF2B5EF4-FFF2-40B4-BE49-F238E27FC236}">
                <a16:creationId xmlns:a16="http://schemas.microsoft.com/office/drawing/2014/main" id="{01840AAA-29F3-A334-25D4-5E5D238D393B}"/>
              </a:ext>
            </a:extLst>
          </p:cNvPr>
          <p:cNvPicPr>
            <a:picLocks noChangeAspect="1"/>
          </p:cNvPicPr>
          <p:nvPr/>
        </p:nvPicPr>
        <p:blipFill>
          <a:blip r:embed="rId2"/>
          <a:stretch>
            <a:fillRect/>
          </a:stretch>
        </p:blipFill>
        <p:spPr>
          <a:xfrm>
            <a:off x="4381117" y="2244520"/>
            <a:ext cx="6894858" cy="4303056"/>
          </a:xfrm>
          <a:prstGeom prst="rect">
            <a:avLst/>
          </a:prstGeom>
        </p:spPr>
      </p:pic>
      <p:sp>
        <p:nvSpPr>
          <p:cNvPr id="11" name="AutoShape 2" descr="Hướng dẫn UIX | Mẫu Slide Powerpoint - Slide Google Slides đẹp, chuyên  nghiệp">
            <a:extLst>
              <a:ext uri="{FF2B5EF4-FFF2-40B4-BE49-F238E27FC236}">
                <a16:creationId xmlns:a16="http://schemas.microsoft.com/office/drawing/2014/main" id="{5924D202-BAB8-9C77-149A-22B4AEDB106F}"/>
              </a:ext>
            </a:extLst>
          </p:cNvPr>
          <p:cNvSpPr>
            <a:spLocks noChangeAspect="1" noChangeArrowheads="1"/>
          </p:cNvSpPr>
          <p:nvPr/>
        </p:nvSpPr>
        <p:spPr bwMode="auto">
          <a:xfrm>
            <a:off x="2193235" y="36741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2" name="AutoShape 4" descr="Hướng dẫn UIX | Mẫu Slide Powerpoint - Slide Google Slides đẹp, chuyên  nghiệp">
            <a:extLst>
              <a:ext uri="{FF2B5EF4-FFF2-40B4-BE49-F238E27FC236}">
                <a16:creationId xmlns:a16="http://schemas.microsoft.com/office/drawing/2014/main" id="{423A2387-FB0D-FA70-44A7-701E56D9D5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3" name="AutoShape 6" descr="Hướng dẫn UIX | Mẫu Slide Powerpoint - Slide Google Slides đẹp, chuyên  nghiệp">
            <a:extLst>
              <a:ext uri="{FF2B5EF4-FFF2-40B4-BE49-F238E27FC236}">
                <a16:creationId xmlns:a16="http://schemas.microsoft.com/office/drawing/2014/main" id="{40DCEECB-C86F-A872-5DFD-F57B0107ABA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4" name="AutoShape 8" descr="Hướng dẫn UIX | Mẫu Slide Powerpoint - Slide Google Slides đẹp, chuyên  nghiệp">
            <a:extLst>
              <a:ext uri="{FF2B5EF4-FFF2-40B4-BE49-F238E27FC236}">
                <a16:creationId xmlns:a16="http://schemas.microsoft.com/office/drawing/2014/main" id="{C84EB62F-87B9-E9B9-2A94-6C7F6424B82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2F718E8-0F2F-51A4-9000-69A8D9EACBDD}"/>
              </a:ext>
            </a:extLst>
          </p:cNvPr>
          <p:cNvPicPr>
            <a:picLocks noChangeAspect="1"/>
          </p:cNvPicPr>
          <p:nvPr/>
        </p:nvPicPr>
        <p:blipFill>
          <a:blip r:embed="rId2"/>
          <a:stretch>
            <a:fillRect/>
          </a:stretch>
        </p:blipFill>
        <p:spPr>
          <a:xfrm>
            <a:off x="-1" y="0"/>
            <a:ext cx="12191999" cy="6858000"/>
          </a:xfrm>
          <a:prstGeom prst="rect">
            <a:avLst/>
          </a:prstGeom>
        </p:spPr>
      </p:pic>
      <p:sp>
        <p:nvSpPr>
          <p:cNvPr id="2" name="Hình chữ nhật 1">
            <a:extLst>
              <a:ext uri="{FF2B5EF4-FFF2-40B4-BE49-F238E27FC236}">
                <a16:creationId xmlns:a16="http://schemas.microsoft.com/office/drawing/2014/main" id="{2552CC89-2E31-96FA-A766-27C0738C0C3F}"/>
              </a:ext>
            </a:extLst>
          </p:cNvPr>
          <p:cNvSpPr/>
          <p:nvPr/>
        </p:nvSpPr>
        <p:spPr>
          <a:xfrm>
            <a:off x="728867" y="-197069"/>
            <a:ext cx="10734261" cy="19198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FF00"/>
                </a:solidFill>
                <a:latin typeface="+mj-lt"/>
              </a:rPr>
              <a:t>Bài 12: Những hòn đảo trên vịnh Hạ Long </a:t>
            </a:r>
          </a:p>
          <a:p>
            <a:pPr algn="ctr"/>
            <a:r>
              <a:rPr lang="vi-VN" sz="4400" b="1" dirty="0">
                <a:solidFill>
                  <a:srgbClr val="FFFF00"/>
                </a:solidFill>
                <a:latin typeface="+mj-lt"/>
              </a:rPr>
              <a:t>(Tiết 1 + 2)</a:t>
            </a:r>
          </a:p>
        </p:txBody>
      </p:sp>
    </p:spTree>
    <p:extLst>
      <p:ext uri="{BB962C8B-B14F-4D97-AF65-F5344CB8AC3E}">
        <p14:creationId xmlns:p14="http://schemas.microsoft.com/office/powerpoint/2010/main" val="2132657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 name="Picture 3">
            <a:extLst>
              <a:ext uri="{FF2B5EF4-FFF2-40B4-BE49-F238E27FC236}">
                <a16:creationId xmlns:a16="http://schemas.microsoft.com/office/drawing/2014/main" id="{14AC34C9-B4A4-929F-DD1B-5603A31BACFD}"/>
              </a:ext>
            </a:extLst>
          </p:cNvPr>
          <p:cNvPicPr>
            <a:picLocks noChangeAspect="1"/>
          </p:cNvPicPr>
          <p:nvPr/>
        </p:nvPicPr>
        <p:blipFill>
          <a:blip r:embed="rId4"/>
          <a:stretch>
            <a:fillRect/>
          </a:stretch>
        </p:blipFill>
        <p:spPr>
          <a:xfrm>
            <a:off x="2537208" y="2159542"/>
            <a:ext cx="7340191" cy="24531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 2025-10-05T220004.155">
            <a:hlinkClick r:id="" action="ppaction://media"/>
            <a:extLst>
              <a:ext uri="{FF2B5EF4-FFF2-40B4-BE49-F238E27FC236}">
                <a16:creationId xmlns:a16="http://schemas.microsoft.com/office/drawing/2014/main" id="{2555093F-5A8A-53B8-64ED-CCFDA50547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872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5F5E9EB-709F-51A9-9760-F7096F938512}"/>
              </a:ext>
            </a:extLst>
          </p:cNvPr>
          <p:cNvPicPr>
            <a:picLocks noChangeAspect="1"/>
          </p:cNvPicPr>
          <p:nvPr/>
        </p:nvPicPr>
        <p:blipFill>
          <a:blip r:embed="rId3"/>
          <a:stretch>
            <a:fillRect/>
          </a:stretch>
        </p:blipFill>
        <p:spPr>
          <a:xfrm>
            <a:off x="-1" y="3380"/>
            <a:ext cx="12192001" cy="6828090"/>
          </a:xfrm>
          <a:prstGeom prst="rect">
            <a:avLst/>
          </a:prstGeom>
        </p:spPr>
      </p:pic>
      <p:pic>
        <p:nvPicPr>
          <p:cNvPr id="4" name="Picture 3"/>
          <p:cNvPicPr>
            <a:picLocks noChangeAspect="1"/>
          </p:cNvPicPr>
          <p:nvPr/>
        </p:nvPicPr>
        <p:blipFill>
          <a:blip r:embed="rId4"/>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806558" y="716652"/>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bài đọc được chia làm bao nhiêu đoạn? </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1943459" y="1726185"/>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đọc được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đoạn</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58" y="1093866"/>
            <a:ext cx="11539942" cy="3807743"/>
          </a:xfrm>
          <a:prstGeom prst="rect">
            <a:avLst/>
          </a:prstGeom>
        </p:spPr>
      </p:pic>
      <p:pic>
        <p:nvPicPr>
          <p:cNvPr id="4" name="Picture 3"/>
          <p:cNvPicPr>
            <a:picLocks noChangeAspect="1"/>
          </p:cNvPicPr>
          <p:nvPr/>
        </p:nvPicPr>
        <p:blipFill>
          <a:blip r:embed="rId4"/>
          <a:stretch>
            <a:fillRect/>
          </a:stretch>
        </p:blipFill>
        <p:spPr>
          <a:xfrm>
            <a:off x="2205218" y="-229878"/>
            <a:ext cx="7443861" cy="1491448"/>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Vịnh Hạ Long là thắng cảnh có một không hai của đất nước ta. Trên một diện tích hẹp, mọc lên hàng nghìn đảo nhấp nhô khuất khúc như rồng chầu, phượng múa.</a:t>
            </a:r>
          </a:p>
        </p:txBody>
      </p:sp>
      <p:sp>
        <p:nvSpPr>
          <p:cNvPr id="5" name="Arrow: Right 4">
            <a:extLst>
              <a:ext uri="{FF2B5EF4-FFF2-40B4-BE49-F238E27FC236}">
                <a16:creationId xmlns:a16="http://schemas.microsoft.com/office/drawing/2014/main" id="{09F93FBD-662C-1DD7-8677-FA53612C313F}"/>
              </a:ext>
            </a:extLst>
          </p:cNvPr>
          <p:cNvSpPr/>
          <p:nvPr/>
        </p:nvSpPr>
        <p:spPr>
          <a:xfrm>
            <a:off x="1032587" y="3604438"/>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7FD4BA0-7109-A748-3634-D7988DB50E7D}"/>
              </a:ext>
            </a:extLst>
          </p:cNvPr>
          <p:cNvSpPr txBox="1"/>
          <p:nvPr/>
        </p:nvSpPr>
        <p:spPr>
          <a:xfrm>
            <a:off x="2595573" y="3327991"/>
            <a:ext cx="9090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385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5"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1515</Words>
  <Application>Microsoft Office PowerPoint</Application>
  <PresentationFormat>Màn hình rộng</PresentationFormat>
  <Paragraphs>111</Paragraphs>
  <Slides>29</Slides>
  <Notes>6</Notes>
  <HiddenSlides>0</HiddenSlides>
  <MMClips>2</MMClips>
  <ScaleCrop>false</ScaleCrop>
  <HeadingPairs>
    <vt:vector size="6" baseType="variant">
      <vt:variant>
        <vt:lpstr>Phông được Dùng</vt:lpstr>
      </vt:variant>
      <vt:variant>
        <vt:i4>12</vt:i4>
      </vt:variant>
      <vt:variant>
        <vt:lpstr>Chủ đề</vt:lpstr>
      </vt:variant>
      <vt:variant>
        <vt:i4>1</vt:i4>
      </vt:variant>
      <vt:variant>
        <vt:lpstr>Tiêu đề Bản chiếu</vt:lpstr>
      </vt:variant>
      <vt:variant>
        <vt:i4>29</vt:i4>
      </vt:variant>
    </vt:vector>
  </HeadingPairs>
  <TitlesOfParts>
    <vt:vector size="42" baseType="lpstr">
      <vt:lpstr>等线</vt:lpstr>
      <vt:lpstr>#9Slide03 BoosterNextFYBlack</vt:lpstr>
      <vt:lpstr>#9Slide05 Aphrodite Pro</vt:lpstr>
      <vt:lpstr>#9Slide05 SVNMotion Picture</vt:lpstr>
      <vt:lpstr>#9Slide07 HoneyCream</vt:lpstr>
      <vt:lpstr>Arial</vt:lpstr>
      <vt:lpstr>Calibri</vt:lpstr>
      <vt:lpstr>Cambria</vt:lpstr>
      <vt:lpstr>Montserrat Light</vt:lpstr>
      <vt:lpstr>SVN-Newton</vt:lpstr>
      <vt:lpstr>Times New Roman</vt:lpstr>
      <vt:lpstr>UVF Candlescript Pro</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thientex@gmail.com</cp:lastModifiedBy>
  <cp:revision>51</cp:revision>
  <dcterms:created xsi:type="dcterms:W3CDTF">2024-07-15T12:17:20Z</dcterms:created>
  <dcterms:modified xsi:type="dcterms:W3CDTF">2025-11-30T11:05:21Z</dcterms:modified>
</cp:coreProperties>
</file>